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224" saveSubsetFonts="1">
  <p:sldMasterIdLst>
    <p:sldMasterId id="2147483725" r:id="rId1"/>
    <p:sldMasterId id="2147483728" r:id="rId2"/>
    <p:sldMasterId id="21474837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3" r:id="rId5"/>
    <p:sldId id="304" r:id="rId6"/>
    <p:sldId id="261" r:id="rId7"/>
    <p:sldId id="305" r:id="rId8"/>
    <p:sldId id="306" r:id="rId9"/>
    <p:sldId id="287" r:id="rId10"/>
    <p:sldId id="290" r:id="rId11"/>
    <p:sldId id="307" r:id="rId12"/>
    <p:sldId id="292" r:id="rId13"/>
    <p:sldId id="308" r:id="rId14"/>
    <p:sldId id="293" r:id="rId15"/>
    <p:sldId id="301" r:id="rId16"/>
    <p:sldId id="300" r:id="rId17"/>
    <p:sldId id="302" r:id="rId18"/>
    <p:sldId id="297" r:id="rId19"/>
    <p:sldId id="299" r:id="rId20"/>
    <p:sldId id="296" r:id="rId21"/>
    <p:sldId id="295" r:id="rId22"/>
    <p:sldId id="294" r:id="rId23"/>
    <p:sldId id="259" r:id="rId24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60E"/>
    <a:srgbClr val="000000"/>
    <a:srgbClr val="EAB200"/>
    <a:srgbClr val="1004F6"/>
    <a:srgbClr val="CB1E1E"/>
    <a:srgbClr val="303B41"/>
    <a:srgbClr val="D416BD"/>
    <a:srgbClr val="A88000"/>
    <a:srgbClr val="5A5A5A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0" autoAdjust="0"/>
    <p:restoredTop sz="90391" autoAdjust="0"/>
  </p:normalViewPr>
  <p:slideViewPr>
    <p:cSldViewPr>
      <p:cViewPr varScale="1">
        <p:scale>
          <a:sx n="37" d="100"/>
          <a:sy n="37" d="100"/>
        </p:scale>
        <p:origin x="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7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3" tIns="49521" rIns="99043" bIns="49521" rtlCol="0"/>
          <a:lstStyle>
            <a:lvl1pPr algn="r">
              <a:defRPr sz="1300"/>
            </a:lvl1pPr>
          </a:lstStyle>
          <a:p>
            <a:fld id="{5258974B-0089-4289-8D6B-FC49093C8C7C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3" tIns="49521" rIns="99043" bIns="4952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3" tIns="49521" rIns="99043" bIns="49521" rtlCol="0" anchor="b"/>
          <a:lstStyle>
            <a:lvl1pPr algn="r">
              <a:defRPr sz="1300"/>
            </a:lvl1pPr>
          </a:lstStyle>
          <a:p>
            <a:fld id="{30EB0468-7C9F-4C77-AC96-A22AE76FD77A}" type="slidenum">
              <a:rPr lang="es-ES" smtClean="0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456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3" tIns="49521" rIns="99043" bIns="495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0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  <a:p>
            <a:pPr>
              <a:buFontTx/>
              <a:buNone/>
            </a:pPr>
            <a:endParaRPr lang="en-US" baseline="0" noProof="0" dirty="0" smtClean="0"/>
          </a:p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prstGeom prst="rect">
            <a:avLst/>
          </a:prstGeo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80D7664A-7B75-404B-A18B-7733078E479E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571472" y="2000240"/>
            <a:ext cx="8215370" cy="157163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s-ES" dirty="0" err="1" smtClean="0"/>
              <a:t>Conference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571472" y="3571876"/>
            <a:ext cx="821537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 u="none" baseline="0">
                <a:solidFill>
                  <a:srgbClr val="5A5A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u="sng" dirty="0" err="1" smtClean="0"/>
              <a:t>First</a:t>
            </a:r>
            <a:r>
              <a:rPr lang="es-ES" u="sng" dirty="0" smtClean="0"/>
              <a:t> </a:t>
            </a:r>
            <a:r>
              <a:rPr lang="es-ES" u="sng" dirty="0" err="1" smtClean="0"/>
              <a:t>Author</a:t>
            </a:r>
            <a:r>
              <a:rPr lang="es-ES" u="none" dirty="0" smtClean="0"/>
              <a:t>, </a:t>
            </a:r>
            <a:r>
              <a:rPr lang="es-ES" u="none" dirty="0" err="1" smtClean="0"/>
              <a:t>Second</a:t>
            </a:r>
            <a:r>
              <a:rPr lang="es-ES" u="none" dirty="0" smtClean="0"/>
              <a:t> </a:t>
            </a:r>
            <a:r>
              <a:rPr lang="es-ES" u="none" dirty="0" err="1" smtClean="0"/>
              <a:t>Author</a:t>
            </a:r>
            <a:r>
              <a:rPr lang="es-ES" u="none" dirty="0" smtClean="0"/>
              <a:t> and </a:t>
            </a:r>
            <a:r>
              <a:rPr lang="es-ES" u="none" dirty="0" err="1" smtClean="0"/>
              <a:t>Third</a:t>
            </a:r>
            <a:r>
              <a:rPr lang="es-ES" u="none" dirty="0" smtClean="0"/>
              <a:t> </a:t>
            </a:r>
            <a:r>
              <a:rPr lang="es-ES" u="none" dirty="0" err="1" smtClean="0"/>
              <a:t>Author</a:t>
            </a:r>
            <a:endParaRPr lang="es-ES" dirty="0"/>
          </a:p>
        </p:txBody>
      </p:sp>
      <p:sp>
        <p:nvSpPr>
          <p:cNvPr id="26" name="25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4929188"/>
            <a:ext cx="8286750" cy="1643062"/>
          </a:xfrm>
          <a:prstGeom prst="rect">
            <a:avLst/>
          </a:prstGeom>
        </p:spPr>
        <p:txBody>
          <a:bodyPr anchor="ctr"/>
          <a:lstStyle>
            <a:lvl1pPr>
              <a:buNone/>
              <a:defRPr/>
            </a:lvl1pPr>
            <a:lvl2pPr>
              <a:buNone/>
              <a:defRPr/>
            </a:lvl2pPr>
            <a:lvl5pPr marL="0" indent="0" algn="ctr">
              <a:spcBef>
                <a:spcPts val="24"/>
              </a:spcBef>
              <a:buNone/>
              <a:defRPr sz="2700" b="0" baseline="0">
                <a:solidFill>
                  <a:srgbClr val="5A5A5A"/>
                </a:solidFill>
              </a:defRPr>
            </a:lvl5pPr>
          </a:lstStyle>
          <a:p>
            <a:pPr lvl="4"/>
            <a:r>
              <a:rPr lang="es-ES" dirty="0" err="1" smtClean="0">
                <a:solidFill>
                  <a:srgbClr val="5A5A5A"/>
                </a:solidFill>
              </a:rPr>
              <a:t>Edition</a:t>
            </a:r>
            <a:r>
              <a:rPr lang="es-ES" dirty="0" smtClean="0">
                <a:solidFill>
                  <a:srgbClr val="5A5A5A"/>
                </a:solidFill>
              </a:rPr>
              <a:t> </a:t>
            </a:r>
            <a:r>
              <a:rPr lang="es-ES" dirty="0" err="1" smtClean="0">
                <a:solidFill>
                  <a:srgbClr val="5A5A5A"/>
                </a:solidFill>
              </a:rPr>
              <a:t>Conference</a:t>
            </a:r>
            <a:r>
              <a:rPr lang="es-ES" dirty="0" smtClean="0">
                <a:solidFill>
                  <a:srgbClr val="5A5A5A"/>
                </a:solidFill>
              </a:rPr>
              <a:t> </a:t>
            </a:r>
            <a:r>
              <a:rPr lang="es-ES" dirty="0" err="1" smtClean="0">
                <a:solidFill>
                  <a:srgbClr val="5A5A5A"/>
                </a:solidFill>
              </a:rPr>
              <a:t>Name</a:t>
            </a:r>
            <a:endParaRPr lang="es-ES" dirty="0" smtClean="0">
              <a:solidFill>
                <a:srgbClr val="5A5A5A"/>
              </a:solidFill>
            </a:endParaRPr>
          </a:p>
          <a:p>
            <a:pPr lvl="4"/>
            <a:r>
              <a:rPr lang="es-ES" dirty="0" smtClean="0">
                <a:solidFill>
                  <a:srgbClr val="5A5A5A"/>
                </a:solidFill>
              </a:rPr>
              <a:t>13th </a:t>
            </a:r>
            <a:r>
              <a:rPr lang="es-ES" dirty="0" err="1" smtClean="0">
                <a:solidFill>
                  <a:srgbClr val="5A5A5A"/>
                </a:solidFill>
              </a:rPr>
              <a:t>May</a:t>
            </a:r>
            <a:r>
              <a:rPr lang="es-ES" dirty="0" smtClean="0">
                <a:solidFill>
                  <a:srgbClr val="5A5A5A"/>
                </a:solidFill>
              </a:rPr>
              <a:t> 2016, City (Country)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DD64-7D2E-4093-A52E-586D8A5AC27A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0073" y="1285860"/>
            <a:ext cx="5643563" cy="571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i="1" dirty="0" err="1" smtClean="0"/>
              <a:t>Subtitle</a:t>
            </a: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‹N°›</a:t>
            </a:fld>
            <a:r>
              <a:rPr lang="es-ES" smtClean="0"/>
              <a:t> / 16</a:t>
            </a:r>
            <a:endParaRPr lang="es-E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071678"/>
            <a:ext cx="7572428" cy="392909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03B41"/>
                </a:solidFill>
              </a:defRPr>
            </a:lvl1pPr>
            <a:lvl2pPr>
              <a:defRPr sz="2000">
                <a:solidFill>
                  <a:srgbClr val="303B41"/>
                </a:solidFill>
              </a:defRPr>
            </a:lvl2pPr>
            <a:lvl3pPr>
              <a:defRPr sz="1800">
                <a:solidFill>
                  <a:srgbClr val="303B41"/>
                </a:solidFill>
              </a:defRPr>
            </a:lvl3pPr>
            <a:lvl4pPr>
              <a:defRPr sz="1600">
                <a:solidFill>
                  <a:srgbClr val="303B41"/>
                </a:solidFill>
              </a:defRPr>
            </a:lvl4pPr>
            <a:lvl5pPr>
              <a:defRPr sz="1600">
                <a:solidFill>
                  <a:srgbClr val="303B41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0073" y="1285860"/>
            <a:ext cx="5643563" cy="571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i="1" dirty="0" err="1" smtClean="0"/>
              <a:t>Subtitle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‹N°›</a:t>
            </a:fld>
            <a:r>
              <a:rPr lang="es-ES" smtClean="0"/>
              <a:t> / 16</a:t>
            </a:r>
            <a:endParaRPr lang="es-E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5786" y="2071678"/>
            <a:ext cx="7572428" cy="3929090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303B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0073" y="1285860"/>
            <a:ext cx="5643563" cy="571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i="1" dirty="0" err="1" smtClean="0"/>
              <a:t>Subtitle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‹N°›</a:t>
            </a:fld>
            <a:r>
              <a:rPr lang="es-ES" smtClean="0"/>
              <a:t> / 16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85786" y="2071678"/>
            <a:ext cx="4429156" cy="39290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57818" y="2071678"/>
            <a:ext cx="3000396" cy="39290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303B4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0073" y="1285860"/>
            <a:ext cx="5643563" cy="571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i="1" dirty="0" err="1" smtClean="0"/>
              <a:t>Subtitle</a:t>
            </a: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‹N°›</a:t>
            </a:fld>
            <a:r>
              <a:rPr lang="es-ES" smtClean="0"/>
              <a:t> / 16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00496" y="2071678"/>
            <a:ext cx="4357718" cy="39290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85786" y="2071678"/>
            <a:ext cx="3071834" cy="39290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303B4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0073" y="1285860"/>
            <a:ext cx="5643563" cy="571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i="1" dirty="0" err="1" smtClean="0"/>
              <a:t>Subtitle</a:t>
            </a: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‹N°›</a:t>
            </a:fld>
            <a:r>
              <a:rPr lang="es-ES" smtClean="0"/>
              <a:t> / 16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85786" y="3286124"/>
            <a:ext cx="3714776" cy="27146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85786" y="2071678"/>
            <a:ext cx="7572428" cy="10715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303B4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4643438" y="3286124"/>
            <a:ext cx="3714776" cy="2714641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14" name="14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500073" y="1285860"/>
            <a:ext cx="5643563" cy="571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i="1" dirty="0" err="1" smtClean="0"/>
              <a:t>Subtitle</a:t>
            </a: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‹N°›</a:t>
            </a:fld>
            <a:r>
              <a:rPr lang="es-ES" smtClean="0"/>
              <a:t> / 16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500033" y="2286001"/>
            <a:ext cx="8215341" cy="571496"/>
          </a:xfrm>
          <a:prstGeom prst="rect">
            <a:avLst/>
          </a:prstGeom>
        </p:spPr>
        <p:txBody>
          <a:bodyPr/>
          <a:lstStyle>
            <a:lvl5pPr marL="0" indent="0" algn="ctr">
              <a:spcBef>
                <a:spcPts val="24"/>
              </a:spcBef>
              <a:buNone/>
              <a:defRPr sz="2700" b="0" baseline="0">
                <a:solidFill>
                  <a:srgbClr val="5E5E5E"/>
                </a:solidFill>
              </a:defRPr>
            </a:lvl5pPr>
          </a:lstStyle>
          <a:p>
            <a:pPr lvl="4"/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endParaRPr lang="es-ES" dirty="0" smtClean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3" y="2857500"/>
            <a:ext cx="8215312" cy="571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4"/>
              </a:spcBef>
              <a:buNone/>
              <a:defRPr sz="2700" u="sng">
                <a:solidFill>
                  <a:srgbClr val="1004F6"/>
                </a:solidFill>
              </a:defRPr>
            </a:lvl1pPr>
          </a:lstStyle>
          <a:p>
            <a:pPr lvl="0"/>
            <a:r>
              <a:rPr lang="es-ES" dirty="0" smtClean="0"/>
              <a:t>email@usj.es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3" y="2857500"/>
            <a:ext cx="8215312" cy="571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4"/>
              </a:spcBef>
              <a:buNone/>
              <a:defRPr sz="2700" u="sng">
                <a:solidFill>
                  <a:srgbClr val="1004F6"/>
                </a:solidFill>
              </a:defRPr>
            </a:lvl1pPr>
          </a:lstStyle>
          <a:p>
            <a:pPr lvl="0"/>
            <a:r>
              <a:rPr lang="es-ES" dirty="0" smtClean="0"/>
              <a:t>email@usj.es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3" y="2357438"/>
            <a:ext cx="8215341" cy="500058"/>
          </a:xfrm>
          <a:prstGeom prst="rect">
            <a:avLst/>
          </a:prstGeom>
        </p:spPr>
        <p:txBody>
          <a:bodyPr/>
          <a:lstStyle>
            <a:lvl1pPr algn="ctr">
              <a:buNone/>
              <a:defRPr sz="2700">
                <a:solidFill>
                  <a:srgbClr val="5E5E5E"/>
                </a:solidFill>
              </a:defRPr>
            </a:lvl1pPr>
          </a:lstStyle>
          <a:p>
            <a:pPr lvl="0"/>
            <a:r>
              <a:rPr lang="es-ES" sz="2700" dirty="0" err="1" smtClean="0">
                <a:solidFill>
                  <a:srgbClr val="5E5E5E"/>
                </a:solidFill>
              </a:rPr>
              <a:t>First</a:t>
            </a:r>
            <a:r>
              <a:rPr lang="es-ES" sz="2700" dirty="0" smtClean="0">
                <a:solidFill>
                  <a:srgbClr val="5E5E5E"/>
                </a:solidFill>
              </a:rPr>
              <a:t> </a:t>
            </a:r>
            <a:r>
              <a:rPr lang="es-ES" sz="2700" dirty="0" err="1" smtClean="0">
                <a:solidFill>
                  <a:srgbClr val="5E5E5E"/>
                </a:solidFill>
              </a:rPr>
              <a:t>Author</a:t>
            </a:r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500063" y="3786190"/>
            <a:ext cx="8215312" cy="1500185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i="1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i="1" noProof="0" dirty="0" smtClean="0">
                <a:solidFill>
                  <a:srgbClr val="5E5E5E"/>
                </a:solidFill>
              </a:rPr>
              <a:t>Acknowledgements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2428868"/>
            <a:ext cx="52768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2143116"/>
            <a:ext cx="9144000" cy="471488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642918"/>
            <a:ext cx="32861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Resultado de imagen de logo upv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2918"/>
            <a:ext cx="3507149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5543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5786" y="1785925"/>
            <a:ext cx="7572428" cy="4214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79512" y="6286520"/>
            <a:ext cx="2054032" cy="35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REVE 2017 – 26th </a:t>
            </a:r>
            <a:r>
              <a:rPr lang="es-ES" dirty="0" err="1" smtClean="0"/>
              <a:t>September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95736" y="6286520"/>
            <a:ext cx="5929354" cy="357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Ana C. </a:t>
            </a:r>
            <a:r>
              <a:rPr lang="en-US" dirty="0" err="1" smtClean="0"/>
              <a:t>Marcén</a:t>
            </a:r>
            <a:r>
              <a:rPr lang="en-US" dirty="0" smtClean="0"/>
              <a:t>| Towards Feature Location in Models through a Learning to Rank Approach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58190" y="6286519"/>
            <a:ext cx="900090" cy="357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38CC-3AC0-4138-BB95-D682BBA591D8}" type="slidenum">
              <a:rPr lang="es-ES" smtClean="0"/>
              <a:pPr/>
              <a:t>‹N°›</a:t>
            </a:fld>
            <a:r>
              <a:rPr lang="es-ES" dirty="0" smtClean="0"/>
              <a:t> / 16</a:t>
            </a:r>
            <a:endParaRPr lang="es-E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-32" y="0"/>
          <a:ext cx="9144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s-E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CB1E1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0" y="6714000"/>
          <a:ext cx="9144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s-E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1E1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de logo upv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35" y="387862"/>
            <a:ext cx="1073704" cy="12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/>
          <p:cNvPicPr>
            <a:picLocks noChangeAspect="1" noChangeArrowheads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8" t="9367" r="15394" b="7657"/>
          <a:stretch/>
        </p:blipFill>
        <p:spPr bwMode="auto">
          <a:xfrm>
            <a:off x="7740352" y="387862"/>
            <a:ext cx="1055497" cy="12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30" r:id="rId2"/>
    <p:sldLayoutId id="2147483733" r:id="rId3"/>
    <p:sldLayoutId id="2147483737" r:id="rId4"/>
    <p:sldLayoutId id="2147483759" r:id="rId5"/>
    <p:sldLayoutId id="2147483758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30945" y="3969900"/>
            <a:ext cx="246461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551082" y="5158192"/>
            <a:ext cx="3024337" cy="11233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sz="1200" dirty="0" smtClean="0"/>
              <a:t>Campus Universitario Villanueva de Gállego </a:t>
            </a:r>
          </a:p>
          <a:p>
            <a:pPr algn="ctr">
              <a:spcBef>
                <a:spcPts val="600"/>
              </a:spcBef>
            </a:pPr>
            <a:r>
              <a:rPr lang="es-ES" sz="1200" dirty="0" smtClean="0"/>
              <a:t>Autovía A-23 Zaragoza-Huesca Km. 299</a:t>
            </a:r>
          </a:p>
          <a:p>
            <a:pPr algn="ctr">
              <a:spcBef>
                <a:spcPts val="600"/>
              </a:spcBef>
            </a:pPr>
            <a:r>
              <a:rPr lang="es-ES" sz="1200" dirty="0" smtClean="0"/>
              <a:t>50830 </a:t>
            </a:r>
            <a:r>
              <a:rPr lang="es-ES" sz="1050" dirty="0" smtClean="0"/>
              <a:t>●</a:t>
            </a:r>
            <a:r>
              <a:rPr lang="es-ES" sz="1200" dirty="0" smtClean="0"/>
              <a:t> Villanueva de Gállego </a:t>
            </a:r>
            <a:r>
              <a:rPr lang="es-ES" sz="1050" dirty="0" smtClean="0"/>
              <a:t>●</a:t>
            </a:r>
            <a:r>
              <a:rPr lang="es-ES" sz="1200" dirty="0" smtClean="0"/>
              <a:t> Zaragoza</a:t>
            </a:r>
          </a:p>
          <a:p>
            <a:pPr algn="ctr">
              <a:spcBef>
                <a:spcPts val="24"/>
              </a:spcBef>
            </a:pPr>
            <a:endParaRPr lang="es-ES" sz="200" baseline="0" dirty="0" smtClean="0"/>
          </a:p>
          <a:p>
            <a:pPr algn="ctr">
              <a:spcBef>
                <a:spcPts val="600"/>
              </a:spcBef>
            </a:pPr>
            <a:r>
              <a:rPr lang="es-ES" sz="1400" b="1" u="sng" baseline="0" dirty="0" smtClean="0">
                <a:solidFill>
                  <a:srgbClr val="1004F6"/>
                </a:solidFill>
              </a:rPr>
              <a:t>www.usj.es</a:t>
            </a:r>
            <a:endParaRPr lang="es-ES" b="1" dirty="0"/>
          </a:p>
        </p:txBody>
      </p:sp>
      <p:pic>
        <p:nvPicPr>
          <p:cNvPr id="1026" name="Picture 2" descr="Resultado de imagen de logo upv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44" y="3969900"/>
            <a:ext cx="2724245" cy="9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 userDrawn="1"/>
        </p:nvSpPr>
        <p:spPr>
          <a:xfrm>
            <a:off x="635678" y="5065859"/>
            <a:ext cx="3384376" cy="1308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0" eaLnBrk="1" latinLnBrk="0" hangingPunct="1">
              <a:spcBef>
                <a:spcPts val="600"/>
              </a:spcBef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 de Investigación en Métodos de Producción de Software,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Universitat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Politècnica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València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ctr" defTabSz="914400" rtl="0" eaLnBrk="1" latinLnBrk="0" hangingPunct="1">
              <a:spcBef>
                <a:spcPts val="600"/>
              </a:spcBef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Camino de Vera, s/n</a:t>
            </a:r>
          </a:p>
          <a:p>
            <a:pPr marL="0" algn="ctr" defTabSz="914400" rtl="0" eaLnBrk="1" latinLnBrk="0" hangingPunct="1">
              <a:spcBef>
                <a:spcPts val="600"/>
              </a:spcBef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46022 ● Valencia</a:t>
            </a:r>
          </a:p>
          <a:p>
            <a:pPr algn="ctr">
              <a:spcBef>
                <a:spcPts val="24"/>
              </a:spcBef>
            </a:pPr>
            <a:endParaRPr lang="es-ES" sz="200" baseline="0" dirty="0" smtClean="0"/>
          </a:p>
          <a:p>
            <a:pPr algn="ctr">
              <a:spcBef>
                <a:spcPts val="600"/>
              </a:spcBef>
            </a:pPr>
            <a:r>
              <a:rPr lang="es-ES" sz="1400" b="1" u="sng" baseline="0" dirty="0" smtClean="0">
                <a:solidFill>
                  <a:srgbClr val="1004F6"/>
                </a:solidFill>
              </a:rPr>
              <a:t>www.upv.es</a:t>
            </a:r>
            <a:endParaRPr lang="es-ES" b="1" dirty="0"/>
          </a:p>
        </p:txBody>
      </p:sp>
      <p:sp>
        <p:nvSpPr>
          <p:cNvPr id="11" name="10 Rectángulo"/>
          <p:cNvSpPr/>
          <p:nvPr userDrawn="1"/>
        </p:nvSpPr>
        <p:spPr>
          <a:xfrm>
            <a:off x="4764864" y="5056584"/>
            <a:ext cx="72000" cy="1828800"/>
          </a:xfrm>
          <a:prstGeom prst="rect">
            <a:avLst/>
          </a:prstGeom>
          <a:solidFill>
            <a:srgbClr val="CB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CB1E1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8215370" cy="1571636"/>
          </a:xfrm>
        </p:spPr>
        <p:txBody>
          <a:bodyPr/>
          <a:lstStyle/>
          <a:p>
            <a:r>
              <a:rPr lang="en-US" sz="3600" dirty="0"/>
              <a:t>Towards Feature Location in Models through a Learning to Rank Approach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71472" y="3714752"/>
            <a:ext cx="8215370" cy="1071570"/>
          </a:xfrm>
        </p:spPr>
        <p:txBody>
          <a:bodyPr>
            <a:normAutofit/>
          </a:bodyPr>
          <a:lstStyle/>
          <a:p>
            <a:r>
              <a:rPr lang="es-ES" sz="2400" u="sng" dirty="0" smtClean="0"/>
              <a:t>Ana C. </a:t>
            </a:r>
            <a:r>
              <a:rPr lang="es-ES" sz="2400" u="sng" dirty="0" err="1" smtClean="0"/>
              <a:t>Marcén</a:t>
            </a:r>
            <a:r>
              <a:rPr lang="es-ES" sz="2400" dirty="0" smtClean="0"/>
              <a:t>, Jaime Font, Óscar Pastor, and Carlos Cetina</a:t>
            </a:r>
            <a:endParaRPr lang="es-ES" sz="2400" u="sng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1357290" y="4929188"/>
            <a:ext cx="6786610" cy="164306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5A5A5A"/>
                </a:solidFill>
              </a:rPr>
              <a:t>5th International Workshop on Reverse Variability </a:t>
            </a:r>
            <a:r>
              <a:rPr lang="en-US" sz="2800" dirty="0" smtClean="0">
                <a:solidFill>
                  <a:srgbClr val="5A5A5A"/>
                </a:solidFill>
              </a:rPr>
              <a:t>Engineering </a:t>
            </a:r>
          </a:p>
          <a:p>
            <a:pPr algn="ctr"/>
            <a:r>
              <a:rPr lang="en-US" sz="2800" dirty="0" smtClean="0">
                <a:solidFill>
                  <a:srgbClr val="5A5A5A"/>
                </a:solidFill>
              </a:rPr>
              <a:t>26th September 2017, </a:t>
            </a:r>
            <a:r>
              <a:rPr lang="en-US" sz="2800" dirty="0" err="1" smtClean="0">
                <a:solidFill>
                  <a:srgbClr val="5A5A5A"/>
                </a:solidFill>
              </a:rPr>
              <a:t>Sevilla</a:t>
            </a:r>
            <a:r>
              <a:rPr lang="en-US" sz="2800" dirty="0" smtClean="0">
                <a:solidFill>
                  <a:srgbClr val="5A5A5A"/>
                </a:solidFill>
              </a:rPr>
              <a:t>, </a:t>
            </a:r>
            <a:r>
              <a:rPr lang="en-US" sz="2800" dirty="0" err="1" smtClean="0">
                <a:solidFill>
                  <a:srgbClr val="5A5A5A"/>
                </a:solidFill>
              </a:rPr>
              <a:t>España</a:t>
            </a:r>
            <a:endParaRPr lang="es-ES" sz="27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Rank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Description</a:t>
            </a:r>
            <a:r>
              <a:rPr lang="es-ES" dirty="0" smtClean="0"/>
              <a:t> </a:t>
            </a:r>
            <a:r>
              <a:rPr lang="es-ES" dirty="0" err="1" smtClean="0"/>
              <a:t>Encoding</a:t>
            </a:r>
            <a:endParaRPr lang="es-ES" dirty="0"/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Esquina doblada"/>
          <p:cNvSpPr/>
          <p:nvPr/>
        </p:nvSpPr>
        <p:spPr>
          <a:xfrm>
            <a:off x="1115616" y="4293096"/>
            <a:ext cx="3168352" cy="1872208"/>
          </a:xfrm>
          <a:prstGeom prst="foldedCorner">
            <a:avLst>
              <a:gd name="adj" fmla="val 214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system will turn on the LED of the button that closes the doors on one side of the train if all the doors of the correspondent coupling are closed or </a:t>
            </a:r>
            <a:r>
              <a:rPr lang="es-ES" dirty="0" err="1">
                <a:solidFill>
                  <a:schemeClr val="tx1"/>
                </a:solidFill>
              </a:rPr>
              <a:t>blocked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23 Esquina doblada"/>
          <p:cNvSpPr/>
          <p:nvPr/>
        </p:nvSpPr>
        <p:spPr>
          <a:xfrm>
            <a:off x="1115616" y="4293096"/>
            <a:ext cx="3168352" cy="1872208"/>
          </a:xfrm>
          <a:prstGeom prst="foldedCorner">
            <a:avLst>
              <a:gd name="adj" fmla="val 214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system will turn on the LED of the button that closes the </a:t>
            </a:r>
            <a:r>
              <a:rPr lang="en-US" b="1" dirty="0">
                <a:solidFill>
                  <a:srgbClr val="C00000"/>
                </a:solidFill>
              </a:rPr>
              <a:t>doors</a:t>
            </a:r>
            <a:r>
              <a:rPr lang="en-US" dirty="0">
                <a:solidFill>
                  <a:schemeClr val="tx1"/>
                </a:solidFill>
              </a:rPr>
              <a:t> on one side of the train if all the </a:t>
            </a:r>
            <a:r>
              <a:rPr lang="en-US" b="1" dirty="0" smtClean="0">
                <a:solidFill>
                  <a:srgbClr val="C00000"/>
                </a:solidFill>
              </a:rPr>
              <a:t>doors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dirty="0">
                <a:solidFill>
                  <a:schemeClr val="tx1"/>
                </a:solidFill>
              </a:rPr>
              <a:t>the correspondent coupling are closed or </a:t>
            </a:r>
            <a:r>
              <a:rPr lang="es-ES" dirty="0" err="1">
                <a:solidFill>
                  <a:schemeClr val="tx1"/>
                </a:solidFill>
              </a:rPr>
              <a:t>blocked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10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86" y="4897749"/>
            <a:ext cx="2376264" cy="51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73" y="4897749"/>
            <a:ext cx="2376262" cy="51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3" y="2008102"/>
            <a:ext cx="2729676" cy="20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8841"/>
            <a:ext cx="2755917" cy="202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683568" y="2348880"/>
            <a:ext cx="792088" cy="216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7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12" y="3794348"/>
            <a:ext cx="2400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2" y="3838991"/>
            <a:ext cx="1818140" cy="175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2" y="3832122"/>
            <a:ext cx="1819111" cy="17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019572" y="3780725"/>
            <a:ext cx="2760340" cy="9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11" y="5068910"/>
            <a:ext cx="3168352" cy="34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Rank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Fragment</a:t>
            </a:r>
            <a:r>
              <a:rPr lang="es-ES" dirty="0" smtClean="0"/>
              <a:t> </a:t>
            </a:r>
            <a:r>
              <a:rPr lang="es-ES" dirty="0" err="1" smtClean="0"/>
              <a:t>Encoding</a:t>
            </a:r>
            <a:endParaRPr lang="es-ES" dirty="0"/>
          </a:p>
        </p:txBody>
      </p:sp>
      <p:sp>
        <p:nvSpPr>
          <p:cNvPr id="16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11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54" y="5063850"/>
            <a:ext cx="3142109" cy="34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3" y="2008102"/>
            <a:ext cx="2729676" cy="20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8841"/>
            <a:ext cx="2755917" cy="202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66" y="1988841"/>
            <a:ext cx="2757487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11" y="5063850"/>
            <a:ext cx="3168352" cy="34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Rectángulo redondeado"/>
          <p:cNvSpPr/>
          <p:nvPr/>
        </p:nvSpPr>
        <p:spPr>
          <a:xfrm>
            <a:off x="1368000" y="2520000"/>
            <a:ext cx="792088" cy="216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4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Rank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Training Set </a:t>
            </a:r>
            <a:r>
              <a:rPr lang="es-ES" dirty="0" err="1" smtClean="0"/>
              <a:t>Generation</a:t>
            </a:r>
            <a:r>
              <a:rPr lang="es-ES" dirty="0" smtClean="0"/>
              <a:t> &amp; </a:t>
            </a:r>
            <a:r>
              <a:rPr lang="es-ES" dirty="0" err="1" smtClean="0"/>
              <a:t>Classifier</a:t>
            </a:r>
            <a:r>
              <a:rPr lang="es-ES" dirty="0" smtClean="0"/>
              <a:t> Training</a:t>
            </a:r>
            <a:endParaRPr lang="es-E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12</a:t>
            </a:fld>
            <a:r>
              <a:rPr lang="es-ES" dirty="0" smtClean="0"/>
              <a:t> / 20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1008000" y="3114000"/>
            <a:ext cx="792088" cy="216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1008000" y="3602856"/>
            <a:ext cx="792088" cy="2160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1457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546" y="2971800"/>
            <a:ext cx="3124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58" y="4090392"/>
            <a:ext cx="3990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Rank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Classifier</a:t>
            </a:r>
            <a:endParaRPr lang="es-E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7028"/>
            <a:ext cx="7402282" cy="452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13</a:t>
            </a:fld>
            <a:r>
              <a:rPr lang="es-ES" dirty="0" smtClean="0"/>
              <a:t> / 20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6300192" y="3789040"/>
            <a:ext cx="0" cy="43204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85000" y="18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007 L 0.21528 0.141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70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22847 -0.1469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73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Location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Inputs</a:t>
            </a:r>
            <a:endParaRPr lang="es-E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2843809" y="2016000"/>
            <a:ext cx="576064" cy="20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295913" y="2016000"/>
            <a:ext cx="475887" cy="20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563888" y="2018889"/>
            <a:ext cx="576064" cy="20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squina doblada"/>
          <p:cNvSpPr/>
          <p:nvPr/>
        </p:nvSpPr>
        <p:spPr>
          <a:xfrm>
            <a:off x="6228184" y="4318992"/>
            <a:ext cx="2232248" cy="1728192"/>
          </a:xfrm>
          <a:prstGeom prst="foldedCorner">
            <a:avLst>
              <a:gd name="adj" fmla="val 214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dirty="0">
                <a:solidFill>
                  <a:schemeClr val="tx1"/>
                </a:solidFill>
              </a:rPr>
              <a:t>system will turn on the LED of the button that closes the doors on one side of the train if all the </a:t>
            </a:r>
            <a:r>
              <a:rPr lang="en-US" sz="1400" dirty="0" smtClean="0">
                <a:solidFill>
                  <a:schemeClr val="tx1"/>
                </a:solidFill>
              </a:rPr>
              <a:t>doors of </a:t>
            </a:r>
            <a:r>
              <a:rPr lang="en-US" sz="1400" dirty="0">
                <a:solidFill>
                  <a:schemeClr val="tx1"/>
                </a:solidFill>
              </a:rPr>
              <a:t>the correspondent coupling are closed or </a:t>
            </a:r>
            <a:r>
              <a:rPr lang="es-ES" sz="1400" dirty="0" err="1">
                <a:solidFill>
                  <a:schemeClr val="tx1"/>
                </a:solidFill>
              </a:rPr>
              <a:t>blocked</a:t>
            </a:r>
            <a:r>
              <a:rPr lang="es-ES" sz="1400" dirty="0" smtClean="0">
                <a:solidFill>
                  <a:schemeClr val="tx1"/>
                </a:solidFill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5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6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14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2" y="4330364"/>
            <a:ext cx="2338915" cy="171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07" y="5431487"/>
            <a:ext cx="672368" cy="70471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32789"/>
            <a:ext cx="1222451" cy="9005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83782"/>
            <a:ext cx="828935" cy="898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28" y="5379141"/>
            <a:ext cx="1402472" cy="63687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7112"/>
            <a:ext cx="1080120" cy="10409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7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7028"/>
            <a:ext cx="7402282" cy="452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Location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Encoding</a:t>
            </a:r>
            <a:r>
              <a:rPr lang="es-ES" dirty="0" smtClean="0"/>
              <a:t> &amp; </a:t>
            </a:r>
            <a:r>
              <a:rPr lang="es-ES" dirty="0" err="1" smtClean="0"/>
              <a:t>Classification</a:t>
            </a:r>
            <a:endParaRPr lang="es-E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15</a:t>
            </a:fld>
            <a:r>
              <a:rPr lang="es-ES" dirty="0" smtClean="0"/>
              <a:t> / 20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184000" y="2728800"/>
            <a:ext cx="1566000" cy="4248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 redondeado"/>
          <p:cNvSpPr/>
          <p:nvPr/>
        </p:nvSpPr>
        <p:spPr>
          <a:xfrm>
            <a:off x="6631200" y="3078000"/>
            <a:ext cx="1566000" cy="4248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 redondeado"/>
          <p:cNvSpPr/>
          <p:nvPr/>
        </p:nvSpPr>
        <p:spPr>
          <a:xfrm>
            <a:off x="6043854" y="4235874"/>
            <a:ext cx="1566000" cy="4248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23 Conector recto"/>
          <p:cNvCxnSpPr/>
          <p:nvPr/>
        </p:nvCxnSpPr>
        <p:spPr>
          <a:xfrm>
            <a:off x="6300192" y="3789040"/>
            <a:ext cx="0" cy="43204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85000" y="18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007 L 0.21528 0.141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70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63688" y="2666516"/>
            <a:ext cx="1368152" cy="366440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F1 (1 </a:t>
            </a:r>
            <a:r>
              <a:rPr lang="es-ES" dirty="0" err="1" smtClean="0"/>
              <a:t>element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69" y="3123460"/>
            <a:ext cx="5278246" cy="296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Marcador de texto"/>
          <p:cNvSpPr txBox="1">
            <a:spLocks/>
          </p:cNvSpPr>
          <p:nvPr/>
        </p:nvSpPr>
        <p:spPr>
          <a:xfrm>
            <a:off x="3347864" y="2651348"/>
            <a:ext cx="1368152" cy="39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F2 (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4932040" y="2664470"/>
            <a:ext cx="1368152" cy="37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F3 (3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6516216" y="2657909"/>
            <a:ext cx="1368152" cy="3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F4 (4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6" name="2 Marcador de texto"/>
          <p:cNvSpPr txBox="1">
            <a:spLocks/>
          </p:cNvSpPr>
          <p:nvPr/>
        </p:nvSpPr>
        <p:spPr>
          <a:xfrm>
            <a:off x="8100392" y="2038071"/>
            <a:ext cx="684076" cy="59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TC1</a:t>
            </a:r>
            <a:endParaRPr lang="es-ES" dirty="0"/>
          </a:p>
        </p:txBody>
      </p:sp>
      <p:pic>
        <p:nvPicPr>
          <p:cNvPr id="11266" name="Picture 2" descr="Tren de alta velocidad Oar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42092"/>
            <a:ext cx="131013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Rectángulo redondeado"/>
          <p:cNvSpPr/>
          <p:nvPr/>
        </p:nvSpPr>
        <p:spPr>
          <a:xfrm>
            <a:off x="1763688" y="2035759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268" name="Picture 4" descr="Tren regional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4144"/>
          <a:stretch/>
        </p:blipFill>
        <p:spPr bwMode="auto">
          <a:xfrm>
            <a:off x="3323861" y="2019081"/>
            <a:ext cx="1310134" cy="6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Rectángulo redondeado"/>
          <p:cNvSpPr/>
          <p:nvPr/>
        </p:nvSpPr>
        <p:spPr>
          <a:xfrm>
            <a:off x="3323861" y="2039059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270" name="Picture 6" descr="Tren de cercanía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r="4763" b="9877"/>
          <a:stretch/>
        </p:blipFill>
        <p:spPr bwMode="auto">
          <a:xfrm flipH="1">
            <a:off x="4884034" y="2027346"/>
            <a:ext cx="1310134" cy="5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 redondeado"/>
          <p:cNvSpPr/>
          <p:nvPr/>
        </p:nvSpPr>
        <p:spPr>
          <a:xfrm>
            <a:off x="4884034" y="2037837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272" name="Picture 8" descr="Metro en una estació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" r="16082" b="9069"/>
          <a:stretch/>
        </p:blipFill>
        <p:spPr bwMode="auto">
          <a:xfrm>
            <a:off x="6444208" y="2027347"/>
            <a:ext cx="1310134" cy="5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6444208" y="2044171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42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43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16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36379"/>
            <a:ext cx="828000" cy="63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0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Evaluation</a:t>
            </a:r>
            <a:endParaRPr lang="es-ES" dirty="0"/>
          </a:p>
        </p:txBody>
      </p:sp>
      <p:sp>
        <p:nvSpPr>
          <p:cNvPr id="27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29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17</a:t>
            </a:fld>
            <a:r>
              <a:rPr lang="es-ES" dirty="0" smtClean="0"/>
              <a:t> / 20</a:t>
            </a:r>
            <a:endParaRPr lang="es-ES" dirty="0"/>
          </a:p>
        </p:txBody>
      </p:sp>
      <p:sp>
        <p:nvSpPr>
          <p:cNvPr id="57" name="2 Marcador de texto"/>
          <p:cNvSpPr>
            <a:spLocks noGrp="1"/>
          </p:cNvSpPr>
          <p:nvPr>
            <p:ph type="body" idx="1"/>
          </p:nvPr>
        </p:nvSpPr>
        <p:spPr>
          <a:xfrm>
            <a:off x="1763688" y="2666516"/>
            <a:ext cx="1368152" cy="366440"/>
          </a:xfrm>
        </p:spPr>
        <p:txBody>
          <a:bodyPr>
            <a:normAutofit/>
          </a:bodyPr>
          <a:lstStyle/>
          <a:p>
            <a:r>
              <a:rPr lang="es-ES" sz="1300" dirty="0" smtClean="0"/>
              <a:t>F1 (1 </a:t>
            </a:r>
            <a:r>
              <a:rPr lang="es-ES" sz="1300" dirty="0" err="1" smtClean="0"/>
              <a:t>element</a:t>
            </a:r>
            <a:r>
              <a:rPr lang="es-ES" sz="1300" dirty="0" smtClean="0"/>
              <a:t>)</a:t>
            </a:r>
            <a:endParaRPr lang="es-ES" sz="1300" dirty="0"/>
          </a:p>
        </p:txBody>
      </p:sp>
      <p:sp>
        <p:nvSpPr>
          <p:cNvPr id="58" name="2 Marcador de texto"/>
          <p:cNvSpPr txBox="1">
            <a:spLocks/>
          </p:cNvSpPr>
          <p:nvPr/>
        </p:nvSpPr>
        <p:spPr>
          <a:xfrm>
            <a:off x="3347864" y="2651348"/>
            <a:ext cx="1368152" cy="39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F2 (7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9" name="2 Marcador de texto"/>
          <p:cNvSpPr txBox="1">
            <a:spLocks/>
          </p:cNvSpPr>
          <p:nvPr/>
        </p:nvSpPr>
        <p:spPr>
          <a:xfrm>
            <a:off x="4932040" y="2664470"/>
            <a:ext cx="1368152" cy="37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F3 (3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0" name="2 Marcador de texto"/>
          <p:cNvSpPr txBox="1">
            <a:spLocks/>
          </p:cNvSpPr>
          <p:nvPr/>
        </p:nvSpPr>
        <p:spPr>
          <a:xfrm>
            <a:off x="6516216" y="2657909"/>
            <a:ext cx="1368152" cy="3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F4 (4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1" name="2 Marcador de texto"/>
          <p:cNvSpPr txBox="1">
            <a:spLocks/>
          </p:cNvSpPr>
          <p:nvPr/>
        </p:nvSpPr>
        <p:spPr>
          <a:xfrm>
            <a:off x="8100392" y="2038071"/>
            <a:ext cx="684076" cy="59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TC1</a:t>
            </a:r>
            <a:endParaRPr lang="es-ES" dirty="0"/>
          </a:p>
        </p:txBody>
      </p:sp>
      <p:pic>
        <p:nvPicPr>
          <p:cNvPr id="62" name="Picture 2" descr="Tren de alta velocidad Oar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42092"/>
            <a:ext cx="131013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62 Rectángulo redondeado"/>
          <p:cNvSpPr/>
          <p:nvPr/>
        </p:nvSpPr>
        <p:spPr>
          <a:xfrm>
            <a:off x="1763688" y="2035759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Picture 4" descr="Tren regiona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4144"/>
          <a:stretch/>
        </p:blipFill>
        <p:spPr bwMode="auto">
          <a:xfrm>
            <a:off x="3323861" y="2019081"/>
            <a:ext cx="1310134" cy="6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64 Rectángulo redondeado"/>
          <p:cNvSpPr/>
          <p:nvPr/>
        </p:nvSpPr>
        <p:spPr>
          <a:xfrm>
            <a:off x="3323861" y="2039059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6" name="Picture 6" descr="Tren de cercanía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r="4763" b="9877"/>
          <a:stretch/>
        </p:blipFill>
        <p:spPr bwMode="auto">
          <a:xfrm flipH="1">
            <a:off x="4884034" y="2027346"/>
            <a:ext cx="1310134" cy="5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66 Rectángulo redondeado"/>
          <p:cNvSpPr/>
          <p:nvPr/>
        </p:nvSpPr>
        <p:spPr>
          <a:xfrm>
            <a:off x="4884034" y="2037837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8" name="Picture 8" descr="Metro en una estació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" r="16082" b="9069"/>
          <a:stretch/>
        </p:blipFill>
        <p:spPr bwMode="auto">
          <a:xfrm>
            <a:off x="6444208" y="2027347"/>
            <a:ext cx="1310134" cy="5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68 Rectángulo redondeado"/>
          <p:cNvSpPr/>
          <p:nvPr/>
        </p:nvSpPr>
        <p:spPr>
          <a:xfrm>
            <a:off x="6444208" y="2044171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2 Marcador de texto"/>
          <p:cNvSpPr>
            <a:spLocks noGrp="1"/>
          </p:cNvSpPr>
          <p:nvPr>
            <p:ph type="body" idx="1"/>
          </p:nvPr>
        </p:nvSpPr>
        <p:spPr>
          <a:xfrm>
            <a:off x="1763688" y="3695464"/>
            <a:ext cx="1368152" cy="366440"/>
          </a:xfrm>
        </p:spPr>
        <p:txBody>
          <a:bodyPr>
            <a:normAutofit/>
          </a:bodyPr>
          <a:lstStyle/>
          <a:p>
            <a:r>
              <a:rPr lang="es-ES" sz="1300" dirty="0" smtClean="0"/>
              <a:t>F1 (1 </a:t>
            </a:r>
            <a:r>
              <a:rPr lang="es-ES" sz="1300" dirty="0" err="1" smtClean="0"/>
              <a:t>element</a:t>
            </a:r>
            <a:r>
              <a:rPr lang="es-ES" sz="1300" dirty="0" smtClean="0"/>
              <a:t>)</a:t>
            </a:r>
            <a:endParaRPr lang="es-ES" sz="1300" dirty="0"/>
          </a:p>
        </p:txBody>
      </p:sp>
      <p:sp>
        <p:nvSpPr>
          <p:cNvPr id="71" name="2 Marcador de texto"/>
          <p:cNvSpPr txBox="1">
            <a:spLocks/>
          </p:cNvSpPr>
          <p:nvPr/>
        </p:nvSpPr>
        <p:spPr>
          <a:xfrm>
            <a:off x="3347864" y="3680296"/>
            <a:ext cx="1368152" cy="39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F2 (7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2" name="2 Marcador de texto"/>
          <p:cNvSpPr txBox="1">
            <a:spLocks/>
          </p:cNvSpPr>
          <p:nvPr/>
        </p:nvSpPr>
        <p:spPr>
          <a:xfrm>
            <a:off x="4932040" y="3693418"/>
            <a:ext cx="1368152" cy="37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F3 (3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3" name="2 Marcador de texto"/>
          <p:cNvSpPr txBox="1">
            <a:spLocks/>
          </p:cNvSpPr>
          <p:nvPr/>
        </p:nvSpPr>
        <p:spPr>
          <a:xfrm>
            <a:off x="6516216" y="3686857"/>
            <a:ext cx="1368152" cy="3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F4 (4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4" name="2 Marcador de texto"/>
          <p:cNvSpPr txBox="1">
            <a:spLocks/>
          </p:cNvSpPr>
          <p:nvPr/>
        </p:nvSpPr>
        <p:spPr>
          <a:xfrm>
            <a:off x="8100392" y="3067019"/>
            <a:ext cx="684076" cy="59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TC2</a:t>
            </a:r>
            <a:endParaRPr lang="es-ES" dirty="0"/>
          </a:p>
        </p:txBody>
      </p:sp>
      <p:pic>
        <p:nvPicPr>
          <p:cNvPr id="75" name="Picture 2" descr="Tren de alta velocidad Oar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040"/>
            <a:ext cx="131013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75 Rectángulo redondeado"/>
          <p:cNvSpPr/>
          <p:nvPr/>
        </p:nvSpPr>
        <p:spPr>
          <a:xfrm>
            <a:off x="1763688" y="3064707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7" name="Picture 4" descr="Tren regiona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4144"/>
          <a:stretch/>
        </p:blipFill>
        <p:spPr bwMode="auto">
          <a:xfrm>
            <a:off x="3323861" y="3048029"/>
            <a:ext cx="1310134" cy="6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77 Rectángulo redondeado"/>
          <p:cNvSpPr/>
          <p:nvPr/>
        </p:nvSpPr>
        <p:spPr>
          <a:xfrm>
            <a:off x="3323861" y="3068007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9" name="Picture 6" descr="Tren de cercanía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r="4763" b="9877"/>
          <a:stretch/>
        </p:blipFill>
        <p:spPr bwMode="auto">
          <a:xfrm flipH="1">
            <a:off x="4884034" y="3056294"/>
            <a:ext cx="1310134" cy="5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79 Rectángulo redondeado"/>
          <p:cNvSpPr/>
          <p:nvPr/>
        </p:nvSpPr>
        <p:spPr>
          <a:xfrm>
            <a:off x="4884034" y="3066785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" name="Picture 8" descr="Metro en una estació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" r="16082" b="9069"/>
          <a:stretch/>
        </p:blipFill>
        <p:spPr bwMode="auto">
          <a:xfrm>
            <a:off x="6444208" y="3056295"/>
            <a:ext cx="1310134" cy="5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81 Rectángulo redondeado"/>
          <p:cNvSpPr/>
          <p:nvPr/>
        </p:nvSpPr>
        <p:spPr>
          <a:xfrm>
            <a:off x="6444208" y="3073119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2 Marcador de texto"/>
          <p:cNvSpPr>
            <a:spLocks noGrp="1"/>
          </p:cNvSpPr>
          <p:nvPr>
            <p:ph type="body" idx="1"/>
          </p:nvPr>
        </p:nvSpPr>
        <p:spPr>
          <a:xfrm>
            <a:off x="1763688" y="4796515"/>
            <a:ext cx="1368152" cy="366440"/>
          </a:xfrm>
        </p:spPr>
        <p:txBody>
          <a:bodyPr>
            <a:normAutofit/>
          </a:bodyPr>
          <a:lstStyle/>
          <a:p>
            <a:r>
              <a:rPr lang="es-ES" sz="1300" dirty="0" smtClean="0"/>
              <a:t>F1 (1 </a:t>
            </a:r>
            <a:r>
              <a:rPr lang="es-ES" sz="1300" dirty="0" err="1" smtClean="0"/>
              <a:t>element</a:t>
            </a:r>
            <a:r>
              <a:rPr lang="es-ES" sz="1300" dirty="0" smtClean="0"/>
              <a:t>)</a:t>
            </a:r>
            <a:endParaRPr lang="es-ES" sz="1300" dirty="0"/>
          </a:p>
        </p:txBody>
      </p:sp>
      <p:sp>
        <p:nvSpPr>
          <p:cNvPr id="84" name="2 Marcador de texto"/>
          <p:cNvSpPr txBox="1">
            <a:spLocks/>
          </p:cNvSpPr>
          <p:nvPr/>
        </p:nvSpPr>
        <p:spPr>
          <a:xfrm>
            <a:off x="3347864" y="4781347"/>
            <a:ext cx="1368152" cy="39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F2 (7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85" name="2 Marcador de texto"/>
          <p:cNvSpPr txBox="1">
            <a:spLocks/>
          </p:cNvSpPr>
          <p:nvPr/>
        </p:nvSpPr>
        <p:spPr>
          <a:xfrm>
            <a:off x="4932040" y="4794469"/>
            <a:ext cx="1368152" cy="37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F3 (3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86" name="2 Marcador de texto"/>
          <p:cNvSpPr txBox="1">
            <a:spLocks/>
          </p:cNvSpPr>
          <p:nvPr/>
        </p:nvSpPr>
        <p:spPr>
          <a:xfrm>
            <a:off x="6516216" y="4787908"/>
            <a:ext cx="1368152" cy="3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F4 (4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87" name="2 Marcador de texto"/>
          <p:cNvSpPr txBox="1">
            <a:spLocks/>
          </p:cNvSpPr>
          <p:nvPr/>
        </p:nvSpPr>
        <p:spPr>
          <a:xfrm>
            <a:off x="8100392" y="4168070"/>
            <a:ext cx="684076" cy="59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TC3</a:t>
            </a:r>
            <a:endParaRPr lang="es-ES" dirty="0"/>
          </a:p>
        </p:txBody>
      </p:sp>
      <p:pic>
        <p:nvPicPr>
          <p:cNvPr id="88" name="Picture 2" descr="Tren de alta velocidad Oar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72091"/>
            <a:ext cx="131013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Rectángulo redondeado"/>
          <p:cNvSpPr/>
          <p:nvPr/>
        </p:nvSpPr>
        <p:spPr>
          <a:xfrm>
            <a:off x="1763688" y="4165758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0" name="Picture 4" descr="Tren regiona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4144"/>
          <a:stretch/>
        </p:blipFill>
        <p:spPr bwMode="auto">
          <a:xfrm>
            <a:off x="3323861" y="4149080"/>
            <a:ext cx="1310134" cy="6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90 Rectángulo redondeado"/>
          <p:cNvSpPr/>
          <p:nvPr/>
        </p:nvSpPr>
        <p:spPr>
          <a:xfrm>
            <a:off x="3323861" y="4169058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2" name="Picture 6" descr="Tren de cercanía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r="4763" b="9877"/>
          <a:stretch/>
        </p:blipFill>
        <p:spPr bwMode="auto">
          <a:xfrm flipH="1">
            <a:off x="4884034" y="4157345"/>
            <a:ext cx="1310134" cy="5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92 Rectángulo redondeado"/>
          <p:cNvSpPr/>
          <p:nvPr/>
        </p:nvSpPr>
        <p:spPr>
          <a:xfrm>
            <a:off x="4884034" y="4167836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4" name="Picture 8" descr="Metro en una estació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" r="16082" b="9069"/>
          <a:stretch/>
        </p:blipFill>
        <p:spPr bwMode="auto">
          <a:xfrm>
            <a:off x="6444208" y="4157346"/>
            <a:ext cx="1310134" cy="5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94 Rectángulo redondeado"/>
          <p:cNvSpPr/>
          <p:nvPr/>
        </p:nvSpPr>
        <p:spPr>
          <a:xfrm>
            <a:off x="6444208" y="4174170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2 Marcador de texto"/>
          <p:cNvSpPr>
            <a:spLocks noGrp="1"/>
          </p:cNvSpPr>
          <p:nvPr>
            <p:ph type="body" idx="1"/>
          </p:nvPr>
        </p:nvSpPr>
        <p:spPr>
          <a:xfrm>
            <a:off x="1763688" y="5876635"/>
            <a:ext cx="1368152" cy="366440"/>
          </a:xfrm>
        </p:spPr>
        <p:txBody>
          <a:bodyPr>
            <a:normAutofit/>
          </a:bodyPr>
          <a:lstStyle/>
          <a:p>
            <a:r>
              <a:rPr lang="es-ES" sz="1300" dirty="0" smtClean="0"/>
              <a:t>F1 (1 </a:t>
            </a:r>
            <a:r>
              <a:rPr lang="es-ES" sz="1300" dirty="0" err="1" smtClean="0"/>
              <a:t>element</a:t>
            </a:r>
            <a:r>
              <a:rPr lang="es-ES" sz="1300" dirty="0" smtClean="0"/>
              <a:t>)</a:t>
            </a:r>
            <a:endParaRPr lang="es-ES" sz="1300" dirty="0"/>
          </a:p>
        </p:txBody>
      </p:sp>
      <p:sp>
        <p:nvSpPr>
          <p:cNvPr id="97" name="2 Marcador de texto"/>
          <p:cNvSpPr txBox="1">
            <a:spLocks/>
          </p:cNvSpPr>
          <p:nvPr/>
        </p:nvSpPr>
        <p:spPr>
          <a:xfrm>
            <a:off x="3347864" y="5861467"/>
            <a:ext cx="1368152" cy="39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F2 (7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8" name="2 Marcador de texto"/>
          <p:cNvSpPr txBox="1">
            <a:spLocks/>
          </p:cNvSpPr>
          <p:nvPr/>
        </p:nvSpPr>
        <p:spPr>
          <a:xfrm>
            <a:off x="4932040" y="5874589"/>
            <a:ext cx="1368152" cy="37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F3 (3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9" name="2 Marcador de texto"/>
          <p:cNvSpPr txBox="1">
            <a:spLocks/>
          </p:cNvSpPr>
          <p:nvPr/>
        </p:nvSpPr>
        <p:spPr>
          <a:xfrm>
            <a:off x="6516216" y="5868028"/>
            <a:ext cx="1368152" cy="3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F4 (4 </a:t>
            </a:r>
            <a:r>
              <a:rPr lang="es-ES" dirty="0" err="1" smtClean="0"/>
              <a:t>elements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0" name="2 Marcador de texto"/>
          <p:cNvSpPr txBox="1">
            <a:spLocks/>
          </p:cNvSpPr>
          <p:nvPr/>
        </p:nvSpPr>
        <p:spPr>
          <a:xfrm>
            <a:off x="8100392" y="5248190"/>
            <a:ext cx="684076" cy="59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TC4</a:t>
            </a:r>
            <a:endParaRPr lang="es-ES" dirty="0"/>
          </a:p>
        </p:txBody>
      </p:sp>
      <p:pic>
        <p:nvPicPr>
          <p:cNvPr id="101" name="Picture 2" descr="Tren de alta velocidad Oar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52211"/>
            <a:ext cx="131013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101 Rectángulo redondeado"/>
          <p:cNvSpPr/>
          <p:nvPr/>
        </p:nvSpPr>
        <p:spPr>
          <a:xfrm>
            <a:off x="1763688" y="5245878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" name="Picture 4" descr="Tren regiona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4144"/>
          <a:stretch/>
        </p:blipFill>
        <p:spPr bwMode="auto">
          <a:xfrm>
            <a:off x="3323861" y="5229200"/>
            <a:ext cx="1310134" cy="6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103 Rectángulo redondeado"/>
          <p:cNvSpPr/>
          <p:nvPr/>
        </p:nvSpPr>
        <p:spPr>
          <a:xfrm>
            <a:off x="3323861" y="5249178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5" name="Picture 6" descr="Tren de cercanía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r="4763" b="9877"/>
          <a:stretch/>
        </p:blipFill>
        <p:spPr bwMode="auto">
          <a:xfrm flipH="1">
            <a:off x="4884034" y="5237465"/>
            <a:ext cx="1310134" cy="5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105 Rectángulo redondeado"/>
          <p:cNvSpPr/>
          <p:nvPr/>
        </p:nvSpPr>
        <p:spPr>
          <a:xfrm>
            <a:off x="4884034" y="5247956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7" name="Picture 8" descr="Metro en una estació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" r="16082" b="9069"/>
          <a:stretch/>
        </p:blipFill>
        <p:spPr bwMode="auto">
          <a:xfrm>
            <a:off x="6444208" y="5237466"/>
            <a:ext cx="1310134" cy="5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107 Rectángulo redondeado"/>
          <p:cNvSpPr/>
          <p:nvPr/>
        </p:nvSpPr>
        <p:spPr>
          <a:xfrm>
            <a:off x="6444208" y="5254290"/>
            <a:ext cx="1310134" cy="582397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0A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3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  <p:bldP spid="71" grpId="0"/>
      <p:bldP spid="72" grpId="0"/>
      <p:bldP spid="73" grpId="0"/>
      <p:bldP spid="74" grpId="0"/>
      <p:bldP spid="76" grpId="0" animBg="1"/>
      <p:bldP spid="78" grpId="0" animBg="1"/>
      <p:bldP spid="80" grpId="0" animBg="1"/>
      <p:bldP spid="82" grpId="0" animBg="1"/>
      <p:bldP spid="83" grpId="0" build="p"/>
      <p:bldP spid="84" grpId="0"/>
      <p:bldP spid="85" grpId="0"/>
      <p:bldP spid="86" grpId="0"/>
      <p:bldP spid="87" grpId="0"/>
      <p:bldP spid="89" grpId="0" animBg="1"/>
      <p:bldP spid="91" grpId="0" animBg="1"/>
      <p:bldP spid="93" grpId="0" animBg="1"/>
      <p:bldP spid="95" grpId="0" animBg="1"/>
      <p:bldP spid="96" grpId="0" build="p"/>
      <p:bldP spid="97" grpId="0"/>
      <p:bldP spid="98" grpId="0"/>
      <p:bldP spid="99" grpId="0"/>
      <p:bldP spid="100" grpId="0"/>
      <p:bldP spid="102" grpId="0" animBg="1"/>
      <p:bldP spid="104" grpId="0" animBg="1"/>
      <p:bldP spid="106" grpId="0" animBg="1"/>
      <p:bldP spid="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7856"/>
            <a:ext cx="8496944" cy="245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7"/>
          <a:stretch/>
        </p:blipFill>
        <p:spPr bwMode="auto">
          <a:xfrm>
            <a:off x="2759596" y="5235728"/>
            <a:ext cx="1173832" cy="8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18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7" r="29419"/>
          <a:stretch/>
        </p:blipFill>
        <p:spPr bwMode="auto">
          <a:xfrm>
            <a:off x="7300292" y="5235728"/>
            <a:ext cx="1160140" cy="8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4"/>
          <a:stretch/>
        </p:blipFill>
        <p:spPr bwMode="auto">
          <a:xfrm>
            <a:off x="827584" y="5235728"/>
            <a:ext cx="1932012" cy="8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4"/>
          <a:stretch/>
        </p:blipFill>
        <p:spPr bwMode="auto">
          <a:xfrm>
            <a:off x="5368280" y="5235728"/>
            <a:ext cx="1932012" cy="8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6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Discussion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5558" y="2071678"/>
            <a:ext cx="3858222" cy="9252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fitness score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Limitations</a:t>
            </a:r>
            <a:r>
              <a:rPr lang="es-ES" dirty="0" smtClean="0"/>
              <a:t> of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ontology-based</a:t>
            </a:r>
            <a:r>
              <a:rPr lang="es-ES" dirty="0" smtClean="0"/>
              <a:t> </a:t>
            </a:r>
            <a:r>
              <a:rPr lang="es-ES" dirty="0" err="1" smtClean="0"/>
              <a:t>encoding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19</a:t>
            </a:fld>
            <a:r>
              <a:rPr lang="es-ES" dirty="0" smtClean="0"/>
              <a:t> / 20</a:t>
            </a:r>
            <a:endParaRPr lang="es-ES" dirty="0"/>
          </a:p>
        </p:txBody>
      </p:sp>
      <p:sp>
        <p:nvSpPr>
          <p:cNvPr id="8" name="2 Marcador de texto"/>
          <p:cNvSpPr txBox="1">
            <a:spLocks/>
          </p:cNvSpPr>
          <p:nvPr/>
        </p:nvSpPr>
        <p:spPr>
          <a:xfrm>
            <a:off x="4875558" y="2935774"/>
            <a:ext cx="3858222" cy="1213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number of elements </a:t>
            </a:r>
            <a:r>
              <a:rPr lang="es-ES" dirty="0" smtClean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knowledge</a:t>
            </a:r>
            <a:r>
              <a:rPr lang="es-ES" dirty="0" smtClean="0"/>
              <a:t> base </a:t>
            </a:r>
            <a:endParaRPr lang="en-US" dirty="0" smtClean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4860032" y="3717032"/>
            <a:ext cx="3858222" cy="1213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Specific details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7" y="2132856"/>
            <a:ext cx="4157119" cy="35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2 Marcador de texto"/>
          <p:cNvSpPr txBox="1">
            <a:spLocks/>
          </p:cNvSpPr>
          <p:nvPr/>
        </p:nvSpPr>
        <p:spPr>
          <a:xfrm>
            <a:off x="4860032" y="4581128"/>
            <a:ext cx="3858222" cy="1213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relevance of the concepts and relations</a:t>
            </a:r>
          </a:p>
        </p:txBody>
      </p:sp>
    </p:spTree>
    <p:extLst>
      <p:ext uri="{BB962C8B-B14F-4D97-AF65-F5344CB8AC3E}">
        <p14:creationId xmlns:p14="http://schemas.microsoft.com/office/powerpoint/2010/main" val="15852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Approach:  Learning to Rank for Feature Location in Models (LRFL-M)</a:t>
            </a:r>
          </a:p>
          <a:p>
            <a:pPr marL="342900" indent="-342900"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Evaluation</a:t>
            </a:r>
          </a:p>
          <a:p>
            <a:pPr marL="342900" indent="-342900"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Discussion</a:t>
            </a:r>
          </a:p>
          <a:p>
            <a:pPr marL="342900" indent="-342900"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Conclusions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2</a:t>
            </a:fld>
            <a:r>
              <a:rPr lang="es-ES" dirty="0" smtClean="0"/>
              <a:t> / 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7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2071678"/>
            <a:ext cx="7572428" cy="925274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Our approach targets </a:t>
            </a:r>
            <a:r>
              <a:rPr lang="en-US" dirty="0"/>
              <a:t>model fragments as the feature realization artifacts </a:t>
            </a:r>
            <a:r>
              <a:rPr lang="en-US" dirty="0" smtClean="0"/>
              <a:t>using Learning </a:t>
            </a:r>
            <a:r>
              <a:rPr lang="en-US" dirty="0"/>
              <a:t>to </a:t>
            </a:r>
            <a:r>
              <a:rPr lang="en-US" dirty="0" smtClean="0"/>
              <a:t>Rank.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1F38CC-3AC0-4138-BB95-D682BBA591D8}" type="slidenum">
              <a:rPr lang="es-ES" smtClean="0"/>
              <a:pPr/>
              <a:t>20</a:t>
            </a:fld>
            <a:r>
              <a:rPr lang="es-ES" dirty="0" smtClean="0"/>
              <a:t> / 20</a:t>
            </a:r>
            <a:endParaRPr lang="es-ES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755576" y="2859067"/>
            <a:ext cx="7572428" cy="10131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approach is based on a novel encoding of feature descriptions and model fragments based on an ontology.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755576" y="3734326"/>
            <a:ext cx="7572428" cy="10127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approach takes advantage of legacy artifacts through the Learning to Rank algorithms.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755576" y="4609185"/>
            <a:ext cx="7572428" cy="1093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Th</a:t>
            </a:r>
            <a:r>
              <a:rPr lang="en-US" dirty="0" smtClean="0"/>
              <a:t>e located features using this approach show recall and precision measures of around 73%, while the sanity check remains below 46%. </a:t>
            </a:r>
          </a:p>
        </p:txBody>
      </p:sp>
      <p:sp>
        <p:nvSpPr>
          <p:cNvPr id="13" name="2 Marcador de texto"/>
          <p:cNvSpPr txBox="1">
            <a:spLocks/>
          </p:cNvSpPr>
          <p:nvPr/>
        </p:nvSpPr>
        <p:spPr>
          <a:xfrm>
            <a:off x="755576" y="5564436"/>
            <a:ext cx="7572428" cy="6008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303B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Our next steps involve the improvement  of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24953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Towards Feature Location in Models through a Learning to Rank Approach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acmarcen@usj.es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Ana C. </a:t>
            </a:r>
            <a:r>
              <a:rPr lang="es-ES" dirty="0" err="1" smtClean="0"/>
              <a:t>Marcén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Software maintenance requires, in the first place, to locate the software artifacts </a:t>
            </a:r>
            <a:r>
              <a:rPr lang="en-US" dirty="0"/>
              <a:t>that </a:t>
            </a:r>
            <a:r>
              <a:rPr lang="en-US" dirty="0" smtClean="0"/>
              <a:t>are </a:t>
            </a:r>
            <a:r>
              <a:rPr lang="en-US" dirty="0"/>
              <a:t>relevant to the specific </a:t>
            </a:r>
            <a:r>
              <a:rPr lang="en-US" dirty="0" smtClean="0"/>
              <a:t>functionality.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3</a:t>
            </a:fld>
            <a:r>
              <a:rPr lang="es-ES" dirty="0" smtClean="0"/>
              <a:t> / 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6510" y="5373215"/>
            <a:ext cx="7572428" cy="769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Models contains more than 1200 elements that fit around  121 different features.</a:t>
            </a:r>
          </a:p>
        </p:txBody>
      </p:sp>
      <p:pic>
        <p:nvPicPr>
          <p:cNvPr id="14340" name="Picture 4" descr="Tren reg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2010792"/>
            <a:ext cx="7128792" cy="31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1667"/>
            <a:ext cx="1428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25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4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11" y="2272170"/>
            <a:ext cx="3892226" cy="28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1667"/>
            <a:ext cx="1428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Esquina doblada"/>
          <p:cNvSpPr/>
          <p:nvPr/>
        </p:nvSpPr>
        <p:spPr>
          <a:xfrm>
            <a:off x="827584" y="2712151"/>
            <a:ext cx="3168352" cy="1872208"/>
          </a:xfrm>
          <a:prstGeom prst="foldedCorner">
            <a:avLst>
              <a:gd name="adj" fmla="val 214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system will turn on the LED of the button that closes the doors on one side of the train if all the doors of the correspondent coupling are closed or </a:t>
            </a:r>
            <a:r>
              <a:rPr lang="es-ES" dirty="0" err="1">
                <a:solidFill>
                  <a:schemeClr val="tx1"/>
                </a:solidFill>
              </a:rPr>
              <a:t>blocked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2 Marcador de texto"/>
          <p:cNvSpPr>
            <a:spLocks noGrp="1"/>
          </p:cNvSpPr>
          <p:nvPr>
            <p:ph type="body" idx="1"/>
          </p:nvPr>
        </p:nvSpPr>
        <p:spPr>
          <a:xfrm>
            <a:off x="806510" y="5373215"/>
            <a:ext cx="7572428" cy="769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Models contains more than 1200 elements that fit around  121 different features.</a:t>
            </a:r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5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105" y="3573016"/>
            <a:ext cx="498437" cy="48037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25407"/>
            <a:ext cx="2402819" cy="231576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048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8" name="7 Esquina doblada"/>
          <p:cNvSpPr/>
          <p:nvPr/>
        </p:nvSpPr>
        <p:spPr>
          <a:xfrm>
            <a:off x="827584" y="2712151"/>
            <a:ext cx="3168352" cy="1872208"/>
          </a:xfrm>
          <a:prstGeom prst="foldedCorner">
            <a:avLst>
              <a:gd name="adj" fmla="val 214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system will turn on the LED of the button that closes the doors on one side of the train if all the doors of the correspondent coupling are closed or </a:t>
            </a:r>
            <a:r>
              <a:rPr lang="es-ES" dirty="0" err="1">
                <a:solidFill>
                  <a:schemeClr val="tx1"/>
                </a:solidFill>
              </a:rPr>
              <a:t>blocked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6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11" y="2272170"/>
            <a:ext cx="3892226" cy="28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62" y="2410003"/>
            <a:ext cx="356022" cy="373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04019"/>
            <a:ext cx="557423" cy="410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212354"/>
            <a:ext cx="432048" cy="468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19495"/>
            <a:ext cx="504056" cy="2288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642111" y="2410003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4799075" y="2789078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5581756" y="2783153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549043" y="4305351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5713080" y="3933057"/>
            <a:ext cx="605243" cy="473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105" y="3573016"/>
            <a:ext cx="498437" cy="4803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Rectángulo"/>
          <p:cNvSpPr/>
          <p:nvPr/>
        </p:nvSpPr>
        <p:spPr>
          <a:xfrm>
            <a:off x="4673436" y="3509350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7633400" y="3573016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5798728" y="4610080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6350569" y="2924944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6429877" y="4326887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5816243" y="2268212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6442311" y="2197210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7024741" y="2197209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5137120" y="2454680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7633400" y="4565703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6590796" y="3891609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Rectángulo"/>
          <p:cNvSpPr/>
          <p:nvPr/>
        </p:nvSpPr>
        <p:spPr>
          <a:xfrm>
            <a:off x="6784514" y="4570783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Rectángulo"/>
          <p:cNvSpPr/>
          <p:nvPr/>
        </p:nvSpPr>
        <p:spPr>
          <a:xfrm>
            <a:off x="7394114" y="4667286"/>
            <a:ext cx="433945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Rectángulo"/>
          <p:cNvSpPr/>
          <p:nvPr/>
        </p:nvSpPr>
        <p:spPr>
          <a:xfrm>
            <a:off x="7091068" y="3714681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Rectángulo"/>
          <p:cNvSpPr/>
          <p:nvPr/>
        </p:nvSpPr>
        <p:spPr>
          <a:xfrm>
            <a:off x="5137965" y="3676936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4978236" y="4149079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Rectángulo"/>
          <p:cNvSpPr/>
          <p:nvPr/>
        </p:nvSpPr>
        <p:spPr>
          <a:xfrm>
            <a:off x="6863822" y="4087957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>
          <a:xfrm>
            <a:off x="7853958" y="3251879"/>
            <a:ext cx="685221" cy="514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347864" y="5848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395905" y="5848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5443946" y="5848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6491987" y="5848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7540027" y="5848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45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-0.22726 0.34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1726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3524 0.4784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91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0.14566 0.3854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925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06302 0.3543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1770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-0.24618 0.3009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 animBg="1"/>
      <p:bldP spid="28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6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45882" cy="46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50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51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7</a:t>
            </a:fld>
            <a:r>
              <a:rPr lang="es-ES" dirty="0" smtClean="0"/>
              <a:t> / 20</a:t>
            </a:r>
            <a:endParaRPr lang="es-ES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6300192" y="3744000"/>
            <a:ext cx="0" cy="43204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Rank phase</a:t>
            </a:r>
            <a:endParaRPr lang="en-US" dirty="0"/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99200"/>
            <a:ext cx="7545882" cy="46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00073" y="1285860"/>
            <a:ext cx="5643563" cy="571500"/>
          </a:xfrm>
        </p:spPr>
        <p:txBody>
          <a:bodyPr/>
          <a:lstStyle/>
          <a:p>
            <a:r>
              <a:rPr lang="es-ES" dirty="0" smtClean="0"/>
              <a:t>Inputs: </a:t>
            </a:r>
            <a:r>
              <a:rPr lang="en-US" dirty="0" smtClean="0"/>
              <a:t>Knowledge</a:t>
            </a:r>
            <a:r>
              <a:rPr lang="es-ES" dirty="0" smtClean="0"/>
              <a:t> Base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899592" y="1924596"/>
            <a:ext cx="1368152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4593580" y="2592385"/>
            <a:ext cx="3803327" cy="1206801"/>
            <a:chOff x="4745881" y="4453085"/>
            <a:chExt cx="3803327" cy="1206801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881" y="4453085"/>
              <a:ext cx="3041327" cy="44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281" y="4605485"/>
              <a:ext cx="3041327" cy="44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681" y="4757885"/>
              <a:ext cx="3041327" cy="44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081" y="4910285"/>
              <a:ext cx="3041327" cy="44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481" y="5062685"/>
              <a:ext cx="3041327" cy="44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881" y="5215085"/>
              <a:ext cx="3041327" cy="44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32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8</a:t>
            </a:fld>
            <a:r>
              <a:rPr lang="es-ES" dirty="0" smtClean="0"/>
              <a:t> / 20</a:t>
            </a:r>
            <a:endParaRPr lang="es-ES" dirty="0"/>
          </a:p>
        </p:txBody>
      </p:sp>
      <p:sp>
        <p:nvSpPr>
          <p:cNvPr id="33" name="32 Esquina doblada"/>
          <p:cNvSpPr/>
          <p:nvPr/>
        </p:nvSpPr>
        <p:spPr>
          <a:xfrm>
            <a:off x="755576" y="4221088"/>
            <a:ext cx="3168352" cy="1872208"/>
          </a:xfrm>
          <a:prstGeom prst="foldedCorner">
            <a:avLst>
              <a:gd name="adj" fmla="val 214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system will turn on the LED of the button that closes the doors on one side of the train if all the doors of the correspondent coupling are closed or </a:t>
            </a:r>
            <a:r>
              <a:rPr lang="es-ES" dirty="0" err="1">
                <a:solidFill>
                  <a:schemeClr val="tx1"/>
                </a:solidFill>
              </a:rPr>
              <a:t>blocked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09" y="4503397"/>
            <a:ext cx="2450455" cy="111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7624005" y="4737057"/>
            <a:ext cx="936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8</a:t>
            </a:r>
            <a:endParaRPr lang="es-ES" sz="3200" dirty="0"/>
          </a:p>
        </p:txBody>
      </p:sp>
      <p:cxnSp>
        <p:nvCxnSpPr>
          <p:cNvPr id="44" name="43 Conector recto"/>
          <p:cNvCxnSpPr/>
          <p:nvPr/>
        </p:nvCxnSpPr>
        <p:spPr>
          <a:xfrm>
            <a:off x="6300192" y="3744000"/>
            <a:ext cx="0" cy="43204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4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2362 -0.147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-7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  <p:bldP spid="33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Rank phase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Inputs: </a:t>
            </a:r>
            <a:r>
              <a:rPr lang="en-US" dirty="0" smtClean="0"/>
              <a:t>Ontology</a:t>
            </a:r>
            <a:endParaRPr lang="es-ES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916832"/>
            <a:ext cx="3668334" cy="2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2322577" y="2008102"/>
            <a:ext cx="449223" cy="226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3 Marcador de fecha"/>
          <p:cNvSpPr>
            <a:spLocks noGrp="1"/>
          </p:cNvSpPr>
          <p:nvPr>
            <p:ph type="dt" sz="half" idx="14"/>
          </p:nvPr>
        </p:nvSpPr>
        <p:spPr>
          <a:xfrm>
            <a:off x="179512" y="6286520"/>
            <a:ext cx="2054032" cy="357190"/>
          </a:xfrm>
        </p:spPr>
        <p:txBody>
          <a:bodyPr/>
          <a:lstStyle/>
          <a:p>
            <a:r>
              <a:rPr lang="es-ES" smtClean="0"/>
              <a:t>REVE 2017 – 26th September</a:t>
            </a:r>
            <a:endParaRPr lang="es-ES" dirty="0"/>
          </a:p>
        </p:txBody>
      </p:sp>
      <p:sp>
        <p:nvSpPr>
          <p:cNvPr id="20" name="4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2195736" y="6286520"/>
            <a:ext cx="5929354" cy="357191"/>
          </a:xfrm>
        </p:spPr>
        <p:txBody>
          <a:bodyPr/>
          <a:lstStyle/>
          <a:p>
            <a:r>
              <a:rPr lang="en-US" smtClean="0"/>
              <a:t>Ana C. Marcén| Towards Feature Location in Models through a Learning to Rank Approach</a:t>
            </a:r>
            <a:endParaRPr lang="en-US" dirty="0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7958190" y="6286519"/>
            <a:ext cx="900090" cy="357191"/>
          </a:xfrm>
        </p:spPr>
        <p:txBody>
          <a:bodyPr/>
          <a:lstStyle/>
          <a:p>
            <a:fld id="{CA1F38CC-3AC0-4138-BB95-D682BBA591D8}" type="slidenum">
              <a:rPr lang="es-ES" smtClean="0"/>
              <a:pPr/>
              <a:t>9</a:t>
            </a:fld>
            <a:r>
              <a:rPr lang="es-ES" dirty="0" smtClean="0"/>
              <a:t> / 20</a:t>
            </a:r>
            <a:endParaRPr lang="es-E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3" y="2008102"/>
            <a:ext cx="2729676" cy="20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2700724"/>
            <a:ext cx="565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ren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</Template>
  <TotalTime>18618</TotalTime>
  <Words>1073</Words>
  <Application>Microsoft Office PowerPoint</Application>
  <PresentationFormat>Affichage à l'écran (4:3)</PresentationFormat>
  <Paragraphs>169</Paragraphs>
  <Slides>21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Conference</vt:lpstr>
      <vt:lpstr>Diseño personalizado</vt:lpstr>
      <vt:lpstr>2_Diseño personalizado</vt:lpstr>
      <vt:lpstr>Towards Feature Location in Models through a Learning to Rank Approach</vt:lpstr>
      <vt:lpstr>Agenda</vt:lpstr>
      <vt:lpstr>Introduction</vt:lpstr>
      <vt:lpstr>Introduction</vt:lpstr>
      <vt:lpstr>Introduction</vt:lpstr>
      <vt:lpstr>Introduction</vt:lpstr>
      <vt:lpstr>Approach</vt:lpstr>
      <vt:lpstr>Learning to Rank phase</vt:lpstr>
      <vt:lpstr>Learning to Rank phase</vt:lpstr>
      <vt:lpstr>Learning to Rank phase</vt:lpstr>
      <vt:lpstr>Learning to Rank phase</vt:lpstr>
      <vt:lpstr>Learning to Rank phase</vt:lpstr>
      <vt:lpstr>Learning to Rank phase</vt:lpstr>
      <vt:lpstr>Feature Location phase</vt:lpstr>
      <vt:lpstr>Feature Location phase</vt:lpstr>
      <vt:lpstr>Evaluation</vt:lpstr>
      <vt:lpstr>Evaluation</vt:lpstr>
      <vt:lpstr>Results</vt:lpstr>
      <vt:lpstr>Discussion</vt:lpstr>
      <vt:lpstr>Conclusions</vt:lpstr>
      <vt:lpstr>Towards Feature Location in Models through a Learning to Rank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Ana</dc:creator>
  <cp:lastModifiedBy>me</cp:lastModifiedBy>
  <cp:revision>409</cp:revision>
  <dcterms:created xsi:type="dcterms:W3CDTF">2016-05-16T08:57:20Z</dcterms:created>
  <dcterms:modified xsi:type="dcterms:W3CDTF">2017-10-02T11:33:50Z</dcterms:modified>
</cp:coreProperties>
</file>