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9"/>
  </p:notesMasterIdLst>
  <p:sldIdLst>
    <p:sldId id="256" r:id="rId2"/>
    <p:sldId id="283" r:id="rId3"/>
    <p:sldId id="257" r:id="rId4"/>
    <p:sldId id="359" r:id="rId5"/>
    <p:sldId id="360" r:id="rId6"/>
    <p:sldId id="361" r:id="rId7"/>
    <p:sldId id="263" r:id="rId8"/>
    <p:sldId id="302" r:id="rId9"/>
    <p:sldId id="362" r:id="rId10"/>
    <p:sldId id="364" r:id="rId11"/>
    <p:sldId id="365" r:id="rId12"/>
    <p:sldId id="363" r:id="rId13"/>
    <p:sldId id="304" r:id="rId14"/>
    <p:sldId id="367" r:id="rId15"/>
    <p:sldId id="352" r:id="rId16"/>
    <p:sldId id="369" r:id="rId17"/>
    <p:sldId id="368" r:id="rId18"/>
    <p:sldId id="370" r:id="rId19"/>
    <p:sldId id="371" r:id="rId20"/>
    <p:sldId id="373" r:id="rId21"/>
    <p:sldId id="375" r:id="rId22"/>
    <p:sldId id="372" r:id="rId23"/>
    <p:sldId id="374" r:id="rId24"/>
    <p:sldId id="376" r:id="rId25"/>
    <p:sldId id="377" r:id="rId26"/>
    <p:sldId id="378" r:id="rId27"/>
    <p:sldId id="384" r:id="rId28"/>
    <p:sldId id="379" r:id="rId29"/>
    <p:sldId id="385" r:id="rId30"/>
    <p:sldId id="382" r:id="rId31"/>
    <p:sldId id="381" r:id="rId32"/>
    <p:sldId id="383" r:id="rId33"/>
    <p:sldId id="380" r:id="rId34"/>
    <p:sldId id="386" r:id="rId35"/>
    <p:sldId id="387" r:id="rId36"/>
    <p:sldId id="388" r:id="rId37"/>
    <p:sldId id="389" r:id="rId38"/>
    <p:sldId id="390" r:id="rId39"/>
    <p:sldId id="391" r:id="rId40"/>
    <p:sldId id="392" r:id="rId41"/>
    <p:sldId id="393" r:id="rId42"/>
    <p:sldId id="394" r:id="rId43"/>
    <p:sldId id="395" r:id="rId44"/>
    <p:sldId id="396" r:id="rId45"/>
    <p:sldId id="397" r:id="rId46"/>
    <p:sldId id="398" r:id="rId47"/>
    <p:sldId id="399" r:id="rId48"/>
    <p:sldId id="400" r:id="rId49"/>
    <p:sldId id="401" r:id="rId50"/>
    <p:sldId id="402" r:id="rId51"/>
    <p:sldId id="404" r:id="rId52"/>
    <p:sldId id="405" r:id="rId53"/>
    <p:sldId id="406" r:id="rId54"/>
    <p:sldId id="407" r:id="rId55"/>
    <p:sldId id="408" r:id="rId56"/>
    <p:sldId id="410" r:id="rId57"/>
    <p:sldId id="409" r:id="rId58"/>
    <p:sldId id="411" r:id="rId59"/>
    <p:sldId id="412" r:id="rId60"/>
    <p:sldId id="413" r:id="rId61"/>
    <p:sldId id="414" r:id="rId62"/>
    <p:sldId id="415" r:id="rId63"/>
    <p:sldId id="416" r:id="rId64"/>
    <p:sldId id="417" r:id="rId65"/>
    <p:sldId id="418" r:id="rId66"/>
    <p:sldId id="420" r:id="rId67"/>
    <p:sldId id="419"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8F2B5-F97C-4584-0BA7-5DA39D3DA3CB}" v="4495" dt="2024-01-04T16:38:47.624"/>
    <p1510:client id="{5CF1D781-1E21-1E0D-0CBF-4EC4A423A4B0}" v="51" dt="2024-01-03T18:58:19.8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3" autoAdjust="0"/>
    <p:restoredTop sz="94660"/>
  </p:normalViewPr>
  <p:slideViewPr>
    <p:cSldViewPr snapToGrid="0">
      <p:cViewPr varScale="1">
        <p:scale>
          <a:sx n="69" d="100"/>
          <a:sy n="69" d="100"/>
        </p:scale>
        <p:origin x="7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isy Kirui" userId="S::daisy.kirui@studentambassadors.com::20b01e99-0884-4b97-97b6-e008b28bad7c" providerId="AD" clId="Web-{2548F2B5-F97C-4584-0BA7-5DA39D3DA3CB}"/>
    <pc:docChg chg="addSld delSld modSld sldOrd">
      <pc:chgData name="Daisy Kirui" userId="S::daisy.kirui@studentambassadors.com::20b01e99-0884-4b97-97b6-e008b28bad7c" providerId="AD" clId="Web-{2548F2B5-F97C-4584-0BA7-5DA39D3DA3CB}" dt="2024-01-04T16:38:47.609" v="2527" actId="20577"/>
      <pc:docMkLst>
        <pc:docMk/>
      </pc:docMkLst>
      <pc:sldChg chg="modSp">
        <pc:chgData name="Daisy Kirui" userId="S::daisy.kirui@studentambassadors.com::20b01e99-0884-4b97-97b6-e008b28bad7c" providerId="AD" clId="Web-{2548F2B5-F97C-4584-0BA7-5DA39D3DA3CB}" dt="2024-01-04T12:56:37.653" v="0" actId="20577"/>
        <pc:sldMkLst>
          <pc:docMk/>
          <pc:sldMk cId="3571147369" sldId="257"/>
        </pc:sldMkLst>
        <pc:spChg chg="mod">
          <ac:chgData name="Daisy Kirui" userId="S::daisy.kirui@studentambassadors.com::20b01e99-0884-4b97-97b6-e008b28bad7c" providerId="AD" clId="Web-{2548F2B5-F97C-4584-0BA7-5DA39D3DA3CB}" dt="2024-01-04T12:56:37.653" v="0" actId="20577"/>
          <ac:spMkLst>
            <pc:docMk/>
            <pc:sldMk cId="3571147369" sldId="257"/>
            <ac:spMk id="2" creationId="{00000000-0000-0000-0000-000000000000}"/>
          </ac:spMkLst>
        </pc:spChg>
      </pc:sldChg>
      <pc:sldChg chg="ord">
        <pc:chgData name="Daisy Kirui" userId="S::daisy.kirui@studentambassadors.com::20b01e99-0884-4b97-97b6-e008b28bad7c" providerId="AD" clId="Web-{2548F2B5-F97C-4584-0BA7-5DA39D3DA3CB}" dt="2024-01-04T12:57:34.813" v="5"/>
        <pc:sldMkLst>
          <pc:docMk/>
          <pc:sldMk cId="3670907637" sldId="352"/>
        </pc:sldMkLst>
      </pc:sldChg>
      <pc:sldChg chg="modSp add ord replId">
        <pc:chgData name="Daisy Kirui" userId="S::daisy.kirui@studentambassadors.com::20b01e99-0884-4b97-97b6-e008b28bad7c" providerId="AD" clId="Web-{2548F2B5-F97C-4584-0BA7-5DA39D3DA3CB}" dt="2024-01-04T16:38:47.609" v="2527" actId="20577"/>
        <pc:sldMkLst>
          <pc:docMk/>
          <pc:sldMk cId="3022928520" sldId="368"/>
        </pc:sldMkLst>
        <pc:spChg chg="mod">
          <ac:chgData name="Daisy Kirui" userId="S::daisy.kirui@studentambassadors.com::20b01e99-0884-4b97-97b6-e008b28bad7c" providerId="AD" clId="Web-{2548F2B5-F97C-4584-0BA7-5DA39D3DA3CB}" dt="2024-01-04T13:00:23.747" v="25" actId="20577"/>
          <ac:spMkLst>
            <pc:docMk/>
            <pc:sldMk cId="3022928520" sldId="368"/>
            <ac:spMk id="2" creationId="{6D3A7082-879C-A50D-0B81-A42417EE54FD}"/>
          </ac:spMkLst>
        </pc:spChg>
        <pc:spChg chg="mod">
          <ac:chgData name="Daisy Kirui" userId="S::daisy.kirui@studentambassadors.com::20b01e99-0884-4b97-97b6-e008b28bad7c" providerId="AD" clId="Web-{2548F2B5-F97C-4584-0BA7-5DA39D3DA3CB}" dt="2024-01-04T16:38:47.609" v="2527" actId="20577"/>
          <ac:spMkLst>
            <pc:docMk/>
            <pc:sldMk cId="3022928520" sldId="368"/>
            <ac:spMk id="4" creationId="{B1580835-1BEB-75EC-0D8F-715FAB0F9351}"/>
          </ac:spMkLst>
        </pc:spChg>
      </pc:sldChg>
      <pc:sldChg chg="modSp add ord replId">
        <pc:chgData name="Daisy Kirui" userId="S::daisy.kirui@studentambassadors.com::20b01e99-0884-4b97-97b6-e008b28bad7c" providerId="AD" clId="Web-{2548F2B5-F97C-4584-0BA7-5DA39D3DA3CB}" dt="2024-01-04T13:00:13.278" v="16" actId="20577"/>
        <pc:sldMkLst>
          <pc:docMk/>
          <pc:sldMk cId="1322046550" sldId="369"/>
        </pc:sldMkLst>
        <pc:spChg chg="mod">
          <ac:chgData name="Daisy Kirui" userId="S::daisy.kirui@studentambassadors.com::20b01e99-0884-4b97-97b6-e008b28bad7c" providerId="AD" clId="Web-{2548F2B5-F97C-4584-0BA7-5DA39D3DA3CB}" dt="2024-01-04T13:00:13.278" v="16" actId="20577"/>
          <ac:spMkLst>
            <pc:docMk/>
            <pc:sldMk cId="1322046550" sldId="369"/>
            <ac:spMk id="2" creationId="{980B9200-4FC1-6A26-9A20-C4203959F8F1}"/>
          </ac:spMkLst>
        </pc:spChg>
        <pc:spChg chg="mod">
          <ac:chgData name="Daisy Kirui" userId="S::daisy.kirui@studentambassadors.com::20b01e99-0884-4b97-97b6-e008b28bad7c" providerId="AD" clId="Web-{2548F2B5-F97C-4584-0BA7-5DA39D3DA3CB}" dt="2024-01-04T12:58:06.597" v="8" actId="20577"/>
          <ac:spMkLst>
            <pc:docMk/>
            <pc:sldMk cId="1322046550" sldId="369"/>
            <ac:spMk id="3" creationId="{0263ADD8-AB92-94D5-F400-130B9EC6EA1E}"/>
          </ac:spMkLst>
        </pc:spChg>
      </pc:sldChg>
      <pc:sldChg chg="addSp modSp add replId">
        <pc:chgData name="Daisy Kirui" userId="S::daisy.kirui@studentambassadors.com::20b01e99-0884-4b97-97b6-e008b28bad7c" providerId="AD" clId="Web-{2548F2B5-F97C-4584-0BA7-5DA39D3DA3CB}" dt="2024-01-04T16:11:33.142" v="2111" actId="1076"/>
        <pc:sldMkLst>
          <pc:docMk/>
          <pc:sldMk cId="1769141089" sldId="370"/>
        </pc:sldMkLst>
        <pc:spChg chg="mod">
          <ac:chgData name="Daisy Kirui" userId="S::daisy.kirui@studentambassadors.com::20b01e99-0884-4b97-97b6-e008b28bad7c" providerId="AD" clId="Web-{2548F2B5-F97C-4584-0BA7-5DA39D3DA3CB}" dt="2024-01-04T15:51:38.016" v="1362" actId="20577"/>
          <ac:spMkLst>
            <pc:docMk/>
            <pc:sldMk cId="1769141089" sldId="370"/>
            <ac:spMk id="2" creationId="{6943CA4C-FB4A-25CD-E67F-99E9D13DDB95}"/>
          </ac:spMkLst>
        </pc:spChg>
        <pc:spChg chg="mod">
          <ac:chgData name="Daisy Kirui" userId="S::daisy.kirui@studentambassadors.com::20b01e99-0884-4b97-97b6-e008b28bad7c" providerId="AD" clId="Web-{2548F2B5-F97C-4584-0BA7-5DA39D3DA3CB}" dt="2024-01-04T16:10:21.156" v="2107" actId="1076"/>
          <ac:spMkLst>
            <pc:docMk/>
            <pc:sldMk cId="1769141089" sldId="370"/>
            <ac:spMk id="4" creationId="{6E529948-F6ED-8498-CA81-C04A5C2D10F9}"/>
          </ac:spMkLst>
        </pc:spChg>
        <pc:picChg chg="add mod">
          <ac:chgData name="Daisy Kirui" userId="S::daisy.kirui@studentambassadors.com::20b01e99-0884-4b97-97b6-e008b28bad7c" providerId="AD" clId="Web-{2548F2B5-F97C-4584-0BA7-5DA39D3DA3CB}" dt="2024-01-04T16:11:33.142" v="2111" actId="1076"/>
          <ac:picMkLst>
            <pc:docMk/>
            <pc:sldMk cId="1769141089" sldId="370"/>
            <ac:picMk id="3" creationId="{640AE55F-61B8-992B-5C24-292989F41709}"/>
          </ac:picMkLst>
        </pc:picChg>
      </pc:sldChg>
      <pc:sldChg chg="addSp delSp modSp add replId">
        <pc:chgData name="Daisy Kirui" userId="S::daisy.kirui@studentambassadors.com::20b01e99-0884-4b97-97b6-e008b28bad7c" providerId="AD" clId="Web-{2548F2B5-F97C-4584-0BA7-5DA39D3DA3CB}" dt="2024-01-04T16:12:37.441" v="2123" actId="14100"/>
        <pc:sldMkLst>
          <pc:docMk/>
          <pc:sldMk cId="4063477911" sldId="371"/>
        </pc:sldMkLst>
        <pc:spChg chg="add del mod">
          <ac:chgData name="Daisy Kirui" userId="S::daisy.kirui@studentambassadors.com::20b01e99-0884-4b97-97b6-e008b28bad7c" providerId="AD" clId="Web-{2548F2B5-F97C-4584-0BA7-5DA39D3DA3CB}" dt="2024-01-04T13:11:33.139" v="910"/>
          <ac:spMkLst>
            <pc:docMk/>
            <pc:sldMk cId="4063477911" sldId="371"/>
            <ac:spMk id="3" creationId="{356ABCD9-A16E-D537-05BE-EB9E9D175AD2}"/>
          </ac:spMkLst>
        </pc:spChg>
        <pc:spChg chg="mod">
          <ac:chgData name="Daisy Kirui" userId="S::daisy.kirui@studentambassadors.com::20b01e99-0884-4b97-97b6-e008b28bad7c" providerId="AD" clId="Web-{2548F2B5-F97C-4584-0BA7-5DA39D3DA3CB}" dt="2024-01-04T16:12:37.441" v="2123" actId="14100"/>
          <ac:spMkLst>
            <pc:docMk/>
            <pc:sldMk cId="4063477911" sldId="371"/>
            <ac:spMk id="4" creationId="{13F9E3F0-BD06-2DC6-B004-15B2F97E689B}"/>
          </ac:spMkLst>
        </pc:spChg>
        <pc:picChg chg="add mod">
          <ac:chgData name="Daisy Kirui" userId="S::daisy.kirui@studentambassadors.com::20b01e99-0884-4b97-97b6-e008b28bad7c" providerId="AD" clId="Web-{2548F2B5-F97C-4584-0BA7-5DA39D3DA3CB}" dt="2024-01-04T16:12:32.956" v="2121" actId="1076"/>
          <ac:picMkLst>
            <pc:docMk/>
            <pc:sldMk cId="4063477911" sldId="371"/>
            <ac:picMk id="3" creationId="{51D1901E-B9C6-16EF-EFCD-624DD8D63E29}"/>
          </ac:picMkLst>
        </pc:picChg>
      </pc:sldChg>
      <pc:sldChg chg="addSp delSp modSp add replId">
        <pc:chgData name="Daisy Kirui" userId="S::daisy.kirui@studentambassadors.com::20b01e99-0884-4b97-97b6-e008b28bad7c" providerId="AD" clId="Web-{2548F2B5-F97C-4584-0BA7-5DA39D3DA3CB}" dt="2024-01-04T13:13:28.225" v="967" actId="20577"/>
        <pc:sldMkLst>
          <pc:docMk/>
          <pc:sldMk cId="2853339090" sldId="372"/>
        </pc:sldMkLst>
        <pc:spChg chg="add del mod">
          <ac:chgData name="Daisy Kirui" userId="S::daisy.kirui@studentambassadors.com::20b01e99-0884-4b97-97b6-e008b28bad7c" providerId="AD" clId="Web-{2548F2B5-F97C-4584-0BA7-5DA39D3DA3CB}" dt="2024-01-04T13:13:28.225" v="967" actId="20577"/>
          <ac:spMkLst>
            <pc:docMk/>
            <pc:sldMk cId="2853339090" sldId="372"/>
            <ac:spMk id="3" creationId="{ED73E889-CC9F-97B1-D657-AB6F0D89764B}"/>
          </ac:spMkLst>
        </pc:spChg>
      </pc:sldChg>
      <pc:sldChg chg="modSp add replId">
        <pc:chgData name="Daisy Kirui" userId="S::daisy.kirui@studentambassadors.com::20b01e99-0884-4b97-97b6-e008b28bad7c" providerId="AD" clId="Web-{2548F2B5-F97C-4584-0BA7-5DA39D3DA3CB}" dt="2024-01-04T16:05:57.555" v="1926" actId="20577"/>
        <pc:sldMkLst>
          <pc:docMk/>
          <pc:sldMk cId="3136275213" sldId="373"/>
        </pc:sldMkLst>
        <pc:spChg chg="mod">
          <ac:chgData name="Daisy Kirui" userId="S::daisy.kirui@studentambassadors.com::20b01e99-0884-4b97-97b6-e008b28bad7c" providerId="AD" clId="Web-{2548F2B5-F97C-4584-0BA7-5DA39D3DA3CB}" dt="2024-01-04T15:52:04.110" v="1369" actId="20577"/>
          <ac:spMkLst>
            <pc:docMk/>
            <pc:sldMk cId="3136275213" sldId="373"/>
            <ac:spMk id="2" creationId="{F05823FA-4B4C-5BC8-4DE0-83FC92C1109C}"/>
          </ac:spMkLst>
        </pc:spChg>
        <pc:spChg chg="mod">
          <ac:chgData name="Daisy Kirui" userId="S::daisy.kirui@studentambassadors.com::20b01e99-0884-4b97-97b6-e008b28bad7c" providerId="AD" clId="Web-{2548F2B5-F97C-4584-0BA7-5DA39D3DA3CB}" dt="2024-01-04T16:05:57.555" v="1926" actId="20577"/>
          <ac:spMkLst>
            <pc:docMk/>
            <pc:sldMk cId="3136275213" sldId="373"/>
            <ac:spMk id="4" creationId="{89F8B133-9230-06BF-8ECA-7804673BCE51}"/>
          </ac:spMkLst>
        </pc:spChg>
      </pc:sldChg>
      <pc:sldChg chg="modSp add replId">
        <pc:chgData name="Daisy Kirui" userId="S::daisy.kirui@studentambassadors.com::20b01e99-0884-4b97-97b6-e008b28bad7c" providerId="AD" clId="Web-{2548F2B5-F97C-4584-0BA7-5DA39D3DA3CB}" dt="2024-01-04T16:22:05.878" v="2294" actId="14100"/>
        <pc:sldMkLst>
          <pc:docMk/>
          <pc:sldMk cId="660376584" sldId="374"/>
        </pc:sldMkLst>
        <pc:spChg chg="mod">
          <ac:chgData name="Daisy Kirui" userId="S::daisy.kirui@studentambassadors.com::20b01e99-0884-4b97-97b6-e008b28bad7c" providerId="AD" clId="Web-{2548F2B5-F97C-4584-0BA7-5DA39D3DA3CB}" dt="2024-01-04T16:06:19.462" v="1928" actId="20577"/>
          <ac:spMkLst>
            <pc:docMk/>
            <pc:sldMk cId="660376584" sldId="374"/>
            <ac:spMk id="2" creationId="{B3BFFE9D-8A4A-E775-0392-BE19BF644006}"/>
          </ac:spMkLst>
        </pc:spChg>
        <pc:spChg chg="mod">
          <ac:chgData name="Daisy Kirui" userId="S::daisy.kirui@studentambassadors.com::20b01e99-0884-4b97-97b6-e008b28bad7c" providerId="AD" clId="Web-{2548F2B5-F97C-4584-0BA7-5DA39D3DA3CB}" dt="2024-01-04T16:22:05.878" v="2294" actId="14100"/>
          <ac:spMkLst>
            <pc:docMk/>
            <pc:sldMk cId="660376584" sldId="374"/>
            <ac:spMk id="3" creationId="{D46B149D-0B15-078E-3104-3B0C493C4203}"/>
          </ac:spMkLst>
        </pc:spChg>
      </pc:sldChg>
      <pc:sldChg chg="add del replId">
        <pc:chgData name="Daisy Kirui" userId="S::daisy.kirui@studentambassadors.com::20b01e99-0884-4b97-97b6-e008b28bad7c" providerId="AD" clId="Web-{2548F2B5-F97C-4584-0BA7-5DA39D3DA3CB}" dt="2024-01-04T15:59:46.248" v="1727"/>
        <pc:sldMkLst>
          <pc:docMk/>
          <pc:sldMk cId="2540111702" sldId="374"/>
        </pc:sldMkLst>
      </pc:sldChg>
      <pc:sldChg chg="modSp add replId">
        <pc:chgData name="Daisy Kirui" userId="S::daisy.kirui@studentambassadors.com::20b01e99-0884-4b97-97b6-e008b28bad7c" providerId="AD" clId="Web-{2548F2B5-F97C-4584-0BA7-5DA39D3DA3CB}" dt="2024-01-04T16:14:27.194" v="2236" actId="20577"/>
        <pc:sldMkLst>
          <pc:docMk/>
          <pc:sldMk cId="2149274180" sldId="375"/>
        </pc:sldMkLst>
        <pc:spChg chg="mod">
          <ac:chgData name="Daisy Kirui" userId="S::daisy.kirui@studentambassadors.com::20b01e99-0884-4b97-97b6-e008b28bad7c" providerId="AD" clId="Web-{2548F2B5-F97C-4584-0BA7-5DA39D3DA3CB}" dt="2024-01-04T16:13:02.207" v="2129" actId="20577"/>
          <ac:spMkLst>
            <pc:docMk/>
            <pc:sldMk cId="2149274180" sldId="375"/>
            <ac:spMk id="2" creationId="{F9D31B0D-293F-CF1B-5654-4B49DA9B3BA4}"/>
          </ac:spMkLst>
        </pc:spChg>
        <pc:spChg chg="mod">
          <ac:chgData name="Daisy Kirui" userId="S::daisy.kirui@studentambassadors.com::20b01e99-0884-4b97-97b6-e008b28bad7c" providerId="AD" clId="Web-{2548F2B5-F97C-4584-0BA7-5DA39D3DA3CB}" dt="2024-01-04T16:14:27.194" v="2236" actId="20577"/>
          <ac:spMkLst>
            <pc:docMk/>
            <pc:sldMk cId="2149274180" sldId="375"/>
            <ac:spMk id="4" creationId="{C614DC68-EDE4-A2F3-9B8B-C03D2094CA3D}"/>
          </ac:spMkLst>
        </pc:spChg>
      </pc:sldChg>
    </pc:docChg>
  </pc:docChgLst>
  <pc:docChgLst>
    <pc:chgData name="Daisy Kirui" userId="S::daisy.kirui@studentambassadors.com::20b01e99-0884-4b97-97b6-e008b28bad7c" providerId="AD" clId="Web-{5CF1D781-1E21-1E0D-0CBF-4EC4A423A4B0}"/>
    <pc:docChg chg="addSld delSld">
      <pc:chgData name="Daisy Kirui" userId="S::daisy.kirui@studentambassadors.com::20b01e99-0884-4b97-97b6-e008b28bad7c" providerId="AD" clId="Web-{5CF1D781-1E21-1E0D-0CBF-4EC4A423A4B0}" dt="2024-01-03T18:58:19.877" v="50"/>
      <pc:docMkLst>
        <pc:docMk/>
      </pc:docMkLst>
      <pc:sldChg chg="add del">
        <pc:chgData name="Daisy Kirui" userId="S::daisy.kirui@studentambassadors.com::20b01e99-0884-4b97-97b6-e008b28bad7c" providerId="AD" clId="Web-{5CF1D781-1E21-1E0D-0CBF-4EC4A423A4B0}" dt="2024-01-03T18:55:14.903" v="4"/>
        <pc:sldMkLst>
          <pc:docMk/>
          <pc:sldMk cId="147441126" sldId="284"/>
        </pc:sldMkLst>
      </pc:sldChg>
      <pc:sldChg chg="del">
        <pc:chgData name="Daisy Kirui" userId="S::daisy.kirui@studentambassadors.com::20b01e99-0884-4b97-97b6-e008b28bad7c" providerId="AD" clId="Web-{5CF1D781-1E21-1E0D-0CBF-4EC4A423A4B0}" dt="2024-01-03T18:55:18.653" v="9"/>
        <pc:sldMkLst>
          <pc:docMk/>
          <pc:sldMk cId="1980519697" sldId="285"/>
        </pc:sldMkLst>
      </pc:sldChg>
      <pc:sldChg chg="del">
        <pc:chgData name="Daisy Kirui" userId="S::daisy.kirui@studentambassadors.com::20b01e99-0884-4b97-97b6-e008b28bad7c" providerId="AD" clId="Web-{5CF1D781-1E21-1E0D-0CBF-4EC4A423A4B0}" dt="2024-01-03T18:55:20.685" v="12"/>
        <pc:sldMkLst>
          <pc:docMk/>
          <pc:sldMk cId="699585619" sldId="286"/>
        </pc:sldMkLst>
      </pc:sldChg>
      <pc:sldChg chg="del">
        <pc:chgData name="Daisy Kirui" userId="S::daisy.kirui@studentambassadors.com::20b01e99-0884-4b97-97b6-e008b28bad7c" providerId="AD" clId="Web-{5CF1D781-1E21-1E0D-0CBF-4EC4A423A4B0}" dt="2024-01-03T18:55:23.419" v="14"/>
        <pc:sldMkLst>
          <pc:docMk/>
          <pc:sldMk cId="1505682617" sldId="287"/>
        </pc:sldMkLst>
      </pc:sldChg>
      <pc:sldChg chg="del">
        <pc:chgData name="Daisy Kirui" userId="S::daisy.kirui@studentambassadors.com::20b01e99-0884-4b97-97b6-e008b28bad7c" providerId="AD" clId="Web-{5CF1D781-1E21-1E0D-0CBF-4EC4A423A4B0}" dt="2024-01-03T18:55:29.013" v="19"/>
        <pc:sldMkLst>
          <pc:docMk/>
          <pc:sldMk cId="3836486765" sldId="288"/>
        </pc:sldMkLst>
      </pc:sldChg>
      <pc:sldChg chg="del">
        <pc:chgData name="Daisy Kirui" userId="S::daisy.kirui@studentambassadors.com::20b01e99-0884-4b97-97b6-e008b28bad7c" providerId="AD" clId="Web-{5CF1D781-1E21-1E0D-0CBF-4EC4A423A4B0}" dt="2024-01-03T18:55:33.044" v="24"/>
        <pc:sldMkLst>
          <pc:docMk/>
          <pc:sldMk cId="215038270" sldId="289"/>
        </pc:sldMkLst>
      </pc:sldChg>
      <pc:sldChg chg="del">
        <pc:chgData name="Daisy Kirui" userId="S::daisy.kirui@studentambassadors.com::20b01e99-0884-4b97-97b6-e008b28bad7c" providerId="AD" clId="Web-{5CF1D781-1E21-1E0D-0CBF-4EC4A423A4B0}" dt="2024-01-03T18:55:35.810" v="26"/>
        <pc:sldMkLst>
          <pc:docMk/>
          <pc:sldMk cId="766946334" sldId="290"/>
        </pc:sldMkLst>
      </pc:sldChg>
      <pc:sldChg chg="del">
        <pc:chgData name="Daisy Kirui" userId="S::daisy.kirui@studentambassadors.com::20b01e99-0884-4b97-97b6-e008b28bad7c" providerId="AD" clId="Web-{5CF1D781-1E21-1E0D-0CBF-4EC4A423A4B0}" dt="2024-01-03T18:55:39.045" v="30"/>
        <pc:sldMkLst>
          <pc:docMk/>
          <pc:sldMk cId="1325947973" sldId="291"/>
        </pc:sldMkLst>
      </pc:sldChg>
      <pc:sldChg chg="del">
        <pc:chgData name="Daisy Kirui" userId="S::daisy.kirui@studentambassadors.com::20b01e99-0884-4b97-97b6-e008b28bad7c" providerId="AD" clId="Web-{5CF1D781-1E21-1E0D-0CBF-4EC4A423A4B0}" dt="2024-01-03T18:55:39.060" v="32"/>
        <pc:sldMkLst>
          <pc:docMk/>
          <pc:sldMk cId="3833230125" sldId="292"/>
        </pc:sldMkLst>
      </pc:sldChg>
      <pc:sldChg chg="del">
        <pc:chgData name="Daisy Kirui" userId="S::daisy.kirui@studentambassadors.com::20b01e99-0884-4b97-97b6-e008b28bad7c" providerId="AD" clId="Web-{5CF1D781-1E21-1E0D-0CBF-4EC4A423A4B0}" dt="2024-01-03T18:55:39.076" v="34"/>
        <pc:sldMkLst>
          <pc:docMk/>
          <pc:sldMk cId="3634168614" sldId="293"/>
        </pc:sldMkLst>
      </pc:sldChg>
      <pc:sldChg chg="del">
        <pc:chgData name="Daisy Kirui" userId="S::daisy.kirui@studentambassadors.com::20b01e99-0884-4b97-97b6-e008b28bad7c" providerId="AD" clId="Web-{5CF1D781-1E21-1E0D-0CBF-4EC4A423A4B0}" dt="2024-01-03T18:55:41.435" v="36"/>
        <pc:sldMkLst>
          <pc:docMk/>
          <pc:sldMk cId="3351542829" sldId="294"/>
        </pc:sldMkLst>
      </pc:sldChg>
      <pc:sldChg chg="del">
        <pc:chgData name="Daisy Kirui" userId="S::daisy.kirui@studentambassadors.com::20b01e99-0884-4b97-97b6-e008b28bad7c" providerId="AD" clId="Web-{5CF1D781-1E21-1E0D-0CBF-4EC4A423A4B0}" dt="2024-01-03T18:55:44.139" v="38"/>
        <pc:sldMkLst>
          <pc:docMk/>
          <pc:sldMk cId="1520425501" sldId="295"/>
        </pc:sldMkLst>
      </pc:sldChg>
      <pc:sldChg chg="del">
        <pc:chgData name="Daisy Kirui" userId="S::daisy.kirui@studentambassadors.com::20b01e99-0884-4b97-97b6-e008b28bad7c" providerId="AD" clId="Web-{5CF1D781-1E21-1E0D-0CBF-4EC4A423A4B0}" dt="2024-01-03T18:58:13.299" v="40"/>
        <pc:sldMkLst>
          <pc:docMk/>
          <pc:sldMk cId="3877280719" sldId="296"/>
        </pc:sldMkLst>
      </pc:sldChg>
      <pc:sldChg chg="del">
        <pc:chgData name="Daisy Kirui" userId="S::daisy.kirui@studentambassadors.com::20b01e99-0884-4b97-97b6-e008b28bad7c" providerId="AD" clId="Web-{5CF1D781-1E21-1E0D-0CBF-4EC4A423A4B0}" dt="2024-01-03T18:58:14.737" v="42"/>
        <pc:sldMkLst>
          <pc:docMk/>
          <pc:sldMk cId="1922771368" sldId="297"/>
        </pc:sldMkLst>
      </pc:sldChg>
      <pc:sldChg chg="del">
        <pc:chgData name="Daisy Kirui" userId="S::daisy.kirui@studentambassadors.com::20b01e99-0884-4b97-97b6-e008b28bad7c" providerId="AD" clId="Web-{5CF1D781-1E21-1E0D-0CBF-4EC4A423A4B0}" dt="2024-01-03T18:58:15.565" v="44"/>
        <pc:sldMkLst>
          <pc:docMk/>
          <pc:sldMk cId="3291478680" sldId="298"/>
        </pc:sldMkLst>
      </pc:sldChg>
      <pc:sldChg chg="del">
        <pc:chgData name="Daisy Kirui" userId="S::daisy.kirui@studentambassadors.com::20b01e99-0884-4b97-97b6-e008b28bad7c" providerId="AD" clId="Web-{5CF1D781-1E21-1E0D-0CBF-4EC4A423A4B0}" dt="2024-01-03T18:58:16.362" v="46"/>
        <pc:sldMkLst>
          <pc:docMk/>
          <pc:sldMk cId="4267309246" sldId="299"/>
        </pc:sldMkLst>
      </pc:sldChg>
      <pc:sldChg chg="del">
        <pc:chgData name="Daisy Kirui" userId="S::daisy.kirui@studentambassadors.com::20b01e99-0884-4b97-97b6-e008b28bad7c" providerId="AD" clId="Web-{5CF1D781-1E21-1E0D-0CBF-4EC4A423A4B0}" dt="2024-01-03T18:58:17.112" v="48"/>
        <pc:sldMkLst>
          <pc:docMk/>
          <pc:sldMk cId="2029932532" sldId="300"/>
        </pc:sldMkLst>
      </pc:sldChg>
      <pc:sldChg chg="del">
        <pc:chgData name="Daisy Kirui" userId="S::daisy.kirui@studentambassadors.com::20b01e99-0884-4b97-97b6-e008b28bad7c" providerId="AD" clId="Web-{5CF1D781-1E21-1E0D-0CBF-4EC4A423A4B0}" dt="2024-01-03T18:58:19.877" v="50"/>
        <pc:sldMkLst>
          <pc:docMk/>
          <pc:sldMk cId="700364108" sldId="301"/>
        </pc:sldMkLst>
      </pc:sldChg>
      <pc:sldChg chg="del">
        <pc:chgData name="Daisy Kirui" userId="S::daisy.kirui@studentambassadors.com::20b01e99-0884-4b97-97b6-e008b28bad7c" providerId="AD" clId="Web-{5CF1D781-1E21-1E0D-0CBF-4EC4A423A4B0}" dt="2024-01-03T18:55:23.404" v="13"/>
        <pc:sldMkLst>
          <pc:docMk/>
          <pc:sldMk cId="1504739605" sldId="305"/>
        </pc:sldMkLst>
      </pc:sldChg>
      <pc:sldChg chg="del">
        <pc:chgData name="Daisy Kirui" userId="S::daisy.kirui@studentambassadors.com::20b01e99-0884-4b97-97b6-e008b28bad7c" providerId="AD" clId="Web-{5CF1D781-1E21-1E0D-0CBF-4EC4A423A4B0}" dt="2024-01-03T18:55:29.029" v="20"/>
        <pc:sldMkLst>
          <pc:docMk/>
          <pc:sldMk cId="1284333938" sldId="307"/>
        </pc:sldMkLst>
      </pc:sldChg>
      <pc:sldChg chg="del">
        <pc:chgData name="Daisy Kirui" userId="S::daisy.kirui@studentambassadors.com::20b01e99-0884-4b97-97b6-e008b28bad7c" providerId="AD" clId="Web-{5CF1D781-1E21-1E0D-0CBF-4EC4A423A4B0}" dt="2024-01-03T18:55:35.810" v="25"/>
        <pc:sldMkLst>
          <pc:docMk/>
          <pc:sldMk cId="3430534999" sldId="308"/>
        </pc:sldMkLst>
      </pc:sldChg>
      <pc:sldChg chg="del">
        <pc:chgData name="Daisy Kirui" userId="S::daisy.kirui@studentambassadors.com::20b01e99-0884-4b97-97b6-e008b28bad7c" providerId="AD" clId="Web-{5CF1D781-1E21-1E0D-0CBF-4EC4A423A4B0}" dt="2024-01-03T18:55:39.045" v="31"/>
        <pc:sldMkLst>
          <pc:docMk/>
          <pc:sldMk cId="1167825369" sldId="310"/>
        </pc:sldMkLst>
      </pc:sldChg>
      <pc:sldChg chg="del">
        <pc:chgData name="Daisy Kirui" userId="S::daisy.kirui@studentambassadors.com::20b01e99-0884-4b97-97b6-e008b28bad7c" providerId="AD" clId="Web-{5CF1D781-1E21-1E0D-0CBF-4EC4A423A4B0}" dt="2024-01-03T18:55:39.060" v="33"/>
        <pc:sldMkLst>
          <pc:docMk/>
          <pc:sldMk cId="2011673840" sldId="311"/>
        </pc:sldMkLst>
      </pc:sldChg>
      <pc:sldChg chg="del">
        <pc:chgData name="Daisy Kirui" userId="S::daisy.kirui@studentambassadors.com::20b01e99-0884-4b97-97b6-e008b28bad7c" providerId="AD" clId="Web-{5CF1D781-1E21-1E0D-0CBF-4EC4A423A4B0}" dt="2024-01-03T18:55:41.420" v="35"/>
        <pc:sldMkLst>
          <pc:docMk/>
          <pc:sldMk cId="2641321250" sldId="312"/>
        </pc:sldMkLst>
      </pc:sldChg>
      <pc:sldChg chg="del">
        <pc:chgData name="Daisy Kirui" userId="S::daisy.kirui@studentambassadors.com::20b01e99-0884-4b97-97b6-e008b28bad7c" providerId="AD" clId="Web-{5CF1D781-1E21-1E0D-0CBF-4EC4A423A4B0}" dt="2024-01-03T18:55:43.420" v="37"/>
        <pc:sldMkLst>
          <pc:docMk/>
          <pc:sldMk cId="608929983" sldId="313"/>
        </pc:sldMkLst>
      </pc:sldChg>
      <pc:sldChg chg="del">
        <pc:chgData name="Daisy Kirui" userId="S::daisy.kirui@studentambassadors.com::20b01e99-0884-4b97-97b6-e008b28bad7c" providerId="AD" clId="Web-{5CF1D781-1E21-1E0D-0CBF-4EC4A423A4B0}" dt="2024-01-03T18:58:12.096" v="39"/>
        <pc:sldMkLst>
          <pc:docMk/>
          <pc:sldMk cId="3715031336" sldId="314"/>
        </pc:sldMkLst>
      </pc:sldChg>
      <pc:sldChg chg="del">
        <pc:chgData name="Daisy Kirui" userId="S::daisy.kirui@studentambassadors.com::20b01e99-0884-4b97-97b6-e008b28bad7c" providerId="AD" clId="Web-{5CF1D781-1E21-1E0D-0CBF-4EC4A423A4B0}" dt="2024-01-03T18:58:14.393" v="41"/>
        <pc:sldMkLst>
          <pc:docMk/>
          <pc:sldMk cId="3581161626" sldId="315"/>
        </pc:sldMkLst>
      </pc:sldChg>
      <pc:sldChg chg="del">
        <pc:chgData name="Daisy Kirui" userId="S::daisy.kirui@studentambassadors.com::20b01e99-0884-4b97-97b6-e008b28bad7c" providerId="AD" clId="Web-{5CF1D781-1E21-1E0D-0CBF-4EC4A423A4B0}" dt="2024-01-03T18:58:15.112" v="43"/>
        <pc:sldMkLst>
          <pc:docMk/>
          <pc:sldMk cId="2333799758" sldId="316"/>
        </pc:sldMkLst>
      </pc:sldChg>
      <pc:sldChg chg="del">
        <pc:chgData name="Daisy Kirui" userId="S::daisy.kirui@studentambassadors.com::20b01e99-0884-4b97-97b6-e008b28bad7c" providerId="AD" clId="Web-{5CF1D781-1E21-1E0D-0CBF-4EC4A423A4B0}" dt="2024-01-03T18:58:15.971" v="45"/>
        <pc:sldMkLst>
          <pc:docMk/>
          <pc:sldMk cId="1887076324" sldId="317"/>
        </pc:sldMkLst>
      </pc:sldChg>
      <pc:sldChg chg="del">
        <pc:chgData name="Daisy Kirui" userId="S::daisy.kirui@studentambassadors.com::20b01e99-0884-4b97-97b6-e008b28bad7c" providerId="AD" clId="Web-{5CF1D781-1E21-1E0D-0CBF-4EC4A423A4B0}" dt="2024-01-03T18:58:16.768" v="47"/>
        <pc:sldMkLst>
          <pc:docMk/>
          <pc:sldMk cId="2895798382" sldId="318"/>
        </pc:sldMkLst>
      </pc:sldChg>
      <pc:sldChg chg="del">
        <pc:chgData name="Daisy Kirui" userId="S::daisy.kirui@studentambassadors.com::20b01e99-0884-4b97-97b6-e008b28bad7c" providerId="AD" clId="Web-{5CF1D781-1E21-1E0D-0CBF-4EC4A423A4B0}" dt="2024-01-03T18:58:18.752" v="49"/>
        <pc:sldMkLst>
          <pc:docMk/>
          <pc:sldMk cId="909150090" sldId="319"/>
        </pc:sldMkLst>
      </pc:sldChg>
      <pc:sldChg chg="del">
        <pc:chgData name="Daisy Kirui" userId="S::daisy.kirui@studentambassadors.com::20b01e99-0884-4b97-97b6-e008b28bad7c" providerId="AD" clId="Web-{5CF1D781-1E21-1E0D-0CBF-4EC4A423A4B0}" dt="2024-01-03T18:55:31.779" v="21"/>
        <pc:sldMkLst>
          <pc:docMk/>
          <pc:sldMk cId="1580501697" sldId="331"/>
        </pc:sldMkLst>
      </pc:sldChg>
      <pc:sldChg chg="del">
        <pc:chgData name="Daisy Kirui" userId="S::daisy.kirui@studentambassadors.com::20b01e99-0884-4b97-97b6-e008b28bad7c" providerId="AD" clId="Web-{5CF1D781-1E21-1E0D-0CBF-4EC4A423A4B0}" dt="2024-01-03T18:55:33.029" v="22"/>
        <pc:sldMkLst>
          <pc:docMk/>
          <pc:sldMk cId="1868266112" sldId="332"/>
        </pc:sldMkLst>
      </pc:sldChg>
      <pc:sldChg chg="del">
        <pc:chgData name="Daisy Kirui" userId="S::daisy.kirui@studentambassadors.com::20b01e99-0884-4b97-97b6-e008b28bad7c" providerId="AD" clId="Web-{5CF1D781-1E21-1E0D-0CBF-4EC4A423A4B0}" dt="2024-01-03T18:55:33.044" v="23"/>
        <pc:sldMkLst>
          <pc:docMk/>
          <pc:sldMk cId="3624558271" sldId="333"/>
        </pc:sldMkLst>
      </pc:sldChg>
      <pc:sldChg chg="del">
        <pc:chgData name="Daisy Kirui" userId="S::daisy.kirui@studentambassadors.com::20b01e99-0884-4b97-97b6-e008b28bad7c" providerId="AD" clId="Web-{5CF1D781-1E21-1E0D-0CBF-4EC4A423A4B0}" dt="2024-01-03T18:55:35.826" v="27"/>
        <pc:sldMkLst>
          <pc:docMk/>
          <pc:sldMk cId="1807206481" sldId="335"/>
        </pc:sldMkLst>
      </pc:sldChg>
      <pc:sldChg chg="del">
        <pc:chgData name="Daisy Kirui" userId="S::daisy.kirui@studentambassadors.com::20b01e99-0884-4b97-97b6-e008b28bad7c" providerId="AD" clId="Web-{5CF1D781-1E21-1E0D-0CBF-4EC4A423A4B0}" dt="2024-01-03T18:55:35.826" v="28"/>
        <pc:sldMkLst>
          <pc:docMk/>
          <pc:sldMk cId="912671546" sldId="336"/>
        </pc:sldMkLst>
      </pc:sldChg>
      <pc:sldChg chg="del">
        <pc:chgData name="Daisy Kirui" userId="S::daisy.kirui@studentambassadors.com::20b01e99-0884-4b97-97b6-e008b28bad7c" providerId="AD" clId="Web-{5CF1D781-1E21-1E0D-0CBF-4EC4A423A4B0}" dt="2024-01-03T18:55:35.841" v="29"/>
        <pc:sldMkLst>
          <pc:docMk/>
          <pc:sldMk cId="500280808" sldId="337"/>
        </pc:sldMkLst>
      </pc:sldChg>
      <pc:sldChg chg="add del">
        <pc:chgData name="Daisy Kirui" userId="S::daisy.kirui@studentambassadors.com::20b01e99-0884-4b97-97b6-e008b28bad7c" providerId="AD" clId="Web-{5CF1D781-1E21-1E0D-0CBF-4EC4A423A4B0}" dt="2024-01-03T18:55:16.294" v="5"/>
        <pc:sldMkLst>
          <pc:docMk/>
          <pc:sldMk cId="3601704326" sldId="348"/>
        </pc:sldMkLst>
      </pc:sldChg>
      <pc:sldChg chg="del">
        <pc:chgData name="Daisy Kirui" userId="S::daisy.kirui@studentambassadors.com::20b01e99-0884-4b97-97b6-e008b28bad7c" providerId="AD" clId="Web-{5CF1D781-1E21-1E0D-0CBF-4EC4A423A4B0}" dt="2024-01-03T18:55:17.185" v="6"/>
        <pc:sldMkLst>
          <pc:docMk/>
          <pc:sldMk cId="1185173441" sldId="349"/>
        </pc:sldMkLst>
      </pc:sldChg>
      <pc:sldChg chg="del">
        <pc:chgData name="Daisy Kirui" userId="S::daisy.kirui@studentambassadors.com::20b01e99-0884-4b97-97b6-e008b28bad7c" providerId="AD" clId="Web-{5CF1D781-1E21-1E0D-0CBF-4EC4A423A4B0}" dt="2024-01-03T18:55:17.669" v="7"/>
        <pc:sldMkLst>
          <pc:docMk/>
          <pc:sldMk cId="995551428" sldId="350"/>
        </pc:sldMkLst>
      </pc:sldChg>
      <pc:sldChg chg="del">
        <pc:chgData name="Daisy Kirui" userId="S::daisy.kirui@studentambassadors.com::20b01e99-0884-4b97-97b6-e008b28bad7c" providerId="AD" clId="Web-{5CF1D781-1E21-1E0D-0CBF-4EC4A423A4B0}" dt="2024-01-03T18:55:19.872" v="10"/>
        <pc:sldMkLst>
          <pc:docMk/>
          <pc:sldMk cId="876126188" sldId="351"/>
        </pc:sldMkLst>
      </pc:sldChg>
      <pc:sldChg chg="del">
        <pc:chgData name="Daisy Kirui" userId="S::daisy.kirui@studentambassadors.com::20b01e99-0884-4b97-97b6-e008b28bad7c" providerId="AD" clId="Web-{5CF1D781-1E21-1E0D-0CBF-4EC4A423A4B0}" dt="2024-01-03T18:55:18.653" v="8"/>
        <pc:sldMkLst>
          <pc:docMk/>
          <pc:sldMk cId="2586045174" sldId="353"/>
        </pc:sldMkLst>
      </pc:sldChg>
      <pc:sldChg chg="del">
        <pc:chgData name="Daisy Kirui" userId="S::daisy.kirui@studentambassadors.com::20b01e99-0884-4b97-97b6-e008b28bad7c" providerId="AD" clId="Web-{5CF1D781-1E21-1E0D-0CBF-4EC4A423A4B0}" dt="2024-01-03T18:55:19.872" v="11"/>
        <pc:sldMkLst>
          <pc:docMk/>
          <pc:sldMk cId="289952584" sldId="354"/>
        </pc:sldMkLst>
      </pc:sldChg>
      <pc:sldChg chg="del">
        <pc:chgData name="Daisy Kirui" userId="S::daisy.kirui@studentambassadors.com::20b01e99-0884-4b97-97b6-e008b28bad7c" providerId="AD" clId="Web-{5CF1D781-1E21-1E0D-0CBF-4EC4A423A4B0}" dt="2024-01-03T18:55:23.435" v="15"/>
        <pc:sldMkLst>
          <pc:docMk/>
          <pc:sldMk cId="1733258292" sldId="355"/>
        </pc:sldMkLst>
      </pc:sldChg>
      <pc:sldChg chg="del">
        <pc:chgData name="Daisy Kirui" userId="S::daisy.kirui@studentambassadors.com::20b01e99-0884-4b97-97b6-e008b28bad7c" providerId="AD" clId="Web-{5CF1D781-1E21-1E0D-0CBF-4EC4A423A4B0}" dt="2024-01-03T18:55:23.435" v="16"/>
        <pc:sldMkLst>
          <pc:docMk/>
          <pc:sldMk cId="2086926968" sldId="356"/>
        </pc:sldMkLst>
      </pc:sldChg>
      <pc:sldChg chg="del">
        <pc:chgData name="Daisy Kirui" userId="S::daisy.kirui@studentambassadors.com::20b01e99-0884-4b97-97b6-e008b28bad7c" providerId="AD" clId="Web-{5CF1D781-1E21-1E0D-0CBF-4EC4A423A4B0}" dt="2024-01-03T18:55:23.450" v="17"/>
        <pc:sldMkLst>
          <pc:docMk/>
          <pc:sldMk cId="2011880821" sldId="357"/>
        </pc:sldMkLst>
      </pc:sldChg>
      <pc:sldChg chg="del">
        <pc:chgData name="Daisy Kirui" userId="S::daisy.kirui@studentambassadors.com::20b01e99-0884-4b97-97b6-e008b28bad7c" providerId="AD" clId="Web-{5CF1D781-1E21-1E0D-0CBF-4EC4A423A4B0}" dt="2024-01-03T18:55:28.997" v="18"/>
        <pc:sldMkLst>
          <pc:docMk/>
          <pc:sldMk cId="3891656962" sldId="3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13275C-F55A-487D-9A2E-DE32FFEDF1D7}"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A5732-6C25-4F29-8B39-8D0C180EAF7C}" type="slidenum">
              <a:rPr lang="en-US" smtClean="0"/>
              <a:t>‹#›</a:t>
            </a:fld>
            <a:endParaRPr lang="en-US"/>
          </a:p>
        </p:txBody>
      </p:sp>
    </p:spTree>
    <p:extLst>
      <p:ext uri="{BB962C8B-B14F-4D97-AF65-F5344CB8AC3E}">
        <p14:creationId xmlns:p14="http://schemas.microsoft.com/office/powerpoint/2010/main" val="3650753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1/12/2024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1/12/2024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21 days of JavaScript boot camp</a:t>
            </a:r>
          </a:p>
        </p:txBody>
      </p:sp>
      <p:sp>
        <p:nvSpPr>
          <p:cNvPr id="3" name="Subtitle 2"/>
          <p:cNvSpPr>
            <a:spLocks noGrp="1"/>
          </p:cNvSpPr>
          <p:nvPr>
            <p:ph type="subTitle" idx="1"/>
          </p:nvPr>
        </p:nvSpPr>
        <p:spPr/>
        <p:txBody>
          <a:bodyPr/>
          <a:lstStyle/>
          <a:p>
            <a:r>
              <a:rPr lang="en-US" dirty="0"/>
              <a:t>Console.log(“I am learning”)</a:t>
            </a:r>
          </a:p>
        </p:txBody>
      </p:sp>
    </p:spTree>
    <p:extLst>
      <p:ext uri="{BB962C8B-B14F-4D97-AF65-F5344CB8AC3E}">
        <p14:creationId xmlns:p14="http://schemas.microsoft.com/office/powerpoint/2010/main" val="505183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128" y="562263"/>
            <a:ext cx="9905998" cy="741218"/>
          </a:xfrm>
        </p:spPr>
        <p:txBody>
          <a:bodyPr/>
          <a:lstStyle/>
          <a:p>
            <a:r>
              <a:rPr lang="en-US" u="sng" dirty="0"/>
              <a:t>TAGS, ELEMENTS AND ATTRIBUTES</a:t>
            </a:r>
          </a:p>
        </p:txBody>
      </p:sp>
      <p:sp>
        <p:nvSpPr>
          <p:cNvPr id="4" name="TextBox 3"/>
          <p:cNvSpPr txBox="1"/>
          <p:nvPr/>
        </p:nvSpPr>
        <p:spPr>
          <a:xfrm>
            <a:off x="1050637" y="1644071"/>
            <a:ext cx="9014691" cy="3970318"/>
          </a:xfrm>
          <a:prstGeom prst="rect">
            <a:avLst/>
          </a:prstGeom>
          <a:noFill/>
        </p:spPr>
        <p:txBody>
          <a:bodyPr wrap="square" rtlCol="0">
            <a:spAutoFit/>
          </a:bodyPr>
          <a:lstStyle/>
          <a:p>
            <a:r>
              <a:rPr lang="en-US" dirty="0">
                <a:solidFill>
                  <a:schemeClr val="tx1">
                    <a:lumMod val="75000"/>
                  </a:schemeClr>
                </a:solidFill>
              </a:rPr>
              <a:t>(putting the “M” in HTML)</a:t>
            </a:r>
          </a:p>
          <a:p>
            <a:endParaRPr lang="en-US" dirty="0">
              <a:solidFill>
                <a:schemeClr val="tx1">
                  <a:lumMod val="75000"/>
                </a:schemeClr>
              </a:solidFill>
            </a:endParaRPr>
          </a:p>
          <a:p>
            <a:r>
              <a:rPr lang="en-US" dirty="0">
                <a:solidFill>
                  <a:schemeClr val="tx1">
                    <a:lumMod val="75000"/>
                  </a:schemeClr>
                </a:solidFill>
              </a:rPr>
              <a:t>The “M” in HTML is for Markup, which means to annotate a document with extra information. For e.g. where different sections and paragraphs </a:t>
            </a:r>
            <a:r>
              <a:rPr lang="en-US" dirty="0" err="1">
                <a:solidFill>
                  <a:schemeClr val="tx1">
                    <a:lumMod val="75000"/>
                  </a:schemeClr>
                </a:solidFill>
              </a:rPr>
              <a:t>beging</a:t>
            </a:r>
            <a:r>
              <a:rPr lang="en-US" dirty="0">
                <a:solidFill>
                  <a:schemeClr val="tx1">
                    <a:lumMod val="75000"/>
                  </a:schemeClr>
                </a:solidFill>
              </a:rPr>
              <a:t> and end, which part is a title and which things should be emphasized and so on. </a:t>
            </a:r>
          </a:p>
          <a:p>
            <a:endParaRPr lang="en-US" dirty="0">
              <a:solidFill>
                <a:schemeClr val="tx1">
                  <a:lumMod val="75000"/>
                </a:schemeClr>
              </a:solidFill>
            </a:endParaRPr>
          </a:p>
          <a:p>
            <a:r>
              <a:rPr lang="en-US" dirty="0">
                <a:solidFill>
                  <a:schemeClr val="tx1">
                    <a:lumMod val="75000"/>
                  </a:schemeClr>
                </a:solidFill>
              </a:rPr>
              <a:t>We use angle brackets (“&lt;“ and “&lt;“) to separate the “annotations from regular text. In HTML, this annotations are called “tags”</a:t>
            </a:r>
          </a:p>
          <a:p>
            <a:endParaRPr lang="en-US" dirty="0">
              <a:solidFill>
                <a:schemeClr val="tx1">
                  <a:lumMod val="75000"/>
                </a:schemeClr>
              </a:solidFill>
            </a:endParaRPr>
          </a:p>
          <a:p>
            <a:r>
              <a:rPr lang="en-US" dirty="0">
                <a:solidFill>
                  <a:schemeClr val="tx1">
                    <a:lumMod val="75000"/>
                  </a:schemeClr>
                </a:solidFill>
              </a:rPr>
              <a:t>Elements – These are the pieces themselves </a:t>
            </a:r>
            <a:r>
              <a:rPr lang="en-US" dirty="0" err="1">
                <a:solidFill>
                  <a:schemeClr val="tx1">
                    <a:lumMod val="75000"/>
                  </a:schemeClr>
                </a:solidFill>
              </a:rPr>
              <a:t>i.e</a:t>
            </a:r>
            <a:r>
              <a:rPr lang="en-US" dirty="0">
                <a:solidFill>
                  <a:schemeClr val="tx1">
                    <a:lumMod val="75000"/>
                  </a:schemeClr>
                </a:solidFill>
              </a:rPr>
              <a:t> a paragraph, a header</a:t>
            </a:r>
          </a:p>
          <a:p>
            <a:r>
              <a:rPr lang="en-US" dirty="0">
                <a:solidFill>
                  <a:schemeClr val="tx1">
                    <a:lumMod val="75000"/>
                  </a:schemeClr>
                </a:solidFill>
              </a:rPr>
              <a:t>Tags – A tag is used to organize a text file. There are tags with similar effect on code, but one can be for semantic, the other for styling. </a:t>
            </a:r>
          </a:p>
          <a:p>
            <a:r>
              <a:rPr lang="en-US" dirty="0">
                <a:solidFill>
                  <a:schemeClr val="tx1">
                    <a:lumMod val="75000"/>
                  </a:schemeClr>
                </a:solidFill>
              </a:rPr>
              <a:t>Attribute – More information about an element e.g. id’s and classes</a:t>
            </a:r>
          </a:p>
          <a:p>
            <a:endParaRPr lang="en-US" dirty="0">
              <a:solidFill>
                <a:schemeClr val="tx1">
                  <a:lumMod val="75000"/>
                </a:schemeClr>
              </a:solidFill>
            </a:endParaRPr>
          </a:p>
        </p:txBody>
      </p:sp>
    </p:spTree>
    <p:extLst>
      <p:ext uri="{BB962C8B-B14F-4D97-AF65-F5344CB8AC3E}">
        <p14:creationId xmlns:p14="http://schemas.microsoft.com/office/powerpoint/2010/main" val="2884790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128" y="562263"/>
            <a:ext cx="9905998" cy="741218"/>
          </a:xfrm>
        </p:spPr>
        <p:txBody>
          <a:bodyPr/>
          <a:lstStyle/>
          <a:p>
            <a:r>
              <a:rPr lang="en-US" u="sng" dirty="0"/>
              <a:t>CHARACTER ENCODING</a:t>
            </a:r>
          </a:p>
        </p:txBody>
      </p:sp>
      <p:sp>
        <p:nvSpPr>
          <p:cNvPr id="4" name="TextBox 3"/>
          <p:cNvSpPr txBox="1"/>
          <p:nvPr/>
        </p:nvSpPr>
        <p:spPr>
          <a:xfrm>
            <a:off x="718128" y="1431635"/>
            <a:ext cx="9014691" cy="4801314"/>
          </a:xfrm>
          <a:prstGeom prst="rect">
            <a:avLst/>
          </a:prstGeom>
          <a:noFill/>
        </p:spPr>
        <p:txBody>
          <a:bodyPr wrap="square" rtlCol="0">
            <a:spAutoFit/>
          </a:bodyPr>
          <a:lstStyle/>
          <a:p>
            <a:r>
              <a:rPr lang="en-US" dirty="0">
                <a:solidFill>
                  <a:schemeClr val="tx1">
                    <a:lumMod val="75000"/>
                  </a:schemeClr>
                </a:solidFill>
              </a:rPr>
              <a:t>Character encoding is a method of converting bytes into characters. A character can be any letter, digit or symbol that makes up words and languages(including languages with ideography's and symbols)</a:t>
            </a:r>
          </a:p>
          <a:p>
            <a:endParaRPr lang="en-US" dirty="0">
              <a:solidFill>
                <a:schemeClr val="tx1">
                  <a:lumMod val="75000"/>
                </a:schemeClr>
              </a:solidFill>
            </a:endParaRPr>
          </a:p>
          <a:p>
            <a:r>
              <a:rPr lang="en-US" dirty="0">
                <a:solidFill>
                  <a:schemeClr val="tx1">
                    <a:lumMod val="75000"/>
                  </a:schemeClr>
                </a:solidFill>
              </a:rPr>
              <a:t>In character encoding, each character is assigned a particular number called a </a:t>
            </a:r>
            <a:r>
              <a:rPr lang="en-US" b="1" dirty="0">
                <a:solidFill>
                  <a:schemeClr val="tx1">
                    <a:lumMod val="75000"/>
                  </a:schemeClr>
                </a:solidFill>
              </a:rPr>
              <a:t>code point</a:t>
            </a:r>
            <a:r>
              <a:rPr lang="en-US" dirty="0">
                <a:solidFill>
                  <a:schemeClr val="tx1">
                    <a:lumMod val="75000"/>
                  </a:schemeClr>
                </a:solidFill>
              </a:rPr>
              <a:t> and the code point is stored in computer memory in form of bytes. </a:t>
            </a:r>
          </a:p>
          <a:p>
            <a:endParaRPr lang="en-US" dirty="0">
              <a:solidFill>
                <a:schemeClr val="tx1">
                  <a:lumMod val="75000"/>
                </a:schemeClr>
              </a:solidFill>
            </a:endParaRPr>
          </a:p>
          <a:p>
            <a:r>
              <a:rPr lang="en-US" dirty="0">
                <a:solidFill>
                  <a:schemeClr val="tx1">
                    <a:lumMod val="75000"/>
                  </a:schemeClr>
                </a:solidFill>
              </a:rPr>
              <a:t>So, it is what is used as a reference to map code points into bytes to store in computer memory, then when a character in HTML is used, the bytes are read back into code points using the character encoding. </a:t>
            </a:r>
            <a:r>
              <a:rPr lang="en-US" dirty="0" err="1">
                <a:solidFill>
                  <a:schemeClr val="tx1">
                    <a:lumMod val="75000"/>
                  </a:schemeClr>
                </a:solidFill>
              </a:rPr>
              <a:t>Eg</a:t>
            </a:r>
            <a:r>
              <a:rPr lang="en-US" dirty="0">
                <a:solidFill>
                  <a:schemeClr val="tx1">
                    <a:lumMod val="75000"/>
                  </a:schemeClr>
                </a:solidFill>
              </a:rPr>
              <a:t>. ASCII, Unicode</a:t>
            </a:r>
          </a:p>
          <a:p>
            <a:endParaRPr lang="en-US" dirty="0">
              <a:solidFill>
                <a:schemeClr val="tx1">
                  <a:lumMod val="75000"/>
                </a:schemeClr>
              </a:solidFill>
            </a:endParaRPr>
          </a:p>
          <a:p>
            <a:r>
              <a:rPr lang="en-US" dirty="0">
                <a:solidFill>
                  <a:schemeClr val="tx1">
                    <a:lumMod val="75000"/>
                  </a:schemeClr>
                </a:solidFill>
              </a:rPr>
              <a:t>This is important because it provides the right dictionary to code and in processing unfamiliar characters. </a:t>
            </a:r>
          </a:p>
          <a:p>
            <a:endParaRPr lang="en-US" dirty="0">
              <a:solidFill>
                <a:schemeClr val="tx1">
                  <a:lumMod val="75000"/>
                </a:schemeClr>
              </a:solidFill>
            </a:endParaRPr>
          </a:p>
          <a:p>
            <a:r>
              <a:rPr lang="en-US" dirty="0">
                <a:solidFill>
                  <a:schemeClr val="tx1">
                    <a:lumMod val="75000"/>
                  </a:schemeClr>
                </a:solidFill>
              </a:rPr>
              <a:t>Note: Always use the Unicode character encoding: UTF-8 for webpages. </a:t>
            </a:r>
          </a:p>
          <a:p>
            <a:r>
              <a:rPr lang="en-US" dirty="0">
                <a:solidFill>
                  <a:schemeClr val="tx1">
                    <a:lumMod val="75000"/>
                  </a:schemeClr>
                </a:solidFill>
              </a:rPr>
              <a:t>&lt;meta charset=“utf-8”&gt;</a:t>
            </a:r>
          </a:p>
        </p:txBody>
      </p:sp>
    </p:spTree>
    <p:extLst>
      <p:ext uri="{BB962C8B-B14F-4D97-AF65-F5344CB8AC3E}">
        <p14:creationId xmlns:p14="http://schemas.microsoft.com/office/powerpoint/2010/main" val="992409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128" y="562263"/>
            <a:ext cx="9905998" cy="741218"/>
          </a:xfrm>
        </p:spPr>
        <p:txBody>
          <a:bodyPr/>
          <a:lstStyle/>
          <a:p>
            <a:r>
              <a:rPr lang="en-US" u="sng" dirty="0"/>
              <a:t>Basic structure of a html document</a:t>
            </a:r>
          </a:p>
        </p:txBody>
      </p:sp>
      <p:sp>
        <p:nvSpPr>
          <p:cNvPr id="4" name="TextBox 3"/>
          <p:cNvSpPr txBox="1"/>
          <p:nvPr/>
        </p:nvSpPr>
        <p:spPr>
          <a:xfrm>
            <a:off x="718128" y="1431635"/>
            <a:ext cx="9014691" cy="369332"/>
          </a:xfrm>
          <a:prstGeom prst="rect">
            <a:avLst/>
          </a:prstGeom>
          <a:noFill/>
        </p:spPr>
        <p:txBody>
          <a:bodyPr wrap="square" rtlCol="0">
            <a:spAutoFit/>
          </a:bodyPr>
          <a:lstStyle/>
          <a:p>
            <a:endParaRPr lang="en-US" dirty="0">
              <a:solidFill>
                <a:schemeClr val="tx1">
                  <a:lumMod val="75000"/>
                </a:schemeClr>
              </a:solidFill>
            </a:endParaRPr>
          </a:p>
        </p:txBody>
      </p:sp>
      <p:pic>
        <p:nvPicPr>
          <p:cNvPr id="3" name="Picture 2"/>
          <p:cNvPicPr>
            <a:picLocks noChangeAspect="1"/>
          </p:cNvPicPr>
          <p:nvPr/>
        </p:nvPicPr>
        <p:blipFill rotWithShape="1">
          <a:blip r:embed="rId2"/>
          <a:srcRect r="17886" b="24410"/>
          <a:stretch/>
        </p:blipFill>
        <p:spPr>
          <a:xfrm>
            <a:off x="1182543" y="1431635"/>
            <a:ext cx="9176167" cy="4993580"/>
          </a:xfrm>
          <a:prstGeom prst="rect">
            <a:avLst/>
          </a:prstGeom>
        </p:spPr>
      </p:pic>
    </p:spTree>
    <p:extLst>
      <p:ext uri="{BB962C8B-B14F-4D97-AF65-F5344CB8AC3E}">
        <p14:creationId xmlns:p14="http://schemas.microsoft.com/office/powerpoint/2010/main" val="277806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746" y="865908"/>
            <a:ext cx="7648429" cy="3602182"/>
          </a:xfrm>
        </p:spPr>
        <p:txBody>
          <a:bodyPr>
            <a:normAutofit/>
          </a:bodyPr>
          <a:lstStyle/>
          <a:p>
            <a:pPr algn="ctr"/>
            <a:r>
              <a:rPr lang="en-US" sz="7200" dirty="0"/>
              <a:t>“HELLO WORLD”</a:t>
            </a:r>
          </a:p>
        </p:txBody>
      </p:sp>
      <p:sp>
        <p:nvSpPr>
          <p:cNvPr id="3" name="Content Placeholder 2"/>
          <p:cNvSpPr>
            <a:spLocks noGrp="1"/>
          </p:cNvSpPr>
          <p:nvPr>
            <p:ph idx="1"/>
          </p:nvPr>
        </p:nvSpPr>
        <p:spPr>
          <a:xfrm>
            <a:off x="1754908" y="2540000"/>
            <a:ext cx="8516647" cy="2807854"/>
          </a:xfrm>
        </p:spPr>
        <p:txBody>
          <a:bodyPr/>
          <a:lstStyle/>
          <a:p>
            <a:pPr marL="0" indent="0" algn="ctr">
              <a:buNone/>
            </a:pPr>
            <a:r>
              <a:rPr lang="en-US" dirty="0"/>
              <a:t>LIVE DEMO</a:t>
            </a:r>
          </a:p>
        </p:txBody>
      </p:sp>
    </p:spTree>
    <p:extLst>
      <p:ext uri="{BB962C8B-B14F-4D97-AF65-F5344CB8AC3E}">
        <p14:creationId xmlns:p14="http://schemas.microsoft.com/office/powerpoint/2010/main" val="353631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746" y="865908"/>
            <a:ext cx="7648429" cy="3602182"/>
          </a:xfrm>
        </p:spPr>
        <p:txBody>
          <a:bodyPr>
            <a:normAutofit/>
          </a:bodyPr>
          <a:lstStyle/>
          <a:p>
            <a:pPr algn="ctr"/>
            <a:r>
              <a:rPr lang="en-US" sz="6000" dirty="0"/>
              <a:t>“TIPS AND TRICKS”</a:t>
            </a:r>
          </a:p>
        </p:txBody>
      </p:sp>
      <p:sp>
        <p:nvSpPr>
          <p:cNvPr id="3" name="Content Placeholder 2"/>
          <p:cNvSpPr>
            <a:spLocks noGrp="1"/>
          </p:cNvSpPr>
          <p:nvPr>
            <p:ph idx="1"/>
          </p:nvPr>
        </p:nvSpPr>
        <p:spPr>
          <a:xfrm>
            <a:off x="1754908" y="2540000"/>
            <a:ext cx="8516647" cy="2807854"/>
          </a:xfrm>
        </p:spPr>
        <p:txBody>
          <a:bodyPr/>
          <a:lstStyle/>
          <a:p>
            <a:pPr marL="0" indent="0" algn="ctr">
              <a:buNone/>
            </a:pPr>
            <a:r>
              <a:rPr lang="en-US" dirty="0"/>
              <a:t>Inspecting a web page</a:t>
            </a:r>
          </a:p>
        </p:txBody>
      </p:sp>
    </p:spTree>
    <p:extLst>
      <p:ext uri="{BB962C8B-B14F-4D97-AF65-F5344CB8AC3E}">
        <p14:creationId xmlns:p14="http://schemas.microsoft.com/office/powerpoint/2010/main" val="3377219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7121" y="535709"/>
            <a:ext cx="8676222" cy="891310"/>
          </a:xfrm>
        </p:spPr>
        <p:txBody>
          <a:bodyPr>
            <a:normAutofit/>
          </a:bodyPr>
          <a:lstStyle/>
          <a:p>
            <a:r>
              <a:rPr lang="en-US" sz="2000" dirty="0"/>
              <a:t>DAY 01 TASKS</a:t>
            </a:r>
          </a:p>
        </p:txBody>
      </p:sp>
      <p:sp>
        <p:nvSpPr>
          <p:cNvPr id="3" name="Subtitle 2"/>
          <p:cNvSpPr>
            <a:spLocks noGrp="1"/>
          </p:cNvSpPr>
          <p:nvPr>
            <p:ph type="subTitle" idx="1"/>
          </p:nvPr>
        </p:nvSpPr>
        <p:spPr>
          <a:xfrm>
            <a:off x="1612466" y="1946563"/>
            <a:ext cx="8676222" cy="3308928"/>
          </a:xfrm>
        </p:spPr>
        <p:txBody>
          <a:bodyPr>
            <a:normAutofit fontScale="77500" lnSpcReduction="20000"/>
          </a:bodyPr>
          <a:lstStyle/>
          <a:p>
            <a:pPr algn="l"/>
            <a:r>
              <a:rPr lang="en-US" dirty="0"/>
              <a:t>Create a </a:t>
            </a:r>
            <a:r>
              <a:rPr lang="en-US" dirty="0" err="1"/>
              <a:t>github</a:t>
            </a:r>
            <a:r>
              <a:rPr lang="en-US" dirty="0"/>
              <a:t> project: 21-days-of-javascript, and within it create a folder for day 01</a:t>
            </a:r>
          </a:p>
          <a:p>
            <a:pPr algn="l"/>
            <a:r>
              <a:rPr lang="en-US" dirty="0"/>
              <a:t>Create the primary files within this folder</a:t>
            </a:r>
          </a:p>
          <a:p>
            <a:pPr algn="l"/>
            <a:r>
              <a:rPr lang="en-US" dirty="0"/>
              <a:t>Write a simple html file with the basic structure</a:t>
            </a:r>
          </a:p>
          <a:p>
            <a:pPr algn="l"/>
            <a:r>
              <a:rPr lang="en-US" dirty="0"/>
              <a:t>Link this to the html and </a:t>
            </a:r>
            <a:r>
              <a:rPr lang="en-US" dirty="0" err="1"/>
              <a:t>javascript</a:t>
            </a:r>
            <a:r>
              <a:rPr lang="en-US" dirty="0"/>
              <a:t> code files</a:t>
            </a:r>
          </a:p>
          <a:p>
            <a:pPr algn="l"/>
            <a:r>
              <a:rPr lang="en-US" dirty="0"/>
              <a:t>For the HTML document: </a:t>
            </a:r>
          </a:p>
          <a:p>
            <a:pPr marL="457200" indent="-457200" algn="l">
              <a:buAutoNum type="arabicPeriod"/>
            </a:pPr>
            <a:r>
              <a:rPr lang="en-US" dirty="0"/>
              <a:t>Link other pages through the link tags</a:t>
            </a:r>
          </a:p>
          <a:p>
            <a:pPr marL="457200" indent="-457200" algn="l">
              <a:buAutoNum type="arabicPeriod"/>
            </a:pPr>
            <a:r>
              <a:rPr lang="en-US" dirty="0"/>
              <a:t>Add images to your html page</a:t>
            </a:r>
          </a:p>
          <a:p>
            <a:pPr marL="457200" indent="-457200" algn="l">
              <a:buAutoNum type="arabicPeriod"/>
            </a:pPr>
            <a:r>
              <a:rPr lang="en-US" dirty="0"/>
              <a:t>Push this to your </a:t>
            </a:r>
            <a:r>
              <a:rPr lang="en-US" dirty="0" err="1"/>
              <a:t>github</a:t>
            </a:r>
            <a:r>
              <a:rPr lang="en-US" dirty="0"/>
              <a:t> account</a:t>
            </a:r>
          </a:p>
          <a:p>
            <a:pPr algn="l"/>
            <a:endParaRPr lang="en-US" dirty="0"/>
          </a:p>
          <a:p>
            <a:pPr algn="l"/>
            <a:r>
              <a:rPr lang="en-US" dirty="0"/>
              <a:t>Research on more tags and character references                                                                                                                                                                                                                                                                                                                                                                                                                                                                  </a:t>
            </a:r>
          </a:p>
        </p:txBody>
      </p:sp>
    </p:spTree>
    <p:extLst>
      <p:ext uri="{BB962C8B-B14F-4D97-AF65-F5344CB8AC3E}">
        <p14:creationId xmlns:p14="http://schemas.microsoft.com/office/powerpoint/2010/main" val="3670907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09817-37A7-A427-A12A-AF9AD0312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0B9200-4FC1-6A26-9A20-C4203959F8F1}"/>
              </a:ext>
            </a:extLst>
          </p:cNvPr>
          <p:cNvSpPr>
            <a:spLocks noGrp="1"/>
          </p:cNvSpPr>
          <p:nvPr>
            <p:ph type="ctrTitle"/>
          </p:nvPr>
        </p:nvSpPr>
        <p:spPr/>
        <p:txBody>
          <a:bodyPr/>
          <a:lstStyle/>
          <a:p>
            <a:r>
              <a:rPr lang="en-US" dirty="0"/>
              <a:t>CSS: FUNDAMENTALS, SELECTORS AND STYLING</a:t>
            </a:r>
            <a:endParaRPr lang="en-US" dirty="0">
              <a:effectLst>
                <a:glow rad="38100">
                  <a:prstClr val="black">
                    <a:lumMod val="65000"/>
                    <a:lumOff val="35000"/>
                    <a:alpha val="50000"/>
                  </a:prstClr>
                </a:glow>
                <a:outerShdw blurRad="28575" dist="31750" dir="13200000" algn="tl" rotWithShape="0">
                  <a:srgbClr val="000000">
                    <a:alpha val="25000"/>
                  </a:srgbClr>
                </a:outerShdw>
              </a:effectLst>
            </a:endParaRPr>
          </a:p>
        </p:txBody>
      </p:sp>
      <p:sp>
        <p:nvSpPr>
          <p:cNvPr id="3" name="Subtitle 2">
            <a:extLst>
              <a:ext uri="{FF2B5EF4-FFF2-40B4-BE49-F238E27FC236}">
                <a16:creationId xmlns:a16="http://schemas.microsoft.com/office/drawing/2014/main" id="{0263ADD8-AB92-94D5-F400-130B9EC6EA1E}"/>
              </a:ext>
            </a:extLst>
          </p:cNvPr>
          <p:cNvSpPr>
            <a:spLocks noGrp="1"/>
          </p:cNvSpPr>
          <p:nvPr>
            <p:ph type="subTitle" idx="1"/>
          </p:nvPr>
        </p:nvSpPr>
        <p:spPr/>
        <p:txBody>
          <a:bodyPr/>
          <a:lstStyle/>
          <a:p>
            <a:r>
              <a:rPr lang="en-US" dirty="0"/>
              <a:t>DAY 02</a:t>
            </a:r>
          </a:p>
        </p:txBody>
      </p:sp>
    </p:spTree>
    <p:extLst>
      <p:ext uri="{BB962C8B-B14F-4D97-AF65-F5344CB8AC3E}">
        <p14:creationId xmlns:p14="http://schemas.microsoft.com/office/powerpoint/2010/main" val="1322046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718128" y="562263"/>
            <a:ext cx="9905998" cy="741218"/>
          </a:xfrm>
        </p:spPr>
        <p:txBody>
          <a:bodyPr/>
          <a:lstStyle/>
          <a:p>
            <a:r>
              <a:rPr lang="en-US" u="sng" dirty="0">
                <a:effectLst>
                  <a:glow rad="38100">
                    <a:prstClr val="black">
                      <a:lumMod val="65000"/>
                      <a:lumOff val="35000"/>
                      <a:alpha val="40000"/>
                    </a:prstClr>
                  </a:glow>
                  <a:outerShdw blurRad="28575" dist="38100" dir="14040000" algn="tl" rotWithShape="0">
                    <a:srgbClr val="000000">
                      <a:alpha val="25000"/>
                    </a:srgbClr>
                  </a:outerShdw>
                </a:effectLst>
              </a:rPr>
              <a:t>CSS FUNDAMENTALS</a:t>
            </a:r>
          </a:p>
        </p:txBody>
      </p:sp>
      <p:sp>
        <p:nvSpPr>
          <p:cNvPr id="4" name="TextBox 3">
            <a:extLst>
              <a:ext uri="{FF2B5EF4-FFF2-40B4-BE49-F238E27FC236}">
                <a16:creationId xmlns:a16="http://schemas.microsoft.com/office/drawing/2014/main" id="{B1580835-1BEB-75EC-0D8F-715FAB0F9351}"/>
              </a:ext>
            </a:extLst>
          </p:cNvPr>
          <p:cNvSpPr txBox="1"/>
          <p:nvPr/>
        </p:nvSpPr>
        <p:spPr>
          <a:xfrm>
            <a:off x="720929" y="1590836"/>
            <a:ext cx="10411042" cy="5078313"/>
          </a:xfrm>
          <a:prstGeom prst="rect">
            <a:avLst/>
          </a:prstGeom>
          <a:noFill/>
        </p:spPr>
        <p:txBody>
          <a:bodyPr wrap="square" lIns="91440" tIns="45720" rIns="91440" bIns="45720" rtlCol="0" anchor="t">
            <a:spAutoFit/>
          </a:bodyPr>
          <a:lstStyle/>
          <a:p>
            <a:r>
              <a:rPr lang="en-US" dirty="0">
                <a:solidFill>
                  <a:schemeClr val="tx1">
                    <a:lumMod val="75000"/>
                  </a:schemeClr>
                </a:solidFill>
              </a:rPr>
              <a:t>CSS is a language used to style HTML content on a web page. CSS is the acronym of “Cascading Style Sheets”. CSS is a computer language for laying out and structuring web pages (HTML or XML). This language contains coding elements and is composed of these “cascading style sheets” which are equally called CSS files. </a:t>
            </a:r>
          </a:p>
          <a:p>
            <a:endParaRPr lang="en-US" dirty="0">
              <a:solidFill>
                <a:schemeClr val="tx1">
                  <a:lumMod val="75000"/>
                </a:schemeClr>
              </a:solidFill>
            </a:endParaRPr>
          </a:p>
          <a:p>
            <a:r>
              <a:rPr lang="en-US" dirty="0">
                <a:solidFill>
                  <a:schemeClr val="tx1">
                    <a:lumMod val="75000"/>
                  </a:schemeClr>
                </a:solidFill>
              </a:rPr>
              <a:t>CSS syntax can either be written as a ruleset or in line with HTML code. And CSS can either be an internal or an external stylesheet.</a:t>
            </a:r>
          </a:p>
          <a:p>
            <a:endParaRPr lang="en-US" dirty="0">
              <a:solidFill>
                <a:schemeClr val="tx1">
                  <a:lumMod val="75000"/>
                </a:schemeClr>
              </a:solidFill>
            </a:endParaRPr>
          </a:p>
          <a:p>
            <a:r>
              <a:rPr lang="en-US" dirty="0">
                <a:solidFill>
                  <a:schemeClr val="tx1">
                    <a:lumMod val="75000"/>
                  </a:schemeClr>
                </a:solidFill>
              </a:rPr>
              <a:t>An </a:t>
            </a:r>
            <a:r>
              <a:rPr lang="en-US" b="1" dirty="0">
                <a:solidFill>
                  <a:schemeClr val="tx1">
                    <a:lumMod val="75000"/>
                  </a:schemeClr>
                </a:solidFill>
              </a:rPr>
              <a:t>internal style sheet</a:t>
            </a:r>
            <a:r>
              <a:rPr lang="en-US" dirty="0">
                <a:solidFill>
                  <a:schemeClr val="tx1">
                    <a:lumMod val="75000"/>
                  </a:schemeClr>
                </a:solidFill>
              </a:rPr>
              <a:t> is created by using the style element within HTML files and this element must be placed within the head element.</a:t>
            </a:r>
          </a:p>
          <a:p>
            <a:endParaRPr lang="en-US" dirty="0">
              <a:solidFill>
                <a:schemeClr val="tx1">
                  <a:lumMod val="75000"/>
                </a:schemeClr>
              </a:solidFill>
            </a:endParaRPr>
          </a:p>
          <a:p>
            <a:r>
              <a:rPr lang="en-US" dirty="0">
                <a:solidFill>
                  <a:schemeClr val="tx1">
                    <a:lumMod val="75000"/>
                  </a:schemeClr>
                </a:solidFill>
              </a:rPr>
              <a:t>An </a:t>
            </a:r>
            <a:r>
              <a:rPr lang="en-US" b="1" dirty="0">
                <a:solidFill>
                  <a:schemeClr val="tx1">
                    <a:lumMod val="75000"/>
                  </a:schemeClr>
                </a:solidFill>
              </a:rPr>
              <a:t>external style sheet</a:t>
            </a:r>
            <a:r>
              <a:rPr lang="en-US" dirty="0">
                <a:solidFill>
                  <a:schemeClr val="tx1">
                    <a:lumMod val="75000"/>
                  </a:schemeClr>
                </a:solidFill>
              </a:rPr>
              <a:t> is created by using the .</a:t>
            </a:r>
            <a:r>
              <a:rPr lang="en-US" dirty="0" err="1">
                <a:solidFill>
                  <a:schemeClr val="tx1">
                    <a:lumMod val="75000"/>
                  </a:schemeClr>
                </a:solidFill>
              </a:rPr>
              <a:t>css</a:t>
            </a:r>
            <a:r>
              <a:rPr lang="en-US" dirty="0">
                <a:solidFill>
                  <a:schemeClr val="tx1">
                    <a:lumMod val="75000"/>
                  </a:schemeClr>
                </a:solidFill>
              </a:rPr>
              <a:t> file name extension and linking your </a:t>
            </a:r>
            <a:r>
              <a:rPr lang="en-US" dirty="0" err="1">
                <a:solidFill>
                  <a:schemeClr val="tx1">
                    <a:lumMod val="75000"/>
                  </a:schemeClr>
                </a:solidFill>
              </a:rPr>
              <a:t>css</a:t>
            </a:r>
            <a:r>
              <a:rPr lang="en-US" dirty="0">
                <a:solidFill>
                  <a:schemeClr val="tx1">
                    <a:lumMod val="75000"/>
                  </a:schemeClr>
                </a:solidFill>
              </a:rPr>
              <a:t> file with you html file. The link tag requires the following attributes:</a:t>
            </a:r>
          </a:p>
          <a:p>
            <a:pPr marL="342900" indent="-342900">
              <a:buAutoNum type="arabicPeriod"/>
            </a:pPr>
            <a:r>
              <a:rPr lang="en-US" dirty="0" err="1">
                <a:solidFill>
                  <a:schemeClr val="tx1">
                    <a:lumMod val="75000"/>
                  </a:schemeClr>
                </a:solidFill>
              </a:rPr>
              <a:t>Href</a:t>
            </a:r>
            <a:r>
              <a:rPr lang="en-US" dirty="0">
                <a:solidFill>
                  <a:schemeClr val="tx1">
                    <a:lumMod val="75000"/>
                  </a:schemeClr>
                </a:solidFill>
              </a:rPr>
              <a:t> – the value of this attribute must be the path address to the </a:t>
            </a:r>
            <a:r>
              <a:rPr lang="en-US" dirty="0" err="1">
                <a:solidFill>
                  <a:schemeClr val="tx1">
                    <a:lumMod val="75000"/>
                  </a:schemeClr>
                </a:solidFill>
              </a:rPr>
              <a:t>css</a:t>
            </a:r>
            <a:r>
              <a:rPr lang="en-US" dirty="0">
                <a:solidFill>
                  <a:schemeClr val="tx1">
                    <a:lumMod val="75000"/>
                  </a:schemeClr>
                </a:solidFill>
              </a:rPr>
              <a:t> file</a:t>
            </a:r>
          </a:p>
          <a:p>
            <a:pPr marL="342900" indent="-342900">
              <a:buAutoNum type="arabicPeriod"/>
            </a:pPr>
            <a:r>
              <a:rPr lang="en-US" dirty="0">
                <a:solidFill>
                  <a:schemeClr val="tx1">
                    <a:lumMod val="75000"/>
                  </a:schemeClr>
                </a:solidFill>
              </a:rPr>
              <a:t>Rel – </a:t>
            </a:r>
            <a:r>
              <a:rPr lang="en-US" dirty="0" err="1">
                <a:solidFill>
                  <a:schemeClr val="tx1">
                    <a:lumMod val="75000"/>
                  </a:schemeClr>
                </a:solidFill>
              </a:rPr>
              <a:t>decribes</a:t>
            </a:r>
            <a:r>
              <a:rPr lang="en-US" dirty="0">
                <a:solidFill>
                  <a:schemeClr val="tx1">
                    <a:lumMod val="75000"/>
                  </a:schemeClr>
                </a:solidFill>
              </a:rPr>
              <a:t> the relationship between the two files and it is "stylesheet"</a:t>
            </a:r>
          </a:p>
          <a:p>
            <a:endParaRPr lang="en-US" dirty="0">
              <a:solidFill>
                <a:schemeClr val="tx1">
                  <a:lumMod val="75000"/>
                </a:schemeClr>
              </a:solidFill>
            </a:endParaRPr>
          </a:p>
          <a:p>
            <a:endParaRPr lang="en-US" dirty="0">
              <a:solidFill>
                <a:schemeClr val="tx1">
                  <a:lumMod val="75000"/>
                </a:schemeClr>
              </a:solidFill>
            </a:endParaRPr>
          </a:p>
          <a:p>
            <a:endParaRPr lang="en-US" dirty="0">
              <a:solidFill>
                <a:schemeClr val="tx1">
                  <a:lumMod val="75000"/>
                </a:schemeClr>
              </a:solidFill>
            </a:endParaRPr>
          </a:p>
        </p:txBody>
      </p:sp>
    </p:spTree>
    <p:extLst>
      <p:ext uri="{BB962C8B-B14F-4D97-AF65-F5344CB8AC3E}">
        <p14:creationId xmlns:p14="http://schemas.microsoft.com/office/powerpoint/2010/main" val="3022928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3E497-16CB-AEF4-5EE9-5C15FB6CF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43CA4C-FB4A-25CD-E67F-99E9D13DDB95}"/>
              </a:ext>
            </a:extLst>
          </p:cNvPr>
          <p:cNvSpPr>
            <a:spLocks noGrp="1"/>
          </p:cNvSpPr>
          <p:nvPr>
            <p:ph type="title"/>
          </p:nvPr>
        </p:nvSpPr>
        <p:spPr>
          <a:xfrm>
            <a:off x="718128" y="562263"/>
            <a:ext cx="9905998" cy="741218"/>
          </a:xfrm>
        </p:spPr>
        <p:txBody>
          <a:bodyPr/>
          <a:lstStyle/>
          <a:p>
            <a:r>
              <a:rPr lang="en-US" u="sng" dirty="0">
                <a:effectLst>
                  <a:glow rad="38100">
                    <a:prstClr val="black">
                      <a:lumMod val="65000"/>
                      <a:lumOff val="35000"/>
                      <a:alpha val="40000"/>
                    </a:prstClr>
                  </a:glow>
                  <a:outerShdw blurRad="28575" dist="38100" dir="14040000" algn="tl" rotWithShape="0">
                    <a:srgbClr val="000000">
                      <a:alpha val="25000"/>
                    </a:srgbClr>
                  </a:outerShdw>
                </a:effectLst>
              </a:rPr>
              <a:t>INLINE Syntax</a:t>
            </a:r>
            <a:endParaRPr lang="en-US" dirty="0"/>
          </a:p>
        </p:txBody>
      </p:sp>
      <p:sp>
        <p:nvSpPr>
          <p:cNvPr id="4" name="TextBox 3">
            <a:extLst>
              <a:ext uri="{FF2B5EF4-FFF2-40B4-BE49-F238E27FC236}">
                <a16:creationId xmlns:a16="http://schemas.microsoft.com/office/drawing/2014/main" id="{6E529948-F6ED-8498-CA81-C04A5C2D10F9}"/>
              </a:ext>
            </a:extLst>
          </p:cNvPr>
          <p:cNvSpPr txBox="1"/>
          <p:nvPr/>
        </p:nvSpPr>
        <p:spPr>
          <a:xfrm>
            <a:off x="1040199" y="1299605"/>
            <a:ext cx="9014691" cy="3139321"/>
          </a:xfrm>
          <a:prstGeom prst="rect">
            <a:avLst/>
          </a:prstGeom>
          <a:noFill/>
        </p:spPr>
        <p:txBody>
          <a:bodyPr wrap="square" lIns="91440" tIns="45720" rIns="91440" bIns="45720" rtlCol="0" anchor="t">
            <a:spAutoFit/>
          </a:bodyPr>
          <a:lstStyle/>
          <a:p>
            <a:r>
              <a:rPr lang="en-US" dirty="0">
                <a:solidFill>
                  <a:schemeClr val="tx1">
                    <a:lumMod val="75000"/>
                  </a:schemeClr>
                </a:solidFill>
              </a:rPr>
              <a:t>Terminologies used:</a:t>
            </a:r>
          </a:p>
          <a:p>
            <a:pPr marL="342900" indent="-342900">
              <a:buAutoNum type="arabicPeriod"/>
            </a:pPr>
            <a:r>
              <a:rPr lang="en-US" dirty="0">
                <a:solidFill>
                  <a:schemeClr val="tx1">
                    <a:lumMod val="75000"/>
                  </a:schemeClr>
                </a:solidFill>
              </a:rPr>
              <a:t>Opening tag – The start of an HTML element. This is the element that will be styled</a:t>
            </a:r>
          </a:p>
          <a:p>
            <a:pPr marL="342900" indent="-342900">
              <a:buAutoNum type="arabicPeriod"/>
            </a:pPr>
            <a:r>
              <a:rPr lang="en-US" dirty="0">
                <a:solidFill>
                  <a:schemeClr val="tx1">
                    <a:lumMod val="75000"/>
                  </a:schemeClr>
                </a:solidFill>
              </a:rPr>
              <a:t>Attribute – The style attribute is used to add CSS inline styles to a HTML element</a:t>
            </a:r>
          </a:p>
          <a:p>
            <a:pPr marL="342900" indent="-342900">
              <a:buAutoNum type="arabicPeriod"/>
            </a:pPr>
            <a:r>
              <a:rPr lang="en-US" dirty="0">
                <a:solidFill>
                  <a:schemeClr val="tx1">
                    <a:lumMod val="75000"/>
                  </a:schemeClr>
                </a:solidFill>
              </a:rPr>
              <a:t>Declaration – The group name for a property and value pair that applies a style to the selected element</a:t>
            </a:r>
          </a:p>
          <a:p>
            <a:pPr marL="342900" indent="-342900">
              <a:buAutoNum type="arabicPeriod"/>
            </a:pPr>
            <a:r>
              <a:rPr lang="en-US" dirty="0">
                <a:solidFill>
                  <a:schemeClr val="tx1">
                    <a:lumMod val="75000"/>
                  </a:schemeClr>
                </a:solidFill>
              </a:rPr>
              <a:t>Property – The first part of the declaration that signifies what visual characteristic of the element is to be modified</a:t>
            </a:r>
          </a:p>
          <a:p>
            <a:pPr marL="342900" indent="-342900">
              <a:buAutoNum type="arabicPeriod"/>
            </a:pPr>
            <a:r>
              <a:rPr lang="en-US" dirty="0">
                <a:solidFill>
                  <a:schemeClr val="tx1">
                    <a:lumMod val="75000"/>
                  </a:schemeClr>
                </a:solidFill>
              </a:rPr>
              <a:t>Value – The second part of the declaration that signifies the value of the property</a:t>
            </a:r>
          </a:p>
        </p:txBody>
      </p:sp>
      <p:pic>
        <p:nvPicPr>
          <p:cNvPr id="3" name="Picture 2">
            <a:extLst>
              <a:ext uri="{FF2B5EF4-FFF2-40B4-BE49-F238E27FC236}">
                <a16:creationId xmlns:a16="http://schemas.microsoft.com/office/drawing/2014/main" id="{640AE55F-61B8-992B-5C24-292989F41709}"/>
              </a:ext>
            </a:extLst>
          </p:cNvPr>
          <p:cNvPicPr>
            <a:picLocks noChangeAspect="1"/>
          </p:cNvPicPr>
          <p:nvPr/>
        </p:nvPicPr>
        <p:blipFill>
          <a:blip r:embed="rId2"/>
          <a:stretch>
            <a:fillRect/>
          </a:stretch>
        </p:blipFill>
        <p:spPr>
          <a:xfrm>
            <a:off x="1658850" y="4956066"/>
            <a:ext cx="8561148" cy="828935"/>
          </a:xfrm>
          <a:prstGeom prst="rect">
            <a:avLst/>
          </a:prstGeom>
        </p:spPr>
      </p:pic>
    </p:spTree>
    <p:extLst>
      <p:ext uri="{BB962C8B-B14F-4D97-AF65-F5344CB8AC3E}">
        <p14:creationId xmlns:p14="http://schemas.microsoft.com/office/powerpoint/2010/main" val="1769141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26384-B6E2-578D-90C6-3B1FE1AF15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B4E5BF-F828-C7C4-991A-515E2B9191BC}"/>
              </a:ext>
            </a:extLst>
          </p:cNvPr>
          <p:cNvSpPr>
            <a:spLocks noGrp="1"/>
          </p:cNvSpPr>
          <p:nvPr>
            <p:ph type="title"/>
          </p:nvPr>
        </p:nvSpPr>
        <p:spPr>
          <a:xfrm>
            <a:off x="718128" y="562263"/>
            <a:ext cx="9905998" cy="741218"/>
          </a:xfrm>
        </p:spPr>
        <p:txBody>
          <a:bodyPr/>
          <a:lstStyle/>
          <a:p>
            <a:r>
              <a:rPr lang="en-US" u="sng" dirty="0">
                <a:effectLst>
                  <a:glow rad="38100">
                    <a:prstClr val="black">
                      <a:lumMod val="65000"/>
                      <a:lumOff val="35000"/>
                      <a:alpha val="40000"/>
                    </a:prstClr>
                  </a:glow>
                  <a:outerShdw blurRad="28575" dist="38100" dir="14040000" algn="tl" rotWithShape="0">
                    <a:srgbClr val="000000">
                      <a:alpha val="25000"/>
                    </a:srgbClr>
                  </a:outerShdw>
                </a:effectLst>
              </a:rPr>
              <a:t>Ruleset syntax</a:t>
            </a:r>
          </a:p>
        </p:txBody>
      </p:sp>
      <p:sp>
        <p:nvSpPr>
          <p:cNvPr id="4" name="TextBox 3">
            <a:extLst>
              <a:ext uri="{FF2B5EF4-FFF2-40B4-BE49-F238E27FC236}">
                <a16:creationId xmlns:a16="http://schemas.microsoft.com/office/drawing/2014/main" id="{13F9E3F0-BD06-2DC6-B004-15B2F97E689B}"/>
              </a:ext>
            </a:extLst>
          </p:cNvPr>
          <p:cNvSpPr txBox="1"/>
          <p:nvPr/>
        </p:nvSpPr>
        <p:spPr>
          <a:xfrm>
            <a:off x="768802" y="1362235"/>
            <a:ext cx="6112827" cy="4524315"/>
          </a:xfrm>
          <a:prstGeom prst="rect">
            <a:avLst/>
          </a:prstGeom>
          <a:noFill/>
        </p:spPr>
        <p:txBody>
          <a:bodyPr wrap="square" lIns="91440" tIns="45720" rIns="91440" bIns="45720" rtlCol="0" anchor="t">
            <a:spAutoFit/>
          </a:bodyPr>
          <a:lstStyle/>
          <a:p>
            <a:r>
              <a:rPr lang="en-US" dirty="0">
                <a:solidFill>
                  <a:schemeClr val="tx1">
                    <a:lumMod val="75000"/>
                  </a:schemeClr>
                </a:solidFill>
              </a:rPr>
              <a:t>Terminologies used: </a:t>
            </a:r>
          </a:p>
          <a:p>
            <a:pPr marL="342900" indent="-342900">
              <a:buAutoNum type="arabicPeriod"/>
            </a:pPr>
            <a:r>
              <a:rPr lang="en-US" dirty="0">
                <a:solidFill>
                  <a:schemeClr val="tx1">
                    <a:lumMod val="75000"/>
                  </a:schemeClr>
                </a:solidFill>
              </a:rPr>
              <a:t>Selector – The beginning of the ruleset used to target the element that will be styled</a:t>
            </a:r>
          </a:p>
          <a:p>
            <a:pPr marL="342900" indent="-342900">
              <a:buAutoNum type="arabicPeriod"/>
            </a:pPr>
            <a:r>
              <a:rPr lang="en-US" dirty="0">
                <a:solidFill>
                  <a:schemeClr val="tx1">
                    <a:lumMod val="75000"/>
                  </a:schemeClr>
                </a:solidFill>
              </a:rPr>
              <a:t>Declaration Block – This is the code in between {} that contains the </a:t>
            </a:r>
            <a:r>
              <a:rPr lang="en-US" dirty="0" err="1">
                <a:solidFill>
                  <a:schemeClr val="tx1">
                    <a:lumMod val="75000"/>
                  </a:schemeClr>
                </a:solidFill>
              </a:rPr>
              <a:t>css</a:t>
            </a:r>
            <a:r>
              <a:rPr lang="en-US" dirty="0">
                <a:solidFill>
                  <a:schemeClr val="tx1">
                    <a:lumMod val="75000"/>
                  </a:schemeClr>
                </a:solidFill>
              </a:rPr>
              <a:t> declarations</a:t>
            </a:r>
          </a:p>
          <a:p>
            <a:pPr marL="342900" indent="-342900">
              <a:buAutoNum type="arabicPeriod"/>
            </a:pPr>
            <a:r>
              <a:rPr lang="en-US" dirty="0">
                <a:solidFill>
                  <a:schemeClr val="tx1">
                    <a:lumMod val="75000"/>
                  </a:schemeClr>
                </a:solidFill>
              </a:rPr>
              <a:t>Declaration – The group name for a property and value pair that </a:t>
            </a:r>
            <a:r>
              <a:rPr lang="en-US" dirty="0" err="1">
                <a:solidFill>
                  <a:schemeClr val="tx1">
                    <a:lumMod val="75000"/>
                  </a:schemeClr>
                </a:solidFill>
              </a:rPr>
              <a:t>applices</a:t>
            </a:r>
            <a:r>
              <a:rPr lang="en-US" dirty="0">
                <a:solidFill>
                  <a:schemeClr val="tx1">
                    <a:lumMod val="75000"/>
                  </a:schemeClr>
                </a:solidFill>
              </a:rPr>
              <a:t> a style to the selected element</a:t>
            </a:r>
          </a:p>
          <a:p>
            <a:pPr marL="342900" indent="-342900">
              <a:buAutoNum type="arabicPeriod"/>
            </a:pPr>
            <a:r>
              <a:rPr lang="en-US" dirty="0">
                <a:solidFill>
                  <a:schemeClr val="tx1">
                    <a:lumMod val="75000"/>
                  </a:schemeClr>
                </a:solidFill>
              </a:rPr>
              <a:t>Property – The first part of the declaration that signifies what visual characteristic of the element is being modified</a:t>
            </a:r>
          </a:p>
          <a:p>
            <a:pPr marL="342900" indent="-342900">
              <a:buAutoNum type="arabicPeriod"/>
            </a:pPr>
            <a:r>
              <a:rPr lang="en-US" dirty="0">
                <a:solidFill>
                  <a:schemeClr val="tx1">
                    <a:lumMod val="75000"/>
                  </a:schemeClr>
                </a:solidFill>
              </a:rPr>
              <a:t>Value – The second part of the declaration that signifies the value of the property</a:t>
            </a:r>
          </a:p>
          <a:p>
            <a:pPr marL="342900" indent="-342900">
              <a:buAutoNum type="arabicPeriod"/>
            </a:pPr>
            <a:r>
              <a:rPr lang="en-US" dirty="0">
                <a:solidFill>
                  <a:schemeClr val="tx1">
                    <a:lumMod val="75000"/>
                  </a:schemeClr>
                </a:solidFill>
              </a:rPr>
              <a:t>Comments – additional information that is not considered as the CSS and will not affect the HTML code</a:t>
            </a:r>
          </a:p>
        </p:txBody>
      </p:sp>
      <p:pic>
        <p:nvPicPr>
          <p:cNvPr id="3" name="Picture 2" descr="A screen shot of a computer&#10;&#10;Description automatically generated">
            <a:extLst>
              <a:ext uri="{FF2B5EF4-FFF2-40B4-BE49-F238E27FC236}">
                <a16:creationId xmlns:a16="http://schemas.microsoft.com/office/drawing/2014/main" id="{51D1901E-B9C6-16EF-EFCD-624DD8D63E29}"/>
              </a:ext>
            </a:extLst>
          </p:cNvPr>
          <p:cNvPicPr>
            <a:picLocks noChangeAspect="1"/>
          </p:cNvPicPr>
          <p:nvPr/>
        </p:nvPicPr>
        <p:blipFill>
          <a:blip r:embed="rId2"/>
          <a:stretch>
            <a:fillRect/>
          </a:stretch>
        </p:blipFill>
        <p:spPr>
          <a:xfrm>
            <a:off x="7639963" y="1717436"/>
            <a:ext cx="3634374" cy="2410607"/>
          </a:xfrm>
          <a:prstGeom prst="rect">
            <a:avLst/>
          </a:prstGeom>
        </p:spPr>
      </p:pic>
    </p:spTree>
    <p:extLst>
      <p:ext uri="{BB962C8B-B14F-4D97-AF65-F5344CB8AC3E}">
        <p14:creationId xmlns:p14="http://schemas.microsoft.com/office/powerpoint/2010/main" val="4063477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PREREQUISITES AND ONBOARDING</a:t>
            </a:r>
          </a:p>
        </p:txBody>
      </p:sp>
      <p:sp>
        <p:nvSpPr>
          <p:cNvPr id="3" name="Subtitle 2"/>
          <p:cNvSpPr>
            <a:spLocks noGrp="1"/>
          </p:cNvSpPr>
          <p:nvPr>
            <p:ph type="subTitle" idx="1"/>
          </p:nvPr>
        </p:nvSpPr>
        <p:spPr/>
        <p:txBody>
          <a:bodyPr/>
          <a:lstStyle/>
          <a:p>
            <a:r>
              <a:rPr lang="en-US" dirty="0"/>
              <a:t>DAY 0</a:t>
            </a:r>
          </a:p>
        </p:txBody>
      </p:sp>
    </p:spTree>
    <p:extLst>
      <p:ext uri="{BB962C8B-B14F-4D97-AF65-F5344CB8AC3E}">
        <p14:creationId xmlns:p14="http://schemas.microsoft.com/office/powerpoint/2010/main" val="522412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B78D2-5798-018D-DDD0-D4E78CA2B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5823FA-4B4C-5BC8-4DE0-83FC92C1109C}"/>
              </a:ext>
            </a:extLst>
          </p:cNvPr>
          <p:cNvSpPr>
            <a:spLocks noGrp="1"/>
          </p:cNvSpPr>
          <p:nvPr>
            <p:ph type="title"/>
          </p:nvPr>
        </p:nvSpPr>
        <p:spPr>
          <a:xfrm>
            <a:off x="718128" y="562263"/>
            <a:ext cx="9905998" cy="741218"/>
          </a:xfrm>
        </p:spPr>
        <p:txBody>
          <a:bodyPr/>
          <a:lstStyle/>
          <a:p>
            <a:r>
              <a:rPr lang="en-US" u="sng" dirty="0">
                <a:effectLst>
                  <a:glow rad="38100">
                    <a:prstClr val="black">
                      <a:lumMod val="65000"/>
                      <a:lumOff val="35000"/>
                      <a:alpha val="40000"/>
                    </a:prstClr>
                  </a:glow>
                  <a:outerShdw blurRad="28575" dist="38100" dir="14040000" algn="tl" rotWithShape="0">
                    <a:srgbClr val="000000">
                      <a:alpha val="25000"/>
                    </a:srgbClr>
                  </a:outerShdw>
                </a:effectLst>
              </a:rPr>
              <a:t>CSS SELECTORS</a:t>
            </a:r>
          </a:p>
        </p:txBody>
      </p:sp>
      <p:sp>
        <p:nvSpPr>
          <p:cNvPr id="4" name="TextBox 3">
            <a:extLst>
              <a:ext uri="{FF2B5EF4-FFF2-40B4-BE49-F238E27FC236}">
                <a16:creationId xmlns:a16="http://schemas.microsoft.com/office/drawing/2014/main" id="{89F8B133-9230-06BF-8ECA-7804673BCE51}"/>
              </a:ext>
            </a:extLst>
          </p:cNvPr>
          <p:cNvSpPr txBox="1"/>
          <p:nvPr/>
        </p:nvSpPr>
        <p:spPr>
          <a:xfrm>
            <a:off x="1050637" y="1644071"/>
            <a:ext cx="9014691" cy="4247317"/>
          </a:xfrm>
          <a:prstGeom prst="rect">
            <a:avLst/>
          </a:prstGeom>
          <a:noFill/>
        </p:spPr>
        <p:txBody>
          <a:bodyPr wrap="square" lIns="91440" tIns="45720" rIns="91440" bIns="45720" rtlCol="0" anchor="t">
            <a:spAutoFit/>
          </a:bodyPr>
          <a:lstStyle/>
          <a:p>
            <a:r>
              <a:rPr lang="en-US" dirty="0">
                <a:solidFill>
                  <a:schemeClr val="tx1">
                    <a:lumMod val="75000"/>
                  </a:schemeClr>
                </a:solidFill>
              </a:rPr>
              <a:t>A selector is used to target the specific HTML elements to be styled by a declaration. </a:t>
            </a:r>
          </a:p>
          <a:p>
            <a:endParaRPr lang="en-US" dirty="0">
              <a:solidFill>
                <a:schemeClr val="tx1">
                  <a:lumMod val="75000"/>
                </a:schemeClr>
              </a:solidFill>
            </a:endParaRPr>
          </a:p>
          <a:p>
            <a:r>
              <a:rPr lang="en-US" b="1" dirty="0">
                <a:solidFill>
                  <a:schemeClr val="tx1">
                    <a:lumMod val="75000"/>
                  </a:schemeClr>
                </a:solidFill>
              </a:rPr>
              <a:t>Types of Selectors:</a:t>
            </a:r>
          </a:p>
          <a:p>
            <a:pPr marL="342900" indent="-342900">
              <a:spcBef>
                <a:spcPct val="0"/>
              </a:spcBef>
              <a:buAutoNum type="arabicPeriod"/>
            </a:pPr>
            <a:r>
              <a:rPr lang="en-US" b="1" dirty="0">
                <a:solidFill>
                  <a:schemeClr val="tx1">
                    <a:lumMod val="75000"/>
                  </a:schemeClr>
                </a:solidFill>
              </a:rPr>
              <a:t>The Type Selectors – </a:t>
            </a:r>
            <a:r>
              <a:rPr lang="en-US" dirty="0">
                <a:solidFill>
                  <a:schemeClr val="tx1">
                    <a:lumMod val="75000"/>
                  </a:schemeClr>
                </a:solidFill>
              </a:rPr>
              <a:t>it matches the type of element in the HTML document. </a:t>
            </a:r>
          </a:p>
          <a:p>
            <a:pPr marL="342900" indent="-342900">
              <a:spcBef>
                <a:spcPct val="0"/>
              </a:spcBef>
              <a:buAutoNum type="arabicPeriod"/>
            </a:pPr>
            <a:r>
              <a:rPr lang="en-US" b="1" dirty="0">
                <a:solidFill>
                  <a:schemeClr val="tx1">
                    <a:lumMod val="75000"/>
                  </a:schemeClr>
                </a:solidFill>
              </a:rPr>
              <a:t>Universal Selectors – </a:t>
            </a:r>
            <a:r>
              <a:rPr lang="en-US" dirty="0">
                <a:solidFill>
                  <a:schemeClr val="tx1">
                    <a:lumMod val="75000"/>
                  </a:schemeClr>
                </a:solidFill>
              </a:rPr>
              <a:t>It selects all the elements of any type. It uses the *in place of a specified selector</a:t>
            </a:r>
          </a:p>
          <a:p>
            <a:pPr marL="342900" indent="-342900">
              <a:spcBef>
                <a:spcPct val="0"/>
              </a:spcBef>
              <a:buAutoNum type="arabicPeriod"/>
            </a:pPr>
            <a:r>
              <a:rPr lang="en-US" b="1" dirty="0">
                <a:solidFill>
                  <a:schemeClr val="tx1">
                    <a:lumMod val="75000"/>
                  </a:schemeClr>
                </a:solidFill>
              </a:rPr>
              <a:t>Class Selectors –  </a:t>
            </a:r>
            <a:r>
              <a:rPr lang="en-US" dirty="0">
                <a:solidFill>
                  <a:schemeClr val="tx1">
                    <a:lumMod val="75000"/>
                  </a:schemeClr>
                </a:solidFill>
              </a:rPr>
              <a:t>It is used in selecting elements with the same class attribute. A (</a:t>
            </a:r>
            <a:r>
              <a:rPr lang="en-US" b="1" dirty="0">
                <a:solidFill>
                  <a:schemeClr val="tx1">
                    <a:lumMod val="75000"/>
                  </a:schemeClr>
                </a:solidFill>
              </a:rPr>
              <a:t>.</a:t>
            </a:r>
            <a:r>
              <a:rPr lang="en-US" dirty="0">
                <a:solidFill>
                  <a:schemeClr val="tx1">
                    <a:lumMod val="75000"/>
                  </a:schemeClr>
                </a:solidFill>
              </a:rPr>
              <a:t>) must be prepended to the class's name</a:t>
            </a:r>
          </a:p>
          <a:p>
            <a:pPr marL="342900" indent="-342900">
              <a:spcBef>
                <a:spcPct val="0"/>
              </a:spcBef>
              <a:buAutoNum type="arabicPeriod"/>
            </a:pPr>
            <a:r>
              <a:rPr lang="en-US" b="1" dirty="0">
                <a:solidFill>
                  <a:schemeClr val="tx1">
                    <a:lumMod val="75000"/>
                  </a:schemeClr>
                </a:solidFill>
              </a:rPr>
              <a:t>ID Selectors – </a:t>
            </a:r>
            <a:r>
              <a:rPr lang="en-US" dirty="0">
                <a:solidFill>
                  <a:schemeClr val="tx1">
                    <a:lumMod val="75000"/>
                  </a:schemeClr>
                </a:solidFill>
              </a:rPr>
              <a:t>It is used to best style an element uniquely by using it's ID attribute and a (</a:t>
            </a:r>
            <a:r>
              <a:rPr lang="en-US" b="1" dirty="0">
                <a:solidFill>
                  <a:schemeClr val="tx1">
                    <a:lumMod val="75000"/>
                  </a:schemeClr>
                </a:solidFill>
              </a:rPr>
              <a:t>#</a:t>
            </a:r>
            <a:r>
              <a:rPr lang="en-US" dirty="0">
                <a:solidFill>
                  <a:schemeClr val="tx1">
                    <a:lumMod val="75000"/>
                  </a:schemeClr>
                </a:solidFill>
              </a:rPr>
              <a:t>) is prepended to the id's name</a:t>
            </a:r>
          </a:p>
          <a:p>
            <a:pPr marL="342900" indent="-342900">
              <a:spcBef>
                <a:spcPct val="0"/>
              </a:spcBef>
              <a:buAutoNum type="arabicPeriod"/>
            </a:pPr>
            <a:r>
              <a:rPr lang="en-US" b="1" dirty="0">
                <a:solidFill>
                  <a:schemeClr val="tx1">
                    <a:lumMod val="75000"/>
                  </a:schemeClr>
                </a:solidFill>
              </a:rPr>
              <a:t>Attribute Selectors</a:t>
            </a:r>
            <a:r>
              <a:rPr lang="en-US" dirty="0">
                <a:solidFill>
                  <a:schemeClr val="tx1">
                    <a:lumMod val="75000"/>
                  </a:schemeClr>
                </a:solidFill>
              </a:rPr>
              <a:t> – It is used to target HTML elements that already contain attributes. E.g. [</a:t>
            </a:r>
            <a:r>
              <a:rPr lang="en-US" dirty="0" err="1">
                <a:solidFill>
                  <a:schemeClr val="tx1">
                    <a:lumMod val="75000"/>
                  </a:schemeClr>
                </a:solidFill>
              </a:rPr>
              <a:t>href</a:t>
            </a:r>
            <a:r>
              <a:rPr lang="en-US" dirty="0">
                <a:solidFill>
                  <a:schemeClr val="tx1">
                    <a:lumMod val="75000"/>
                  </a:schemeClr>
                </a:solidFill>
              </a:rPr>
              <a:t>]{style}</a:t>
            </a:r>
          </a:p>
          <a:p>
            <a:pPr marL="342900" indent="-342900">
              <a:spcBef>
                <a:spcPct val="0"/>
              </a:spcBef>
              <a:buAutoNum type="arabicPeriod"/>
            </a:pPr>
            <a:r>
              <a:rPr lang="en-US" b="1" dirty="0">
                <a:solidFill>
                  <a:schemeClr val="tx1">
                    <a:lumMod val="75000"/>
                  </a:schemeClr>
                </a:solidFill>
              </a:rPr>
              <a:t>Pseudo-class selectors</a:t>
            </a:r>
            <a:r>
              <a:rPr lang="en-US" dirty="0">
                <a:solidFill>
                  <a:schemeClr val="tx1">
                    <a:lumMod val="75000"/>
                  </a:schemeClr>
                </a:solidFill>
              </a:rPr>
              <a:t> – It is used to change the appearance of a certain element after user interaction. E.g. focus, visited, disabled, active. </a:t>
            </a:r>
          </a:p>
        </p:txBody>
      </p:sp>
    </p:spTree>
    <p:extLst>
      <p:ext uri="{BB962C8B-B14F-4D97-AF65-F5344CB8AC3E}">
        <p14:creationId xmlns:p14="http://schemas.microsoft.com/office/powerpoint/2010/main" val="3136275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5826F-6006-BADA-F2C5-715B160C35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D31B0D-293F-CF1B-5654-4B49DA9B3BA4}"/>
              </a:ext>
            </a:extLst>
          </p:cNvPr>
          <p:cNvSpPr>
            <a:spLocks noGrp="1"/>
          </p:cNvSpPr>
          <p:nvPr>
            <p:ph type="title"/>
          </p:nvPr>
        </p:nvSpPr>
        <p:spPr>
          <a:xfrm>
            <a:off x="718128" y="562263"/>
            <a:ext cx="9905998" cy="741218"/>
          </a:xfrm>
        </p:spPr>
        <p:txBody>
          <a:bodyPr/>
          <a:lstStyle/>
          <a:p>
            <a:r>
              <a:rPr lang="en-US" u="sng" dirty="0">
                <a:effectLst>
                  <a:glow rad="38100">
                    <a:prstClr val="black">
                      <a:lumMod val="65000"/>
                      <a:lumOff val="35000"/>
                      <a:alpha val="40000"/>
                    </a:prstClr>
                  </a:glow>
                  <a:outerShdw blurRad="28575" dist="38100" dir="14040000" algn="tl" rotWithShape="0">
                    <a:srgbClr val="000000">
                      <a:alpha val="25000"/>
                    </a:srgbClr>
                  </a:outerShdw>
                </a:effectLst>
              </a:rPr>
              <a:t>CSS Styling</a:t>
            </a:r>
            <a:endParaRPr lang="en-US" dirty="0"/>
          </a:p>
        </p:txBody>
      </p:sp>
      <p:sp>
        <p:nvSpPr>
          <p:cNvPr id="4" name="TextBox 3">
            <a:extLst>
              <a:ext uri="{FF2B5EF4-FFF2-40B4-BE49-F238E27FC236}">
                <a16:creationId xmlns:a16="http://schemas.microsoft.com/office/drawing/2014/main" id="{C614DC68-EDE4-A2F3-9B8B-C03D2094CA3D}"/>
              </a:ext>
            </a:extLst>
          </p:cNvPr>
          <p:cNvSpPr txBox="1"/>
          <p:nvPr/>
        </p:nvSpPr>
        <p:spPr>
          <a:xfrm>
            <a:off x="1050637" y="1644071"/>
            <a:ext cx="9014691" cy="3139321"/>
          </a:xfrm>
          <a:prstGeom prst="rect">
            <a:avLst/>
          </a:prstGeom>
          <a:noFill/>
        </p:spPr>
        <p:txBody>
          <a:bodyPr wrap="square" lIns="91440" tIns="45720" rIns="91440" bIns="45720" rtlCol="0" anchor="t">
            <a:spAutoFit/>
          </a:bodyPr>
          <a:lstStyle/>
          <a:p>
            <a:endParaRPr lang="en-US" dirty="0">
              <a:solidFill>
                <a:schemeClr val="tx1">
                  <a:lumMod val="75000"/>
                </a:schemeClr>
              </a:solidFill>
            </a:endParaRPr>
          </a:p>
          <a:p>
            <a:r>
              <a:rPr lang="en-US" dirty="0">
                <a:solidFill>
                  <a:schemeClr val="tx1">
                    <a:lumMod val="75000"/>
                  </a:schemeClr>
                </a:solidFill>
              </a:rPr>
              <a:t>Font-size</a:t>
            </a:r>
          </a:p>
          <a:p>
            <a:r>
              <a:rPr lang="en-US" dirty="0">
                <a:solidFill>
                  <a:schemeClr val="tx1">
                    <a:lumMod val="75000"/>
                  </a:schemeClr>
                </a:solidFill>
              </a:rPr>
              <a:t>Font-weight</a:t>
            </a:r>
          </a:p>
          <a:p>
            <a:r>
              <a:rPr lang="en-US" dirty="0">
                <a:solidFill>
                  <a:schemeClr val="tx1">
                    <a:lumMod val="75000"/>
                  </a:schemeClr>
                </a:solidFill>
              </a:rPr>
              <a:t>Text align</a:t>
            </a:r>
          </a:p>
          <a:p>
            <a:r>
              <a:rPr lang="en-US" dirty="0">
                <a:solidFill>
                  <a:schemeClr val="tx1">
                    <a:lumMod val="75000"/>
                  </a:schemeClr>
                </a:solidFill>
              </a:rPr>
              <a:t>Color</a:t>
            </a:r>
          </a:p>
          <a:p>
            <a:r>
              <a:rPr lang="en-US" dirty="0">
                <a:solidFill>
                  <a:schemeClr val="tx1">
                    <a:lumMod val="75000"/>
                  </a:schemeClr>
                </a:solidFill>
              </a:rPr>
              <a:t>Background color</a:t>
            </a:r>
          </a:p>
          <a:p>
            <a:r>
              <a:rPr lang="en-US" dirty="0">
                <a:solidFill>
                  <a:schemeClr val="tx1">
                    <a:lumMod val="75000"/>
                  </a:schemeClr>
                </a:solidFill>
              </a:rPr>
              <a:t>Opacity</a:t>
            </a:r>
          </a:p>
          <a:p>
            <a:r>
              <a:rPr lang="en-US" dirty="0">
                <a:solidFill>
                  <a:schemeClr val="tx1">
                    <a:lumMod val="75000"/>
                  </a:schemeClr>
                </a:solidFill>
              </a:rPr>
              <a:t>Background</a:t>
            </a:r>
          </a:p>
          <a:p>
            <a:r>
              <a:rPr lang="en-US" dirty="0" smtClean="0">
                <a:solidFill>
                  <a:schemeClr val="tx1">
                    <a:lumMod val="75000"/>
                  </a:schemeClr>
                </a:solidFill>
              </a:rPr>
              <a:t>Height</a:t>
            </a:r>
          </a:p>
          <a:p>
            <a:r>
              <a:rPr lang="en-US" dirty="0" smtClean="0">
                <a:solidFill>
                  <a:schemeClr val="tx1">
                    <a:lumMod val="75000"/>
                  </a:schemeClr>
                </a:solidFill>
              </a:rPr>
              <a:t>Z-index</a:t>
            </a:r>
            <a:endParaRPr lang="en-US" dirty="0">
              <a:solidFill>
                <a:schemeClr val="tx1">
                  <a:lumMod val="75000"/>
                </a:schemeClr>
              </a:solidFill>
            </a:endParaRPr>
          </a:p>
          <a:p>
            <a:endParaRPr lang="en-US" dirty="0">
              <a:solidFill>
                <a:schemeClr val="tx1">
                  <a:lumMod val="75000"/>
                </a:schemeClr>
              </a:solidFill>
            </a:endParaRPr>
          </a:p>
        </p:txBody>
      </p:sp>
    </p:spTree>
    <p:extLst>
      <p:ext uri="{BB962C8B-B14F-4D97-AF65-F5344CB8AC3E}">
        <p14:creationId xmlns:p14="http://schemas.microsoft.com/office/powerpoint/2010/main" val="2149274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F866B-BE07-982F-1804-8DC6963BCC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C80364-7D24-5B7B-312A-9B6E8BAC1437}"/>
              </a:ext>
            </a:extLst>
          </p:cNvPr>
          <p:cNvSpPr>
            <a:spLocks noGrp="1"/>
          </p:cNvSpPr>
          <p:nvPr>
            <p:ph type="title"/>
          </p:nvPr>
        </p:nvSpPr>
        <p:spPr>
          <a:xfrm>
            <a:off x="2373746" y="865908"/>
            <a:ext cx="7648429" cy="3602182"/>
          </a:xfrm>
        </p:spPr>
        <p:txBody>
          <a:bodyPr>
            <a:normAutofit/>
          </a:bodyPr>
          <a:lstStyle/>
          <a:p>
            <a:pPr algn="ctr"/>
            <a:r>
              <a:rPr lang="en-US" sz="6000" dirty="0"/>
              <a:t>“TIPS AND TRICKS”</a:t>
            </a:r>
          </a:p>
        </p:txBody>
      </p:sp>
      <p:sp>
        <p:nvSpPr>
          <p:cNvPr id="3" name="Content Placeholder 2">
            <a:extLst>
              <a:ext uri="{FF2B5EF4-FFF2-40B4-BE49-F238E27FC236}">
                <a16:creationId xmlns:a16="http://schemas.microsoft.com/office/drawing/2014/main" id="{ED73E889-CC9F-97B1-D657-AB6F0D89764B}"/>
              </a:ext>
            </a:extLst>
          </p:cNvPr>
          <p:cNvSpPr>
            <a:spLocks noGrp="1"/>
          </p:cNvSpPr>
          <p:nvPr>
            <p:ph idx="1"/>
          </p:nvPr>
        </p:nvSpPr>
        <p:spPr>
          <a:xfrm>
            <a:off x="1754908" y="2540000"/>
            <a:ext cx="8516647" cy="2807854"/>
          </a:xfrm>
        </p:spPr>
        <p:txBody>
          <a:bodyPr/>
          <a:lstStyle/>
          <a:p>
            <a:pPr marL="0" indent="0" algn="ctr">
              <a:buNone/>
            </a:pPr>
            <a:r>
              <a:rPr lang="en-US" dirty="0">
                <a:effectLst>
                  <a:glow rad="38100">
                    <a:prstClr val="black">
                      <a:lumMod val="50000"/>
                      <a:lumOff val="50000"/>
                      <a:alpha val="20000"/>
                    </a:prstClr>
                  </a:glow>
                  <a:outerShdw blurRad="44450" dist="12700" dir="13860000" algn="tl" rotWithShape="0">
                    <a:srgbClr val="000000">
                      <a:alpha val="20000"/>
                    </a:srgbClr>
                  </a:outerShdw>
                </a:effectLst>
              </a:rPr>
              <a:t>To practice CSS, browse and web designs on dribble or </a:t>
            </a: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behance.NET </a:t>
            </a:r>
            <a:r>
              <a:rPr lang="en-US" dirty="0">
                <a:effectLst>
                  <a:glow rad="38100">
                    <a:prstClr val="black">
                      <a:lumMod val="50000"/>
                      <a:lumOff val="50000"/>
                      <a:alpha val="20000"/>
                    </a:prstClr>
                  </a:glow>
                  <a:outerShdw blurRad="44450" dist="12700" dir="13860000" algn="tl" rotWithShape="0">
                    <a:srgbClr val="000000">
                      <a:alpha val="20000"/>
                    </a:srgbClr>
                  </a:outerShdw>
                </a:effectLst>
              </a:rPr>
              <a:t>and write code to match that design</a:t>
            </a:r>
          </a:p>
        </p:txBody>
      </p:sp>
    </p:spTree>
    <p:extLst>
      <p:ext uri="{BB962C8B-B14F-4D97-AF65-F5344CB8AC3E}">
        <p14:creationId xmlns:p14="http://schemas.microsoft.com/office/powerpoint/2010/main" val="2853339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C84F2-0189-804C-E0A8-030BA3FE99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BFFE9D-8A4A-E775-0392-BE19BF644006}"/>
              </a:ext>
            </a:extLst>
          </p:cNvPr>
          <p:cNvSpPr>
            <a:spLocks noGrp="1"/>
          </p:cNvSpPr>
          <p:nvPr>
            <p:ph type="ctrTitle"/>
          </p:nvPr>
        </p:nvSpPr>
        <p:spPr>
          <a:xfrm>
            <a:off x="1677121" y="535709"/>
            <a:ext cx="8676222" cy="891310"/>
          </a:xfrm>
        </p:spPr>
        <p:txBody>
          <a:bodyPr>
            <a:normAutofit/>
          </a:bodyPr>
          <a:lstStyle/>
          <a:p>
            <a:r>
              <a:rPr lang="en-US" sz="2000" dirty="0"/>
              <a:t>DAY 02 TASKS</a:t>
            </a:r>
          </a:p>
        </p:txBody>
      </p:sp>
      <p:sp>
        <p:nvSpPr>
          <p:cNvPr id="3" name="Subtitle 2">
            <a:extLst>
              <a:ext uri="{FF2B5EF4-FFF2-40B4-BE49-F238E27FC236}">
                <a16:creationId xmlns:a16="http://schemas.microsoft.com/office/drawing/2014/main" id="{D46B149D-0B15-078E-3104-3B0C493C4203}"/>
              </a:ext>
            </a:extLst>
          </p:cNvPr>
          <p:cNvSpPr>
            <a:spLocks noGrp="1"/>
          </p:cNvSpPr>
          <p:nvPr>
            <p:ph type="subTitle" idx="1"/>
          </p:nvPr>
        </p:nvSpPr>
        <p:spPr>
          <a:xfrm>
            <a:off x="2395343" y="1873495"/>
            <a:ext cx="7584427" cy="4053436"/>
          </a:xfrm>
        </p:spPr>
        <p:txBody>
          <a:bodyPr>
            <a:normAutofit fontScale="92500" lnSpcReduction="20000"/>
          </a:bodyPr>
          <a:lstStyle/>
          <a:p>
            <a:pPr algn="l"/>
            <a:r>
              <a:rPr lang="en-US" dirty="0"/>
              <a:t>Create a </a:t>
            </a:r>
            <a:r>
              <a:rPr lang="en-US" dirty="0" err="1"/>
              <a:t>github</a:t>
            </a:r>
            <a:r>
              <a:rPr lang="en-US" dirty="0"/>
              <a:t> project: 21-days-of-javascript, and within it create a folder for day 02</a:t>
            </a:r>
          </a:p>
          <a:p>
            <a:pPr algn="l"/>
            <a:r>
              <a:rPr lang="en-US" dirty="0"/>
              <a:t>Create the primary files within this folder</a:t>
            </a:r>
          </a:p>
          <a:p>
            <a:pPr algn="l"/>
            <a:r>
              <a:rPr lang="en-US" dirty="0"/>
              <a:t>Write a simple html file with the basic structure of any topic (other than the one for day 01)</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algn="l"/>
            <a:r>
              <a:rPr lang="en-US" dirty="0"/>
              <a:t>Link this to the html and JavaScript  and </a:t>
            </a:r>
            <a:r>
              <a:rPr lang="en-US" dirty="0" err="1"/>
              <a:t>css</a:t>
            </a:r>
            <a:r>
              <a:rPr lang="en-US" dirty="0"/>
              <a:t> code files</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algn="l">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rPr>
              <a:t>Style your html page with </a:t>
            </a:r>
            <a:r>
              <a:rPr lang="en-US" dirty="0" err="1">
                <a:effectLst>
                  <a:glow rad="38100">
                    <a:prstClr val="black">
                      <a:lumMod val="50000"/>
                      <a:lumOff val="50000"/>
                      <a:alpha val="20000"/>
                    </a:prstClr>
                  </a:glow>
                  <a:outerShdw blurRad="44450" dist="12700" dir="13860000" algn="tl" rotWithShape="0">
                    <a:srgbClr val="000000">
                      <a:alpha val="20000"/>
                    </a:srgbClr>
                  </a:outerShdw>
                </a:effectLst>
              </a:rPr>
              <a:t>css</a:t>
            </a:r>
            <a:r>
              <a:rPr lang="en-US" dirty="0">
                <a:effectLst>
                  <a:glow rad="38100">
                    <a:prstClr val="black">
                      <a:lumMod val="50000"/>
                      <a:lumOff val="50000"/>
                      <a:alpha val="20000"/>
                    </a:prstClr>
                  </a:glow>
                  <a:outerShdw blurRad="44450" dist="12700" dir="13860000" algn="tl" rotWithShape="0">
                    <a:srgbClr val="000000">
                      <a:alpha val="20000"/>
                    </a:srgbClr>
                  </a:outerShdw>
                </a:effectLst>
              </a:rPr>
              <a:t>(make sure to use all the selectors that have been covered today)</a:t>
            </a:r>
          </a:p>
          <a:p>
            <a:pPr algn="l">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rPr>
              <a:t>Submit </a:t>
            </a:r>
            <a:r>
              <a:rPr lang="en-US" dirty="0"/>
              <a:t>your </a:t>
            </a:r>
            <a:r>
              <a:rPr lang="en-US" dirty="0" err="1"/>
              <a:t>github</a:t>
            </a:r>
            <a:r>
              <a:rPr lang="en-US" dirty="0"/>
              <a:t> repo for day 02 tasks in the group                                                                                                                                                                                                                                                                                                                                                                                                                                                                </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660376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09817-37A7-A427-A12A-AF9AD0312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0B9200-4FC1-6A26-9A20-C4203959F8F1}"/>
              </a:ext>
            </a:extLst>
          </p:cNvPr>
          <p:cNvSpPr>
            <a:spLocks noGrp="1"/>
          </p:cNvSpPr>
          <p:nvPr>
            <p:ph type="ctrTitle"/>
          </p:nvPr>
        </p:nvSpPr>
        <p:spPr/>
        <p:txBody>
          <a:bodyPr/>
          <a:lstStyle/>
          <a:p>
            <a:r>
              <a:rPr lang="en-US" dirty="0"/>
              <a:t>CSS: </a:t>
            </a:r>
            <a:r>
              <a:rPr lang="en-US" dirty="0" smtClean="0"/>
              <a:t>RESPONSIVE DESIGN</a:t>
            </a:r>
            <a:endParaRPr lang="en-US" dirty="0">
              <a:effectLst>
                <a:glow rad="38100">
                  <a:prstClr val="black">
                    <a:lumMod val="65000"/>
                    <a:lumOff val="35000"/>
                    <a:alpha val="50000"/>
                  </a:prstClr>
                </a:glow>
                <a:outerShdw blurRad="28575" dist="31750" dir="13200000" algn="tl" rotWithShape="0">
                  <a:srgbClr val="000000">
                    <a:alpha val="25000"/>
                  </a:srgbClr>
                </a:outerShdw>
              </a:effectLst>
            </a:endParaRPr>
          </a:p>
        </p:txBody>
      </p:sp>
      <p:sp>
        <p:nvSpPr>
          <p:cNvPr id="3" name="Subtitle 2">
            <a:extLst>
              <a:ext uri="{FF2B5EF4-FFF2-40B4-BE49-F238E27FC236}">
                <a16:creationId xmlns:a16="http://schemas.microsoft.com/office/drawing/2014/main" id="{0263ADD8-AB92-94D5-F400-130B9EC6EA1E}"/>
              </a:ext>
            </a:extLst>
          </p:cNvPr>
          <p:cNvSpPr>
            <a:spLocks noGrp="1"/>
          </p:cNvSpPr>
          <p:nvPr>
            <p:ph type="subTitle" idx="1"/>
          </p:nvPr>
        </p:nvSpPr>
        <p:spPr/>
        <p:txBody>
          <a:bodyPr/>
          <a:lstStyle/>
          <a:p>
            <a:r>
              <a:rPr lang="en-US" dirty="0"/>
              <a:t>DAY </a:t>
            </a:r>
            <a:r>
              <a:rPr lang="en-US" dirty="0" smtClean="0"/>
              <a:t>03</a:t>
            </a:r>
            <a:endParaRPr lang="en-US" dirty="0"/>
          </a:p>
        </p:txBody>
      </p:sp>
    </p:spTree>
    <p:extLst>
      <p:ext uri="{BB962C8B-B14F-4D97-AF65-F5344CB8AC3E}">
        <p14:creationId xmlns:p14="http://schemas.microsoft.com/office/powerpoint/2010/main" val="1673262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718128" y="562263"/>
            <a:ext cx="9905998" cy="741218"/>
          </a:xfrm>
        </p:spPr>
        <p:txBody>
          <a:body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WHAT IS RESPONSIVE DESIGN:</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B1580835-1BEB-75EC-0D8F-715FAB0F9351}"/>
              </a:ext>
            </a:extLst>
          </p:cNvPr>
          <p:cNvSpPr txBox="1"/>
          <p:nvPr/>
        </p:nvSpPr>
        <p:spPr>
          <a:xfrm>
            <a:off x="720929" y="1590836"/>
            <a:ext cx="10411042" cy="4801314"/>
          </a:xfrm>
          <a:prstGeom prst="rect">
            <a:avLst/>
          </a:prstGeom>
          <a:noFill/>
        </p:spPr>
        <p:txBody>
          <a:bodyPr wrap="square" lIns="91440" tIns="45720" rIns="91440" bIns="45720" rtlCol="0" anchor="t">
            <a:spAutoFit/>
          </a:bodyPr>
          <a:lstStyle/>
          <a:p>
            <a:r>
              <a:rPr lang="en-US" dirty="0">
                <a:solidFill>
                  <a:schemeClr val="tx1">
                    <a:lumMod val="75000"/>
                  </a:schemeClr>
                </a:solidFill>
              </a:rPr>
              <a:t>Responsive web design is about creating web pages that look good on all devices!</a:t>
            </a:r>
          </a:p>
          <a:p>
            <a:endParaRPr lang="en-US" dirty="0">
              <a:solidFill>
                <a:schemeClr val="tx1">
                  <a:lumMod val="75000"/>
                </a:schemeClr>
              </a:solidFill>
            </a:endParaRPr>
          </a:p>
          <a:p>
            <a:r>
              <a:rPr lang="en-US" dirty="0">
                <a:solidFill>
                  <a:schemeClr val="tx1">
                    <a:lumMod val="75000"/>
                  </a:schemeClr>
                </a:solidFill>
              </a:rPr>
              <a:t>A responsive web design will automatically adjust for different screen sizes and viewports</a:t>
            </a:r>
            <a:r>
              <a:rPr lang="en-US" dirty="0" smtClean="0">
                <a:solidFill>
                  <a:schemeClr val="tx1">
                    <a:lumMod val="75000"/>
                  </a:schemeClr>
                </a:solidFill>
              </a:rPr>
              <a:t>.</a:t>
            </a:r>
          </a:p>
          <a:p>
            <a:endParaRPr lang="en-US" dirty="0" smtClean="0">
              <a:solidFill>
                <a:schemeClr val="tx1">
                  <a:lumMod val="75000"/>
                </a:schemeClr>
              </a:solidFill>
            </a:endParaRPr>
          </a:p>
          <a:p>
            <a:r>
              <a:rPr lang="en-US" dirty="0">
                <a:solidFill>
                  <a:schemeClr val="tx1">
                    <a:lumMod val="75000"/>
                  </a:schemeClr>
                </a:solidFill>
              </a:rPr>
              <a:t>Responsive Web Design is about using HTML and CSS to automatically resize, hide, shrink, or enlarge, a website, to make it look good on all devices (desktops, tablets, and phones</a:t>
            </a:r>
            <a:r>
              <a:rPr lang="en-US" dirty="0" smtClean="0">
                <a:solidFill>
                  <a:schemeClr val="tx1">
                    <a:lumMod val="75000"/>
                  </a:schemeClr>
                </a:solidFill>
              </a:rPr>
              <a:t>):</a:t>
            </a:r>
          </a:p>
          <a:p>
            <a:endParaRPr lang="en-US" dirty="0">
              <a:solidFill>
                <a:schemeClr val="tx1">
                  <a:lumMod val="75000"/>
                </a:schemeClr>
              </a:solidFill>
            </a:endParaRPr>
          </a:p>
          <a:p>
            <a:r>
              <a:rPr lang="en-US" dirty="0">
                <a:solidFill>
                  <a:schemeClr val="tx1">
                    <a:lumMod val="75000"/>
                  </a:schemeClr>
                </a:solidFill>
              </a:rPr>
              <a:t>There are </a:t>
            </a:r>
            <a:r>
              <a:rPr lang="en-US" dirty="0" smtClean="0">
                <a:solidFill>
                  <a:schemeClr val="tx1">
                    <a:lumMod val="75000"/>
                  </a:schemeClr>
                </a:solidFill>
              </a:rPr>
              <a:t>different tools we use in doing web responsive design. We can use CSS styles, media queries, JavaScript, the box model etc </a:t>
            </a:r>
            <a:r>
              <a:rPr lang="en-US" dirty="0" err="1" smtClean="0">
                <a:solidFill>
                  <a:schemeClr val="tx1">
                    <a:lumMod val="75000"/>
                  </a:schemeClr>
                </a:solidFill>
              </a:rPr>
              <a:t>etc</a:t>
            </a:r>
            <a:endParaRPr lang="en-US" dirty="0">
              <a:solidFill>
                <a:schemeClr val="tx1">
                  <a:lumMod val="75000"/>
                </a:schemeClr>
              </a:solidFill>
            </a:endParaRPr>
          </a:p>
          <a:p>
            <a:endParaRPr lang="en-US" dirty="0" smtClean="0">
              <a:solidFill>
                <a:schemeClr val="tx1">
                  <a:lumMod val="75000"/>
                </a:schemeClr>
              </a:solidFill>
            </a:endParaRPr>
          </a:p>
          <a:p>
            <a:r>
              <a:rPr lang="en-US" dirty="0" smtClean="0">
                <a:solidFill>
                  <a:schemeClr val="tx1">
                    <a:lumMod val="75000"/>
                  </a:schemeClr>
                </a:solidFill>
              </a:rPr>
              <a:t>The first step to creating a responsive website is by adding the metatag to all the web pages: </a:t>
            </a:r>
          </a:p>
          <a:p>
            <a:endParaRPr lang="en-US" dirty="0">
              <a:solidFill>
                <a:schemeClr val="tx1">
                  <a:lumMod val="75000"/>
                </a:schemeClr>
              </a:solidFill>
            </a:endParaRPr>
          </a:p>
          <a:p>
            <a:endParaRPr lang="en-US" dirty="0" smtClean="0">
              <a:solidFill>
                <a:schemeClr val="tx1">
                  <a:lumMod val="75000"/>
                </a:schemeClr>
              </a:solidFill>
            </a:endParaRPr>
          </a:p>
          <a:p>
            <a:endParaRPr lang="en-US" dirty="0">
              <a:solidFill>
                <a:schemeClr val="tx1">
                  <a:lumMod val="75000"/>
                </a:schemeClr>
              </a:solidFill>
            </a:endParaRPr>
          </a:p>
          <a:p>
            <a:r>
              <a:rPr lang="en-US" dirty="0" smtClean="0">
                <a:solidFill>
                  <a:schemeClr val="tx1">
                    <a:lumMod val="75000"/>
                  </a:schemeClr>
                </a:solidFill>
              </a:rPr>
              <a:t>This sets the viewport of the page and gives the browser instructions on how to control the page’s dimensions and scaling. </a:t>
            </a:r>
          </a:p>
        </p:txBody>
      </p:sp>
      <p:pic>
        <p:nvPicPr>
          <p:cNvPr id="3" name="Picture 2"/>
          <p:cNvPicPr>
            <a:picLocks noChangeAspect="1"/>
          </p:cNvPicPr>
          <p:nvPr/>
        </p:nvPicPr>
        <p:blipFill>
          <a:blip r:embed="rId2"/>
          <a:stretch>
            <a:fillRect/>
          </a:stretch>
        </p:blipFill>
        <p:spPr>
          <a:xfrm>
            <a:off x="1818264" y="5165291"/>
            <a:ext cx="7705725" cy="314325"/>
          </a:xfrm>
          <a:prstGeom prst="rect">
            <a:avLst/>
          </a:prstGeom>
        </p:spPr>
      </p:pic>
    </p:spTree>
    <p:extLst>
      <p:ext uri="{BB962C8B-B14F-4D97-AF65-F5344CB8AC3E}">
        <p14:creationId xmlns:p14="http://schemas.microsoft.com/office/powerpoint/2010/main" val="498418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718128" y="562263"/>
            <a:ext cx="9905998" cy="741218"/>
          </a:xfrm>
        </p:spPr>
        <p:txBody>
          <a:bodyPr>
            <a:normAutofit fontScale="90000"/>
          </a:body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How do we go about designing our websites Responsively with </a:t>
            </a:r>
            <a:r>
              <a:rPr lang="en-US" u="sng" dirty="0" err="1" smtClean="0">
                <a:effectLst>
                  <a:glow rad="38100">
                    <a:prstClr val="black">
                      <a:lumMod val="65000"/>
                      <a:lumOff val="35000"/>
                      <a:alpha val="40000"/>
                    </a:prstClr>
                  </a:glow>
                  <a:outerShdw blurRad="28575" dist="38100" dir="14040000" algn="tl" rotWithShape="0">
                    <a:srgbClr val="000000">
                      <a:alpha val="25000"/>
                    </a:srgbClr>
                  </a:outerShdw>
                </a:effectLst>
              </a:rPr>
              <a:t>css</a:t>
            </a:r>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 styles:</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B1580835-1BEB-75EC-0D8F-715FAB0F9351}"/>
              </a:ext>
            </a:extLst>
          </p:cNvPr>
          <p:cNvSpPr txBox="1"/>
          <p:nvPr/>
        </p:nvSpPr>
        <p:spPr>
          <a:xfrm>
            <a:off x="755073" y="1830981"/>
            <a:ext cx="10411042" cy="3693319"/>
          </a:xfrm>
          <a:prstGeom prst="rect">
            <a:avLst/>
          </a:prstGeom>
          <a:noFill/>
        </p:spPr>
        <p:txBody>
          <a:bodyPr wrap="square" lIns="91440" tIns="45720" rIns="91440" bIns="45720" rtlCol="0" anchor="t">
            <a:spAutoFit/>
          </a:bodyPr>
          <a:lstStyle/>
          <a:p>
            <a:r>
              <a:rPr lang="en-US" dirty="0" smtClean="0">
                <a:solidFill>
                  <a:schemeClr val="tx1">
                    <a:lumMod val="75000"/>
                  </a:schemeClr>
                </a:solidFill>
              </a:rPr>
              <a:t>Some key elements:</a:t>
            </a:r>
          </a:p>
          <a:p>
            <a:pPr marL="342900" indent="-342900">
              <a:buAutoNum type="arabicPeriod"/>
            </a:pPr>
            <a:r>
              <a:rPr lang="en-US" dirty="0" smtClean="0">
                <a:solidFill>
                  <a:schemeClr val="tx1">
                    <a:lumMod val="75000"/>
                  </a:schemeClr>
                </a:solidFill>
              </a:rPr>
              <a:t>Position – changes the default position of element blocks to relative, absolute, fixed, sticky or static</a:t>
            </a:r>
          </a:p>
          <a:p>
            <a:pPr marL="342900" indent="-342900">
              <a:buAutoNum type="arabicPeriod"/>
            </a:pPr>
            <a:r>
              <a:rPr lang="en-US" dirty="0" smtClean="0">
                <a:solidFill>
                  <a:schemeClr val="tx1">
                    <a:lumMod val="75000"/>
                  </a:schemeClr>
                </a:solidFill>
              </a:rPr>
              <a:t>Display – this dictates whether an element can share space with other elements’ values. Display can either be inline, flex, grid, block, inline-block etc </a:t>
            </a:r>
            <a:r>
              <a:rPr lang="en-US" dirty="0" err="1" smtClean="0">
                <a:solidFill>
                  <a:schemeClr val="tx1">
                    <a:lumMod val="75000"/>
                  </a:schemeClr>
                </a:solidFill>
              </a:rPr>
              <a:t>etc</a:t>
            </a:r>
            <a:endParaRPr lang="en-US" dirty="0" smtClean="0">
              <a:solidFill>
                <a:schemeClr val="tx1">
                  <a:lumMod val="75000"/>
                </a:schemeClr>
              </a:solidFill>
            </a:endParaRPr>
          </a:p>
          <a:p>
            <a:pPr marL="342900" indent="-342900">
              <a:buAutoNum type="arabicPeriod"/>
            </a:pPr>
            <a:r>
              <a:rPr lang="en-US" dirty="0" smtClean="0">
                <a:solidFill>
                  <a:schemeClr val="tx1">
                    <a:lumMod val="75000"/>
                  </a:schemeClr>
                </a:solidFill>
              </a:rPr>
              <a:t>Float – (mostly used for wrapping images) moves an element as far left or as far right as possible</a:t>
            </a:r>
          </a:p>
          <a:p>
            <a:pPr marL="342900" indent="-342900">
              <a:buAutoNum type="arabicPeriod"/>
            </a:pPr>
            <a:r>
              <a:rPr lang="en-US" dirty="0" smtClean="0">
                <a:solidFill>
                  <a:schemeClr val="tx1">
                    <a:lumMod val="75000"/>
                  </a:schemeClr>
                </a:solidFill>
              </a:rPr>
              <a:t>Clear – specifies how elements should behave when they bump into each other on the page</a:t>
            </a:r>
          </a:p>
          <a:p>
            <a:pPr marL="342900" indent="-342900">
              <a:buAutoNum type="arabicPeriod"/>
            </a:pPr>
            <a:r>
              <a:rPr lang="en-US" dirty="0" smtClean="0">
                <a:solidFill>
                  <a:schemeClr val="tx1">
                    <a:lumMod val="75000"/>
                  </a:schemeClr>
                </a:solidFill>
              </a:rPr>
              <a:t>Grid – defines the element as a grid container and every child element inside it as a grid item e.g. grid-template-rows, grid-template-columns</a:t>
            </a:r>
          </a:p>
          <a:p>
            <a:pPr marL="342900" indent="-342900">
              <a:buAutoNum type="arabicPeriod"/>
            </a:pPr>
            <a:r>
              <a:rPr lang="en-US" dirty="0" smtClean="0">
                <a:solidFill>
                  <a:schemeClr val="tx1">
                    <a:lumMod val="75000"/>
                  </a:schemeClr>
                </a:solidFill>
              </a:rPr>
              <a:t>Width and height – For example, for responsive images, the width property can be set t 100%</a:t>
            </a:r>
          </a:p>
        </p:txBody>
      </p:sp>
    </p:spTree>
    <p:extLst>
      <p:ext uri="{BB962C8B-B14F-4D97-AF65-F5344CB8AC3E}">
        <p14:creationId xmlns:p14="http://schemas.microsoft.com/office/powerpoint/2010/main" val="1033055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718128" y="562263"/>
            <a:ext cx="9905998" cy="741218"/>
          </a:xfrm>
        </p:spPr>
        <p:txBody>
          <a:body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Using THE BOX MODEL</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B1580835-1BEB-75EC-0D8F-715FAB0F9351}"/>
              </a:ext>
            </a:extLst>
          </p:cNvPr>
          <p:cNvSpPr txBox="1"/>
          <p:nvPr/>
        </p:nvSpPr>
        <p:spPr>
          <a:xfrm>
            <a:off x="718128" y="1303481"/>
            <a:ext cx="10411042" cy="923330"/>
          </a:xfrm>
          <a:prstGeom prst="rect">
            <a:avLst/>
          </a:prstGeom>
          <a:noFill/>
        </p:spPr>
        <p:txBody>
          <a:bodyPr wrap="square" lIns="91440" tIns="45720" rIns="91440" bIns="45720" rtlCol="0" anchor="t">
            <a:spAutoFit/>
          </a:bodyPr>
          <a:lstStyle/>
          <a:p>
            <a:r>
              <a:rPr lang="en-US" dirty="0" smtClean="0">
                <a:solidFill>
                  <a:schemeClr val="tx1">
                    <a:lumMod val="75000"/>
                  </a:schemeClr>
                </a:solidFill>
              </a:rPr>
              <a:t>Box Model is the interpretation that all elements on a web page are interpreted by the browser as ‘living’ inside of a box. </a:t>
            </a:r>
            <a:endParaRPr lang="en-US" dirty="0">
              <a:solidFill>
                <a:schemeClr val="tx1">
                  <a:lumMod val="75000"/>
                </a:schemeClr>
              </a:solidFill>
            </a:endParaRPr>
          </a:p>
          <a:p>
            <a:endParaRPr lang="en-US" dirty="0">
              <a:solidFill>
                <a:schemeClr val="tx1">
                  <a:lumMod val="75000"/>
                </a:schemeClr>
              </a:solidFill>
            </a:endParaRPr>
          </a:p>
        </p:txBody>
      </p:sp>
      <p:sp>
        <p:nvSpPr>
          <p:cNvPr id="3" name="Rectangle 2"/>
          <p:cNvSpPr/>
          <p:nvPr/>
        </p:nvSpPr>
        <p:spPr>
          <a:xfrm>
            <a:off x="868218" y="2200141"/>
            <a:ext cx="6511637" cy="4172950"/>
          </a:xfrm>
          <a:prstGeom prst="rect">
            <a:avLst/>
          </a:prstGeom>
          <a:noFill/>
          <a:ln w="5715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22400" y="2778800"/>
            <a:ext cx="5255491" cy="3057236"/>
          </a:xfrm>
          <a:prstGeom prst="rect">
            <a:avLst/>
          </a:prstGeom>
          <a:noFill/>
          <a:ln w="762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09031" y="3438046"/>
            <a:ext cx="3814618" cy="1754909"/>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70140" y="3904481"/>
            <a:ext cx="2419927" cy="8220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343563" y="2323914"/>
            <a:ext cx="1071419" cy="369332"/>
          </a:xfrm>
          <a:prstGeom prst="rect">
            <a:avLst/>
          </a:prstGeom>
          <a:noFill/>
        </p:spPr>
        <p:txBody>
          <a:bodyPr wrap="square" rtlCol="0">
            <a:spAutoFit/>
          </a:bodyPr>
          <a:lstStyle/>
          <a:p>
            <a:r>
              <a:rPr lang="en-US" dirty="0" smtClean="0"/>
              <a:t>Margin</a:t>
            </a:r>
            <a:endParaRPr lang="en-US" dirty="0"/>
          </a:p>
        </p:txBody>
      </p:sp>
      <p:sp>
        <p:nvSpPr>
          <p:cNvPr id="13" name="TextBox 12"/>
          <p:cNvSpPr txBox="1"/>
          <p:nvPr/>
        </p:nvSpPr>
        <p:spPr>
          <a:xfrm>
            <a:off x="3253507" y="4130833"/>
            <a:ext cx="1251529" cy="369332"/>
          </a:xfrm>
          <a:prstGeom prst="rect">
            <a:avLst/>
          </a:prstGeom>
          <a:noFill/>
        </p:spPr>
        <p:txBody>
          <a:bodyPr wrap="square" rtlCol="0">
            <a:spAutoFit/>
          </a:bodyPr>
          <a:lstStyle/>
          <a:p>
            <a:r>
              <a:rPr lang="en-US" smtClean="0"/>
              <a:t>button</a:t>
            </a:r>
            <a:endParaRPr lang="en-US" dirty="0"/>
          </a:p>
        </p:txBody>
      </p:sp>
      <p:sp>
        <p:nvSpPr>
          <p:cNvPr id="14" name="TextBox 13"/>
          <p:cNvSpPr txBox="1"/>
          <p:nvPr/>
        </p:nvSpPr>
        <p:spPr>
          <a:xfrm>
            <a:off x="3306618" y="3536607"/>
            <a:ext cx="1286165" cy="369332"/>
          </a:xfrm>
          <a:prstGeom prst="rect">
            <a:avLst/>
          </a:prstGeom>
          <a:noFill/>
        </p:spPr>
        <p:txBody>
          <a:bodyPr wrap="square" rtlCol="0">
            <a:spAutoFit/>
          </a:bodyPr>
          <a:lstStyle/>
          <a:p>
            <a:r>
              <a:rPr lang="en-US" dirty="0" smtClean="0"/>
              <a:t>Padding</a:t>
            </a:r>
            <a:endParaRPr lang="en-US" dirty="0"/>
          </a:p>
        </p:txBody>
      </p:sp>
      <p:sp>
        <p:nvSpPr>
          <p:cNvPr id="15" name="TextBox 14"/>
          <p:cNvSpPr txBox="1"/>
          <p:nvPr/>
        </p:nvSpPr>
        <p:spPr>
          <a:xfrm>
            <a:off x="3343561" y="2925428"/>
            <a:ext cx="1071419" cy="369332"/>
          </a:xfrm>
          <a:prstGeom prst="rect">
            <a:avLst/>
          </a:prstGeom>
          <a:noFill/>
        </p:spPr>
        <p:txBody>
          <a:bodyPr wrap="square" rtlCol="0">
            <a:spAutoFit/>
          </a:bodyPr>
          <a:lstStyle/>
          <a:p>
            <a:r>
              <a:rPr lang="en-US" dirty="0" smtClean="0"/>
              <a:t>Border</a:t>
            </a:r>
            <a:endParaRPr lang="en-US" dirty="0"/>
          </a:p>
        </p:txBody>
      </p:sp>
      <p:cxnSp>
        <p:nvCxnSpPr>
          <p:cNvPr id="17" name="Straight Arrow Connector 16"/>
          <p:cNvCxnSpPr/>
          <p:nvPr/>
        </p:nvCxnSpPr>
        <p:spPr>
          <a:xfrm>
            <a:off x="9190179" y="3675106"/>
            <a:ext cx="67425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864433" y="3536607"/>
            <a:ext cx="916711" cy="276999"/>
          </a:xfrm>
          <a:prstGeom prst="rect">
            <a:avLst/>
          </a:prstGeom>
          <a:noFill/>
        </p:spPr>
        <p:txBody>
          <a:bodyPr wrap="square" rtlCol="0">
            <a:spAutoFit/>
          </a:bodyPr>
          <a:lstStyle/>
          <a:p>
            <a:r>
              <a:rPr lang="en-US" sz="1200" dirty="0" smtClean="0"/>
              <a:t>width</a:t>
            </a:r>
            <a:endParaRPr lang="en-US" sz="1200" dirty="0"/>
          </a:p>
        </p:txBody>
      </p:sp>
      <p:sp>
        <p:nvSpPr>
          <p:cNvPr id="19" name="Rectangle 18"/>
          <p:cNvSpPr/>
          <p:nvPr/>
        </p:nvSpPr>
        <p:spPr>
          <a:xfrm>
            <a:off x="9153236" y="2627868"/>
            <a:ext cx="2109678" cy="810178"/>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337801" y="2489368"/>
            <a:ext cx="916711" cy="276999"/>
          </a:xfrm>
          <a:prstGeom prst="rect">
            <a:avLst/>
          </a:prstGeom>
          <a:noFill/>
        </p:spPr>
        <p:txBody>
          <a:bodyPr wrap="square" rtlCol="0">
            <a:spAutoFit/>
          </a:bodyPr>
          <a:lstStyle/>
          <a:p>
            <a:r>
              <a:rPr lang="en-US" sz="1200" dirty="0" smtClean="0"/>
              <a:t>height</a:t>
            </a:r>
            <a:endParaRPr lang="en-US" sz="1200" dirty="0"/>
          </a:p>
        </p:txBody>
      </p:sp>
      <p:cxnSp>
        <p:nvCxnSpPr>
          <p:cNvPr id="22" name="Straight Arrow Connector 21"/>
          <p:cNvCxnSpPr/>
          <p:nvPr/>
        </p:nvCxnSpPr>
        <p:spPr>
          <a:xfrm flipV="1">
            <a:off x="8738587" y="2828967"/>
            <a:ext cx="4621" cy="5464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700317" y="3480861"/>
            <a:ext cx="4240483" cy="10193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355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F866B-BE07-982F-1804-8DC6963BCC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C80364-7D24-5B7B-312A-9B6E8BAC1437}"/>
              </a:ext>
            </a:extLst>
          </p:cNvPr>
          <p:cNvSpPr>
            <a:spLocks noGrp="1"/>
          </p:cNvSpPr>
          <p:nvPr>
            <p:ph type="title"/>
          </p:nvPr>
        </p:nvSpPr>
        <p:spPr>
          <a:xfrm>
            <a:off x="2415668" y="1257298"/>
            <a:ext cx="7342909" cy="3174999"/>
          </a:xfrm>
        </p:spPr>
        <p:txBody>
          <a:bodyPr>
            <a:normAutofit/>
          </a:bodyPr>
          <a:lstStyle/>
          <a:p>
            <a:pPr algn="ctr"/>
            <a:r>
              <a:rPr lang="en-US" sz="6000" dirty="0"/>
              <a:t>“TIPS AND TRICKS”</a:t>
            </a:r>
          </a:p>
        </p:txBody>
      </p:sp>
      <p:sp>
        <p:nvSpPr>
          <p:cNvPr id="3" name="Content Placeholder 2">
            <a:extLst>
              <a:ext uri="{FF2B5EF4-FFF2-40B4-BE49-F238E27FC236}">
                <a16:creationId xmlns:a16="http://schemas.microsoft.com/office/drawing/2014/main" id="{ED73E889-CC9F-97B1-D657-AB6F0D89764B}"/>
              </a:ext>
            </a:extLst>
          </p:cNvPr>
          <p:cNvSpPr>
            <a:spLocks noGrp="1"/>
          </p:cNvSpPr>
          <p:nvPr>
            <p:ph idx="1"/>
          </p:nvPr>
        </p:nvSpPr>
        <p:spPr>
          <a:xfrm>
            <a:off x="2687782" y="2844798"/>
            <a:ext cx="6798682" cy="2013527"/>
          </a:xfrm>
        </p:spPr>
        <p:txBody>
          <a:bodyPr/>
          <a:lstStyle/>
          <a:p>
            <a:pPr marL="0" indent="0" algn="ctr">
              <a:buNone/>
            </a:pP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Avoid fixed sizes e.g. 1000px</a:t>
            </a:r>
          </a:p>
          <a:p>
            <a:pPr marL="0" indent="0" algn="ctr">
              <a:buNone/>
            </a:pP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 </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118006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F866B-BE07-982F-1804-8DC6963BCC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C80364-7D24-5B7B-312A-9B6E8BAC1437}"/>
              </a:ext>
            </a:extLst>
          </p:cNvPr>
          <p:cNvSpPr>
            <a:spLocks noGrp="1"/>
          </p:cNvSpPr>
          <p:nvPr>
            <p:ph type="title"/>
          </p:nvPr>
        </p:nvSpPr>
        <p:spPr>
          <a:xfrm>
            <a:off x="2415668" y="1257298"/>
            <a:ext cx="7342909" cy="3174999"/>
          </a:xfrm>
        </p:spPr>
        <p:txBody>
          <a:bodyPr>
            <a:normAutofit/>
          </a:bodyPr>
          <a:lstStyle/>
          <a:p>
            <a:pPr algn="ctr"/>
            <a:r>
              <a:rPr lang="en-US" sz="6000" dirty="0" smtClean="0"/>
              <a:t>BONUS SESSION</a:t>
            </a:r>
            <a:endParaRPr lang="en-US" sz="6000" dirty="0"/>
          </a:p>
        </p:txBody>
      </p:sp>
      <p:sp>
        <p:nvSpPr>
          <p:cNvPr id="3" name="Content Placeholder 2">
            <a:extLst>
              <a:ext uri="{FF2B5EF4-FFF2-40B4-BE49-F238E27FC236}">
                <a16:creationId xmlns:a16="http://schemas.microsoft.com/office/drawing/2014/main" id="{ED73E889-CC9F-97B1-D657-AB6F0D89764B}"/>
              </a:ext>
            </a:extLst>
          </p:cNvPr>
          <p:cNvSpPr>
            <a:spLocks noGrp="1"/>
          </p:cNvSpPr>
          <p:nvPr>
            <p:ph idx="1"/>
          </p:nvPr>
        </p:nvSpPr>
        <p:spPr>
          <a:xfrm>
            <a:off x="2687782" y="2844798"/>
            <a:ext cx="6798682" cy="2013527"/>
          </a:xfrm>
        </p:spPr>
        <p:txBody>
          <a:bodyPr/>
          <a:lstStyle/>
          <a:p>
            <a:pPr marL="0" indent="0" algn="ctr">
              <a:buNone/>
            </a:pP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HOSTING A WEBSITE ON GITHUB PAGES </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4042207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PROCESS</a:t>
            </a:r>
          </a:p>
        </p:txBody>
      </p:sp>
      <p:sp>
        <p:nvSpPr>
          <p:cNvPr id="3" name="Content Placeholder 2"/>
          <p:cNvSpPr>
            <a:spLocks noGrp="1"/>
          </p:cNvSpPr>
          <p:nvPr>
            <p:ph idx="1"/>
          </p:nvPr>
        </p:nvSpPr>
        <p:spPr>
          <a:xfrm>
            <a:off x="1141413" y="2025315"/>
            <a:ext cx="9905998" cy="3124201"/>
          </a:xfrm>
        </p:spPr>
        <p:txBody>
          <a:bodyPr/>
          <a:lstStyle/>
          <a:p>
            <a:r>
              <a:rPr lang="en-US" dirty="0"/>
              <a:t>CREATE A GITHUB ACCOUNT: https://github.com/</a:t>
            </a:r>
          </a:p>
          <a:p>
            <a:r>
              <a:rPr lang="en-US" dirty="0"/>
              <a:t>DOWNLOAD GITHUB DESKTOP</a:t>
            </a:r>
          </a:p>
          <a:p>
            <a:r>
              <a:rPr lang="en-US" dirty="0"/>
              <a:t>DOWNLOAD VISUAL STUDIO CODE</a:t>
            </a:r>
          </a:p>
          <a:p>
            <a:r>
              <a:rPr lang="en-US" dirty="0"/>
              <a:t>CONNECTING YOUR GITHUB ACCOUNT TO YOUR APPLICATION</a:t>
            </a:r>
          </a:p>
          <a:p>
            <a:r>
              <a:rPr lang="en-US" dirty="0"/>
              <a:t>VISUAL STUDIO CODE EXTENSIONS</a:t>
            </a:r>
          </a:p>
          <a:p>
            <a:r>
              <a:rPr lang="en-US" dirty="0"/>
              <a:t>BASIC FOLDER STRUCTURE</a:t>
            </a:r>
          </a:p>
          <a:p>
            <a:r>
              <a:rPr lang="en-US" dirty="0"/>
              <a:t>PUSHING A PROJECT TO GITHUB</a:t>
            </a:r>
          </a:p>
        </p:txBody>
      </p:sp>
    </p:spTree>
    <p:extLst>
      <p:ext uri="{BB962C8B-B14F-4D97-AF65-F5344CB8AC3E}">
        <p14:creationId xmlns:p14="http://schemas.microsoft.com/office/powerpoint/2010/main" val="3571147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C84F2-0189-804C-E0A8-030BA3FE99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BFFE9D-8A4A-E775-0392-BE19BF644006}"/>
              </a:ext>
            </a:extLst>
          </p:cNvPr>
          <p:cNvSpPr>
            <a:spLocks noGrp="1"/>
          </p:cNvSpPr>
          <p:nvPr>
            <p:ph type="ctrTitle"/>
          </p:nvPr>
        </p:nvSpPr>
        <p:spPr>
          <a:xfrm>
            <a:off x="1677121" y="535709"/>
            <a:ext cx="8676222" cy="891310"/>
          </a:xfrm>
        </p:spPr>
        <p:txBody>
          <a:bodyPr>
            <a:normAutofit/>
          </a:bodyPr>
          <a:lstStyle/>
          <a:p>
            <a:r>
              <a:rPr lang="en-US" sz="2000" dirty="0" smtClean="0"/>
              <a:t>Day 02 tasks</a:t>
            </a:r>
            <a:endParaRPr lang="en-US" sz="2000" dirty="0"/>
          </a:p>
        </p:txBody>
      </p:sp>
      <p:sp>
        <p:nvSpPr>
          <p:cNvPr id="3" name="Subtitle 2">
            <a:extLst>
              <a:ext uri="{FF2B5EF4-FFF2-40B4-BE49-F238E27FC236}">
                <a16:creationId xmlns:a16="http://schemas.microsoft.com/office/drawing/2014/main" id="{D46B149D-0B15-078E-3104-3B0C493C4203}"/>
              </a:ext>
            </a:extLst>
          </p:cNvPr>
          <p:cNvSpPr>
            <a:spLocks noGrp="1"/>
          </p:cNvSpPr>
          <p:nvPr>
            <p:ph type="subTitle" idx="1"/>
          </p:nvPr>
        </p:nvSpPr>
        <p:spPr>
          <a:xfrm>
            <a:off x="1924288" y="2632361"/>
            <a:ext cx="8346548" cy="2392220"/>
          </a:xfrm>
        </p:spPr>
        <p:txBody>
          <a:bodyPr>
            <a:normAutofit fontScale="92500"/>
          </a:bodyPr>
          <a:lstStyle/>
          <a:p>
            <a:pPr algn="l"/>
            <a:r>
              <a:rPr lang="en-US" dirty="0" smtClean="0"/>
              <a:t>RESEARCH ON WEB RESPONSIVENESS TOOLS, e.g. MEDIA QUERIES</a:t>
            </a:r>
          </a:p>
          <a:p>
            <a:pPr algn="l"/>
            <a:r>
              <a:rPr lang="en-US" dirty="0" smtClean="0"/>
              <a:t>FILL THIS FORM</a:t>
            </a:r>
            <a:r>
              <a:rPr lang="en-US" dirty="0"/>
              <a:t>:  https://forms.office.com/r/U1QFvL6Grb</a:t>
            </a:r>
            <a:endParaRPr lang="en-US" dirty="0" smtClean="0"/>
          </a:p>
          <a:p>
            <a:pPr algn="l"/>
            <a:r>
              <a:rPr lang="en-US" dirty="0" smtClean="0"/>
              <a:t>                                                                                                                                                                                                                                                                                                                                                                                                                                                             </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965784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F866B-BE07-982F-1804-8DC6963BCC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C80364-7D24-5B7B-312A-9B6E8BAC1437}"/>
              </a:ext>
            </a:extLst>
          </p:cNvPr>
          <p:cNvSpPr>
            <a:spLocks noGrp="1"/>
          </p:cNvSpPr>
          <p:nvPr>
            <p:ph type="title"/>
          </p:nvPr>
        </p:nvSpPr>
        <p:spPr>
          <a:xfrm>
            <a:off x="2415668" y="1257298"/>
            <a:ext cx="7342909" cy="3174999"/>
          </a:xfrm>
        </p:spPr>
        <p:txBody>
          <a:bodyPr>
            <a:normAutofit/>
          </a:bodyPr>
          <a:lstStyle/>
          <a:p>
            <a:pPr algn="ctr"/>
            <a:r>
              <a:rPr lang="en-US" sz="6000" dirty="0" smtClean="0"/>
              <a:t>PROJECT ONE</a:t>
            </a:r>
            <a:endParaRPr lang="en-US" sz="6000" dirty="0"/>
          </a:p>
        </p:txBody>
      </p:sp>
      <p:sp>
        <p:nvSpPr>
          <p:cNvPr id="3" name="Content Placeholder 2">
            <a:extLst>
              <a:ext uri="{FF2B5EF4-FFF2-40B4-BE49-F238E27FC236}">
                <a16:creationId xmlns:a16="http://schemas.microsoft.com/office/drawing/2014/main" id="{ED73E889-CC9F-97B1-D657-AB6F0D89764B}"/>
              </a:ext>
            </a:extLst>
          </p:cNvPr>
          <p:cNvSpPr>
            <a:spLocks noGrp="1"/>
          </p:cNvSpPr>
          <p:nvPr>
            <p:ph idx="1"/>
          </p:nvPr>
        </p:nvSpPr>
        <p:spPr>
          <a:xfrm>
            <a:off x="2687781" y="3149598"/>
            <a:ext cx="6798682" cy="2013527"/>
          </a:xfrm>
        </p:spPr>
        <p:txBody>
          <a:bodyPr/>
          <a:lstStyle/>
          <a:p>
            <a:pPr marL="0" indent="0" algn="ctr">
              <a:buNone/>
            </a:pP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Html and CSS only</a:t>
            </a:r>
          </a:p>
          <a:p>
            <a:pPr marL="0" indent="0" algn="ctr">
              <a:buNone/>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lgn="ctr">
              <a:buNone/>
            </a:pP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Due : MONDAY 8</a:t>
            </a:r>
            <a:r>
              <a:rPr lang="en-US" baseline="30000" dirty="0" smtClean="0">
                <a:effectLst>
                  <a:glow rad="38100">
                    <a:prstClr val="black">
                      <a:lumMod val="50000"/>
                      <a:lumOff val="50000"/>
                      <a:alpha val="20000"/>
                    </a:prstClr>
                  </a:glow>
                  <a:outerShdw blurRad="44450" dist="12700" dir="13860000" algn="tl" rotWithShape="0">
                    <a:srgbClr val="000000">
                      <a:alpha val="20000"/>
                    </a:srgbClr>
                  </a:outerShdw>
                </a:effectLst>
              </a:rPr>
              <a:t>TH</a:t>
            </a: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 JANUARY 2023, 10.00AM </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396401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C84F2-0189-804C-E0A8-030BA3FE99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BFFE9D-8A4A-E775-0392-BE19BF644006}"/>
              </a:ext>
            </a:extLst>
          </p:cNvPr>
          <p:cNvSpPr>
            <a:spLocks noGrp="1"/>
          </p:cNvSpPr>
          <p:nvPr>
            <p:ph type="ctrTitle"/>
          </p:nvPr>
        </p:nvSpPr>
        <p:spPr>
          <a:xfrm>
            <a:off x="715869" y="1246909"/>
            <a:ext cx="4595042" cy="374075"/>
          </a:xfrm>
        </p:spPr>
        <p:txBody>
          <a:bodyPr>
            <a:normAutofit fontScale="90000"/>
          </a:bodyPr>
          <a:lstStyle/>
          <a:p>
            <a:r>
              <a:rPr lang="en-US" sz="2000" b="1" u="sng" dirty="0" smtClean="0"/>
              <a:t>PROJECT prompt</a:t>
            </a:r>
            <a:endParaRPr lang="en-US" sz="2000" b="1" u="sng" dirty="0"/>
          </a:p>
        </p:txBody>
      </p:sp>
      <p:graphicFrame>
        <p:nvGraphicFramePr>
          <p:cNvPr id="7" name="Table 6"/>
          <p:cNvGraphicFramePr>
            <a:graphicFrameLocks noGrp="1"/>
          </p:cNvGraphicFramePr>
          <p:nvPr>
            <p:extLst>
              <p:ext uri="{D42A27DB-BD31-4B8C-83A1-F6EECF244321}">
                <p14:modId xmlns:p14="http://schemas.microsoft.com/office/powerpoint/2010/main" val="3705556729"/>
              </p:ext>
            </p:extLst>
          </p:nvPr>
        </p:nvGraphicFramePr>
        <p:xfrm>
          <a:off x="1985819" y="2068947"/>
          <a:ext cx="8460508" cy="2225040"/>
        </p:xfrm>
        <a:graphic>
          <a:graphicData uri="http://schemas.openxmlformats.org/drawingml/2006/table">
            <a:tbl>
              <a:tblPr firstRow="1" bandRow="1">
                <a:tableStyleId>{5C22544A-7EE6-4342-B048-85BDC9FD1C3A}</a:tableStyleId>
              </a:tblPr>
              <a:tblGrid>
                <a:gridCol w="8460508">
                  <a:extLst>
                    <a:ext uri="{9D8B030D-6E8A-4147-A177-3AD203B41FA5}">
                      <a16:colId xmlns:a16="http://schemas.microsoft.com/office/drawing/2014/main" val="2931138035"/>
                    </a:ext>
                  </a:extLst>
                </a:gridCol>
              </a:tblGrid>
              <a:tr h="1902689">
                <a:tc>
                  <a:txBody>
                    <a:bodyPr/>
                    <a:lstStyle/>
                    <a:p>
                      <a:r>
                        <a:rPr lang="en-US" sz="2800" b="0" dirty="0" smtClean="0"/>
                        <a:t>Pick</a:t>
                      </a:r>
                      <a:r>
                        <a:rPr lang="en-US" sz="2800" b="0" baseline="0" dirty="0" smtClean="0"/>
                        <a:t> a product or a service (Hair dressing, Food, Books etc. ). Create a marketing website for this product or service using HTML and CSS. It should be fully responsive and have links to other pages. </a:t>
                      </a:r>
                      <a:endParaRPr lang="en-US" sz="2800" b="0" dirty="0"/>
                    </a:p>
                  </a:txBody>
                  <a:tcPr/>
                </a:tc>
                <a:extLst>
                  <a:ext uri="{0D108BD9-81ED-4DB2-BD59-A6C34878D82A}">
                    <a16:rowId xmlns:a16="http://schemas.microsoft.com/office/drawing/2014/main" val="1284058829"/>
                  </a:ext>
                </a:extLst>
              </a:tr>
            </a:tbl>
          </a:graphicData>
        </a:graphic>
      </p:graphicFrame>
    </p:spTree>
    <p:extLst>
      <p:ext uri="{BB962C8B-B14F-4D97-AF65-F5344CB8AC3E}">
        <p14:creationId xmlns:p14="http://schemas.microsoft.com/office/powerpoint/2010/main" val="203329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C84F2-0189-804C-E0A8-030BA3FE99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BFFE9D-8A4A-E775-0392-BE19BF644006}"/>
              </a:ext>
            </a:extLst>
          </p:cNvPr>
          <p:cNvSpPr>
            <a:spLocks noGrp="1"/>
          </p:cNvSpPr>
          <p:nvPr>
            <p:ph type="ctrTitle"/>
          </p:nvPr>
        </p:nvSpPr>
        <p:spPr>
          <a:xfrm>
            <a:off x="1473250" y="461817"/>
            <a:ext cx="2766242" cy="374075"/>
          </a:xfrm>
        </p:spPr>
        <p:txBody>
          <a:bodyPr>
            <a:normAutofit fontScale="90000"/>
          </a:bodyPr>
          <a:lstStyle/>
          <a:p>
            <a:r>
              <a:rPr lang="en-US" sz="2000" b="1" u="sng" dirty="0" smtClean="0"/>
              <a:t>PROJECT guidelines</a:t>
            </a:r>
            <a:endParaRPr lang="en-US" sz="2000" b="1" u="sng" dirty="0"/>
          </a:p>
        </p:txBody>
      </p:sp>
      <p:sp>
        <p:nvSpPr>
          <p:cNvPr id="3" name="Subtitle 2">
            <a:extLst>
              <a:ext uri="{FF2B5EF4-FFF2-40B4-BE49-F238E27FC236}">
                <a16:creationId xmlns:a16="http://schemas.microsoft.com/office/drawing/2014/main" id="{D46B149D-0B15-078E-3104-3B0C493C4203}"/>
              </a:ext>
            </a:extLst>
          </p:cNvPr>
          <p:cNvSpPr>
            <a:spLocks noGrp="1"/>
          </p:cNvSpPr>
          <p:nvPr>
            <p:ph type="subTitle" idx="1"/>
          </p:nvPr>
        </p:nvSpPr>
        <p:spPr>
          <a:xfrm>
            <a:off x="1114976" y="985983"/>
            <a:ext cx="10171859" cy="3613726"/>
          </a:xfrm>
        </p:spPr>
        <p:txBody>
          <a:bodyPr>
            <a:normAutofit fontScale="92500" lnSpcReduction="10000"/>
          </a:bodyPr>
          <a:lstStyle/>
          <a:p>
            <a:pPr marL="457200" indent="-457200" algn="l">
              <a:buFont typeface="+mj-lt"/>
              <a:buAutoNum type="arabicPeriod"/>
            </a:pPr>
            <a:r>
              <a:rPr lang="en-US" dirty="0" smtClean="0"/>
              <a:t>Create a </a:t>
            </a:r>
            <a:r>
              <a:rPr lang="en-US" dirty="0" err="1" smtClean="0"/>
              <a:t>github</a:t>
            </a:r>
            <a:r>
              <a:rPr lang="en-US" dirty="0" smtClean="0"/>
              <a:t> project: 21-days-of-javascript, and within it create a folder for day 03</a:t>
            </a:r>
          </a:p>
          <a:p>
            <a:pPr marL="457200" indent="-457200" algn="l">
              <a:buFont typeface="+mj-lt"/>
              <a:buAutoNum type="arabicPeriod"/>
            </a:pPr>
            <a:r>
              <a:rPr lang="en-US" dirty="0" smtClean="0"/>
              <a:t>Create </a:t>
            </a:r>
            <a:r>
              <a:rPr lang="en-US" dirty="0"/>
              <a:t>the primary files within this </a:t>
            </a:r>
            <a:r>
              <a:rPr lang="en-US" dirty="0" smtClean="0"/>
              <a:t>folder for the project that you have selected</a:t>
            </a:r>
          </a:p>
          <a:p>
            <a:pPr marL="457200" indent="-457200" algn="l">
              <a:buFont typeface="+mj-lt"/>
              <a:buAutoNum type="arabicPeriod"/>
            </a:pPr>
            <a:r>
              <a:rPr lang="en-US" dirty="0" smtClean="0"/>
              <a:t>Link this to the html and JavaScript  and </a:t>
            </a:r>
            <a:r>
              <a:rPr lang="en-US" dirty="0" err="1" smtClean="0"/>
              <a:t>css</a:t>
            </a:r>
            <a:r>
              <a:rPr lang="en-US" dirty="0" smtClean="0"/>
              <a:t> code files</a:t>
            </a:r>
          </a:p>
          <a:p>
            <a:pPr marL="457200" indent="-457200" algn="l">
              <a:buClr>
                <a:srgbClr val="FFFFFF"/>
              </a:buClr>
              <a:buFont typeface="+mj-lt"/>
              <a:buAutoNum type="arabicPeriod"/>
            </a:pP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Create html content and Style your html page with </a:t>
            </a:r>
            <a:r>
              <a:rPr lang="en-US" dirty="0" err="1" smtClean="0">
                <a:effectLst>
                  <a:glow rad="38100">
                    <a:prstClr val="black">
                      <a:lumMod val="50000"/>
                      <a:lumOff val="50000"/>
                      <a:alpha val="20000"/>
                    </a:prstClr>
                  </a:glow>
                  <a:outerShdw blurRad="44450" dist="12700" dir="13860000" algn="tl" rotWithShape="0">
                    <a:srgbClr val="000000">
                      <a:alpha val="20000"/>
                    </a:srgbClr>
                  </a:outerShdw>
                </a:effectLst>
              </a:rPr>
              <a:t>css</a:t>
            </a:r>
            <a:endParaRPr lang="en-US" dirty="0" smtClean="0">
              <a:effectLst>
                <a:glow rad="38100">
                  <a:prstClr val="black">
                    <a:lumMod val="50000"/>
                    <a:lumOff val="50000"/>
                    <a:alpha val="20000"/>
                  </a:prstClr>
                </a:glow>
                <a:outerShdw blurRad="44450" dist="12700" dir="13860000" algn="tl" rotWithShape="0">
                  <a:srgbClr val="000000">
                    <a:alpha val="20000"/>
                  </a:srgbClr>
                </a:outerShdw>
              </a:effectLst>
            </a:endParaRPr>
          </a:p>
          <a:p>
            <a:pPr marL="457200" indent="-457200" algn="l">
              <a:buClr>
                <a:srgbClr val="FFFFFF"/>
              </a:buClr>
              <a:buFont typeface="+mj-lt"/>
              <a:buAutoNum type="arabicPeriod"/>
            </a:pP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Design for mobile size as well and make sure your website is responsive</a:t>
            </a:r>
          </a:p>
          <a:p>
            <a:pPr marL="457200" indent="-457200" algn="l">
              <a:buClr>
                <a:srgbClr val="FFFFFF"/>
              </a:buClr>
              <a:buFont typeface="+mj-lt"/>
              <a:buAutoNum type="arabicPeriod"/>
            </a:pP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Host your website page on GITHUB Pages and share the link in the group</a:t>
            </a:r>
          </a:p>
          <a:p>
            <a:pPr algn="l">
              <a:buClr>
                <a:srgbClr val="FFFFFF"/>
              </a:buClr>
            </a:pPr>
            <a:r>
              <a:rPr lang="en-US" dirty="0" smtClean="0"/>
              <a:t>                                                                                                                                                                                                                                                                                                                                                                                                                                                              </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5" name="Subtitle 2">
            <a:extLst>
              <a:ext uri="{FF2B5EF4-FFF2-40B4-BE49-F238E27FC236}">
                <a16:creationId xmlns:a16="http://schemas.microsoft.com/office/drawing/2014/main" id="{D46B149D-0B15-078E-3104-3B0C493C4203}"/>
              </a:ext>
            </a:extLst>
          </p:cNvPr>
          <p:cNvSpPr txBox="1">
            <a:spLocks/>
          </p:cNvSpPr>
          <p:nvPr/>
        </p:nvSpPr>
        <p:spPr>
          <a:xfrm>
            <a:off x="1179631" y="4338784"/>
            <a:ext cx="8599056" cy="2609271"/>
          </a:xfrm>
          <a:prstGeom prst="rect">
            <a:avLst/>
          </a:prstGeom>
        </p:spPr>
        <p:txBody>
          <a:bodyPr vert="horz" lIns="91440" tIns="45720" rIns="91440" bIns="45720" rtlCol="0" anchor="t">
            <a:normAutofit fontScale="92500" lnSpcReduction="20000"/>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457200" indent="-457200" algn="l">
              <a:buFont typeface="+mj-lt"/>
              <a:buAutoNum type="arabicPeriod"/>
            </a:pPr>
            <a:r>
              <a:rPr lang="en-US" dirty="0" smtClean="0"/>
              <a:t>Your web page should have been designed responsively</a:t>
            </a:r>
          </a:p>
          <a:p>
            <a:pPr marL="457200" indent="-457200" algn="l">
              <a:buFont typeface="+mj-lt"/>
              <a:buAutoNum type="arabicPeriod"/>
            </a:pPr>
            <a:r>
              <a:rPr lang="en-US" dirty="0" smtClean="0"/>
              <a:t>Your website should have all the elements correctly positioned</a:t>
            </a:r>
          </a:p>
          <a:p>
            <a:pPr marL="457200" indent="-457200" algn="l">
              <a:buFont typeface="+mj-lt"/>
              <a:buAutoNum type="arabicPeriod"/>
            </a:pPr>
            <a:r>
              <a:rPr lang="en-US" dirty="0" smtClean="0"/>
              <a:t>Your web page  should have everything we have covered this week</a:t>
            </a:r>
          </a:p>
          <a:p>
            <a:pPr marL="457200" indent="-457200" algn="l">
              <a:buFont typeface="+mj-lt"/>
              <a:buAutoNum type="arabicPeriod"/>
            </a:pPr>
            <a:r>
              <a:rPr lang="en-US" dirty="0" smtClean="0"/>
              <a:t>Submit your web pages before the deadline </a:t>
            </a:r>
          </a:p>
          <a:p>
            <a:pPr algn="l"/>
            <a:r>
              <a:rPr lang="en-US" dirty="0" smtClean="0"/>
              <a:t>                                                                                                                                                                                                                                                                                                                                                                                                                                             </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6" name="Title 1">
            <a:extLst>
              <a:ext uri="{FF2B5EF4-FFF2-40B4-BE49-F238E27FC236}">
                <a16:creationId xmlns:a16="http://schemas.microsoft.com/office/drawing/2014/main" id="{B3BFFE9D-8A4A-E775-0392-BE19BF644006}"/>
              </a:ext>
            </a:extLst>
          </p:cNvPr>
          <p:cNvSpPr txBox="1">
            <a:spLocks/>
          </p:cNvSpPr>
          <p:nvPr/>
        </p:nvSpPr>
        <p:spPr>
          <a:xfrm>
            <a:off x="1473250" y="3820394"/>
            <a:ext cx="2834842" cy="415637"/>
          </a:xfrm>
          <a:prstGeom prst="rect">
            <a:avLst/>
          </a:prstGeom>
        </p:spPr>
        <p:txBody>
          <a:bodyPr vert="horz" lIns="91440" tIns="45720" rIns="91440" bIns="45720" rtlCol="0" anchor="b">
            <a:normAutofit fontScale="85000" lnSpcReduction="10000"/>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u="sng" dirty="0" smtClean="0"/>
              <a:t>PROJECT deliverables</a:t>
            </a:r>
            <a:endParaRPr lang="en-US" sz="2000" b="1" u="sng" dirty="0"/>
          </a:p>
        </p:txBody>
      </p:sp>
    </p:spTree>
    <p:extLst>
      <p:ext uri="{BB962C8B-B14F-4D97-AF65-F5344CB8AC3E}">
        <p14:creationId xmlns:p14="http://schemas.microsoft.com/office/powerpoint/2010/main" val="4146816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09817-37A7-A427-A12A-AF9AD0312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0B9200-4FC1-6A26-9A20-C4203959F8F1}"/>
              </a:ext>
            </a:extLst>
          </p:cNvPr>
          <p:cNvSpPr>
            <a:spLocks noGrp="1"/>
          </p:cNvSpPr>
          <p:nvPr>
            <p:ph type="ctrTitle"/>
          </p:nvPr>
        </p:nvSpPr>
        <p:spPr/>
        <p:txBody>
          <a:bodyPr/>
          <a:lstStyle/>
          <a:p>
            <a:r>
              <a:rPr lang="en-US" dirty="0" smtClean="0"/>
              <a:t>JavaScript: INTRODUCTION, VARIABLES AND DATA TYPES</a:t>
            </a:r>
            <a:endParaRPr lang="en-US" dirty="0">
              <a:effectLst>
                <a:glow rad="38100">
                  <a:prstClr val="black">
                    <a:lumMod val="65000"/>
                    <a:lumOff val="35000"/>
                    <a:alpha val="50000"/>
                  </a:prstClr>
                </a:glow>
                <a:outerShdw blurRad="28575" dist="31750" dir="13200000" algn="tl" rotWithShape="0">
                  <a:srgbClr val="000000">
                    <a:alpha val="25000"/>
                  </a:srgbClr>
                </a:outerShdw>
              </a:effectLst>
            </a:endParaRPr>
          </a:p>
        </p:txBody>
      </p:sp>
      <p:sp>
        <p:nvSpPr>
          <p:cNvPr id="3" name="Subtitle 2">
            <a:extLst>
              <a:ext uri="{FF2B5EF4-FFF2-40B4-BE49-F238E27FC236}">
                <a16:creationId xmlns:a16="http://schemas.microsoft.com/office/drawing/2014/main" id="{0263ADD8-AB92-94D5-F400-130B9EC6EA1E}"/>
              </a:ext>
            </a:extLst>
          </p:cNvPr>
          <p:cNvSpPr>
            <a:spLocks noGrp="1"/>
          </p:cNvSpPr>
          <p:nvPr>
            <p:ph type="subTitle" idx="1"/>
          </p:nvPr>
        </p:nvSpPr>
        <p:spPr/>
        <p:txBody>
          <a:bodyPr/>
          <a:lstStyle/>
          <a:p>
            <a:r>
              <a:rPr lang="en-US" dirty="0"/>
              <a:t>DAY </a:t>
            </a:r>
            <a:r>
              <a:rPr lang="en-US" dirty="0" smtClean="0"/>
              <a:t>04</a:t>
            </a:r>
            <a:endParaRPr lang="en-US" dirty="0"/>
          </a:p>
        </p:txBody>
      </p:sp>
    </p:spTree>
    <p:extLst>
      <p:ext uri="{BB962C8B-B14F-4D97-AF65-F5344CB8AC3E}">
        <p14:creationId xmlns:p14="http://schemas.microsoft.com/office/powerpoint/2010/main" val="408364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718128" y="349826"/>
            <a:ext cx="9905998" cy="741218"/>
          </a:xfrm>
        </p:spPr>
        <p:txBody>
          <a:body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INTRODUCTION</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B1580835-1BEB-75EC-0D8F-715FAB0F9351}"/>
              </a:ext>
            </a:extLst>
          </p:cNvPr>
          <p:cNvSpPr txBox="1"/>
          <p:nvPr/>
        </p:nvSpPr>
        <p:spPr>
          <a:xfrm>
            <a:off x="718128" y="1174172"/>
            <a:ext cx="11040736" cy="5262979"/>
          </a:xfrm>
          <a:prstGeom prst="rect">
            <a:avLst/>
          </a:prstGeom>
          <a:noFill/>
        </p:spPr>
        <p:txBody>
          <a:bodyPr wrap="square" lIns="91440" tIns="45720" rIns="91440" bIns="45720" rtlCol="0" anchor="t">
            <a:spAutoFit/>
          </a:bodyPr>
          <a:lstStyle/>
          <a:p>
            <a:r>
              <a:rPr lang="en-US" sz="1600" dirty="0" smtClean="0">
                <a:solidFill>
                  <a:schemeClr val="tx1">
                    <a:lumMod val="75000"/>
                  </a:schemeClr>
                </a:solidFill>
              </a:rPr>
              <a:t>JavaScript is among the most powerful and flexible programming languages of the web. It powers the dynamic behaviour of most websites. </a:t>
            </a:r>
          </a:p>
          <a:p>
            <a:endParaRPr lang="en-US" sz="1600" dirty="0" smtClean="0">
              <a:solidFill>
                <a:schemeClr val="tx1">
                  <a:lumMod val="75000"/>
                </a:schemeClr>
              </a:solidFill>
            </a:endParaRPr>
          </a:p>
          <a:p>
            <a:r>
              <a:rPr lang="en-US" sz="1600" dirty="0">
                <a:solidFill>
                  <a:schemeClr val="tx1">
                    <a:lumMod val="75000"/>
                  </a:schemeClr>
                </a:solidFill>
              </a:rPr>
              <a:t>JavaScript is a scripting language that enables you to create dynamically updating content, control multimedia, animate images, and pretty much everything else.</a:t>
            </a:r>
          </a:p>
          <a:p>
            <a:endParaRPr lang="en-US" sz="1600" dirty="0" smtClean="0">
              <a:solidFill>
                <a:schemeClr val="tx1">
                  <a:lumMod val="75000"/>
                </a:schemeClr>
              </a:solidFill>
            </a:endParaRPr>
          </a:p>
          <a:p>
            <a:r>
              <a:rPr lang="en-US" sz="1600" b="1" dirty="0" smtClean="0">
                <a:solidFill>
                  <a:schemeClr val="tx1">
                    <a:lumMod val="75000"/>
                  </a:schemeClr>
                </a:solidFill>
              </a:rPr>
              <a:t>The Console:</a:t>
            </a:r>
          </a:p>
          <a:p>
            <a:r>
              <a:rPr lang="en-US" sz="1600" dirty="0" smtClean="0">
                <a:solidFill>
                  <a:schemeClr val="tx1">
                    <a:lumMod val="75000"/>
                  </a:schemeClr>
                </a:solidFill>
              </a:rPr>
              <a:t>The console is a panel that displays important messages, like errors for developers. To see things, we can print log to our console directly. </a:t>
            </a:r>
          </a:p>
          <a:p>
            <a:endParaRPr lang="en-US" sz="1600" dirty="0">
              <a:solidFill>
                <a:schemeClr val="tx1">
                  <a:lumMod val="75000"/>
                </a:schemeClr>
              </a:solidFill>
            </a:endParaRPr>
          </a:p>
          <a:p>
            <a:r>
              <a:rPr lang="en-US" sz="1600" b="1" dirty="0" smtClean="0">
                <a:solidFill>
                  <a:schemeClr val="tx1">
                    <a:lumMod val="75000"/>
                  </a:schemeClr>
                </a:solidFill>
              </a:rPr>
              <a:t>Keywords: </a:t>
            </a:r>
            <a:endParaRPr lang="en-US" sz="1600" dirty="0" smtClean="0">
              <a:solidFill>
                <a:schemeClr val="tx1">
                  <a:lumMod val="75000"/>
                </a:schemeClr>
              </a:solidFill>
            </a:endParaRPr>
          </a:p>
          <a:p>
            <a:r>
              <a:rPr lang="en-US" sz="1600" dirty="0" smtClean="0">
                <a:solidFill>
                  <a:schemeClr val="tx1">
                    <a:lumMod val="75000"/>
                  </a:schemeClr>
                </a:solidFill>
              </a:rPr>
              <a:t>Words that are built into the JavaScript language, so the computer recognizes them and treats them specially. </a:t>
            </a:r>
          </a:p>
          <a:p>
            <a:endParaRPr lang="en-US" sz="1600" dirty="0" smtClean="0">
              <a:solidFill>
                <a:schemeClr val="tx1">
                  <a:lumMod val="75000"/>
                </a:schemeClr>
              </a:solidFill>
            </a:endParaRPr>
          </a:p>
          <a:p>
            <a:r>
              <a:rPr lang="en-US" sz="1600" b="1" dirty="0" smtClean="0">
                <a:solidFill>
                  <a:schemeClr val="tx1">
                    <a:lumMod val="75000"/>
                  </a:schemeClr>
                </a:solidFill>
              </a:rPr>
              <a:t>Properties</a:t>
            </a:r>
            <a:endParaRPr lang="en-US" sz="1600" dirty="0" smtClean="0">
              <a:solidFill>
                <a:schemeClr val="tx1">
                  <a:lumMod val="75000"/>
                </a:schemeClr>
              </a:solidFill>
            </a:endParaRPr>
          </a:p>
          <a:p>
            <a:r>
              <a:rPr lang="en-US" sz="1600" dirty="0" smtClean="0">
                <a:solidFill>
                  <a:schemeClr val="tx1">
                    <a:lumMod val="75000"/>
                  </a:schemeClr>
                </a:solidFill>
              </a:rPr>
              <a:t>All data types have access to specific properties that are passed down to each instance. For instance every string has a property called length that stores the number of characters in that string. Property info is retrieved by appending the string with a (.) and the property name. (The (.) is considered an operator. </a:t>
            </a:r>
          </a:p>
          <a:p>
            <a:endParaRPr lang="en-US" sz="1600" dirty="0">
              <a:solidFill>
                <a:schemeClr val="tx1">
                  <a:lumMod val="75000"/>
                </a:schemeClr>
              </a:solidFill>
            </a:endParaRPr>
          </a:p>
          <a:p>
            <a:r>
              <a:rPr lang="en-US" sz="1600" b="1" dirty="0" smtClean="0">
                <a:solidFill>
                  <a:schemeClr val="tx1">
                    <a:lumMod val="75000"/>
                  </a:schemeClr>
                </a:solidFill>
              </a:rPr>
              <a:t>Methods</a:t>
            </a:r>
          </a:p>
          <a:p>
            <a:r>
              <a:rPr lang="en-US" sz="1600" dirty="0" smtClean="0">
                <a:solidFill>
                  <a:schemeClr val="tx1">
                    <a:lumMod val="75000"/>
                  </a:schemeClr>
                </a:solidFill>
              </a:rPr>
              <a:t>Data types have access to specific methods that allows us to handle instances of that data type. We call them by appending an instance with (.), the name of the method and opening and closing parenthesis</a:t>
            </a:r>
            <a:endParaRPr lang="en-US" sz="1600" dirty="0">
              <a:solidFill>
                <a:schemeClr val="tx1">
                  <a:lumMod val="75000"/>
                </a:schemeClr>
              </a:solidFill>
            </a:endParaRPr>
          </a:p>
        </p:txBody>
      </p:sp>
    </p:spTree>
    <p:extLst>
      <p:ext uri="{BB962C8B-B14F-4D97-AF65-F5344CB8AC3E}">
        <p14:creationId xmlns:p14="http://schemas.microsoft.com/office/powerpoint/2010/main" val="1506952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718128" y="562263"/>
            <a:ext cx="9905998" cy="741218"/>
          </a:xfrm>
        </p:spPr>
        <p:txBody>
          <a:body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VARIABLES</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B1580835-1BEB-75EC-0D8F-715FAB0F9351}"/>
              </a:ext>
            </a:extLst>
          </p:cNvPr>
          <p:cNvSpPr txBox="1"/>
          <p:nvPr/>
        </p:nvSpPr>
        <p:spPr>
          <a:xfrm>
            <a:off x="718128" y="1303481"/>
            <a:ext cx="11040736" cy="4770537"/>
          </a:xfrm>
          <a:prstGeom prst="rect">
            <a:avLst/>
          </a:prstGeom>
          <a:noFill/>
        </p:spPr>
        <p:txBody>
          <a:bodyPr wrap="square" lIns="91440" tIns="45720" rIns="91440" bIns="45720" rtlCol="0" anchor="t">
            <a:spAutoFit/>
          </a:bodyPr>
          <a:lstStyle/>
          <a:p>
            <a:r>
              <a:rPr lang="en-US" sz="1600" dirty="0" smtClean="0">
                <a:solidFill>
                  <a:schemeClr val="tx1">
                    <a:lumMod val="75000"/>
                  </a:schemeClr>
                </a:solidFill>
              </a:rPr>
              <a:t>A variable is a container for a value. They provide a way of labelling data with a descriptive name, so a program can be understood more clearly.</a:t>
            </a:r>
          </a:p>
          <a:p>
            <a:endParaRPr lang="en-US" sz="1600" dirty="0">
              <a:solidFill>
                <a:schemeClr val="tx1">
                  <a:lumMod val="75000"/>
                </a:schemeClr>
              </a:solidFill>
            </a:endParaRPr>
          </a:p>
          <a:p>
            <a:r>
              <a:rPr lang="en-US" sz="1600" dirty="0" smtClean="0">
                <a:solidFill>
                  <a:schemeClr val="tx1">
                    <a:lumMod val="75000"/>
                  </a:schemeClr>
                </a:solidFill>
              </a:rPr>
              <a:t>A variable is used to:</a:t>
            </a:r>
          </a:p>
          <a:p>
            <a:pPr marL="342900" indent="-342900">
              <a:buAutoNum type="arabicPeriod"/>
            </a:pPr>
            <a:r>
              <a:rPr lang="en-US" sz="1600" dirty="0" smtClean="0">
                <a:solidFill>
                  <a:schemeClr val="tx1">
                    <a:lumMod val="75000"/>
                  </a:schemeClr>
                </a:solidFill>
              </a:rPr>
              <a:t>Describe data</a:t>
            </a:r>
          </a:p>
          <a:p>
            <a:pPr marL="342900" indent="-342900">
              <a:buAutoNum type="arabicPeriod"/>
            </a:pPr>
            <a:r>
              <a:rPr lang="en-US" sz="1600" dirty="0" smtClean="0">
                <a:solidFill>
                  <a:schemeClr val="tx1">
                    <a:lumMod val="75000"/>
                  </a:schemeClr>
                </a:solidFill>
              </a:rPr>
              <a:t>Store/update info store in a variable</a:t>
            </a:r>
          </a:p>
          <a:p>
            <a:pPr marL="342900" indent="-342900">
              <a:buAutoNum type="arabicPeriod"/>
            </a:pPr>
            <a:r>
              <a:rPr lang="en-US" sz="1600" dirty="0" smtClean="0">
                <a:solidFill>
                  <a:schemeClr val="tx1">
                    <a:lumMod val="75000"/>
                  </a:schemeClr>
                </a:solidFill>
              </a:rPr>
              <a:t>Reference/get info stored in a variable</a:t>
            </a:r>
          </a:p>
          <a:p>
            <a:pPr marL="342900" indent="-342900">
              <a:buAutoNum type="arabicPeriod"/>
            </a:pPr>
            <a:endParaRPr lang="en-US" sz="1600" dirty="0">
              <a:solidFill>
                <a:schemeClr val="tx1">
                  <a:lumMod val="75000"/>
                </a:schemeClr>
              </a:solidFill>
            </a:endParaRPr>
          </a:p>
          <a:p>
            <a:r>
              <a:rPr lang="en-US" sz="1600" b="1" dirty="0" smtClean="0">
                <a:solidFill>
                  <a:schemeClr val="tx1">
                    <a:lumMod val="75000"/>
                  </a:schemeClr>
                </a:solidFill>
              </a:rPr>
              <a:t>Initializing variables in JavaScript</a:t>
            </a:r>
          </a:p>
          <a:p>
            <a:r>
              <a:rPr lang="en-US" sz="1600" dirty="0" smtClean="0">
                <a:solidFill>
                  <a:schemeClr val="tx1">
                    <a:lumMod val="75000"/>
                  </a:schemeClr>
                </a:solidFill>
              </a:rPr>
              <a:t>It is a two step process; declaration(giving a name) and assignment(giving a value)</a:t>
            </a:r>
          </a:p>
          <a:p>
            <a:endParaRPr lang="en-US" sz="1600" dirty="0">
              <a:solidFill>
                <a:schemeClr val="tx1">
                  <a:lumMod val="75000"/>
                </a:schemeClr>
              </a:solidFill>
            </a:endParaRPr>
          </a:p>
          <a:p>
            <a:r>
              <a:rPr lang="en-US" sz="1600" b="1" dirty="0" smtClean="0">
                <a:solidFill>
                  <a:schemeClr val="tx1">
                    <a:lumMod val="75000"/>
                  </a:schemeClr>
                </a:solidFill>
              </a:rPr>
              <a:t>Declaring a variable</a:t>
            </a:r>
            <a:endParaRPr lang="en-US" sz="1600" dirty="0" smtClean="0">
              <a:solidFill>
                <a:schemeClr val="tx1">
                  <a:lumMod val="75000"/>
                </a:schemeClr>
              </a:solidFill>
            </a:endParaRPr>
          </a:p>
          <a:p>
            <a:r>
              <a:rPr lang="en-US" sz="1600" dirty="0" smtClean="0">
                <a:solidFill>
                  <a:schemeClr val="tx1">
                    <a:lumMod val="75000"/>
                  </a:schemeClr>
                </a:solidFill>
              </a:rPr>
              <a:t>We use the keyword </a:t>
            </a:r>
            <a:r>
              <a:rPr lang="en-US" sz="1600" b="1" dirty="0" smtClean="0">
                <a:solidFill>
                  <a:schemeClr val="tx1">
                    <a:lumMod val="75000"/>
                  </a:schemeClr>
                </a:solidFill>
              </a:rPr>
              <a:t>‘</a:t>
            </a:r>
            <a:r>
              <a:rPr lang="en-US" sz="1600" b="1" dirty="0" err="1" smtClean="0">
                <a:solidFill>
                  <a:schemeClr val="tx1">
                    <a:lumMod val="75000"/>
                  </a:schemeClr>
                </a:solidFill>
              </a:rPr>
              <a:t>var</a:t>
            </a:r>
            <a:r>
              <a:rPr lang="en-US" sz="1600" b="1" dirty="0" smtClean="0">
                <a:solidFill>
                  <a:schemeClr val="tx1">
                    <a:lumMod val="75000"/>
                  </a:schemeClr>
                </a:solidFill>
              </a:rPr>
              <a:t>’, ‘let’ or ‘const’</a:t>
            </a:r>
          </a:p>
          <a:p>
            <a:endParaRPr lang="en-US" sz="1600" b="1" dirty="0" smtClean="0">
              <a:solidFill>
                <a:schemeClr val="tx1">
                  <a:lumMod val="75000"/>
                </a:schemeClr>
              </a:solidFill>
            </a:endParaRPr>
          </a:p>
          <a:p>
            <a:r>
              <a:rPr lang="en-US" sz="1600" b="1" dirty="0" smtClean="0">
                <a:solidFill>
                  <a:schemeClr val="tx1">
                    <a:lumMod val="75000"/>
                  </a:schemeClr>
                </a:solidFill>
              </a:rPr>
              <a:t>Var</a:t>
            </a:r>
            <a:r>
              <a:rPr lang="en-US" sz="1600" b="1" dirty="0">
                <a:solidFill>
                  <a:schemeClr val="tx1">
                    <a:lumMod val="75000"/>
                  </a:schemeClr>
                </a:solidFill>
              </a:rPr>
              <a:t> </a:t>
            </a:r>
            <a:r>
              <a:rPr lang="en-US" sz="1600" b="1" dirty="0" smtClean="0">
                <a:solidFill>
                  <a:schemeClr val="tx1">
                    <a:lumMod val="75000"/>
                  </a:schemeClr>
                </a:solidFill>
              </a:rPr>
              <a:t>is </a:t>
            </a:r>
            <a:r>
              <a:rPr lang="en-US" sz="1600" dirty="0" smtClean="0">
                <a:solidFill>
                  <a:schemeClr val="tx1">
                    <a:lumMod val="75000"/>
                  </a:schemeClr>
                </a:solidFill>
              </a:rPr>
              <a:t>re-declarable and re-assignable (not commonly used), </a:t>
            </a:r>
            <a:r>
              <a:rPr lang="en-US" sz="1600" b="1" dirty="0" smtClean="0">
                <a:solidFill>
                  <a:schemeClr val="tx1">
                    <a:lumMod val="75000"/>
                  </a:schemeClr>
                </a:solidFill>
              </a:rPr>
              <a:t>Let </a:t>
            </a:r>
            <a:r>
              <a:rPr lang="en-US" sz="1600" dirty="0" smtClean="0">
                <a:solidFill>
                  <a:schemeClr val="tx1">
                    <a:lumMod val="75000"/>
                  </a:schemeClr>
                </a:solidFill>
              </a:rPr>
              <a:t>is only re-assignable and </a:t>
            </a:r>
            <a:r>
              <a:rPr lang="en-US" sz="1600" b="1" dirty="0" smtClean="0">
                <a:solidFill>
                  <a:schemeClr val="tx1">
                    <a:lumMod val="75000"/>
                  </a:schemeClr>
                </a:solidFill>
              </a:rPr>
              <a:t>const</a:t>
            </a:r>
            <a:r>
              <a:rPr lang="en-US" sz="1600" dirty="0" smtClean="0">
                <a:solidFill>
                  <a:schemeClr val="tx1">
                    <a:lumMod val="75000"/>
                  </a:schemeClr>
                </a:solidFill>
              </a:rPr>
              <a:t> is not re-assignable or re-declarable. </a:t>
            </a:r>
          </a:p>
          <a:p>
            <a:endParaRPr lang="en-US" sz="1600" dirty="0">
              <a:solidFill>
                <a:schemeClr val="tx1">
                  <a:lumMod val="75000"/>
                </a:schemeClr>
              </a:solidFill>
            </a:endParaRPr>
          </a:p>
          <a:p>
            <a:r>
              <a:rPr lang="en-US" sz="1600" dirty="0" smtClean="0">
                <a:solidFill>
                  <a:schemeClr val="tx1">
                    <a:lumMod val="75000"/>
                  </a:schemeClr>
                </a:solidFill>
              </a:rPr>
              <a:t>After a variable is declared the string value ‘name’ is printed to the console by referencing the variable name: </a:t>
            </a:r>
            <a:r>
              <a:rPr lang="en-US" sz="1600" b="1" dirty="0" smtClean="0">
                <a:solidFill>
                  <a:schemeClr val="tx1">
                    <a:lumMod val="75000"/>
                  </a:schemeClr>
                </a:solidFill>
              </a:rPr>
              <a:t>console.log(</a:t>
            </a:r>
            <a:r>
              <a:rPr lang="en-US" sz="1600" b="1" dirty="0" err="1" smtClean="0">
                <a:solidFill>
                  <a:schemeClr val="tx1">
                    <a:lumMod val="75000"/>
                  </a:schemeClr>
                </a:solidFill>
              </a:rPr>
              <a:t>myName</a:t>
            </a:r>
            <a:r>
              <a:rPr lang="en-US" sz="1600" b="1" dirty="0" smtClean="0">
                <a:solidFill>
                  <a:schemeClr val="tx1">
                    <a:lumMod val="75000"/>
                  </a:schemeClr>
                </a:solidFill>
              </a:rPr>
              <a:t>)</a:t>
            </a:r>
            <a:endParaRPr lang="en-US" sz="1600" dirty="0" smtClean="0">
              <a:solidFill>
                <a:schemeClr val="tx1">
                  <a:lumMod val="75000"/>
                </a:schemeClr>
              </a:solidFill>
            </a:endParaRPr>
          </a:p>
        </p:txBody>
      </p:sp>
    </p:spTree>
    <p:extLst>
      <p:ext uri="{BB962C8B-B14F-4D97-AF65-F5344CB8AC3E}">
        <p14:creationId xmlns:p14="http://schemas.microsoft.com/office/powerpoint/2010/main" val="2891900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718128" y="562263"/>
            <a:ext cx="9905998" cy="741218"/>
          </a:xfrm>
        </p:spPr>
        <p:txBody>
          <a:body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DATA TYPES</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B1580835-1BEB-75EC-0D8F-715FAB0F9351}"/>
              </a:ext>
            </a:extLst>
          </p:cNvPr>
          <p:cNvSpPr txBox="1"/>
          <p:nvPr/>
        </p:nvSpPr>
        <p:spPr>
          <a:xfrm>
            <a:off x="718128" y="1303481"/>
            <a:ext cx="11040736" cy="5262979"/>
          </a:xfrm>
          <a:prstGeom prst="rect">
            <a:avLst/>
          </a:prstGeom>
          <a:noFill/>
        </p:spPr>
        <p:txBody>
          <a:bodyPr wrap="square" lIns="91440" tIns="45720" rIns="91440" bIns="45720" rtlCol="0" anchor="t">
            <a:spAutoFit/>
          </a:bodyPr>
          <a:lstStyle/>
          <a:p>
            <a:r>
              <a:rPr lang="en-US" sz="1600" dirty="0" smtClean="0">
                <a:solidFill>
                  <a:schemeClr val="tx1">
                    <a:lumMod val="75000"/>
                  </a:schemeClr>
                </a:solidFill>
              </a:rPr>
              <a:t>In JavaScript, everything is data except </a:t>
            </a:r>
            <a:r>
              <a:rPr lang="en-US" sz="1600" b="1" dirty="0" smtClean="0">
                <a:solidFill>
                  <a:schemeClr val="tx1">
                    <a:lumMod val="75000"/>
                  </a:schemeClr>
                </a:solidFill>
              </a:rPr>
              <a:t>operators </a:t>
            </a:r>
            <a:r>
              <a:rPr lang="en-US" sz="1600" dirty="0" smtClean="0">
                <a:solidFill>
                  <a:schemeClr val="tx1">
                    <a:lumMod val="75000"/>
                  </a:schemeClr>
                </a:solidFill>
              </a:rPr>
              <a:t>and </a:t>
            </a:r>
            <a:r>
              <a:rPr lang="en-US" sz="1600" b="1" dirty="0" smtClean="0">
                <a:solidFill>
                  <a:schemeClr val="tx1">
                    <a:lumMod val="75000"/>
                  </a:schemeClr>
                </a:solidFill>
              </a:rPr>
              <a:t>reserved</a:t>
            </a:r>
            <a:r>
              <a:rPr lang="en-US" sz="1600" dirty="0" smtClean="0">
                <a:solidFill>
                  <a:schemeClr val="tx1">
                    <a:lumMod val="75000"/>
                  </a:schemeClr>
                </a:solidFill>
              </a:rPr>
              <a:t> (key) words. Concrete instances of data can be categorized in abstract names called datatypes. </a:t>
            </a:r>
          </a:p>
          <a:p>
            <a:endParaRPr lang="en-US" sz="1600" dirty="0">
              <a:solidFill>
                <a:schemeClr val="tx1">
                  <a:lumMod val="75000"/>
                </a:schemeClr>
              </a:solidFill>
            </a:endParaRPr>
          </a:p>
          <a:p>
            <a:r>
              <a:rPr lang="en-US" sz="1600" dirty="0" smtClean="0">
                <a:solidFill>
                  <a:schemeClr val="tx1">
                    <a:lumMod val="75000"/>
                  </a:schemeClr>
                </a:solidFill>
              </a:rPr>
              <a:t>*we use ‘</a:t>
            </a:r>
            <a:r>
              <a:rPr lang="en-US" sz="1600" b="1" dirty="0" err="1" smtClean="0">
                <a:solidFill>
                  <a:schemeClr val="tx1">
                    <a:lumMod val="75000"/>
                  </a:schemeClr>
                </a:solidFill>
              </a:rPr>
              <a:t>typeof</a:t>
            </a:r>
            <a:r>
              <a:rPr lang="en-US" sz="1600" dirty="0" smtClean="0">
                <a:solidFill>
                  <a:schemeClr val="tx1">
                    <a:lumMod val="75000"/>
                  </a:schemeClr>
                </a:solidFill>
              </a:rPr>
              <a:t>’ operator to give us an idea of what data types are in use. </a:t>
            </a:r>
          </a:p>
          <a:p>
            <a:endParaRPr lang="en-US" sz="1600" dirty="0">
              <a:solidFill>
                <a:schemeClr val="tx1">
                  <a:lumMod val="75000"/>
                </a:schemeClr>
              </a:solidFill>
            </a:endParaRPr>
          </a:p>
          <a:p>
            <a:r>
              <a:rPr lang="en-US" sz="1600" dirty="0" smtClean="0">
                <a:solidFill>
                  <a:schemeClr val="tx1">
                    <a:lumMod val="75000"/>
                  </a:schemeClr>
                </a:solidFill>
              </a:rPr>
              <a:t>The Seven Basic Data Types are: </a:t>
            </a:r>
          </a:p>
          <a:p>
            <a:pPr marL="342900" indent="-342900">
              <a:buAutoNum type="arabicPeriod"/>
            </a:pPr>
            <a:r>
              <a:rPr lang="en-US" sz="1600" b="1" dirty="0" smtClean="0">
                <a:solidFill>
                  <a:schemeClr val="tx1">
                    <a:lumMod val="75000"/>
                  </a:schemeClr>
                </a:solidFill>
              </a:rPr>
              <a:t>Number</a:t>
            </a:r>
            <a:r>
              <a:rPr lang="en-US" sz="1600" dirty="0" smtClean="0">
                <a:solidFill>
                  <a:schemeClr val="tx1">
                    <a:lumMod val="75000"/>
                  </a:schemeClr>
                </a:solidFill>
              </a:rPr>
              <a:t> – JS has a single all-encompassing number type for integers decimals, floats etc e.g. 42, 3.14129, 5e, -infinity</a:t>
            </a:r>
          </a:p>
          <a:p>
            <a:pPr marL="342900" indent="-342900">
              <a:buAutoNum type="arabicPeriod"/>
            </a:pPr>
            <a:r>
              <a:rPr lang="en-US" sz="1600" b="1" dirty="0" smtClean="0">
                <a:solidFill>
                  <a:schemeClr val="tx1">
                    <a:lumMod val="75000"/>
                  </a:schemeClr>
                </a:solidFill>
              </a:rPr>
              <a:t>Strings</a:t>
            </a:r>
            <a:r>
              <a:rPr lang="en-US" sz="1600" dirty="0" smtClean="0">
                <a:solidFill>
                  <a:schemeClr val="tx1">
                    <a:lumMod val="75000"/>
                  </a:schemeClr>
                </a:solidFill>
              </a:rPr>
              <a:t> –any group of characters surrounded by single/double quotes or </a:t>
            </a:r>
            <a:r>
              <a:rPr lang="en-US" sz="1600" dirty="0" err="1" smtClean="0">
                <a:solidFill>
                  <a:schemeClr val="tx1">
                    <a:lumMod val="75000"/>
                  </a:schemeClr>
                </a:solidFill>
              </a:rPr>
              <a:t>backticks</a:t>
            </a:r>
            <a:r>
              <a:rPr lang="en-US" sz="1600" dirty="0" smtClean="0">
                <a:solidFill>
                  <a:schemeClr val="tx1">
                    <a:lumMod val="75000"/>
                  </a:schemeClr>
                </a:solidFill>
              </a:rPr>
              <a:t>. </a:t>
            </a:r>
            <a:r>
              <a:rPr lang="en-US" sz="1600" dirty="0" err="1" smtClean="0">
                <a:solidFill>
                  <a:schemeClr val="tx1">
                    <a:lumMod val="75000"/>
                  </a:schemeClr>
                </a:solidFill>
              </a:rPr>
              <a:t>E.g</a:t>
            </a:r>
            <a:r>
              <a:rPr lang="en-US" sz="1600" dirty="0" smtClean="0">
                <a:solidFill>
                  <a:schemeClr val="tx1">
                    <a:lumMod val="75000"/>
                  </a:schemeClr>
                </a:solidFill>
              </a:rPr>
              <a:t> ‘Daisy’, ‘7’, `go home`</a:t>
            </a:r>
          </a:p>
          <a:p>
            <a:pPr marL="342900" indent="-342900">
              <a:buAutoNum type="arabicPeriod"/>
            </a:pPr>
            <a:r>
              <a:rPr lang="en-US" sz="1600" b="1" dirty="0" smtClean="0">
                <a:solidFill>
                  <a:schemeClr val="tx1">
                    <a:lumMod val="75000"/>
                  </a:schemeClr>
                </a:solidFill>
              </a:rPr>
              <a:t>Boolean</a:t>
            </a:r>
            <a:r>
              <a:rPr lang="en-US" sz="1600" dirty="0" smtClean="0">
                <a:solidFill>
                  <a:schemeClr val="tx1">
                    <a:lumMod val="75000"/>
                  </a:schemeClr>
                </a:solidFill>
              </a:rPr>
              <a:t> – it is a data type that has only two values possible: true and false. A Boolean expression is one that returns true or false. The following are falsely: False, null, undefined, 0, Nan, An empty string</a:t>
            </a:r>
          </a:p>
          <a:p>
            <a:pPr marL="342900" indent="-342900">
              <a:buAutoNum type="arabicPeriod"/>
            </a:pPr>
            <a:r>
              <a:rPr lang="en-US" sz="1600" b="1" dirty="0" smtClean="0">
                <a:solidFill>
                  <a:schemeClr val="tx1">
                    <a:lumMod val="75000"/>
                  </a:schemeClr>
                </a:solidFill>
              </a:rPr>
              <a:t>Null </a:t>
            </a:r>
            <a:r>
              <a:rPr lang="en-US" sz="1600" dirty="0" smtClean="0">
                <a:solidFill>
                  <a:schemeClr val="tx1">
                    <a:lumMod val="75000"/>
                  </a:schemeClr>
                </a:solidFill>
              </a:rPr>
              <a:t>– This represents the intentional absence of a value and is represented by a keyword (null)</a:t>
            </a:r>
          </a:p>
          <a:p>
            <a:pPr marL="342900" indent="-342900">
              <a:buAutoNum type="arabicPeriod"/>
            </a:pPr>
            <a:r>
              <a:rPr lang="en-US" sz="1600" b="1" dirty="0" smtClean="0">
                <a:solidFill>
                  <a:schemeClr val="tx1">
                    <a:lumMod val="75000"/>
                  </a:schemeClr>
                </a:solidFill>
              </a:rPr>
              <a:t>Undefined</a:t>
            </a:r>
            <a:r>
              <a:rPr lang="en-US" sz="1600" dirty="0" smtClean="0">
                <a:solidFill>
                  <a:schemeClr val="tx1">
                    <a:lumMod val="75000"/>
                  </a:schemeClr>
                </a:solidFill>
              </a:rPr>
              <a:t> – This also represents the absence of a value though it has a different use than null. Undefined means that the value doesn’t exist</a:t>
            </a:r>
          </a:p>
          <a:p>
            <a:pPr marL="342900" indent="-342900">
              <a:buAutoNum type="arabicPeriod"/>
            </a:pPr>
            <a:r>
              <a:rPr lang="en-US" sz="1600" b="1" dirty="0" smtClean="0">
                <a:solidFill>
                  <a:schemeClr val="tx1">
                    <a:lumMod val="75000"/>
                  </a:schemeClr>
                </a:solidFill>
              </a:rPr>
              <a:t>Symbol</a:t>
            </a:r>
            <a:r>
              <a:rPr lang="en-US" sz="1600" dirty="0" smtClean="0">
                <a:solidFill>
                  <a:schemeClr val="tx1">
                    <a:lumMod val="75000"/>
                  </a:schemeClr>
                </a:solidFill>
              </a:rPr>
              <a:t> – A newer feature to the language and are unique identifiers useful in more complex coding.</a:t>
            </a:r>
          </a:p>
          <a:p>
            <a:pPr marL="342900" indent="-342900">
              <a:buAutoNum type="arabicPeriod"/>
            </a:pPr>
            <a:r>
              <a:rPr lang="en-US" sz="1600" b="1" dirty="0" smtClean="0">
                <a:solidFill>
                  <a:schemeClr val="tx1">
                    <a:lumMod val="75000"/>
                  </a:schemeClr>
                </a:solidFill>
              </a:rPr>
              <a:t>Objects</a:t>
            </a:r>
            <a:r>
              <a:rPr lang="en-US" sz="1600" dirty="0" smtClean="0">
                <a:solidFill>
                  <a:schemeClr val="tx1">
                    <a:lumMod val="75000"/>
                  </a:schemeClr>
                </a:solidFill>
              </a:rPr>
              <a:t> –An object is a collection of related data. It consists of a list of properties, wrapped in a curly braces and separated by commas. (It includes arrays)</a:t>
            </a:r>
          </a:p>
          <a:p>
            <a:pPr marL="342900" indent="-342900">
              <a:buAutoNum type="arabicPeriod"/>
            </a:pPr>
            <a:endParaRPr lang="en-US" sz="1600" dirty="0">
              <a:solidFill>
                <a:schemeClr val="tx1">
                  <a:lumMod val="75000"/>
                </a:schemeClr>
              </a:solidFill>
            </a:endParaRPr>
          </a:p>
          <a:p>
            <a:r>
              <a:rPr lang="en-US" sz="1600" dirty="0" smtClean="0">
                <a:solidFill>
                  <a:schemeClr val="tx1">
                    <a:lumMod val="75000"/>
                  </a:schemeClr>
                </a:solidFill>
              </a:rPr>
              <a:t>The first six types(all except objects) are considered primitive data types as they are the most basic and represent a single value instead of a collection. </a:t>
            </a:r>
          </a:p>
        </p:txBody>
      </p:sp>
    </p:spTree>
    <p:extLst>
      <p:ext uri="{BB962C8B-B14F-4D97-AF65-F5344CB8AC3E}">
        <p14:creationId xmlns:p14="http://schemas.microsoft.com/office/powerpoint/2010/main" val="37795237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718128" y="562263"/>
            <a:ext cx="9905998" cy="741218"/>
          </a:xfrm>
        </p:spPr>
        <p:txBody>
          <a:body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EXPRESSIONS AND OPERATORS</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B1580835-1BEB-75EC-0D8F-715FAB0F9351}"/>
              </a:ext>
            </a:extLst>
          </p:cNvPr>
          <p:cNvSpPr txBox="1"/>
          <p:nvPr/>
        </p:nvSpPr>
        <p:spPr>
          <a:xfrm>
            <a:off x="926674" y="1463902"/>
            <a:ext cx="10318841" cy="4524315"/>
          </a:xfrm>
          <a:prstGeom prst="rect">
            <a:avLst/>
          </a:prstGeom>
          <a:noFill/>
        </p:spPr>
        <p:txBody>
          <a:bodyPr wrap="square" lIns="91440" tIns="45720" rIns="91440" bIns="45720" rtlCol="0" anchor="t">
            <a:spAutoFit/>
          </a:bodyPr>
          <a:lstStyle/>
          <a:p>
            <a:r>
              <a:rPr lang="en-US" sz="1600" dirty="0" smtClean="0">
                <a:solidFill>
                  <a:schemeClr val="tx1">
                    <a:lumMod val="75000"/>
                  </a:schemeClr>
                </a:solidFill>
              </a:rPr>
              <a:t>Expressions are a unit of ideas. An expression is evaluated (given meaning) resulting in a return value. There are 3 types of expressions in JavaScript: </a:t>
            </a:r>
          </a:p>
          <a:p>
            <a:pPr marL="342900" indent="-342900">
              <a:buAutoNum type="arabicPeriod"/>
            </a:pPr>
            <a:r>
              <a:rPr lang="en-US" sz="1600" dirty="0" smtClean="0">
                <a:solidFill>
                  <a:schemeClr val="tx1">
                    <a:lumMod val="75000"/>
                  </a:schemeClr>
                </a:solidFill>
              </a:rPr>
              <a:t>Constant Expression – It is the last expression of an evaluation and let’s JavaScript know that no other operations need to be applied</a:t>
            </a:r>
          </a:p>
          <a:p>
            <a:pPr marL="342900" indent="-342900">
              <a:buAutoNum type="arabicPeriod"/>
            </a:pPr>
            <a:r>
              <a:rPr lang="en-US" sz="1600" dirty="0" smtClean="0">
                <a:solidFill>
                  <a:schemeClr val="tx1">
                    <a:lumMod val="75000"/>
                  </a:schemeClr>
                </a:solidFill>
              </a:rPr>
              <a:t>Assignment Expression – It is the expression that creates the association between a variable and a value</a:t>
            </a:r>
          </a:p>
          <a:p>
            <a:pPr marL="342900" indent="-342900">
              <a:buAutoNum type="arabicPeriod"/>
            </a:pPr>
            <a:r>
              <a:rPr lang="en-US" sz="1600" dirty="0" smtClean="0">
                <a:solidFill>
                  <a:schemeClr val="tx1">
                    <a:lumMod val="75000"/>
                  </a:schemeClr>
                </a:solidFill>
              </a:rPr>
              <a:t>The Variable Lookup Expression – It is used to “look up” and retrieve the value of an assignment expression</a:t>
            </a:r>
          </a:p>
          <a:p>
            <a:endParaRPr lang="en-US" sz="1600" dirty="0">
              <a:solidFill>
                <a:schemeClr val="tx1">
                  <a:lumMod val="75000"/>
                </a:schemeClr>
              </a:solidFill>
            </a:endParaRPr>
          </a:p>
          <a:p>
            <a:r>
              <a:rPr lang="en-US" sz="1600" dirty="0" smtClean="0">
                <a:solidFill>
                  <a:schemeClr val="tx1">
                    <a:lumMod val="75000"/>
                  </a:schemeClr>
                </a:solidFill>
              </a:rPr>
              <a:t>Operators are the special symbols used to perform operations on operands (values and variables)</a:t>
            </a:r>
          </a:p>
          <a:p>
            <a:endParaRPr lang="en-US" sz="1600" dirty="0">
              <a:solidFill>
                <a:schemeClr val="tx1">
                  <a:lumMod val="75000"/>
                </a:schemeClr>
              </a:solidFill>
            </a:endParaRPr>
          </a:p>
          <a:p>
            <a:r>
              <a:rPr lang="en-US" sz="1600" dirty="0" smtClean="0">
                <a:solidFill>
                  <a:schemeClr val="tx1">
                    <a:lumMod val="75000"/>
                  </a:schemeClr>
                </a:solidFill>
              </a:rPr>
              <a:t>There are three type of operators: Arithmetic Operators, Logical Operators and Comparison Operators</a:t>
            </a:r>
          </a:p>
          <a:p>
            <a:pPr marL="342900" indent="-342900">
              <a:buAutoNum type="arabicPeriod"/>
            </a:pPr>
            <a:r>
              <a:rPr lang="en-US" sz="1600" dirty="0" smtClean="0">
                <a:solidFill>
                  <a:schemeClr val="tx1">
                    <a:lumMod val="75000"/>
                  </a:schemeClr>
                </a:solidFill>
              </a:rPr>
              <a:t>Comparison operators – These are used to compare values to determine whether they are equal or their relationship. The resulting statement is a Boolean expression</a:t>
            </a:r>
          </a:p>
          <a:p>
            <a:pPr marL="342900" indent="-342900">
              <a:buAutoNum type="arabicPeriod"/>
            </a:pPr>
            <a:r>
              <a:rPr lang="en-US" sz="1600" dirty="0" smtClean="0">
                <a:solidFill>
                  <a:schemeClr val="tx1">
                    <a:lumMod val="75000"/>
                  </a:schemeClr>
                </a:solidFill>
              </a:rPr>
              <a:t>Logical operators – These are operators that work with Boolean values. They are the AND (&amp;&amp;), OR (||) .</a:t>
            </a:r>
          </a:p>
          <a:p>
            <a:pPr marL="342900" indent="-342900">
              <a:buAutoNum type="arabicPeriod"/>
            </a:pPr>
            <a:r>
              <a:rPr lang="en-US" sz="1600" dirty="0" smtClean="0">
                <a:solidFill>
                  <a:schemeClr val="tx1">
                    <a:lumMod val="75000"/>
                  </a:schemeClr>
                </a:solidFill>
              </a:rPr>
              <a:t>Arithmetic operators – These are built in operators that allow the performance of mathematical operation on numbers. The operators are +, -, /, *. </a:t>
            </a:r>
          </a:p>
        </p:txBody>
      </p:sp>
    </p:spTree>
    <p:extLst>
      <p:ext uri="{BB962C8B-B14F-4D97-AF65-F5344CB8AC3E}">
        <p14:creationId xmlns:p14="http://schemas.microsoft.com/office/powerpoint/2010/main" val="2595878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C84F2-0189-804C-E0A8-030BA3FE99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BFFE9D-8A4A-E775-0392-BE19BF644006}"/>
              </a:ext>
            </a:extLst>
          </p:cNvPr>
          <p:cNvSpPr>
            <a:spLocks noGrp="1"/>
          </p:cNvSpPr>
          <p:nvPr>
            <p:ph type="ctrTitle"/>
          </p:nvPr>
        </p:nvSpPr>
        <p:spPr>
          <a:xfrm>
            <a:off x="1473921" y="1477818"/>
            <a:ext cx="8676222" cy="891310"/>
          </a:xfrm>
        </p:spPr>
        <p:txBody>
          <a:bodyPr>
            <a:normAutofit/>
          </a:bodyPr>
          <a:lstStyle/>
          <a:p>
            <a:r>
              <a:rPr lang="en-US" sz="2000" dirty="0" smtClean="0"/>
              <a:t>Day 04 tasks</a:t>
            </a:r>
            <a:endParaRPr lang="en-US" sz="2000" dirty="0"/>
          </a:p>
        </p:txBody>
      </p:sp>
      <p:sp>
        <p:nvSpPr>
          <p:cNvPr id="3" name="Subtitle 2">
            <a:extLst>
              <a:ext uri="{FF2B5EF4-FFF2-40B4-BE49-F238E27FC236}">
                <a16:creationId xmlns:a16="http://schemas.microsoft.com/office/drawing/2014/main" id="{D46B149D-0B15-078E-3104-3B0C493C4203}"/>
              </a:ext>
            </a:extLst>
          </p:cNvPr>
          <p:cNvSpPr>
            <a:spLocks noGrp="1"/>
          </p:cNvSpPr>
          <p:nvPr>
            <p:ph type="subTitle" idx="1"/>
          </p:nvPr>
        </p:nvSpPr>
        <p:spPr>
          <a:xfrm>
            <a:off x="2006795" y="2604655"/>
            <a:ext cx="8346548" cy="1699491"/>
          </a:xfrm>
        </p:spPr>
        <p:txBody>
          <a:bodyPr>
            <a:normAutofit fontScale="77500" lnSpcReduction="20000"/>
          </a:bodyPr>
          <a:lstStyle/>
          <a:p>
            <a:pPr algn="l"/>
            <a:r>
              <a:rPr lang="en-US" dirty="0"/>
              <a:t>Create a </a:t>
            </a:r>
            <a:r>
              <a:rPr lang="en-US" dirty="0" err="1"/>
              <a:t>github</a:t>
            </a:r>
            <a:r>
              <a:rPr lang="en-US" dirty="0"/>
              <a:t> project: 21-days-of-javascript, and within it create a folder for day </a:t>
            </a:r>
            <a:r>
              <a:rPr lang="en-US" dirty="0" smtClean="0"/>
              <a:t>04</a:t>
            </a:r>
            <a:endParaRPr lang="en-US" dirty="0"/>
          </a:p>
          <a:p>
            <a:pPr algn="l"/>
            <a:r>
              <a:rPr lang="en-US" dirty="0"/>
              <a:t>Create the primary files within this folder</a:t>
            </a:r>
          </a:p>
          <a:p>
            <a:pPr algn="l"/>
            <a:r>
              <a:rPr lang="en-US" dirty="0" smtClean="0"/>
              <a:t>On the MAIN.JS file create a simple rock paper scissors game using everything we have learnt in this session</a:t>
            </a:r>
          </a:p>
          <a:p>
            <a:pPr algn="l"/>
            <a:r>
              <a:rPr lang="en-US" dirty="0"/>
              <a:t>                                                                                                                 </a:t>
            </a:r>
            <a:r>
              <a:rPr lang="en-US" dirty="0" smtClean="0"/>
              <a:t>   </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3530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020" y="350981"/>
            <a:ext cx="9729787" cy="1276926"/>
          </a:xfrm>
        </p:spPr>
        <p:txBody>
          <a:bodyPr/>
          <a:lstStyle/>
          <a:p>
            <a:r>
              <a:rPr lang="en-US" dirty="0"/>
              <a:t>Definition of terms</a:t>
            </a:r>
          </a:p>
        </p:txBody>
      </p:sp>
      <p:sp>
        <p:nvSpPr>
          <p:cNvPr id="6" name="TextBox 5"/>
          <p:cNvSpPr txBox="1"/>
          <p:nvPr/>
        </p:nvSpPr>
        <p:spPr>
          <a:xfrm>
            <a:off x="813288" y="1824016"/>
            <a:ext cx="9905997" cy="3693319"/>
          </a:xfrm>
          <a:prstGeom prst="rect">
            <a:avLst/>
          </a:prstGeom>
          <a:noFill/>
        </p:spPr>
        <p:txBody>
          <a:bodyPr wrap="square" rtlCol="0">
            <a:spAutoFit/>
          </a:bodyPr>
          <a:lstStyle/>
          <a:p>
            <a:r>
              <a:rPr lang="en-US" b="1" dirty="0">
                <a:solidFill>
                  <a:schemeClr val="accent1">
                    <a:lumMod val="40000"/>
                    <a:lumOff val="60000"/>
                  </a:schemeClr>
                </a:solidFill>
              </a:rPr>
              <a:t>GIT -</a:t>
            </a:r>
          </a:p>
          <a:p>
            <a:r>
              <a:rPr lang="en-US" dirty="0">
                <a:solidFill>
                  <a:schemeClr val="accent1">
                    <a:lumMod val="40000"/>
                    <a:lumOff val="60000"/>
                  </a:schemeClr>
                </a:solidFill>
              </a:rPr>
              <a:t>Git is a distributed version control system that tracks changes in any set of computer files, usually used for coordinating work among programmers collaboratively developing source code during software development. </a:t>
            </a:r>
          </a:p>
          <a:p>
            <a:endParaRPr lang="en-US" b="1" dirty="0">
              <a:solidFill>
                <a:schemeClr val="accent1">
                  <a:lumMod val="40000"/>
                  <a:lumOff val="60000"/>
                </a:schemeClr>
              </a:solidFill>
            </a:endParaRPr>
          </a:p>
          <a:p>
            <a:r>
              <a:rPr lang="en-US" b="1" dirty="0">
                <a:solidFill>
                  <a:schemeClr val="accent1">
                    <a:lumMod val="40000"/>
                    <a:lumOff val="60000"/>
                  </a:schemeClr>
                </a:solidFill>
              </a:rPr>
              <a:t>GITHUB </a:t>
            </a:r>
          </a:p>
          <a:p>
            <a:r>
              <a:rPr lang="en-US" dirty="0">
                <a:solidFill>
                  <a:schemeClr val="accent1">
                    <a:lumMod val="40000"/>
                    <a:lumOff val="60000"/>
                  </a:schemeClr>
                </a:solidFill>
              </a:rPr>
              <a:t>GitHub is a web-based version and collaboration platform for software developers. An account is essential for storing, tracking and collaborating on coding projects. It makes it easy for developers to share code files and collaborate with fellow developers on open-source projects. </a:t>
            </a:r>
          </a:p>
          <a:p>
            <a:endParaRPr lang="en-US" dirty="0">
              <a:solidFill>
                <a:schemeClr val="accent1">
                  <a:lumMod val="40000"/>
                  <a:lumOff val="60000"/>
                </a:schemeClr>
              </a:solidFill>
            </a:endParaRPr>
          </a:p>
          <a:p>
            <a:r>
              <a:rPr lang="en-US" b="1" dirty="0">
                <a:solidFill>
                  <a:schemeClr val="accent1">
                    <a:lumMod val="40000"/>
                    <a:lumOff val="60000"/>
                  </a:schemeClr>
                </a:solidFill>
              </a:rPr>
              <a:t>VISUAL STUDIO CODE </a:t>
            </a:r>
            <a:r>
              <a:rPr lang="en-US" dirty="0">
                <a:solidFill>
                  <a:schemeClr val="accent1">
                    <a:lumMod val="40000"/>
                    <a:lumOff val="60000"/>
                  </a:schemeClr>
                </a:solidFill>
              </a:rPr>
              <a:t>- Visual Studio Code is a code editor redefined and optimized for building and debugging modern web and cloud applications. </a:t>
            </a:r>
          </a:p>
        </p:txBody>
      </p:sp>
    </p:spTree>
    <p:extLst>
      <p:ext uri="{BB962C8B-B14F-4D97-AF65-F5344CB8AC3E}">
        <p14:creationId xmlns:p14="http://schemas.microsoft.com/office/powerpoint/2010/main" val="1309619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09817-37A7-A427-A12A-AF9AD0312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0B9200-4FC1-6A26-9A20-C4203959F8F1}"/>
              </a:ext>
            </a:extLst>
          </p:cNvPr>
          <p:cNvSpPr>
            <a:spLocks noGrp="1"/>
          </p:cNvSpPr>
          <p:nvPr>
            <p:ph type="ctrTitle"/>
          </p:nvPr>
        </p:nvSpPr>
        <p:spPr>
          <a:xfrm>
            <a:off x="1751012" y="1071419"/>
            <a:ext cx="8676222" cy="3200400"/>
          </a:xfrm>
        </p:spPr>
        <p:txBody>
          <a:bodyPr/>
          <a:lstStyle/>
          <a:p>
            <a:r>
              <a:rPr lang="en-US" dirty="0" smtClean="0"/>
              <a:t>JavaScript: Functions and control structures</a:t>
            </a:r>
            <a:endParaRPr lang="en-US" dirty="0">
              <a:effectLst>
                <a:glow rad="38100">
                  <a:prstClr val="black">
                    <a:lumMod val="65000"/>
                    <a:lumOff val="35000"/>
                    <a:alpha val="50000"/>
                  </a:prstClr>
                </a:glow>
                <a:outerShdw blurRad="28575" dist="31750" dir="13200000" algn="tl" rotWithShape="0">
                  <a:srgbClr val="000000">
                    <a:alpha val="25000"/>
                  </a:srgbClr>
                </a:outerShdw>
              </a:effectLst>
            </a:endParaRPr>
          </a:p>
        </p:txBody>
      </p:sp>
      <p:sp>
        <p:nvSpPr>
          <p:cNvPr id="3" name="Subtitle 2">
            <a:extLst>
              <a:ext uri="{FF2B5EF4-FFF2-40B4-BE49-F238E27FC236}">
                <a16:creationId xmlns:a16="http://schemas.microsoft.com/office/drawing/2014/main" id="{0263ADD8-AB92-94D5-F400-130B9EC6EA1E}"/>
              </a:ext>
            </a:extLst>
          </p:cNvPr>
          <p:cNvSpPr>
            <a:spLocks noGrp="1"/>
          </p:cNvSpPr>
          <p:nvPr>
            <p:ph type="subTitle" idx="1"/>
          </p:nvPr>
        </p:nvSpPr>
        <p:spPr>
          <a:xfrm>
            <a:off x="1751012" y="4384964"/>
            <a:ext cx="8676222" cy="1905000"/>
          </a:xfrm>
        </p:spPr>
        <p:txBody>
          <a:bodyPr/>
          <a:lstStyle/>
          <a:p>
            <a:r>
              <a:rPr lang="en-US" dirty="0"/>
              <a:t>DAY </a:t>
            </a:r>
            <a:r>
              <a:rPr lang="en-US" dirty="0" smtClean="0"/>
              <a:t>06</a:t>
            </a:r>
          </a:p>
          <a:p>
            <a:endParaRPr lang="en-US" dirty="0"/>
          </a:p>
        </p:txBody>
      </p:sp>
    </p:spTree>
    <p:extLst>
      <p:ext uri="{BB962C8B-B14F-4D97-AF65-F5344CB8AC3E}">
        <p14:creationId xmlns:p14="http://schemas.microsoft.com/office/powerpoint/2010/main" val="1595267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718128" y="349826"/>
            <a:ext cx="9905998" cy="741218"/>
          </a:xfrm>
        </p:spPr>
        <p:txBody>
          <a:body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CONTROL STRUCTURE IN JAVASCRIPT</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B1580835-1BEB-75EC-0D8F-715FAB0F9351}"/>
              </a:ext>
            </a:extLst>
          </p:cNvPr>
          <p:cNvSpPr txBox="1"/>
          <p:nvPr/>
        </p:nvSpPr>
        <p:spPr>
          <a:xfrm>
            <a:off x="718128" y="1174172"/>
            <a:ext cx="11040736" cy="4770537"/>
          </a:xfrm>
          <a:prstGeom prst="rect">
            <a:avLst/>
          </a:prstGeom>
          <a:noFill/>
        </p:spPr>
        <p:txBody>
          <a:bodyPr wrap="square" lIns="91440" tIns="45720" rIns="91440" bIns="45720" rtlCol="0" anchor="t">
            <a:spAutoFit/>
          </a:bodyPr>
          <a:lstStyle/>
          <a:p>
            <a:r>
              <a:rPr lang="en-US" sz="1600" dirty="0">
                <a:solidFill>
                  <a:schemeClr val="tx1">
                    <a:lumMod val="75000"/>
                  </a:schemeClr>
                </a:solidFill>
              </a:rPr>
              <a:t>JavaScript control statement is used to control the execution of a program based on a specific condition. Control </a:t>
            </a:r>
            <a:r>
              <a:rPr lang="en-US" sz="1600" dirty="0" smtClean="0">
                <a:solidFill>
                  <a:schemeClr val="tx1">
                    <a:lumMod val="75000"/>
                  </a:schemeClr>
                </a:solidFill>
              </a:rPr>
              <a:t>structures </a:t>
            </a:r>
            <a:r>
              <a:rPr lang="en-US" sz="1600" dirty="0">
                <a:solidFill>
                  <a:schemeClr val="tx1">
                    <a:lumMod val="75000"/>
                  </a:schemeClr>
                </a:solidFill>
              </a:rPr>
              <a:t>actually </a:t>
            </a:r>
            <a:r>
              <a:rPr lang="en-US" sz="1600" dirty="0" smtClean="0">
                <a:solidFill>
                  <a:schemeClr val="tx1">
                    <a:lumMod val="75000"/>
                  </a:schemeClr>
                </a:solidFill>
              </a:rPr>
              <a:t>control </a:t>
            </a:r>
            <a:r>
              <a:rPr lang="en-US" sz="1600" dirty="0">
                <a:solidFill>
                  <a:schemeClr val="tx1">
                    <a:lumMod val="75000"/>
                  </a:schemeClr>
                </a:solidFill>
              </a:rPr>
              <a:t>the flow of execution of a </a:t>
            </a:r>
            <a:r>
              <a:rPr lang="en-US" sz="1600" dirty="0" smtClean="0">
                <a:solidFill>
                  <a:schemeClr val="tx1">
                    <a:lumMod val="75000"/>
                  </a:schemeClr>
                </a:solidFill>
              </a:rPr>
              <a:t>program. </a:t>
            </a:r>
          </a:p>
          <a:p>
            <a:r>
              <a:rPr lang="en-US" sz="1600" dirty="0" smtClean="0">
                <a:solidFill>
                  <a:schemeClr val="tx1">
                    <a:lumMod val="75000"/>
                  </a:schemeClr>
                </a:solidFill>
              </a:rPr>
              <a:t>There are three different types of control structures: </a:t>
            </a:r>
            <a:r>
              <a:rPr lang="en-US" sz="1600" b="1" dirty="0" smtClean="0">
                <a:solidFill>
                  <a:schemeClr val="tx1">
                    <a:lumMod val="75000"/>
                  </a:schemeClr>
                </a:solidFill>
              </a:rPr>
              <a:t>sequential</a:t>
            </a:r>
            <a:r>
              <a:rPr lang="en-US" sz="1600" dirty="0" smtClean="0">
                <a:solidFill>
                  <a:schemeClr val="tx1">
                    <a:lumMod val="75000"/>
                  </a:schemeClr>
                </a:solidFill>
              </a:rPr>
              <a:t> control structure, </a:t>
            </a:r>
            <a:r>
              <a:rPr lang="en-US" sz="1600" b="1" dirty="0" smtClean="0">
                <a:solidFill>
                  <a:schemeClr val="tx1">
                    <a:lumMod val="75000"/>
                  </a:schemeClr>
                </a:solidFill>
              </a:rPr>
              <a:t>selection</a:t>
            </a:r>
            <a:r>
              <a:rPr lang="en-US" sz="1600" dirty="0" smtClean="0">
                <a:solidFill>
                  <a:schemeClr val="tx1">
                    <a:lumMod val="75000"/>
                  </a:schemeClr>
                </a:solidFill>
              </a:rPr>
              <a:t> control structure and </a:t>
            </a:r>
            <a:r>
              <a:rPr lang="en-US" sz="1600" b="1" dirty="0" smtClean="0">
                <a:solidFill>
                  <a:schemeClr val="tx1">
                    <a:lumMod val="75000"/>
                  </a:schemeClr>
                </a:solidFill>
              </a:rPr>
              <a:t>iteration</a:t>
            </a:r>
            <a:r>
              <a:rPr lang="en-US" sz="1600" dirty="0" smtClean="0">
                <a:solidFill>
                  <a:schemeClr val="tx1">
                    <a:lumMod val="75000"/>
                  </a:schemeClr>
                </a:solidFill>
              </a:rPr>
              <a:t> control structure. </a:t>
            </a:r>
          </a:p>
          <a:p>
            <a:endParaRPr lang="en-US" sz="1600" dirty="0">
              <a:solidFill>
                <a:schemeClr val="tx1">
                  <a:lumMod val="75000"/>
                </a:schemeClr>
              </a:solidFill>
            </a:endParaRPr>
          </a:p>
          <a:p>
            <a:r>
              <a:rPr lang="en-US" sz="1600" dirty="0" smtClean="0">
                <a:solidFill>
                  <a:schemeClr val="tx1">
                    <a:lumMod val="75000"/>
                  </a:schemeClr>
                </a:solidFill>
              </a:rPr>
              <a:t>We use conditional statements and Loops to make these control structures. </a:t>
            </a:r>
          </a:p>
          <a:p>
            <a:endParaRPr lang="en-US" sz="1600" dirty="0">
              <a:solidFill>
                <a:schemeClr val="tx1">
                  <a:lumMod val="75000"/>
                </a:schemeClr>
              </a:solidFill>
            </a:endParaRPr>
          </a:p>
          <a:p>
            <a:pPr marL="342900" indent="-342900">
              <a:buAutoNum type="arabicPeriod"/>
            </a:pPr>
            <a:r>
              <a:rPr lang="en-US" sz="1600" b="1" dirty="0" smtClean="0">
                <a:solidFill>
                  <a:schemeClr val="tx1">
                    <a:lumMod val="75000"/>
                  </a:schemeClr>
                </a:solidFill>
              </a:rPr>
              <a:t>Conditional Statements </a:t>
            </a:r>
            <a:r>
              <a:rPr lang="en-US" sz="1600" dirty="0" smtClean="0">
                <a:solidFill>
                  <a:schemeClr val="tx1">
                    <a:lumMod val="75000"/>
                  </a:schemeClr>
                </a:solidFill>
              </a:rPr>
              <a:t>– A conditional statement checks a specific condition(s) and performs a task based on the conditions. There are 4 types of conditional statements</a:t>
            </a:r>
          </a:p>
          <a:p>
            <a:pPr marL="285750" indent="-285750">
              <a:buFont typeface="Arial" panose="020B0604020202020204" pitchFamily="34" charset="0"/>
              <a:buChar char="•"/>
            </a:pPr>
            <a:r>
              <a:rPr lang="en-US" sz="1600" dirty="0" smtClean="0">
                <a:solidFill>
                  <a:schemeClr val="tx1">
                    <a:lumMod val="75000"/>
                  </a:schemeClr>
                </a:solidFill>
              </a:rPr>
              <a:t>If Statements </a:t>
            </a:r>
          </a:p>
          <a:p>
            <a:pPr marL="285750" indent="-285750">
              <a:buFont typeface="Arial" panose="020B0604020202020204" pitchFamily="34" charset="0"/>
              <a:buChar char="•"/>
            </a:pPr>
            <a:r>
              <a:rPr lang="en-US" sz="1600" dirty="0" smtClean="0">
                <a:solidFill>
                  <a:schemeClr val="tx1">
                    <a:lumMod val="75000"/>
                  </a:schemeClr>
                </a:solidFill>
              </a:rPr>
              <a:t>If…. Else statements</a:t>
            </a:r>
          </a:p>
          <a:p>
            <a:pPr marL="285750" indent="-285750">
              <a:buFont typeface="Arial" panose="020B0604020202020204" pitchFamily="34" charset="0"/>
              <a:buChar char="•"/>
            </a:pPr>
            <a:r>
              <a:rPr lang="en-US" sz="1600" dirty="0">
                <a:solidFill>
                  <a:schemeClr val="tx1">
                    <a:lumMod val="75000"/>
                  </a:schemeClr>
                </a:solidFill>
              </a:rPr>
              <a:t>E</a:t>
            </a:r>
            <a:r>
              <a:rPr lang="en-US" sz="1600" dirty="0" smtClean="0">
                <a:solidFill>
                  <a:schemeClr val="tx1">
                    <a:lumMod val="75000"/>
                  </a:schemeClr>
                </a:solidFill>
              </a:rPr>
              <a:t>lse…. If statements (nested if statements) </a:t>
            </a:r>
            <a:endParaRPr lang="en-US" sz="1600" dirty="0">
              <a:solidFill>
                <a:schemeClr val="tx1">
                  <a:lumMod val="75000"/>
                </a:schemeClr>
              </a:solidFill>
            </a:endParaRPr>
          </a:p>
          <a:p>
            <a:pPr marL="285750" indent="-285750">
              <a:buFont typeface="Arial" panose="020B0604020202020204" pitchFamily="34" charset="0"/>
              <a:buChar char="•"/>
            </a:pPr>
            <a:r>
              <a:rPr lang="en-US" sz="1600" dirty="0" smtClean="0">
                <a:solidFill>
                  <a:schemeClr val="tx1">
                    <a:lumMod val="75000"/>
                  </a:schemeClr>
                </a:solidFill>
              </a:rPr>
              <a:t>Switch case statements</a:t>
            </a:r>
            <a:endParaRPr lang="en-US" sz="1600" dirty="0">
              <a:solidFill>
                <a:schemeClr val="tx1">
                  <a:lumMod val="75000"/>
                </a:schemeClr>
              </a:solidFill>
            </a:endParaRPr>
          </a:p>
          <a:p>
            <a:endParaRPr lang="en-US" sz="1600" dirty="0" smtClean="0">
              <a:solidFill>
                <a:schemeClr val="tx1">
                  <a:lumMod val="75000"/>
                </a:schemeClr>
              </a:solidFill>
            </a:endParaRPr>
          </a:p>
          <a:p>
            <a:r>
              <a:rPr lang="en-US" sz="1600" dirty="0" smtClean="0">
                <a:solidFill>
                  <a:schemeClr val="tx1">
                    <a:lumMod val="75000"/>
                  </a:schemeClr>
                </a:solidFill>
              </a:rPr>
              <a:t>2. </a:t>
            </a:r>
            <a:r>
              <a:rPr lang="en-US" sz="1600" b="1" dirty="0" smtClean="0">
                <a:solidFill>
                  <a:schemeClr val="tx1">
                    <a:lumMod val="75000"/>
                  </a:schemeClr>
                </a:solidFill>
              </a:rPr>
              <a:t>Looping (Iteration </a:t>
            </a:r>
            <a:r>
              <a:rPr lang="en-US" sz="1600" dirty="0" smtClean="0">
                <a:solidFill>
                  <a:schemeClr val="tx1">
                    <a:lumMod val="75000"/>
                  </a:schemeClr>
                </a:solidFill>
              </a:rPr>
              <a:t>– A loop is a programming tool that needs a set of instructions until a specified condition, called a </a:t>
            </a:r>
            <a:r>
              <a:rPr lang="en-US" sz="1600" b="1" dirty="0" smtClean="0">
                <a:solidFill>
                  <a:schemeClr val="tx1">
                    <a:lumMod val="75000"/>
                  </a:schemeClr>
                </a:solidFill>
              </a:rPr>
              <a:t>stopping condition </a:t>
            </a:r>
            <a:r>
              <a:rPr lang="en-US" sz="1600" dirty="0" smtClean="0">
                <a:solidFill>
                  <a:schemeClr val="tx1">
                    <a:lumMod val="75000"/>
                  </a:schemeClr>
                </a:solidFill>
              </a:rPr>
              <a:t>is reached. There are 3 types of looping </a:t>
            </a:r>
            <a:r>
              <a:rPr lang="en-US" sz="1600" dirty="0" err="1" smtClean="0">
                <a:solidFill>
                  <a:schemeClr val="tx1">
                    <a:lumMod val="75000"/>
                  </a:schemeClr>
                </a:solidFill>
              </a:rPr>
              <a:t>statemenets</a:t>
            </a:r>
            <a:r>
              <a:rPr lang="en-US" sz="1600" dirty="0" smtClean="0">
                <a:solidFill>
                  <a:schemeClr val="tx1">
                    <a:lumMod val="75000"/>
                  </a:schemeClr>
                </a:solidFill>
              </a:rPr>
              <a:t>:</a:t>
            </a:r>
          </a:p>
          <a:p>
            <a:pPr marL="285750" indent="-285750">
              <a:buFont typeface="Arial" panose="020B0604020202020204" pitchFamily="34" charset="0"/>
              <a:buChar char="•"/>
            </a:pPr>
            <a:r>
              <a:rPr lang="en-US" sz="1600" dirty="0" smtClean="0">
                <a:solidFill>
                  <a:schemeClr val="tx1">
                    <a:lumMod val="75000"/>
                  </a:schemeClr>
                </a:solidFill>
              </a:rPr>
              <a:t>For Loop</a:t>
            </a:r>
          </a:p>
          <a:p>
            <a:pPr marL="285750" indent="-285750">
              <a:buFont typeface="Arial" panose="020B0604020202020204" pitchFamily="34" charset="0"/>
              <a:buChar char="•"/>
            </a:pPr>
            <a:r>
              <a:rPr lang="en-US" sz="1600" dirty="0" smtClean="0">
                <a:solidFill>
                  <a:schemeClr val="tx1">
                    <a:lumMod val="75000"/>
                  </a:schemeClr>
                </a:solidFill>
              </a:rPr>
              <a:t>While Loop</a:t>
            </a:r>
          </a:p>
          <a:p>
            <a:pPr marL="285750" indent="-285750">
              <a:buFont typeface="Arial" panose="020B0604020202020204" pitchFamily="34" charset="0"/>
              <a:buChar char="•"/>
            </a:pPr>
            <a:r>
              <a:rPr lang="en-US" sz="1600" dirty="0" smtClean="0">
                <a:solidFill>
                  <a:schemeClr val="tx1">
                    <a:lumMod val="75000"/>
                  </a:schemeClr>
                </a:solidFill>
              </a:rPr>
              <a:t>Do… while statements</a:t>
            </a:r>
          </a:p>
        </p:txBody>
      </p:sp>
    </p:spTree>
    <p:extLst>
      <p:ext uri="{BB962C8B-B14F-4D97-AF65-F5344CB8AC3E}">
        <p14:creationId xmlns:p14="http://schemas.microsoft.com/office/powerpoint/2010/main" val="1857173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718128" y="349826"/>
            <a:ext cx="9905998" cy="741218"/>
          </a:xfrm>
        </p:spPr>
        <p:txBody>
          <a:body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FUNCTIONS</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B1580835-1BEB-75EC-0D8F-715FAB0F9351}"/>
              </a:ext>
            </a:extLst>
          </p:cNvPr>
          <p:cNvSpPr txBox="1"/>
          <p:nvPr/>
        </p:nvSpPr>
        <p:spPr>
          <a:xfrm>
            <a:off x="718128" y="1174172"/>
            <a:ext cx="11040736" cy="5262979"/>
          </a:xfrm>
          <a:prstGeom prst="rect">
            <a:avLst/>
          </a:prstGeom>
          <a:noFill/>
        </p:spPr>
        <p:txBody>
          <a:bodyPr wrap="square" lIns="91440" tIns="45720" rIns="91440" bIns="45720" rtlCol="0" anchor="t">
            <a:spAutoFit/>
          </a:bodyPr>
          <a:lstStyle/>
          <a:p>
            <a:r>
              <a:rPr lang="en-US" sz="1600" dirty="0" smtClean="0">
                <a:solidFill>
                  <a:schemeClr val="tx1">
                    <a:lumMod val="75000"/>
                  </a:schemeClr>
                </a:solidFill>
              </a:rPr>
              <a:t>A function is a reusable block of code that groups together a sequence of statements to perform a specific tasks. </a:t>
            </a:r>
          </a:p>
          <a:p>
            <a:endParaRPr lang="en-US" sz="1600" dirty="0">
              <a:solidFill>
                <a:schemeClr val="tx1">
                  <a:lumMod val="75000"/>
                </a:schemeClr>
              </a:solidFill>
            </a:endParaRPr>
          </a:p>
          <a:p>
            <a:r>
              <a:rPr lang="en-US" sz="1600" b="1" dirty="0" smtClean="0">
                <a:solidFill>
                  <a:schemeClr val="tx1">
                    <a:lumMod val="75000"/>
                  </a:schemeClr>
                </a:solidFill>
              </a:rPr>
              <a:t>Function Declaration</a:t>
            </a:r>
            <a:endParaRPr lang="en-US" sz="1600" dirty="0" smtClean="0">
              <a:solidFill>
                <a:schemeClr val="tx1">
                  <a:lumMod val="75000"/>
                </a:schemeClr>
              </a:solidFill>
            </a:endParaRPr>
          </a:p>
          <a:p>
            <a:r>
              <a:rPr lang="en-US" sz="1600" dirty="0" smtClean="0">
                <a:solidFill>
                  <a:schemeClr val="tx1">
                    <a:lumMod val="75000"/>
                  </a:schemeClr>
                </a:solidFill>
              </a:rPr>
              <a:t>This is one way of creating a function. The function declaration binds a function to a name or identifier. It then includes a code block which is an abstraction (The bundling up of small atoms into a function, meaning to pull away in JavaScript, expressions and statements are bundled into abstractions called functions. )</a:t>
            </a:r>
          </a:p>
          <a:p>
            <a:endParaRPr lang="en-US" sz="1600" dirty="0">
              <a:solidFill>
                <a:schemeClr val="tx1">
                  <a:lumMod val="75000"/>
                </a:schemeClr>
              </a:solidFill>
            </a:endParaRPr>
          </a:p>
          <a:p>
            <a:r>
              <a:rPr lang="en-US" sz="1600" b="1" dirty="0" smtClean="0">
                <a:solidFill>
                  <a:schemeClr val="tx1">
                    <a:lumMod val="75000"/>
                  </a:schemeClr>
                </a:solidFill>
              </a:rPr>
              <a:t>Basic JavaScript Function Declaration:</a:t>
            </a:r>
          </a:p>
          <a:p>
            <a:endParaRPr lang="en-US" sz="1600" b="1" dirty="0">
              <a:solidFill>
                <a:schemeClr val="tx1">
                  <a:lumMod val="75000"/>
                </a:schemeClr>
              </a:solidFill>
            </a:endParaRPr>
          </a:p>
          <a:p>
            <a:endParaRPr lang="en-US" sz="1600" b="1" dirty="0" smtClean="0">
              <a:solidFill>
                <a:schemeClr val="tx1">
                  <a:lumMod val="75000"/>
                </a:schemeClr>
              </a:solidFill>
            </a:endParaRPr>
          </a:p>
          <a:p>
            <a:endParaRPr lang="en-US" sz="1600" b="1" dirty="0">
              <a:solidFill>
                <a:schemeClr val="tx1">
                  <a:lumMod val="75000"/>
                </a:schemeClr>
              </a:solidFill>
            </a:endParaRPr>
          </a:p>
          <a:p>
            <a:endParaRPr lang="en-US" sz="1600" b="1" dirty="0" smtClean="0">
              <a:solidFill>
                <a:schemeClr val="tx1">
                  <a:lumMod val="75000"/>
                </a:schemeClr>
              </a:solidFill>
            </a:endParaRPr>
          </a:p>
          <a:p>
            <a:endParaRPr lang="en-US" sz="1600" b="1" dirty="0">
              <a:solidFill>
                <a:schemeClr val="tx1">
                  <a:lumMod val="75000"/>
                </a:schemeClr>
              </a:solidFill>
            </a:endParaRPr>
          </a:p>
          <a:p>
            <a:endParaRPr lang="en-US" sz="1600" b="1" dirty="0" smtClean="0">
              <a:solidFill>
                <a:schemeClr val="tx1">
                  <a:lumMod val="75000"/>
                </a:schemeClr>
              </a:solidFill>
            </a:endParaRPr>
          </a:p>
          <a:p>
            <a:r>
              <a:rPr lang="en-US" sz="1600" b="1" dirty="0" smtClean="0">
                <a:solidFill>
                  <a:schemeClr val="tx1">
                    <a:lumMod val="75000"/>
                  </a:schemeClr>
                </a:solidFill>
              </a:rPr>
              <a:t>Hoisting </a:t>
            </a:r>
          </a:p>
          <a:p>
            <a:r>
              <a:rPr lang="en-US" sz="1600" dirty="0" smtClean="0">
                <a:solidFill>
                  <a:schemeClr val="tx1">
                    <a:lumMod val="75000"/>
                  </a:schemeClr>
                </a:solidFill>
              </a:rPr>
              <a:t>A feature in JavaScript that allows us to do function declarations before they’re defined. </a:t>
            </a:r>
          </a:p>
          <a:p>
            <a:endParaRPr lang="en-US" sz="1600" dirty="0" smtClean="0">
              <a:solidFill>
                <a:schemeClr val="tx1">
                  <a:lumMod val="75000"/>
                </a:schemeClr>
              </a:solidFill>
            </a:endParaRPr>
          </a:p>
          <a:p>
            <a:r>
              <a:rPr lang="en-US" sz="1600" b="1" dirty="0" smtClean="0">
                <a:solidFill>
                  <a:schemeClr val="tx1">
                    <a:lumMod val="75000"/>
                  </a:schemeClr>
                </a:solidFill>
              </a:rPr>
              <a:t>Calling a Function</a:t>
            </a:r>
            <a:endParaRPr lang="en-US" sz="1600" dirty="0" smtClean="0">
              <a:solidFill>
                <a:schemeClr val="tx1">
                  <a:lumMod val="75000"/>
                </a:schemeClr>
              </a:solidFill>
            </a:endParaRPr>
          </a:p>
          <a:p>
            <a:r>
              <a:rPr lang="en-US" sz="1600" dirty="0" smtClean="0">
                <a:solidFill>
                  <a:schemeClr val="tx1">
                    <a:lumMod val="75000"/>
                  </a:schemeClr>
                </a:solidFill>
              </a:rPr>
              <a:t>This makes the code within the function body to run. A function call executes the function body and it can be called as many time as needed throughout different parts of the script. </a:t>
            </a:r>
            <a:endParaRPr lang="en-US" sz="1600" b="1" dirty="0" smtClean="0">
              <a:solidFill>
                <a:schemeClr val="tx1">
                  <a:lumMod val="75000"/>
                </a:schemeClr>
              </a:solidFill>
            </a:endParaRPr>
          </a:p>
        </p:txBody>
      </p:sp>
      <p:pic>
        <p:nvPicPr>
          <p:cNvPr id="3" name="Picture 2"/>
          <p:cNvPicPr>
            <a:picLocks noChangeAspect="1"/>
          </p:cNvPicPr>
          <p:nvPr/>
        </p:nvPicPr>
        <p:blipFill>
          <a:blip r:embed="rId2"/>
          <a:stretch>
            <a:fillRect/>
          </a:stretch>
        </p:blipFill>
        <p:spPr>
          <a:xfrm>
            <a:off x="3512561" y="3486621"/>
            <a:ext cx="4153622" cy="1288434"/>
          </a:xfrm>
          <a:prstGeom prst="rect">
            <a:avLst/>
          </a:prstGeom>
        </p:spPr>
      </p:pic>
    </p:spTree>
    <p:extLst>
      <p:ext uri="{BB962C8B-B14F-4D97-AF65-F5344CB8AC3E}">
        <p14:creationId xmlns:p14="http://schemas.microsoft.com/office/powerpoint/2010/main" val="12746363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718128" y="349826"/>
            <a:ext cx="9905998" cy="741218"/>
          </a:xfrm>
        </p:spPr>
        <p:txBody>
          <a:body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PARAMETERS AND ARGUMENTS</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B1580835-1BEB-75EC-0D8F-715FAB0F9351}"/>
              </a:ext>
            </a:extLst>
          </p:cNvPr>
          <p:cNvSpPr txBox="1"/>
          <p:nvPr/>
        </p:nvSpPr>
        <p:spPr>
          <a:xfrm>
            <a:off x="718128" y="1174172"/>
            <a:ext cx="11040736" cy="1323439"/>
          </a:xfrm>
          <a:prstGeom prst="rect">
            <a:avLst/>
          </a:prstGeom>
          <a:noFill/>
        </p:spPr>
        <p:txBody>
          <a:bodyPr wrap="square" lIns="91440" tIns="45720" rIns="91440" bIns="45720" rtlCol="0" anchor="t">
            <a:spAutoFit/>
          </a:bodyPr>
          <a:lstStyle/>
          <a:p>
            <a:r>
              <a:rPr lang="en-US" sz="1600" dirty="0" smtClean="0">
                <a:solidFill>
                  <a:schemeClr val="tx1">
                    <a:lumMod val="75000"/>
                  </a:schemeClr>
                </a:solidFill>
              </a:rPr>
              <a:t>These two enable functions to take inputs and use the inputs to perform a task. When declaring a function, its parameters can be specified. </a:t>
            </a:r>
          </a:p>
          <a:p>
            <a:endParaRPr lang="en-US" sz="1600" dirty="0">
              <a:solidFill>
                <a:schemeClr val="tx1">
                  <a:lumMod val="75000"/>
                </a:schemeClr>
              </a:solidFill>
            </a:endParaRPr>
          </a:p>
          <a:p>
            <a:r>
              <a:rPr lang="en-US" sz="1600" dirty="0" smtClean="0">
                <a:solidFill>
                  <a:schemeClr val="tx1">
                    <a:lumMod val="75000"/>
                  </a:schemeClr>
                </a:solidFill>
              </a:rPr>
              <a:t>Parameters allow functions to accept input(s) and perform a task using the input(s). They’re used as placeholders for info that will be passed to the function when it is called. For example:</a:t>
            </a:r>
          </a:p>
        </p:txBody>
      </p:sp>
      <p:pic>
        <p:nvPicPr>
          <p:cNvPr id="3" name="Picture 2"/>
          <p:cNvPicPr>
            <a:picLocks noChangeAspect="1"/>
          </p:cNvPicPr>
          <p:nvPr/>
        </p:nvPicPr>
        <p:blipFill>
          <a:blip r:embed="rId2"/>
          <a:stretch>
            <a:fillRect/>
          </a:stretch>
        </p:blipFill>
        <p:spPr>
          <a:xfrm>
            <a:off x="4401560" y="2704854"/>
            <a:ext cx="3019425" cy="1619250"/>
          </a:xfrm>
          <a:prstGeom prst="rect">
            <a:avLst/>
          </a:prstGeom>
        </p:spPr>
      </p:pic>
      <p:sp>
        <p:nvSpPr>
          <p:cNvPr id="5" name="TextBox 4">
            <a:extLst>
              <a:ext uri="{FF2B5EF4-FFF2-40B4-BE49-F238E27FC236}">
                <a16:creationId xmlns:a16="http://schemas.microsoft.com/office/drawing/2014/main" id="{B1580835-1BEB-75EC-0D8F-715FAB0F9351}"/>
              </a:ext>
            </a:extLst>
          </p:cNvPr>
          <p:cNvSpPr txBox="1"/>
          <p:nvPr/>
        </p:nvSpPr>
        <p:spPr>
          <a:xfrm>
            <a:off x="718128" y="4467845"/>
            <a:ext cx="11040736" cy="1569660"/>
          </a:xfrm>
          <a:prstGeom prst="rect">
            <a:avLst/>
          </a:prstGeom>
          <a:noFill/>
        </p:spPr>
        <p:txBody>
          <a:bodyPr wrap="square" lIns="91440" tIns="45720" rIns="91440" bIns="45720" rtlCol="0" anchor="t">
            <a:spAutoFit/>
          </a:bodyPr>
          <a:lstStyle/>
          <a:p>
            <a:r>
              <a:rPr lang="en-US" sz="1600" b="1" dirty="0" smtClean="0">
                <a:solidFill>
                  <a:schemeClr val="tx1">
                    <a:lumMod val="75000"/>
                  </a:schemeClr>
                </a:solidFill>
              </a:rPr>
              <a:t>Arguments</a:t>
            </a:r>
            <a:r>
              <a:rPr lang="en-US" sz="1600" dirty="0" smtClean="0">
                <a:solidFill>
                  <a:schemeClr val="tx1">
                    <a:lumMod val="75000"/>
                  </a:schemeClr>
                </a:solidFill>
              </a:rPr>
              <a:t> are the values passed to the function when it is called. Arguments can be passed to the function as variables or other functions. </a:t>
            </a:r>
          </a:p>
          <a:p>
            <a:endParaRPr lang="en-US" sz="1600" b="1" dirty="0">
              <a:solidFill>
                <a:schemeClr val="tx1">
                  <a:lumMod val="75000"/>
                </a:schemeClr>
              </a:solidFill>
            </a:endParaRPr>
          </a:p>
          <a:p>
            <a:r>
              <a:rPr lang="en-US" sz="1600" b="1" dirty="0" smtClean="0">
                <a:solidFill>
                  <a:schemeClr val="tx1">
                    <a:lumMod val="75000"/>
                  </a:schemeClr>
                </a:solidFill>
              </a:rPr>
              <a:t>Default parameters – </a:t>
            </a:r>
            <a:r>
              <a:rPr lang="en-US" sz="1600" dirty="0" smtClean="0">
                <a:solidFill>
                  <a:schemeClr val="tx1">
                    <a:lumMod val="75000"/>
                  </a:schemeClr>
                </a:solidFill>
              </a:rPr>
              <a:t>These allow parameters to have a predetermined value in case there is no argument passed into the function or if the argument is undefined when called. (demo)</a:t>
            </a:r>
          </a:p>
          <a:p>
            <a:endParaRPr lang="en-US" sz="1600" b="1" dirty="0">
              <a:solidFill>
                <a:schemeClr val="tx1">
                  <a:lumMod val="75000"/>
                </a:schemeClr>
              </a:solidFill>
            </a:endParaRPr>
          </a:p>
        </p:txBody>
      </p:sp>
    </p:spTree>
    <p:extLst>
      <p:ext uri="{BB962C8B-B14F-4D97-AF65-F5344CB8AC3E}">
        <p14:creationId xmlns:p14="http://schemas.microsoft.com/office/powerpoint/2010/main" val="745197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718128" y="571127"/>
            <a:ext cx="9905998" cy="741218"/>
          </a:xfrm>
        </p:spPr>
        <p:txBody>
          <a:body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THE ‘RETURN’ KEYWORD</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B1580835-1BEB-75EC-0D8F-715FAB0F9351}"/>
              </a:ext>
            </a:extLst>
          </p:cNvPr>
          <p:cNvSpPr txBox="1"/>
          <p:nvPr/>
        </p:nvSpPr>
        <p:spPr>
          <a:xfrm>
            <a:off x="718128" y="1546347"/>
            <a:ext cx="11040736" cy="1323439"/>
          </a:xfrm>
          <a:prstGeom prst="rect">
            <a:avLst/>
          </a:prstGeom>
          <a:noFill/>
        </p:spPr>
        <p:txBody>
          <a:bodyPr wrap="square" lIns="91440" tIns="45720" rIns="91440" bIns="45720" rtlCol="0" anchor="t">
            <a:spAutoFit/>
          </a:bodyPr>
          <a:lstStyle/>
          <a:p>
            <a:r>
              <a:rPr lang="en-US" sz="1600" dirty="0" smtClean="0">
                <a:solidFill>
                  <a:schemeClr val="tx1">
                    <a:lumMod val="75000"/>
                  </a:schemeClr>
                </a:solidFill>
              </a:rPr>
              <a:t>When a function is called, the computer will run through the function’s code and evaluate the result of calling the function. By default, that resulting value is </a:t>
            </a:r>
            <a:r>
              <a:rPr lang="en-US" sz="1600" b="1" dirty="0" smtClean="0">
                <a:solidFill>
                  <a:schemeClr val="tx1">
                    <a:lumMod val="75000"/>
                  </a:schemeClr>
                </a:solidFill>
              </a:rPr>
              <a:t>undefined</a:t>
            </a:r>
            <a:r>
              <a:rPr lang="en-US" sz="1600" dirty="0" smtClean="0">
                <a:solidFill>
                  <a:schemeClr val="tx1">
                    <a:lumMod val="75000"/>
                  </a:schemeClr>
                </a:solidFill>
              </a:rPr>
              <a:t>. (demo)</a:t>
            </a:r>
          </a:p>
          <a:p>
            <a:endParaRPr lang="en-US" sz="1600" dirty="0">
              <a:solidFill>
                <a:schemeClr val="tx1">
                  <a:lumMod val="75000"/>
                </a:schemeClr>
              </a:solidFill>
            </a:endParaRPr>
          </a:p>
          <a:p>
            <a:r>
              <a:rPr lang="en-US" sz="1600" dirty="0" smtClean="0">
                <a:solidFill>
                  <a:schemeClr val="tx1">
                    <a:lumMod val="75000"/>
                  </a:schemeClr>
                </a:solidFill>
              </a:rPr>
              <a:t>We capture the result by using the keyword ‘</a:t>
            </a:r>
            <a:r>
              <a:rPr lang="en-US" sz="1600" b="1" dirty="0" smtClean="0">
                <a:solidFill>
                  <a:schemeClr val="tx1">
                    <a:lumMod val="75000"/>
                  </a:schemeClr>
                </a:solidFill>
              </a:rPr>
              <a:t>return’</a:t>
            </a:r>
            <a:r>
              <a:rPr lang="en-US" sz="1600" dirty="0" smtClean="0">
                <a:solidFill>
                  <a:schemeClr val="tx1">
                    <a:lumMod val="75000"/>
                  </a:schemeClr>
                </a:solidFill>
              </a:rPr>
              <a:t>. To create a return statement we use the ‘return’ keyword followed by the value that we wish to return. If the value is omitted, undefined is returned instead. </a:t>
            </a:r>
          </a:p>
        </p:txBody>
      </p:sp>
      <p:sp>
        <p:nvSpPr>
          <p:cNvPr id="6" name="Title 1">
            <a:extLst>
              <a:ext uri="{FF2B5EF4-FFF2-40B4-BE49-F238E27FC236}">
                <a16:creationId xmlns:a16="http://schemas.microsoft.com/office/drawing/2014/main" id="{6D3A7082-879C-A50D-0B81-A42417EE54FD}"/>
              </a:ext>
            </a:extLst>
          </p:cNvPr>
          <p:cNvSpPr txBox="1">
            <a:spLocks/>
          </p:cNvSpPr>
          <p:nvPr/>
        </p:nvSpPr>
        <p:spPr>
          <a:xfrm>
            <a:off x="718128" y="3325090"/>
            <a:ext cx="9820563" cy="68926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FUNCTION EXPRESSIONS</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7" name="TextBox 6">
            <a:extLst>
              <a:ext uri="{FF2B5EF4-FFF2-40B4-BE49-F238E27FC236}">
                <a16:creationId xmlns:a16="http://schemas.microsoft.com/office/drawing/2014/main" id="{B1580835-1BEB-75EC-0D8F-715FAB0F9351}"/>
              </a:ext>
            </a:extLst>
          </p:cNvPr>
          <p:cNvSpPr txBox="1"/>
          <p:nvPr/>
        </p:nvSpPr>
        <p:spPr>
          <a:xfrm>
            <a:off x="718128" y="4079009"/>
            <a:ext cx="11040736" cy="1077218"/>
          </a:xfrm>
          <a:prstGeom prst="rect">
            <a:avLst/>
          </a:prstGeom>
          <a:noFill/>
        </p:spPr>
        <p:txBody>
          <a:bodyPr wrap="square" lIns="91440" tIns="45720" rIns="91440" bIns="45720" rtlCol="0" anchor="t">
            <a:spAutoFit/>
          </a:bodyPr>
          <a:lstStyle/>
          <a:p>
            <a:r>
              <a:rPr lang="en-US" sz="1600" dirty="0" smtClean="0">
                <a:solidFill>
                  <a:schemeClr val="tx1">
                    <a:lumMod val="75000"/>
                  </a:schemeClr>
                </a:solidFill>
              </a:rPr>
              <a:t>To define a function inside a function expression, use the function keyword. The function name is usually omitted. A function with no name is called an anonymous function. </a:t>
            </a:r>
          </a:p>
          <a:p>
            <a:endParaRPr lang="en-US" sz="1600" dirty="0">
              <a:solidFill>
                <a:schemeClr val="tx1">
                  <a:lumMod val="75000"/>
                </a:schemeClr>
              </a:solidFill>
            </a:endParaRPr>
          </a:p>
          <a:p>
            <a:r>
              <a:rPr lang="en-US" sz="1600" dirty="0" smtClean="0">
                <a:solidFill>
                  <a:schemeClr val="tx1">
                    <a:lumMod val="75000"/>
                  </a:schemeClr>
                </a:solidFill>
              </a:rPr>
              <a:t>A function expression is often stored in variable in order to refer to it. (demo)</a:t>
            </a:r>
          </a:p>
        </p:txBody>
      </p:sp>
    </p:spTree>
    <p:extLst>
      <p:ext uri="{BB962C8B-B14F-4D97-AF65-F5344CB8AC3E}">
        <p14:creationId xmlns:p14="http://schemas.microsoft.com/office/powerpoint/2010/main" val="576702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819728" y="571499"/>
            <a:ext cx="9905998" cy="741218"/>
          </a:xfrm>
        </p:spPr>
        <p:txBody>
          <a:body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ARROW FUNCTIONS</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B1580835-1BEB-75EC-0D8F-715FAB0F9351}"/>
              </a:ext>
            </a:extLst>
          </p:cNvPr>
          <p:cNvSpPr txBox="1"/>
          <p:nvPr/>
        </p:nvSpPr>
        <p:spPr>
          <a:xfrm>
            <a:off x="819728" y="1451263"/>
            <a:ext cx="9905998" cy="3046988"/>
          </a:xfrm>
          <a:prstGeom prst="rect">
            <a:avLst/>
          </a:prstGeom>
          <a:noFill/>
        </p:spPr>
        <p:txBody>
          <a:bodyPr wrap="square" lIns="91440" tIns="45720" rIns="91440" bIns="45720" rtlCol="0" anchor="t">
            <a:spAutoFit/>
          </a:bodyPr>
          <a:lstStyle/>
          <a:p>
            <a:r>
              <a:rPr lang="en-US" sz="1600" dirty="0" smtClean="0">
                <a:solidFill>
                  <a:schemeClr val="tx1">
                    <a:lumMod val="75000"/>
                  </a:schemeClr>
                </a:solidFill>
              </a:rPr>
              <a:t>We use arrow function as a shorter way of writing functions by using the special “</a:t>
            </a:r>
            <a:r>
              <a:rPr lang="en-US" sz="1600" b="1" dirty="0" smtClean="0">
                <a:solidFill>
                  <a:schemeClr val="tx1">
                    <a:lumMod val="75000"/>
                  </a:schemeClr>
                </a:solidFill>
              </a:rPr>
              <a:t>fat arrow</a:t>
            </a:r>
            <a:r>
              <a:rPr lang="en-US" sz="1600" dirty="0" smtClean="0">
                <a:solidFill>
                  <a:schemeClr val="tx1">
                    <a:lumMod val="75000"/>
                  </a:schemeClr>
                </a:solidFill>
              </a:rPr>
              <a:t>” notation. </a:t>
            </a:r>
          </a:p>
          <a:p>
            <a:endParaRPr lang="en-US" sz="1600" dirty="0">
              <a:solidFill>
                <a:schemeClr val="tx1">
                  <a:lumMod val="75000"/>
                </a:schemeClr>
              </a:solidFill>
            </a:endParaRPr>
          </a:p>
          <a:p>
            <a:r>
              <a:rPr lang="en-US" sz="1600" dirty="0" smtClean="0">
                <a:solidFill>
                  <a:schemeClr val="tx1">
                    <a:lumMod val="75000"/>
                  </a:schemeClr>
                </a:solidFill>
              </a:rPr>
              <a:t>They remove the need to type out the keyword function by including the parameters inside the () and then add an arrow =&gt; that points to the function body surrounded in {} like this:</a:t>
            </a:r>
          </a:p>
          <a:p>
            <a:endParaRPr lang="en-US" sz="1600" dirty="0">
              <a:solidFill>
                <a:schemeClr val="tx1">
                  <a:lumMod val="75000"/>
                </a:schemeClr>
              </a:solidFill>
            </a:endParaRPr>
          </a:p>
          <a:p>
            <a:endParaRPr lang="en-US" sz="1600" dirty="0" smtClean="0">
              <a:solidFill>
                <a:schemeClr val="tx1">
                  <a:lumMod val="75000"/>
                </a:schemeClr>
              </a:solidFill>
            </a:endParaRPr>
          </a:p>
          <a:p>
            <a:endParaRPr lang="en-US" sz="1600" dirty="0">
              <a:solidFill>
                <a:schemeClr val="tx1">
                  <a:lumMod val="75000"/>
                </a:schemeClr>
              </a:solidFill>
            </a:endParaRPr>
          </a:p>
          <a:p>
            <a:endParaRPr lang="en-US" sz="1600" dirty="0" smtClean="0">
              <a:solidFill>
                <a:schemeClr val="tx1">
                  <a:lumMod val="75000"/>
                </a:schemeClr>
              </a:solidFill>
            </a:endParaRPr>
          </a:p>
          <a:p>
            <a:endParaRPr lang="en-US" sz="1600" dirty="0" smtClean="0">
              <a:solidFill>
                <a:schemeClr val="tx1">
                  <a:lumMod val="75000"/>
                </a:schemeClr>
              </a:solidFill>
            </a:endParaRPr>
          </a:p>
          <a:p>
            <a:endParaRPr lang="en-US" sz="1600" dirty="0">
              <a:solidFill>
                <a:schemeClr val="tx1">
                  <a:lumMod val="75000"/>
                </a:schemeClr>
              </a:solidFill>
            </a:endParaRPr>
          </a:p>
          <a:p>
            <a:endParaRPr lang="en-US" sz="1600" dirty="0" smtClean="0">
              <a:solidFill>
                <a:schemeClr val="tx1">
                  <a:lumMod val="75000"/>
                </a:schemeClr>
              </a:solidFill>
            </a:endParaRPr>
          </a:p>
        </p:txBody>
      </p:sp>
      <p:pic>
        <p:nvPicPr>
          <p:cNvPr id="3" name="Picture 2"/>
          <p:cNvPicPr>
            <a:picLocks noChangeAspect="1"/>
          </p:cNvPicPr>
          <p:nvPr/>
        </p:nvPicPr>
        <p:blipFill>
          <a:blip r:embed="rId2"/>
          <a:stretch>
            <a:fillRect/>
          </a:stretch>
        </p:blipFill>
        <p:spPr>
          <a:xfrm>
            <a:off x="3291400" y="3695267"/>
            <a:ext cx="5217168" cy="1809606"/>
          </a:xfrm>
          <a:prstGeom prst="rect">
            <a:avLst/>
          </a:prstGeom>
        </p:spPr>
      </p:pic>
    </p:spTree>
    <p:extLst>
      <p:ext uri="{BB962C8B-B14F-4D97-AF65-F5344CB8AC3E}">
        <p14:creationId xmlns:p14="http://schemas.microsoft.com/office/powerpoint/2010/main" val="7281714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C84F2-0189-804C-E0A8-030BA3FE99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BFFE9D-8A4A-E775-0392-BE19BF644006}"/>
              </a:ext>
            </a:extLst>
          </p:cNvPr>
          <p:cNvSpPr>
            <a:spLocks noGrp="1"/>
          </p:cNvSpPr>
          <p:nvPr>
            <p:ph type="ctrTitle"/>
          </p:nvPr>
        </p:nvSpPr>
        <p:spPr>
          <a:xfrm>
            <a:off x="1473921" y="1477818"/>
            <a:ext cx="8676222" cy="891310"/>
          </a:xfrm>
        </p:spPr>
        <p:txBody>
          <a:bodyPr>
            <a:normAutofit/>
          </a:bodyPr>
          <a:lstStyle/>
          <a:p>
            <a:r>
              <a:rPr lang="en-US" sz="2000" dirty="0" smtClean="0"/>
              <a:t>Day 06 tasks</a:t>
            </a:r>
            <a:endParaRPr lang="en-US" sz="2000" dirty="0"/>
          </a:p>
        </p:txBody>
      </p:sp>
      <p:sp>
        <p:nvSpPr>
          <p:cNvPr id="3" name="Subtitle 2">
            <a:extLst>
              <a:ext uri="{FF2B5EF4-FFF2-40B4-BE49-F238E27FC236}">
                <a16:creationId xmlns:a16="http://schemas.microsoft.com/office/drawing/2014/main" id="{D46B149D-0B15-078E-3104-3B0C493C4203}"/>
              </a:ext>
            </a:extLst>
          </p:cNvPr>
          <p:cNvSpPr>
            <a:spLocks noGrp="1"/>
          </p:cNvSpPr>
          <p:nvPr>
            <p:ph type="subTitle" idx="1"/>
          </p:nvPr>
        </p:nvSpPr>
        <p:spPr>
          <a:xfrm>
            <a:off x="1745673" y="2604655"/>
            <a:ext cx="8607670" cy="1699491"/>
          </a:xfrm>
        </p:spPr>
        <p:txBody>
          <a:bodyPr>
            <a:normAutofit fontScale="55000" lnSpcReduction="20000"/>
          </a:bodyPr>
          <a:lstStyle/>
          <a:p>
            <a:pPr algn="l"/>
            <a:r>
              <a:rPr lang="en-US" dirty="0" smtClean="0"/>
              <a:t>Create a folder for day 06 in your 21-days-of-javascript repo, and make the basic project structure</a:t>
            </a:r>
          </a:p>
          <a:p>
            <a:pPr algn="l"/>
            <a:r>
              <a:rPr lang="en-US" dirty="0" smtClean="0"/>
              <a:t>In your main.js: </a:t>
            </a:r>
          </a:p>
          <a:p>
            <a:pPr marL="457200" indent="-457200" algn="l">
              <a:buAutoNum type="arabicPeriod"/>
            </a:pPr>
            <a:r>
              <a:rPr lang="en-US" dirty="0" smtClean="0"/>
              <a:t>write a function that checks whether a word is a palindrome</a:t>
            </a:r>
          </a:p>
          <a:p>
            <a:pPr marL="457200" indent="-457200" algn="l">
              <a:buAutoNum type="arabicPeriod"/>
            </a:pPr>
            <a:r>
              <a:rPr lang="en-US" dirty="0" smtClean="0"/>
              <a:t>Write a function that greets people depending on their nationality (do five nationalities)</a:t>
            </a:r>
          </a:p>
          <a:p>
            <a:pPr marL="457200" indent="-457200" algn="l">
              <a:buAutoNum type="arabicPeriod"/>
            </a:pPr>
            <a:r>
              <a:rPr lang="en-US" dirty="0" smtClean="0"/>
              <a:t>Write 3 mathematical functions using the three ways used to write JavaScript functions (expressions, declaration and arrow functions)</a:t>
            </a:r>
          </a:p>
          <a:p>
            <a:pPr algn="l"/>
            <a:r>
              <a:rPr lang="en-US" dirty="0"/>
              <a:t>                                                                                                                 </a:t>
            </a:r>
            <a:r>
              <a:rPr lang="en-US" dirty="0" smtClean="0"/>
              <a:t>   </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7744731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09817-37A7-A427-A12A-AF9AD0312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0B9200-4FC1-6A26-9A20-C4203959F8F1}"/>
              </a:ext>
            </a:extLst>
          </p:cNvPr>
          <p:cNvSpPr>
            <a:spLocks noGrp="1"/>
          </p:cNvSpPr>
          <p:nvPr>
            <p:ph type="ctrTitle"/>
          </p:nvPr>
        </p:nvSpPr>
        <p:spPr>
          <a:xfrm>
            <a:off x="1751012" y="1071419"/>
            <a:ext cx="8676222" cy="3200400"/>
          </a:xfrm>
        </p:spPr>
        <p:txBody>
          <a:bodyPr/>
          <a:lstStyle/>
          <a:p>
            <a:r>
              <a:rPr lang="en-US" dirty="0" smtClean="0"/>
              <a:t>JavaScript: OBJECTS AND ARRAYS</a:t>
            </a:r>
            <a:endParaRPr lang="en-US" dirty="0">
              <a:effectLst>
                <a:glow rad="38100">
                  <a:prstClr val="black">
                    <a:lumMod val="65000"/>
                    <a:lumOff val="35000"/>
                    <a:alpha val="50000"/>
                  </a:prstClr>
                </a:glow>
                <a:outerShdw blurRad="28575" dist="31750" dir="13200000" algn="tl" rotWithShape="0">
                  <a:srgbClr val="000000">
                    <a:alpha val="25000"/>
                  </a:srgbClr>
                </a:outerShdw>
              </a:effectLst>
            </a:endParaRPr>
          </a:p>
        </p:txBody>
      </p:sp>
      <p:sp>
        <p:nvSpPr>
          <p:cNvPr id="3" name="Subtitle 2">
            <a:extLst>
              <a:ext uri="{FF2B5EF4-FFF2-40B4-BE49-F238E27FC236}">
                <a16:creationId xmlns:a16="http://schemas.microsoft.com/office/drawing/2014/main" id="{0263ADD8-AB92-94D5-F400-130B9EC6EA1E}"/>
              </a:ext>
            </a:extLst>
          </p:cNvPr>
          <p:cNvSpPr>
            <a:spLocks noGrp="1"/>
          </p:cNvSpPr>
          <p:nvPr>
            <p:ph type="subTitle" idx="1"/>
          </p:nvPr>
        </p:nvSpPr>
        <p:spPr>
          <a:xfrm>
            <a:off x="1751012" y="4384964"/>
            <a:ext cx="8676222" cy="1905000"/>
          </a:xfrm>
        </p:spPr>
        <p:txBody>
          <a:bodyPr/>
          <a:lstStyle/>
          <a:p>
            <a:r>
              <a:rPr lang="en-US" dirty="0"/>
              <a:t>DAY </a:t>
            </a:r>
            <a:r>
              <a:rPr lang="en-US" dirty="0" smtClean="0"/>
              <a:t>07</a:t>
            </a:r>
            <a:endParaRPr lang="en-US" dirty="0"/>
          </a:p>
        </p:txBody>
      </p:sp>
    </p:spTree>
    <p:extLst>
      <p:ext uri="{BB962C8B-B14F-4D97-AF65-F5344CB8AC3E}">
        <p14:creationId xmlns:p14="http://schemas.microsoft.com/office/powerpoint/2010/main" val="2311530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718128" y="349826"/>
            <a:ext cx="9905998" cy="741218"/>
          </a:xfrm>
        </p:spPr>
        <p:txBody>
          <a:body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OBJECTS</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B1580835-1BEB-75EC-0D8F-715FAB0F9351}"/>
              </a:ext>
            </a:extLst>
          </p:cNvPr>
          <p:cNvSpPr txBox="1"/>
          <p:nvPr/>
        </p:nvSpPr>
        <p:spPr>
          <a:xfrm>
            <a:off x="718128" y="992790"/>
            <a:ext cx="11040736" cy="3293209"/>
          </a:xfrm>
          <a:prstGeom prst="rect">
            <a:avLst/>
          </a:prstGeom>
          <a:noFill/>
        </p:spPr>
        <p:txBody>
          <a:bodyPr wrap="square" lIns="91440" tIns="45720" rIns="91440" bIns="45720" rtlCol="0" anchor="t">
            <a:spAutoFit/>
          </a:bodyPr>
          <a:lstStyle/>
          <a:p>
            <a:r>
              <a:rPr lang="en-US" sz="1600" b="1" dirty="0" smtClean="0">
                <a:solidFill>
                  <a:schemeClr val="tx1">
                    <a:lumMod val="75000"/>
                  </a:schemeClr>
                </a:solidFill>
              </a:rPr>
              <a:t>Objects </a:t>
            </a:r>
            <a:r>
              <a:rPr lang="en-US" sz="1600" dirty="0" smtClean="0">
                <a:solidFill>
                  <a:schemeClr val="tx1">
                    <a:lumMod val="75000"/>
                  </a:schemeClr>
                </a:solidFill>
              </a:rPr>
              <a:t>is a JavaScript data type for collections of related data. It consists of properties separated by commas. It is not a primitive data type because it doesn’t not represent a single value, but instead a collection. </a:t>
            </a:r>
          </a:p>
          <a:p>
            <a:endParaRPr lang="en-US" sz="1600" b="1" dirty="0" smtClean="0">
              <a:solidFill>
                <a:schemeClr val="tx1">
                  <a:lumMod val="75000"/>
                </a:schemeClr>
              </a:solidFill>
            </a:endParaRPr>
          </a:p>
          <a:p>
            <a:r>
              <a:rPr lang="en-US" sz="1600" dirty="0" smtClean="0">
                <a:solidFill>
                  <a:schemeClr val="tx1">
                    <a:lumMod val="75000"/>
                  </a:schemeClr>
                </a:solidFill>
              </a:rPr>
              <a:t>JavaScript objects can be used to model real-world things like a basketball, or to build the data structures that make the web possible. At their core, JavaScript objects are containers storing related data and functionality, but that deceptively simple task is extremely powerful in practice. </a:t>
            </a:r>
            <a:endParaRPr lang="en-US" sz="1600" dirty="0">
              <a:solidFill>
                <a:schemeClr val="tx1">
                  <a:lumMod val="75000"/>
                </a:schemeClr>
              </a:solidFill>
            </a:endParaRPr>
          </a:p>
          <a:p>
            <a:endParaRPr lang="en-US" sz="1600" dirty="0">
              <a:solidFill>
                <a:schemeClr val="tx1">
                  <a:lumMod val="75000"/>
                </a:schemeClr>
              </a:solidFill>
            </a:endParaRPr>
          </a:p>
          <a:p>
            <a:r>
              <a:rPr lang="en-US" sz="1600" b="1" dirty="0" smtClean="0">
                <a:solidFill>
                  <a:schemeClr val="tx1">
                    <a:lumMod val="75000"/>
                  </a:schemeClr>
                </a:solidFill>
              </a:rPr>
              <a:t>Concepts: Creating object literals, Accessing properties of objects, Property assignment, Object Methods, Nested Objects, Pass By reference, Looping through an object, The “this” keyword</a:t>
            </a:r>
          </a:p>
          <a:p>
            <a:endParaRPr lang="en-US" sz="1600" b="1" dirty="0">
              <a:solidFill>
                <a:schemeClr val="tx1">
                  <a:lumMod val="75000"/>
                </a:schemeClr>
              </a:solidFill>
            </a:endParaRPr>
          </a:p>
          <a:p>
            <a:r>
              <a:rPr lang="en-US" sz="1600" b="1" dirty="0" smtClean="0">
                <a:solidFill>
                  <a:schemeClr val="tx1">
                    <a:lumMod val="75000"/>
                  </a:schemeClr>
                </a:solidFill>
              </a:rPr>
              <a:t>Advanced Objects: Privacy, Getters and Setters, Factory Functions, Property value shorthand, </a:t>
            </a:r>
            <a:r>
              <a:rPr lang="en-US" sz="1600" b="1" dirty="0" err="1" smtClean="0">
                <a:solidFill>
                  <a:schemeClr val="tx1">
                    <a:lumMod val="75000"/>
                  </a:schemeClr>
                </a:solidFill>
              </a:rPr>
              <a:t>Destructures</a:t>
            </a:r>
            <a:r>
              <a:rPr lang="en-US" sz="1600" b="1" dirty="0" smtClean="0">
                <a:solidFill>
                  <a:schemeClr val="tx1">
                    <a:lumMod val="75000"/>
                  </a:schemeClr>
                </a:solidFill>
              </a:rPr>
              <a:t> Assignment </a:t>
            </a:r>
          </a:p>
        </p:txBody>
      </p:sp>
      <p:sp>
        <p:nvSpPr>
          <p:cNvPr id="5" name="Title 1">
            <a:extLst>
              <a:ext uri="{FF2B5EF4-FFF2-40B4-BE49-F238E27FC236}">
                <a16:creationId xmlns:a16="http://schemas.microsoft.com/office/drawing/2014/main" id="{6D3A7082-879C-A50D-0B81-A42417EE54FD}"/>
              </a:ext>
            </a:extLst>
          </p:cNvPr>
          <p:cNvSpPr txBox="1">
            <a:spLocks/>
          </p:cNvSpPr>
          <p:nvPr/>
        </p:nvSpPr>
        <p:spPr>
          <a:xfrm>
            <a:off x="718128" y="4285999"/>
            <a:ext cx="9905998" cy="74121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ARRAYS</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6" name="TextBox 5">
            <a:extLst>
              <a:ext uri="{FF2B5EF4-FFF2-40B4-BE49-F238E27FC236}">
                <a16:creationId xmlns:a16="http://schemas.microsoft.com/office/drawing/2014/main" id="{B1580835-1BEB-75EC-0D8F-715FAB0F9351}"/>
              </a:ext>
            </a:extLst>
          </p:cNvPr>
          <p:cNvSpPr txBox="1"/>
          <p:nvPr/>
        </p:nvSpPr>
        <p:spPr>
          <a:xfrm>
            <a:off x="718128" y="5027217"/>
            <a:ext cx="11040736" cy="1077218"/>
          </a:xfrm>
          <a:prstGeom prst="rect">
            <a:avLst/>
          </a:prstGeom>
          <a:noFill/>
        </p:spPr>
        <p:txBody>
          <a:bodyPr wrap="square" lIns="91440" tIns="45720" rIns="91440" bIns="45720" rtlCol="0" anchor="t">
            <a:spAutoFit/>
          </a:bodyPr>
          <a:lstStyle/>
          <a:p>
            <a:r>
              <a:rPr lang="en-US" sz="1600" b="1" dirty="0" smtClean="0">
                <a:solidFill>
                  <a:schemeClr val="tx1">
                    <a:lumMod val="75000"/>
                  </a:schemeClr>
                </a:solidFill>
              </a:rPr>
              <a:t>Arrays </a:t>
            </a:r>
            <a:r>
              <a:rPr lang="en-US" sz="1600" dirty="0" smtClean="0">
                <a:solidFill>
                  <a:schemeClr val="tx1">
                    <a:lumMod val="75000"/>
                  </a:schemeClr>
                </a:solidFill>
              </a:rPr>
              <a:t>are JavaScript’s way of making lists. They can store any type of data (strings, numbers, Booleans). They are considered objects as well, and like lists, arrays are ordered, meaning each item has a numbered position. </a:t>
            </a:r>
          </a:p>
          <a:p>
            <a:endParaRPr lang="en-US" sz="1600" b="1" dirty="0">
              <a:solidFill>
                <a:schemeClr val="tx1">
                  <a:lumMod val="75000"/>
                </a:schemeClr>
              </a:solidFill>
            </a:endParaRPr>
          </a:p>
          <a:p>
            <a:r>
              <a:rPr lang="en-US" sz="1600" b="1" dirty="0" smtClean="0">
                <a:solidFill>
                  <a:schemeClr val="tx1">
                    <a:lumMod val="75000"/>
                  </a:schemeClr>
                </a:solidFill>
              </a:rPr>
              <a:t>Concepts: Creating arrays, array structures and array manipulations</a:t>
            </a:r>
          </a:p>
        </p:txBody>
      </p:sp>
    </p:spTree>
    <p:extLst>
      <p:ext uri="{BB962C8B-B14F-4D97-AF65-F5344CB8AC3E}">
        <p14:creationId xmlns:p14="http://schemas.microsoft.com/office/powerpoint/2010/main" val="1079997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865910" y="516081"/>
            <a:ext cx="9905998" cy="741218"/>
          </a:xfrm>
        </p:spPr>
        <p:txBody>
          <a:body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DIVING INTO ARRAYS</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B1580835-1BEB-75EC-0D8F-715FAB0F9351}"/>
              </a:ext>
            </a:extLst>
          </p:cNvPr>
          <p:cNvSpPr txBox="1"/>
          <p:nvPr/>
        </p:nvSpPr>
        <p:spPr>
          <a:xfrm>
            <a:off x="865910" y="1257299"/>
            <a:ext cx="9986817" cy="4278094"/>
          </a:xfrm>
          <a:prstGeom prst="rect">
            <a:avLst/>
          </a:prstGeom>
          <a:noFill/>
        </p:spPr>
        <p:txBody>
          <a:bodyPr wrap="square" lIns="91440" tIns="45720" rIns="91440" bIns="45720" rtlCol="0" anchor="t">
            <a:spAutoFit/>
          </a:bodyPr>
          <a:lstStyle/>
          <a:p>
            <a:r>
              <a:rPr lang="en-US" sz="1600" b="1" dirty="0" smtClean="0">
                <a:solidFill>
                  <a:schemeClr val="tx1">
                    <a:lumMod val="75000"/>
                  </a:schemeClr>
                </a:solidFill>
              </a:rPr>
              <a:t>Creating an Array</a:t>
            </a:r>
            <a:endParaRPr lang="en-US" sz="1600" dirty="0" smtClean="0">
              <a:solidFill>
                <a:schemeClr val="tx1">
                  <a:lumMod val="75000"/>
                </a:schemeClr>
              </a:solidFill>
            </a:endParaRPr>
          </a:p>
          <a:p>
            <a:r>
              <a:rPr lang="en-US" sz="1600" dirty="0" smtClean="0">
                <a:solidFill>
                  <a:schemeClr val="tx1">
                    <a:lumMod val="75000"/>
                  </a:schemeClr>
                </a:solidFill>
              </a:rPr>
              <a:t>We can create arrays using array literals, which is creating an array by wrapping items in square brackets and saving it to variable (demo)</a:t>
            </a:r>
          </a:p>
          <a:p>
            <a:endParaRPr lang="en-US" sz="1600" dirty="0">
              <a:solidFill>
                <a:schemeClr val="tx1">
                  <a:lumMod val="75000"/>
                </a:schemeClr>
              </a:solidFill>
            </a:endParaRPr>
          </a:p>
          <a:p>
            <a:r>
              <a:rPr lang="en-US" sz="1600" b="1" dirty="0" smtClean="0">
                <a:solidFill>
                  <a:schemeClr val="tx1">
                    <a:lumMod val="75000"/>
                  </a:schemeClr>
                </a:solidFill>
              </a:rPr>
              <a:t>Accessing Elements in an Array</a:t>
            </a:r>
          </a:p>
          <a:p>
            <a:r>
              <a:rPr lang="en-US" sz="1600" dirty="0" smtClean="0">
                <a:solidFill>
                  <a:schemeClr val="tx1">
                    <a:lumMod val="75000"/>
                  </a:schemeClr>
                </a:solidFill>
              </a:rPr>
              <a:t>Each element in an array has numbered position known as its index. The first index being “0” rather than one and we use these indexes to access elements(demo)</a:t>
            </a:r>
          </a:p>
          <a:p>
            <a:endParaRPr lang="en-US" sz="1600" dirty="0">
              <a:solidFill>
                <a:schemeClr val="tx1">
                  <a:lumMod val="75000"/>
                </a:schemeClr>
              </a:solidFill>
            </a:endParaRPr>
          </a:p>
          <a:p>
            <a:r>
              <a:rPr lang="en-US" sz="1600" b="1" dirty="0" smtClean="0">
                <a:solidFill>
                  <a:schemeClr val="tx1">
                    <a:lumMod val="75000"/>
                  </a:schemeClr>
                </a:solidFill>
              </a:rPr>
              <a:t>Nested Arrays</a:t>
            </a:r>
          </a:p>
          <a:p>
            <a:r>
              <a:rPr lang="en-US" sz="1600" dirty="0" smtClean="0">
                <a:solidFill>
                  <a:schemeClr val="tx1">
                    <a:lumMod val="75000"/>
                  </a:schemeClr>
                </a:solidFill>
              </a:rPr>
              <a:t>Arrays have the ability to store arrays within them. When an array contains another array, this is called a nested array </a:t>
            </a:r>
          </a:p>
          <a:p>
            <a:endParaRPr lang="en-US" sz="1600" b="1" dirty="0">
              <a:solidFill>
                <a:schemeClr val="tx1">
                  <a:lumMod val="75000"/>
                </a:schemeClr>
              </a:solidFill>
            </a:endParaRPr>
          </a:p>
          <a:p>
            <a:r>
              <a:rPr lang="en-US" sz="1600" b="1" dirty="0" smtClean="0">
                <a:solidFill>
                  <a:schemeClr val="tx1">
                    <a:lumMod val="75000"/>
                  </a:schemeClr>
                </a:solidFill>
              </a:rPr>
              <a:t>Array Manipulations</a:t>
            </a:r>
            <a:r>
              <a:rPr lang="en-US" sz="1600" dirty="0" smtClean="0">
                <a:solidFill>
                  <a:schemeClr val="tx1">
                    <a:lumMod val="75000"/>
                  </a:schemeClr>
                </a:solidFill>
              </a:rPr>
              <a:t>:</a:t>
            </a:r>
          </a:p>
          <a:p>
            <a:pPr marL="342900" indent="-342900">
              <a:buAutoNum type="arabicPeriod"/>
            </a:pPr>
            <a:r>
              <a:rPr lang="en-US" sz="1600" dirty="0" smtClean="0">
                <a:solidFill>
                  <a:schemeClr val="tx1">
                    <a:lumMod val="75000"/>
                  </a:schemeClr>
                </a:solidFill>
              </a:rPr>
              <a:t>Updating elements</a:t>
            </a:r>
          </a:p>
          <a:p>
            <a:pPr marL="342900" indent="-342900">
              <a:buAutoNum type="arabicPeriod"/>
            </a:pPr>
            <a:r>
              <a:rPr lang="en-US" sz="1600" dirty="0" smtClean="0">
                <a:solidFill>
                  <a:schemeClr val="tx1">
                    <a:lumMod val="75000"/>
                  </a:schemeClr>
                </a:solidFill>
              </a:rPr>
              <a:t>Looping through arrays </a:t>
            </a:r>
          </a:p>
          <a:p>
            <a:pPr marL="342900" indent="-342900">
              <a:buAutoNum type="arabicPeriod"/>
            </a:pPr>
            <a:r>
              <a:rPr lang="en-US" sz="1600" dirty="0" smtClean="0">
                <a:solidFill>
                  <a:schemeClr val="tx1">
                    <a:lumMod val="75000"/>
                  </a:schemeClr>
                </a:solidFill>
              </a:rPr>
              <a:t>Array Methods</a:t>
            </a:r>
          </a:p>
          <a:p>
            <a:pPr marL="342900" indent="-342900">
              <a:buAutoNum type="arabicPeriod"/>
            </a:pPr>
            <a:r>
              <a:rPr lang="en-US" sz="1600" dirty="0" smtClean="0">
                <a:solidFill>
                  <a:schemeClr val="tx1">
                    <a:lumMod val="75000"/>
                  </a:schemeClr>
                </a:solidFill>
              </a:rPr>
              <a:t>Array Iterators</a:t>
            </a:r>
            <a:endParaRPr lang="en-US" sz="1600" dirty="0">
              <a:solidFill>
                <a:schemeClr val="tx1">
                  <a:lumMod val="75000"/>
                </a:schemeClr>
              </a:solidFill>
            </a:endParaRPr>
          </a:p>
        </p:txBody>
      </p:sp>
    </p:spTree>
    <p:extLst>
      <p:ext uri="{BB962C8B-B14F-4D97-AF65-F5344CB8AC3E}">
        <p14:creationId xmlns:p14="http://schemas.microsoft.com/office/powerpoint/2010/main" val="2433254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020" y="350981"/>
            <a:ext cx="9729787" cy="1276926"/>
          </a:xfrm>
        </p:spPr>
        <p:txBody>
          <a:bodyPr/>
          <a:lstStyle/>
          <a:p>
            <a:r>
              <a:rPr lang="en-US" dirty="0"/>
              <a:t>Definition of terms</a:t>
            </a:r>
          </a:p>
        </p:txBody>
      </p:sp>
      <p:sp>
        <p:nvSpPr>
          <p:cNvPr id="6" name="TextBox 5"/>
          <p:cNvSpPr txBox="1"/>
          <p:nvPr/>
        </p:nvSpPr>
        <p:spPr>
          <a:xfrm>
            <a:off x="813288" y="1824016"/>
            <a:ext cx="9905997" cy="1754326"/>
          </a:xfrm>
          <a:prstGeom prst="rect">
            <a:avLst/>
          </a:prstGeom>
          <a:noFill/>
        </p:spPr>
        <p:txBody>
          <a:bodyPr wrap="square" rtlCol="0">
            <a:spAutoFit/>
          </a:bodyPr>
          <a:lstStyle/>
          <a:p>
            <a:r>
              <a:rPr lang="en-US" dirty="0">
                <a:solidFill>
                  <a:schemeClr val="accent1">
                    <a:lumMod val="40000"/>
                    <a:lumOff val="60000"/>
                  </a:schemeClr>
                </a:solidFill>
              </a:rPr>
              <a:t>Basic Folder files for every project: </a:t>
            </a:r>
          </a:p>
          <a:p>
            <a:pPr marL="342900" indent="-342900">
              <a:buAutoNum type="arabicPeriod"/>
            </a:pPr>
            <a:r>
              <a:rPr lang="en-US" dirty="0">
                <a:solidFill>
                  <a:schemeClr val="accent1">
                    <a:lumMod val="40000"/>
                    <a:lumOff val="60000"/>
                  </a:schemeClr>
                </a:solidFill>
              </a:rPr>
              <a:t>index.html file</a:t>
            </a:r>
          </a:p>
          <a:p>
            <a:pPr marL="342900" indent="-342900">
              <a:buAutoNum type="arabicPeriod"/>
            </a:pPr>
            <a:r>
              <a:rPr lang="en-US" dirty="0">
                <a:solidFill>
                  <a:schemeClr val="accent1">
                    <a:lumMod val="40000"/>
                    <a:lumOff val="60000"/>
                  </a:schemeClr>
                </a:solidFill>
              </a:rPr>
              <a:t>Assets folder – images and videos</a:t>
            </a:r>
          </a:p>
          <a:p>
            <a:pPr marL="342900" indent="-342900">
              <a:buAutoNum type="arabicPeriod"/>
            </a:pPr>
            <a:r>
              <a:rPr lang="en-US" dirty="0">
                <a:solidFill>
                  <a:schemeClr val="accent1">
                    <a:lumMod val="40000"/>
                    <a:lumOff val="60000"/>
                  </a:schemeClr>
                </a:solidFill>
              </a:rPr>
              <a:t>Style.css (could create a folder if there are multiple)</a:t>
            </a:r>
          </a:p>
          <a:p>
            <a:pPr marL="342900" indent="-342900">
              <a:buAutoNum type="arabicPeriod"/>
            </a:pPr>
            <a:r>
              <a:rPr lang="en-US" dirty="0">
                <a:solidFill>
                  <a:schemeClr val="accent1">
                    <a:lumMod val="40000"/>
                    <a:lumOff val="60000"/>
                  </a:schemeClr>
                </a:solidFill>
              </a:rPr>
              <a:t>Main.js</a:t>
            </a:r>
          </a:p>
          <a:p>
            <a:pPr marL="342900" indent="-342900">
              <a:buAutoNum type="arabicPeriod"/>
            </a:pPr>
            <a:r>
              <a:rPr lang="en-US" dirty="0">
                <a:solidFill>
                  <a:schemeClr val="accent1">
                    <a:lumMod val="40000"/>
                    <a:lumOff val="60000"/>
                  </a:schemeClr>
                </a:solidFill>
              </a:rPr>
              <a:t>Readme.md</a:t>
            </a:r>
          </a:p>
        </p:txBody>
      </p:sp>
    </p:spTree>
    <p:extLst>
      <p:ext uri="{BB962C8B-B14F-4D97-AF65-F5344CB8AC3E}">
        <p14:creationId xmlns:p14="http://schemas.microsoft.com/office/powerpoint/2010/main" val="34656473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561109" y="386772"/>
            <a:ext cx="9905998" cy="741218"/>
          </a:xfrm>
        </p:spPr>
        <p:txBody>
          <a:body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DIVING INTO objects</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B1580835-1BEB-75EC-0D8F-715FAB0F9351}"/>
              </a:ext>
            </a:extLst>
          </p:cNvPr>
          <p:cNvSpPr txBox="1"/>
          <p:nvPr/>
        </p:nvSpPr>
        <p:spPr>
          <a:xfrm>
            <a:off x="561109" y="1127990"/>
            <a:ext cx="11141364" cy="5016758"/>
          </a:xfrm>
          <a:prstGeom prst="rect">
            <a:avLst/>
          </a:prstGeom>
          <a:noFill/>
        </p:spPr>
        <p:txBody>
          <a:bodyPr wrap="square" lIns="91440" tIns="45720" rIns="91440" bIns="45720" rtlCol="0" anchor="t">
            <a:spAutoFit/>
          </a:bodyPr>
          <a:lstStyle/>
          <a:p>
            <a:r>
              <a:rPr lang="en-US" sz="1600" dirty="0" smtClean="0">
                <a:solidFill>
                  <a:schemeClr val="tx1">
                    <a:lumMod val="75000"/>
                  </a:schemeClr>
                </a:solidFill>
              </a:rPr>
              <a:t>It is essential to understand the mechanics of objects because they are the basic structures that permeate nearly every aspect of programming in  JavaScript, opening your code to more possibilities. </a:t>
            </a:r>
          </a:p>
          <a:p>
            <a:endParaRPr lang="en-US" sz="1600" dirty="0">
              <a:solidFill>
                <a:schemeClr val="tx1">
                  <a:lumMod val="75000"/>
                </a:schemeClr>
              </a:solidFill>
            </a:endParaRPr>
          </a:p>
          <a:p>
            <a:r>
              <a:rPr lang="en-US" sz="1600" b="1" dirty="0" smtClean="0">
                <a:solidFill>
                  <a:schemeClr val="tx1">
                    <a:lumMod val="75000"/>
                  </a:schemeClr>
                </a:solidFill>
              </a:rPr>
              <a:t>Creating Object Literals</a:t>
            </a:r>
            <a:endParaRPr lang="en-US" sz="1600" dirty="0" smtClean="0">
              <a:solidFill>
                <a:schemeClr val="tx1">
                  <a:lumMod val="75000"/>
                </a:schemeClr>
              </a:solidFill>
            </a:endParaRPr>
          </a:p>
          <a:p>
            <a:r>
              <a:rPr lang="en-US" sz="1600" dirty="0" smtClean="0">
                <a:solidFill>
                  <a:schemeClr val="tx1">
                    <a:lumMod val="75000"/>
                  </a:schemeClr>
                </a:solidFill>
              </a:rPr>
              <a:t>Objects are enclosed between curly braces and assigned to variables just like any JavaScript data types, and they are filled with unordered data. The data is organized into </a:t>
            </a:r>
            <a:r>
              <a:rPr lang="en-US" sz="1600" b="1" dirty="0" smtClean="0">
                <a:solidFill>
                  <a:schemeClr val="tx1">
                    <a:lumMod val="75000"/>
                  </a:schemeClr>
                </a:solidFill>
              </a:rPr>
              <a:t>key-value</a:t>
            </a:r>
            <a:r>
              <a:rPr lang="en-US" sz="1600" dirty="0" smtClean="0">
                <a:solidFill>
                  <a:schemeClr val="tx1">
                    <a:lumMod val="75000"/>
                  </a:schemeClr>
                </a:solidFill>
              </a:rPr>
              <a:t> pairs. A key is what points to a location in memory that holds a value. (demo)</a:t>
            </a:r>
          </a:p>
          <a:p>
            <a:endParaRPr lang="en-US" sz="1600" dirty="0">
              <a:solidFill>
                <a:schemeClr val="tx1">
                  <a:lumMod val="75000"/>
                </a:schemeClr>
              </a:solidFill>
            </a:endParaRPr>
          </a:p>
          <a:p>
            <a:r>
              <a:rPr lang="en-US" sz="1600" b="1" dirty="0" smtClean="0">
                <a:solidFill>
                  <a:schemeClr val="tx1">
                    <a:lumMod val="75000"/>
                  </a:schemeClr>
                </a:solidFill>
              </a:rPr>
              <a:t>Accessing Properties</a:t>
            </a:r>
            <a:endParaRPr lang="en-US" sz="1600" dirty="0" smtClean="0">
              <a:solidFill>
                <a:schemeClr val="tx1">
                  <a:lumMod val="75000"/>
                </a:schemeClr>
              </a:solidFill>
            </a:endParaRPr>
          </a:p>
          <a:p>
            <a:r>
              <a:rPr lang="en-US" sz="1600" dirty="0" smtClean="0">
                <a:solidFill>
                  <a:schemeClr val="tx1">
                    <a:lumMod val="75000"/>
                  </a:schemeClr>
                </a:solidFill>
              </a:rPr>
              <a:t>The </a:t>
            </a:r>
            <a:r>
              <a:rPr lang="en-US" sz="1600" b="1" dirty="0" smtClean="0">
                <a:solidFill>
                  <a:schemeClr val="tx1">
                    <a:lumMod val="75000"/>
                  </a:schemeClr>
                </a:solidFill>
              </a:rPr>
              <a:t>dot notation </a:t>
            </a:r>
            <a:r>
              <a:rPr lang="en-US" sz="1600" dirty="0" smtClean="0">
                <a:solidFill>
                  <a:schemeClr val="tx1">
                    <a:lumMod val="75000"/>
                  </a:schemeClr>
                </a:solidFill>
              </a:rPr>
              <a:t>and the </a:t>
            </a:r>
            <a:r>
              <a:rPr lang="en-US" sz="1600" b="1" dirty="0" smtClean="0">
                <a:solidFill>
                  <a:schemeClr val="tx1">
                    <a:lumMod val="75000"/>
                  </a:schemeClr>
                </a:solidFill>
              </a:rPr>
              <a:t>bracket notation</a:t>
            </a:r>
            <a:r>
              <a:rPr lang="en-US" sz="1600" dirty="0" smtClean="0">
                <a:solidFill>
                  <a:schemeClr val="tx1">
                    <a:lumMod val="75000"/>
                  </a:schemeClr>
                </a:solidFill>
              </a:rPr>
              <a:t> are used to access properties within an object. </a:t>
            </a:r>
          </a:p>
          <a:p>
            <a:endParaRPr lang="en-US" sz="1600" dirty="0">
              <a:solidFill>
                <a:schemeClr val="tx1">
                  <a:lumMod val="75000"/>
                </a:schemeClr>
              </a:solidFill>
            </a:endParaRPr>
          </a:p>
          <a:p>
            <a:r>
              <a:rPr lang="en-US" sz="1600" b="1" dirty="0" smtClean="0">
                <a:solidFill>
                  <a:schemeClr val="tx1">
                    <a:lumMod val="75000"/>
                  </a:schemeClr>
                </a:solidFill>
              </a:rPr>
              <a:t>Property Assignment</a:t>
            </a:r>
            <a:endParaRPr lang="en-US" sz="1600" dirty="0" smtClean="0">
              <a:solidFill>
                <a:schemeClr val="tx1">
                  <a:lumMod val="75000"/>
                </a:schemeClr>
              </a:solidFill>
            </a:endParaRPr>
          </a:p>
          <a:p>
            <a:r>
              <a:rPr lang="en-US" sz="1600" dirty="0" smtClean="0">
                <a:solidFill>
                  <a:schemeClr val="tx1">
                    <a:lumMod val="75000"/>
                  </a:schemeClr>
                </a:solidFill>
              </a:rPr>
              <a:t>Objects are mutable, meaning we can update them after we create them. Dot Notation or bracket notation and the assignment operator (=) are used to add new key value pairs to an object or change an existing property. You can also delete a property from the object by using the delete operator</a:t>
            </a:r>
          </a:p>
          <a:p>
            <a:endParaRPr lang="en-US" sz="1600" dirty="0">
              <a:solidFill>
                <a:schemeClr val="tx1">
                  <a:lumMod val="75000"/>
                </a:schemeClr>
              </a:solidFill>
            </a:endParaRPr>
          </a:p>
          <a:p>
            <a:r>
              <a:rPr lang="en-US" sz="1600" b="1" dirty="0" smtClean="0">
                <a:solidFill>
                  <a:schemeClr val="tx1">
                    <a:lumMod val="75000"/>
                  </a:schemeClr>
                </a:solidFill>
              </a:rPr>
              <a:t>Object Methods</a:t>
            </a:r>
          </a:p>
          <a:p>
            <a:r>
              <a:rPr lang="en-US" sz="1600" dirty="0" smtClean="0">
                <a:solidFill>
                  <a:schemeClr val="tx1">
                    <a:lumMod val="75000"/>
                  </a:schemeClr>
                </a:solidFill>
              </a:rPr>
              <a:t>When the data stored in an object is a function we call that a </a:t>
            </a:r>
            <a:r>
              <a:rPr lang="en-US" sz="1600" b="1" dirty="0" smtClean="0">
                <a:solidFill>
                  <a:schemeClr val="tx1">
                    <a:lumMod val="75000"/>
                  </a:schemeClr>
                </a:solidFill>
              </a:rPr>
              <a:t>method</a:t>
            </a:r>
            <a:r>
              <a:rPr lang="en-US" sz="1600" dirty="0" smtClean="0">
                <a:solidFill>
                  <a:schemeClr val="tx1">
                    <a:lumMod val="75000"/>
                  </a:schemeClr>
                </a:solidFill>
              </a:rPr>
              <a:t>. A </a:t>
            </a:r>
            <a:r>
              <a:rPr lang="en-US" sz="1600" b="1" dirty="0" smtClean="0">
                <a:solidFill>
                  <a:schemeClr val="tx1">
                    <a:lumMod val="75000"/>
                  </a:schemeClr>
                </a:solidFill>
              </a:rPr>
              <a:t>property </a:t>
            </a:r>
            <a:r>
              <a:rPr lang="en-US" sz="1600" dirty="0" smtClean="0">
                <a:solidFill>
                  <a:schemeClr val="tx1">
                    <a:lumMod val="75000"/>
                  </a:schemeClr>
                </a:solidFill>
              </a:rPr>
              <a:t>is what an object has, while a </a:t>
            </a:r>
            <a:r>
              <a:rPr lang="en-US" sz="1600" b="1" dirty="0" smtClean="0">
                <a:solidFill>
                  <a:schemeClr val="tx1">
                    <a:lumMod val="75000"/>
                  </a:schemeClr>
                </a:solidFill>
              </a:rPr>
              <a:t>method</a:t>
            </a:r>
            <a:r>
              <a:rPr lang="en-US" sz="1600" dirty="0" smtClean="0">
                <a:solidFill>
                  <a:schemeClr val="tx1">
                    <a:lumMod val="75000"/>
                  </a:schemeClr>
                </a:solidFill>
              </a:rPr>
              <a:t> is what an object does. Methods can be included in object literals by creating key-value pairs, where the key is the method’s name and the value is an anonymous function expression (demo)</a:t>
            </a:r>
          </a:p>
        </p:txBody>
      </p:sp>
    </p:spTree>
    <p:extLst>
      <p:ext uri="{BB962C8B-B14F-4D97-AF65-F5344CB8AC3E}">
        <p14:creationId xmlns:p14="http://schemas.microsoft.com/office/powerpoint/2010/main" val="16196166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701964" y="488373"/>
            <a:ext cx="9905998" cy="741218"/>
          </a:xfrm>
        </p:spPr>
        <p:txBody>
          <a:body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DIVING INTO objects</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B1580835-1BEB-75EC-0D8F-715FAB0F9351}"/>
              </a:ext>
            </a:extLst>
          </p:cNvPr>
          <p:cNvSpPr txBox="1"/>
          <p:nvPr/>
        </p:nvSpPr>
        <p:spPr>
          <a:xfrm>
            <a:off x="701964" y="1395846"/>
            <a:ext cx="10898909" cy="4524315"/>
          </a:xfrm>
          <a:prstGeom prst="rect">
            <a:avLst/>
          </a:prstGeom>
          <a:noFill/>
        </p:spPr>
        <p:txBody>
          <a:bodyPr wrap="square" lIns="91440" tIns="45720" rIns="91440" bIns="45720" rtlCol="0" anchor="t">
            <a:spAutoFit/>
          </a:bodyPr>
          <a:lstStyle/>
          <a:p>
            <a:r>
              <a:rPr lang="en-US" sz="1600" b="1" dirty="0" smtClean="0">
                <a:solidFill>
                  <a:schemeClr val="tx1">
                    <a:lumMod val="75000"/>
                  </a:schemeClr>
                </a:solidFill>
              </a:rPr>
              <a:t>Nested Objects</a:t>
            </a:r>
          </a:p>
          <a:p>
            <a:r>
              <a:rPr lang="en-US" sz="1600" dirty="0" smtClean="0">
                <a:solidFill>
                  <a:schemeClr val="tx1">
                    <a:lumMod val="75000"/>
                  </a:schemeClr>
                </a:solidFill>
              </a:rPr>
              <a:t>An object might have another object as a property which in turn could have a property that’s an array of even more arrays</a:t>
            </a:r>
            <a:r>
              <a:rPr lang="en-US" sz="1600" dirty="0">
                <a:solidFill>
                  <a:schemeClr val="tx1">
                    <a:lumMod val="75000"/>
                  </a:schemeClr>
                </a:solidFill>
              </a:rPr>
              <a:t> </a:t>
            </a:r>
            <a:r>
              <a:rPr lang="en-US" sz="1600" dirty="0" smtClean="0">
                <a:solidFill>
                  <a:schemeClr val="tx1">
                    <a:lumMod val="75000"/>
                  </a:schemeClr>
                </a:solidFill>
              </a:rPr>
              <a:t>and operators can be chained to access properties</a:t>
            </a:r>
          </a:p>
          <a:p>
            <a:endParaRPr lang="en-US" sz="1600" dirty="0">
              <a:solidFill>
                <a:schemeClr val="tx1">
                  <a:lumMod val="75000"/>
                </a:schemeClr>
              </a:solidFill>
            </a:endParaRPr>
          </a:p>
          <a:p>
            <a:r>
              <a:rPr lang="en-US" sz="1600" b="1" dirty="0" smtClean="0">
                <a:solidFill>
                  <a:schemeClr val="tx1">
                    <a:lumMod val="75000"/>
                  </a:schemeClr>
                </a:solidFill>
              </a:rPr>
              <a:t>Pass By Reference</a:t>
            </a:r>
          </a:p>
          <a:p>
            <a:r>
              <a:rPr lang="en-US" sz="1600" dirty="0" smtClean="0">
                <a:solidFill>
                  <a:schemeClr val="tx1">
                    <a:lumMod val="75000"/>
                  </a:schemeClr>
                </a:solidFill>
              </a:rPr>
              <a:t>Objects are passed by reference, meaning that when a variable is assigned to an object, it can be passed into a function as an argument. The computer interprets the parameter name as pointing to the space in the memory holding that object. </a:t>
            </a:r>
          </a:p>
          <a:p>
            <a:r>
              <a:rPr lang="en-US" sz="1600" dirty="0" smtClean="0">
                <a:solidFill>
                  <a:schemeClr val="tx1">
                    <a:lumMod val="75000"/>
                  </a:schemeClr>
                </a:solidFill>
              </a:rPr>
              <a:t>As a result, functions which change object properties actually mutate the object permanently(even when the object is assigned to a new variable). (demo)</a:t>
            </a:r>
          </a:p>
          <a:p>
            <a:endParaRPr lang="en-US" sz="1600" dirty="0">
              <a:solidFill>
                <a:schemeClr val="tx1">
                  <a:lumMod val="75000"/>
                </a:schemeClr>
              </a:solidFill>
            </a:endParaRPr>
          </a:p>
          <a:p>
            <a:r>
              <a:rPr lang="en-US" sz="1600" b="1" dirty="0" smtClean="0">
                <a:solidFill>
                  <a:schemeClr val="tx1">
                    <a:lumMod val="75000"/>
                  </a:schemeClr>
                </a:solidFill>
              </a:rPr>
              <a:t>Looping through Objects</a:t>
            </a:r>
          </a:p>
          <a:p>
            <a:r>
              <a:rPr lang="en-US" sz="1600" dirty="0" smtClean="0">
                <a:solidFill>
                  <a:schemeClr val="tx1">
                    <a:lumMod val="75000"/>
                  </a:schemeClr>
                </a:solidFill>
              </a:rPr>
              <a:t>Using the for…in, we can execute a given block of code for each property in an object (demo)</a:t>
            </a:r>
          </a:p>
          <a:p>
            <a:endParaRPr lang="en-US" sz="1600" dirty="0">
              <a:solidFill>
                <a:schemeClr val="tx1">
                  <a:lumMod val="75000"/>
                </a:schemeClr>
              </a:solidFill>
            </a:endParaRPr>
          </a:p>
          <a:p>
            <a:r>
              <a:rPr lang="en-US" sz="1600" b="1" dirty="0" smtClean="0">
                <a:solidFill>
                  <a:schemeClr val="tx1">
                    <a:lumMod val="75000"/>
                  </a:schemeClr>
                </a:solidFill>
              </a:rPr>
              <a:t>The ‘This’ Keyword</a:t>
            </a:r>
          </a:p>
          <a:p>
            <a:r>
              <a:rPr lang="en-US" sz="1600" dirty="0" smtClean="0">
                <a:solidFill>
                  <a:schemeClr val="tx1">
                    <a:lumMod val="75000"/>
                  </a:schemeClr>
                </a:solidFill>
              </a:rPr>
              <a:t>The </a:t>
            </a:r>
            <a:r>
              <a:rPr lang="en-US" sz="1600" b="1" dirty="0" smtClean="0">
                <a:solidFill>
                  <a:schemeClr val="tx1">
                    <a:lumMod val="75000"/>
                  </a:schemeClr>
                </a:solidFill>
              </a:rPr>
              <a:t>this</a:t>
            </a:r>
            <a:r>
              <a:rPr lang="en-US" sz="1600" dirty="0" smtClean="0">
                <a:solidFill>
                  <a:schemeClr val="tx1">
                    <a:lumMod val="75000"/>
                  </a:schemeClr>
                </a:solidFill>
              </a:rPr>
              <a:t> keyword references the calling object which provides access to the calling object’s properties. We can use arrow functions together with the “this” keyword to inherently bind or tie an already defined ‘this value’ to the function itself that is not the calling object. </a:t>
            </a:r>
            <a:endParaRPr lang="en-US" sz="1600" dirty="0">
              <a:solidFill>
                <a:schemeClr val="tx1">
                  <a:lumMod val="75000"/>
                </a:schemeClr>
              </a:solidFill>
            </a:endParaRPr>
          </a:p>
        </p:txBody>
      </p:sp>
    </p:spTree>
    <p:extLst>
      <p:ext uri="{BB962C8B-B14F-4D97-AF65-F5344CB8AC3E}">
        <p14:creationId xmlns:p14="http://schemas.microsoft.com/office/powerpoint/2010/main" val="26636298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C84F2-0189-804C-E0A8-030BA3FE99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BFFE9D-8A4A-E775-0392-BE19BF644006}"/>
              </a:ext>
            </a:extLst>
          </p:cNvPr>
          <p:cNvSpPr>
            <a:spLocks noGrp="1"/>
          </p:cNvSpPr>
          <p:nvPr>
            <p:ph type="ctrTitle"/>
          </p:nvPr>
        </p:nvSpPr>
        <p:spPr>
          <a:xfrm>
            <a:off x="1455448" y="1025236"/>
            <a:ext cx="8676222" cy="891310"/>
          </a:xfrm>
        </p:spPr>
        <p:txBody>
          <a:bodyPr>
            <a:normAutofit/>
          </a:bodyPr>
          <a:lstStyle/>
          <a:p>
            <a:r>
              <a:rPr lang="en-US" sz="2000" dirty="0" smtClean="0"/>
              <a:t>Day 07 tasks</a:t>
            </a:r>
            <a:endParaRPr lang="en-US" sz="2000" dirty="0"/>
          </a:p>
        </p:txBody>
      </p:sp>
      <p:sp>
        <p:nvSpPr>
          <p:cNvPr id="3" name="Subtitle 2">
            <a:extLst>
              <a:ext uri="{FF2B5EF4-FFF2-40B4-BE49-F238E27FC236}">
                <a16:creationId xmlns:a16="http://schemas.microsoft.com/office/drawing/2014/main" id="{D46B149D-0B15-078E-3104-3B0C493C4203}"/>
              </a:ext>
            </a:extLst>
          </p:cNvPr>
          <p:cNvSpPr>
            <a:spLocks noGrp="1"/>
          </p:cNvSpPr>
          <p:nvPr>
            <p:ph type="subTitle" idx="1"/>
          </p:nvPr>
        </p:nvSpPr>
        <p:spPr>
          <a:xfrm>
            <a:off x="1681017" y="2078182"/>
            <a:ext cx="9033163" cy="3629891"/>
          </a:xfrm>
        </p:spPr>
        <p:txBody>
          <a:bodyPr>
            <a:normAutofit fontScale="77500" lnSpcReduction="20000"/>
          </a:bodyPr>
          <a:lstStyle/>
          <a:p>
            <a:pPr algn="l"/>
            <a:r>
              <a:rPr lang="en-US" dirty="0" smtClean="0"/>
              <a:t>Create a folder for day 07 in your 21-days-of-javascript repo, and make the basic project structure and In your main.js: </a:t>
            </a:r>
          </a:p>
          <a:p>
            <a:pPr algn="l"/>
            <a:endParaRPr lang="en-US" dirty="0" smtClean="0"/>
          </a:p>
          <a:p>
            <a:pPr marL="457200" indent="-457200" algn="l">
              <a:buAutoNum type="arabicPeriod"/>
            </a:pPr>
            <a:r>
              <a:rPr lang="en-US" dirty="0" smtClean="0"/>
              <a:t>Create an ARRAY and practice array structures and array manipulations</a:t>
            </a:r>
          </a:p>
          <a:p>
            <a:pPr marL="457200" indent="-457200" algn="l">
              <a:buAutoNum type="arabicPeriod"/>
            </a:pPr>
            <a:r>
              <a:rPr lang="en-US" dirty="0" smtClean="0"/>
              <a:t>Create and OBJECT and REVIEW EVERYTHING WE HAVE COVERED ON WORKING WITH OBJECTS</a:t>
            </a:r>
          </a:p>
          <a:p>
            <a:pPr marL="457200" indent="-457200" algn="l">
              <a:buAutoNum type="arabicPeriod"/>
            </a:pPr>
            <a:r>
              <a:rPr lang="en-US" dirty="0" smtClean="0"/>
              <a:t>Create  HYPOTHETICAL MOVIE APPLICATION WHICH WILL ALLOW US TO CREATE A LIST OF MOVIES, DELETE THEM AND DISPLAY THE ENTRIES USING OBJECTS AND FUNCTIONS</a:t>
            </a:r>
          </a:p>
          <a:p>
            <a:pPr algn="l"/>
            <a:endParaRPr lang="en-US" dirty="0"/>
          </a:p>
          <a:p>
            <a:pPr algn="l"/>
            <a:r>
              <a:rPr lang="en-US" dirty="0" smtClean="0"/>
              <a:t>SHARE LINKS OF YOUR DAY 07 TASKS FOLDER IN THE GROUP</a:t>
            </a:r>
          </a:p>
          <a:p>
            <a:pPr algn="l"/>
            <a:endParaRPr lang="en-US" dirty="0" smtClean="0"/>
          </a:p>
          <a:p>
            <a:pPr algn="l"/>
            <a:r>
              <a:rPr lang="en-US" dirty="0"/>
              <a:t>                                                                                                                 </a:t>
            </a:r>
            <a:r>
              <a:rPr lang="en-US" dirty="0" smtClean="0"/>
              <a:t>   </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1341530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09817-37A7-A427-A12A-AF9AD0312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0B9200-4FC1-6A26-9A20-C4203959F8F1}"/>
              </a:ext>
            </a:extLst>
          </p:cNvPr>
          <p:cNvSpPr>
            <a:spLocks noGrp="1"/>
          </p:cNvSpPr>
          <p:nvPr>
            <p:ph type="ctrTitle"/>
          </p:nvPr>
        </p:nvSpPr>
        <p:spPr>
          <a:xfrm>
            <a:off x="1751012" y="1071419"/>
            <a:ext cx="8676222" cy="3200400"/>
          </a:xfrm>
        </p:spPr>
        <p:txBody>
          <a:bodyPr/>
          <a:lstStyle/>
          <a:p>
            <a:r>
              <a:rPr lang="en-US" dirty="0" smtClean="0"/>
              <a:t>JavaScript: jQuery introduction, selectors and CSS animation</a:t>
            </a:r>
            <a:endParaRPr lang="en-US" dirty="0">
              <a:effectLst>
                <a:glow rad="38100">
                  <a:prstClr val="black">
                    <a:lumMod val="65000"/>
                    <a:lumOff val="35000"/>
                    <a:alpha val="50000"/>
                  </a:prstClr>
                </a:glow>
                <a:outerShdw blurRad="28575" dist="31750" dir="13200000" algn="tl" rotWithShape="0">
                  <a:srgbClr val="000000">
                    <a:alpha val="25000"/>
                  </a:srgbClr>
                </a:outerShdw>
              </a:effectLst>
            </a:endParaRPr>
          </a:p>
        </p:txBody>
      </p:sp>
      <p:sp>
        <p:nvSpPr>
          <p:cNvPr id="3" name="Subtitle 2">
            <a:extLst>
              <a:ext uri="{FF2B5EF4-FFF2-40B4-BE49-F238E27FC236}">
                <a16:creationId xmlns:a16="http://schemas.microsoft.com/office/drawing/2014/main" id="{0263ADD8-AB92-94D5-F400-130B9EC6EA1E}"/>
              </a:ext>
            </a:extLst>
          </p:cNvPr>
          <p:cNvSpPr>
            <a:spLocks noGrp="1"/>
          </p:cNvSpPr>
          <p:nvPr>
            <p:ph type="subTitle" idx="1"/>
          </p:nvPr>
        </p:nvSpPr>
        <p:spPr>
          <a:xfrm>
            <a:off x="1751012" y="4384964"/>
            <a:ext cx="8676222" cy="1905000"/>
          </a:xfrm>
        </p:spPr>
        <p:txBody>
          <a:bodyPr/>
          <a:lstStyle/>
          <a:p>
            <a:r>
              <a:rPr lang="en-US" dirty="0"/>
              <a:t>DAY </a:t>
            </a:r>
            <a:r>
              <a:rPr lang="en-US" dirty="0" smtClean="0"/>
              <a:t>08 and 09</a:t>
            </a:r>
            <a:endParaRPr lang="en-US" dirty="0"/>
          </a:p>
        </p:txBody>
      </p:sp>
    </p:spTree>
    <p:extLst>
      <p:ext uri="{BB962C8B-B14F-4D97-AF65-F5344CB8AC3E}">
        <p14:creationId xmlns:p14="http://schemas.microsoft.com/office/powerpoint/2010/main" val="2061280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683491" y="237838"/>
            <a:ext cx="9905998" cy="741218"/>
          </a:xfrm>
        </p:spPr>
        <p:txBody>
          <a:body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introduction</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B1580835-1BEB-75EC-0D8F-715FAB0F9351}"/>
              </a:ext>
            </a:extLst>
          </p:cNvPr>
          <p:cNvSpPr txBox="1"/>
          <p:nvPr/>
        </p:nvSpPr>
        <p:spPr>
          <a:xfrm>
            <a:off x="683491" y="979056"/>
            <a:ext cx="11157527" cy="6032421"/>
          </a:xfrm>
          <a:prstGeom prst="rect">
            <a:avLst/>
          </a:prstGeom>
          <a:noFill/>
        </p:spPr>
        <p:txBody>
          <a:bodyPr wrap="square" lIns="91440" tIns="45720" rIns="91440" bIns="45720" rtlCol="0" anchor="t">
            <a:spAutoFit/>
          </a:bodyPr>
          <a:lstStyle/>
          <a:p>
            <a:r>
              <a:rPr lang="en-US" sz="1600" b="1" dirty="0" smtClean="0">
                <a:solidFill>
                  <a:schemeClr val="tx1">
                    <a:lumMod val="75000"/>
                  </a:schemeClr>
                </a:solidFill>
              </a:rPr>
              <a:t>jQuery</a:t>
            </a:r>
            <a:r>
              <a:rPr lang="en-US" sz="1600" dirty="0" smtClean="0">
                <a:solidFill>
                  <a:schemeClr val="tx1">
                    <a:lumMod val="75000"/>
                  </a:schemeClr>
                </a:solidFill>
              </a:rPr>
              <a:t> is a JavaScript </a:t>
            </a:r>
            <a:r>
              <a:rPr lang="en-US" sz="1600" b="1" dirty="0" smtClean="0">
                <a:solidFill>
                  <a:schemeClr val="tx1">
                    <a:lumMod val="75000"/>
                  </a:schemeClr>
                </a:solidFill>
              </a:rPr>
              <a:t>Library</a:t>
            </a:r>
            <a:r>
              <a:rPr lang="en-US" sz="1600" dirty="0" smtClean="0">
                <a:solidFill>
                  <a:schemeClr val="tx1">
                    <a:lumMod val="75000"/>
                  </a:schemeClr>
                </a:solidFill>
              </a:rPr>
              <a:t> that makes it easy to add dynamic behavior to HTML elements, using a much simpler syntax than Vanilla JavaScript. </a:t>
            </a:r>
          </a:p>
          <a:p>
            <a:endParaRPr lang="en-US" sz="1600" b="1" dirty="0">
              <a:solidFill>
                <a:schemeClr val="tx1">
                  <a:lumMod val="75000"/>
                </a:schemeClr>
              </a:solidFill>
            </a:endParaRPr>
          </a:p>
          <a:p>
            <a:r>
              <a:rPr lang="en-US" sz="1600" b="1" dirty="0" smtClean="0">
                <a:solidFill>
                  <a:schemeClr val="tx1">
                    <a:lumMod val="75000"/>
                  </a:schemeClr>
                </a:solidFill>
              </a:rPr>
              <a:t>Library – </a:t>
            </a:r>
            <a:r>
              <a:rPr lang="en-US" sz="1600" dirty="0" smtClean="0">
                <a:solidFill>
                  <a:schemeClr val="tx1">
                    <a:lumMod val="75000"/>
                  </a:schemeClr>
                </a:solidFill>
              </a:rPr>
              <a:t>This is a collection of objects and functions that can used individually and must be configured together. </a:t>
            </a:r>
          </a:p>
          <a:p>
            <a:endParaRPr lang="en-US" sz="1600" b="1" dirty="0">
              <a:solidFill>
                <a:schemeClr val="tx1">
                  <a:lumMod val="75000"/>
                </a:schemeClr>
              </a:solidFill>
            </a:endParaRPr>
          </a:p>
          <a:p>
            <a:r>
              <a:rPr lang="en-US" sz="1600" b="1" dirty="0" smtClean="0">
                <a:solidFill>
                  <a:schemeClr val="tx1">
                    <a:lumMod val="75000"/>
                  </a:schemeClr>
                </a:solidFill>
              </a:rPr>
              <a:t>Framework </a:t>
            </a:r>
            <a:r>
              <a:rPr lang="en-US" sz="1600" dirty="0" smtClean="0">
                <a:solidFill>
                  <a:schemeClr val="tx1">
                    <a:lumMod val="75000"/>
                  </a:schemeClr>
                </a:solidFill>
              </a:rPr>
              <a:t>– This  is an abstraction in which software, providing generic functionality can be selectively changed by additionally user-written code, thus providing application-specific software. </a:t>
            </a:r>
          </a:p>
          <a:p>
            <a:endParaRPr lang="en-US" sz="1600" b="1" dirty="0">
              <a:solidFill>
                <a:schemeClr val="tx1">
                  <a:lumMod val="75000"/>
                </a:schemeClr>
              </a:solidFill>
            </a:endParaRPr>
          </a:p>
          <a:p>
            <a:r>
              <a:rPr lang="en-US" sz="1600" dirty="0" smtClean="0">
                <a:solidFill>
                  <a:schemeClr val="tx1">
                    <a:lumMod val="75000"/>
                  </a:schemeClr>
                </a:solidFill>
              </a:rPr>
              <a:t>jQuery is used to quickly target HTML elements, manipulate the DOM(Document Object Model), CSS Animations and Event Handling. To use jQuery library, index.html must load it with the other dependencies. </a:t>
            </a:r>
          </a:p>
          <a:p>
            <a:endParaRPr lang="en-US" sz="1600" dirty="0">
              <a:solidFill>
                <a:schemeClr val="tx1">
                  <a:lumMod val="75000"/>
                </a:schemeClr>
              </a:solidFill>
            </a:endParaRPr>
          </a:p>
          <a:p>
            <a:endParaRPr lang="en-US" sz="1600" dirty="0" smtClean="0">
              <a:solidFill>
                <a:schemeClr val="tx1">
                  <a:lumMod val="75000"/>
                </a:schemeClr>
              </a:solidFill>
            </a:endParaRPr>
          </a:p>
          <a:p>
            <a:endParaRPr lang="en-US" sz="1600" dirty="0">
              <a:solidFill>
                <a:schemeClr val="tx1">
                  <a:lumMod val="75000"/>
                </a:schemeClr>
              </a:solidFill>
            </a:endParaRPr>
          </a:p>
          <a:p>
            <a:endParaRPr lang="en-US" sz="1600" dirty="0" smtClean="0">
              <a:solidFill>
                <a:schemeClr val="tx1">
                  <a:lumMod val="75000"/>
                </a:schemeClr>
              </a:solidFill>
            </a:endParaRPr>
          </a:p>
          <a:p>
            <a:r>
              <a:rPr lang="en-US" sz="1600" dirty="0" smtClean="0">
                <a:solidFill>
                  <a:schemeClr val="tx1">
                    <a:lumMod val="75000"/>
                  </a:schemeClr>
                </a:solidFill>
              </a:rPr>
              <a:t>We add this lines of code, just before the closing body tag because HTML files load from top to bottom adding jQuery and JS at the bottom of the page will ensure that it will not affect the HTML(</a:t>
            </a:r>
            <a:r>
              <a:rPr lang="en-US" sz="1600" dirty="0" err="1" smtClean="0">
                <a:solidFill>
                  <a:schemeClr val="tx1">
                    <a:lumMod val="75000"/>
                  </a:schemeClr>
                </a:solidFill>
              </a:rPr>
              <a:t>Struture</a:t>
            </a:r>
            <a:r>
              <a:rPr lang="en-US" sz="1600" dirty="0" smtClean="0">
                <a:solidFill>
                  <a:schemeClr val="tx1">
                    <a:lumMod val="75000"/>
                  </a:schemeClr>
                </a:solidFill>
              </a:rPr>
              <a:t>) and CSS load times. </a:t>
            </a:r>
          </a:p>
          <a:p>
            <a:endParaRPr lang="en-US" sz="1600" dirty="0">
              <a:solidFill>
                <a:schemeClr val="tx1">
                  <a:lumMod val="75000"/>
                </a:schemeClr>
              </a:solidFill>
            </a:endParaRPr>
          </a:p>
          <a:p>
            <a:r>
              <a:rPr lang="en-US" sz="1600" dirty="0" smtClean="0">
                <a:solidFill>
                  <a:schemeClr val="tx1">
                    <a:lumMod val="75000"/>
                  </a:schemeClr>
                </a:solidFill>
              </a:rPr>
              <a:t>Version of jQuery being used here is: </a:t>
            </a:r>
            <a:r>
              <a:rPr lang="en-US" dirty="0"/>
              <a:t>https://cdnjs.cloudflare.com/ajax/libs/jquery/3.6.1/jquery.min.js</a:t>
            </a:r>
          </a:p>
          <a:p>
            <a:endParaRPr lang="en-US" sz="1600" dirty="0" smtClean="0">
              <a:solidFill>
                <a:schemeClr val="tx1">
                  <a:lumMod val="75000"/>
                </a:schemeClr>
              </a:solidFill>
            </a:endParaRPr>
          </a:p>
          <a:p>
            <a:endParaRPr lang="en-US" sz="1600" dirty="0">
              <a:solidFill>
                <a:schemeClr val="tx1">
                  <a:lumMod val="75000"/>
                </a:schemeClr>
              </a:solidFill>
            </a:endParaRPr>
          </a:p>
          <a:p>
            <a:endParaRPr lang="en-US" sz="1600" dirty="0" smtClean="0">
              <a:solidFill>
                <a:schemeClr val="tx1">
                  <a:lumMod val="75000"/>
                </a:schemeClr>
              </a:solidFill>
            </a:endParaRPr>
          </a:p>
          <a:p>
            <a:endParaRPr lang="en-US" sz="1600" dirty="0">
              <a:solidFill>
                <a:schemeClr val="tx1">
                  <a:lumMod val="75000"/>
                </a:schemeClr>
              </a:solidFill>
            </a:endParaRPr>
          </a:p>
          <a:p>
            <a:endParaRPr lang="en-US" sz="1600" dirty="0" smtClean="0">
              <a:solidFill>
                <a:schemeClr val="tx1">
                  <a:lumMod val="75000"/>
                </a:schemeClr>
              </a:solidFill>
            </a:endParaRPr>
          </a:p>
        </p:txBody>
      </p:sp>
      <p:pic>
        <p:nvPicPr>
          <p:cNvPr id="3" name="Picture 2"/>
          <p:cNvPicPr>
            <a:picLocks noChangeAspect="1"/>
          </p:cNvPicPr>
          <p:nvPr/>
        </p:nvPicPr>
        <p:blipFill>
          <a:blip r:embed="rId2"/>
          <a:stretch>
            <a:fillRect/>
          </a:stretch>
        </p:blipFill>
        <p:spPr>
          <a:xfrm>
            <a:off x="1130299" y="3875315"/>
            <a:ext cx="9174017" cy="552450"/>
          </a:xfrm>
          <a:prstGeom prst="rect">
            <a:avLst/>
          </a:prstGeom>
        </p:spPr>
      </p:pic>
    </p:spTree>
    <p:extLst>
      <p:ext uri="{BB962C8B-B14F-4D97-AF65-F5344CB8AC3E}">
        <p14:creationId xmlns:p14="http://schemas.microsoft.com/office/powerpoint/2010/main" val="25586196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701964" y="322118"/>
            <a:ext cx="9905998" cy="741218"/>
          </a:xfrm>
        </p:spPr>
        <p:txBody>
          <a:body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WHAT IS THE DOM?</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B1580835-1BEB-75EC-0D8F-715FAB0F9351}"/>
              </a:ext>
            </a:extLst>
          </p:cNvPr>
          <p:cNvSpPr txBox="1"/>
          <p:nvPr/>
        </p:nvSpPr>
        <p:spPr>
          <a:xfrm>
            <a:off x="701964" y="1137227"/>
            <a:ext cx="10898909" cy="1815882"/>
          </a:xfrm>
          <a:prstGeom prst="rect">
            <a:avLst/>
          </a:prstGeom>
          <a:noFill/>
        </p:spPr>
        <p:txBody>
          <a:bodyPr wrap="square" lIns="91440" tIns="45720" rIns="91440" bIns="45720" rtlCol="0" anchor="t">
            <a:spAutoFit/>
          </a:bodyPr>
          <a:lstStyle/>
          <a:p>
            <a:r>
              <a:rPr lang="en-US" sz="1600" dirty="0" smtClean="0">
                <a:solidFill>
                  <a:schemeClr val="tx1">
                    <a:lumMod val="75000"/>
                  </a:schemeClr>
                </a:solidFill>
              </a:rPr>
              <a:t>The </a:t>
            </a:r>
            <a:r>
              <a:rPr lang="en-US" sz="1600" b="1" dirty="0" smtClean="0">
                <a:solidFill>
                  <a:schemeClr val="tx1">
                    <a:lumMod val="75000"/>
                  </a:schemeClr>
                </a:solidFill>
              </a:rPr>
              <a:t>Document Object model (DOM)</a:t>
            </a:r>
            <a:r>
              <a:rPr lang="en-US" sz="1600" dirty="0" smtClean="0">
                <a:solidFill>
                  <a:schemeClr val="tx1">
                    <a:lumMod val="75000"/>
                  </a:schemeClr>
                </a:solidFill>
              </a:rPr>
              <a:t> is a tree of objects based on the HTML document that is created by the browser by the browser when it loads a page. Every element in this HTML page exists on some branch of the tree, with elements above it, and possibly next to or below it. Elements inside other elements are considered descendants. </a:t>
            </a:r>
          </a:p>
          <a:p>
            <a:endParaRPr lang="en-US" sz="1600" dirty="0">
              <a:solidFill>
                <a:schemeClr val="tx1">
                  <a:lumMod val="75000"/>
                </a:schemeClr>
              </a:solidFill>
            </a:endParaRPr>
          </a:p>
          <a:p>
            <a:r>
              <a:rPr lang="en-US" sz="1600" dirty="0" smtClean="0">
                <a:solidFill>
                  <a:schemeClr val="tx1">
                    <a:lumMod val="75000"/>
                  </a:schemeClr>
                </a:solidFill>
              </a:rPr>
              <a:t>According to the DOM tree, the outermost element is the </a:t>
            </a:r>
            <a:r>
              <a:rPr lang="en-US" sz="1600" u="sng" dirty="0" smtClean="0">
                <a:solidFill>
                  <a:schemeClr val="tx1">
                    <a:lumMod val="75000"/>
                  </a:schemeClr>
                </a:solidFill>
              </a:rPr>
              <a:t>parent</a:t>
            </a:r>
            <a:r>
              <a:rPr lang="en-US" sz="1600" dirty="0" smtClean="0">
                <a:solidFill>
                  <a:schemeClr val="tx1">
                    <a:lumMod val="75000"/>
                  </a:schemeClr>
                </a:solidFill>
              </a:rPr>
              <a:t> of all elements inside of it. Therefore, the HTML elements inside of the outer element are </a:t>
            </a:r>
            <a:r>
              <a:rPr lang="en-US" sz="1600" u="sng" dirty="0" smtClean="0">
                <a:solidFill>
                  <a:schemeClr val="tx1">
                    <a:lumMod val="75000"/>
                  </a:schemeClr>
                </a:solidFill>
              </a:rPr>
              <a:t>children. </a:t>
            </a:r>
            <a:endParaRPr lang="en-US" sz="1600" dirty="0">
              <a:solidFill>
                <a:schemeClr val="tx1">
                  <a:lumMod val="75000"/>
                </a:schemeClr>
              </a:solidFill>
            </a:endParaRPr>
          </a:p>
        </p:txBody>
      </p:sp>
      <p:pic>
        <p:nvPicPr>
          <p:cNvPr id="1028" name="Picture 4" descr="What Is The DOM And How To Manipulate It | by Dylan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6122" y="3191564"/>
            <a:ext cx="4158531" cy="3228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3446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665018" y="349826"/>
            <a:ext cx="9905998" cy="741218"/>
          </a:xfrm>
        </p:spPr>
        <p:txBody>
          <a:body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jQuery Selectors AND SYNTAX</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B1580835-1BEB-75EC-0D8F-715FAB0F9351}"/>
              </a:ext>
            </a:extLst>
          </p:cNvPr>
          <p:cNvSpPr txBox="1"/>
          <p:nvPr/>
        </p:nvSpPr>
        <p:spPr>
          <a:xfrm>
            <a:off x="665018" y="1091044"/>
            <a:ext cx="10982037" cy="5262979"/>
          </a:xfrm>
          <a:prstGeom prst="rect">
            <a:avLst/>
          </a:prstGeom>
          <a:noFill/>
        </p:spPr>
        <p:txBody>
          <a:bodyPr wrap="square" lIns="91440" tIns="45720" rIns="91440" bIns="45720" rtlCol="0" anchor="t">
            <a:spAutoFit/>
          </a:bodyPr>
          <a:lstStyle/>
          <a:p>
            <a:r>
              <a:rPr lang="en-US" sz="1600" b="1" dirty="0" smtClean="0">
                <a:solidFill>
                  <a:schemeClr val="tx1">
                    <a:lumMod val="75000"/>
                  </a:schemeClr>
                </a:solidFill>
              </a:rPr>
              <a:t>jQuery Syntax</a:t>
            </a:r>
          </a:p>
          <a:p>
            <a:r>
              <a:rPr lang="en-US" sz="1600" dirty="0" smtClean="0">
                <a:solidFill>
                  <a:schemeClr val="tx1">
                    <a:lumMod val="75000"/>
                  </a:schemeClr>
                </a:solidFill>
              </a:rPr>
              <a:t>The $() syntax can be used to create jQuery objects for elements on a web page. Typically, a string is passed into the $() to target individual elements within out HTML document. </a:t>
            </a:r>
          </a:p>
          <a:p>
            <a:endParaRPr lang="en-US" sz="1600" dirty="0">
              <a:solidFill>
                <a:schemeClr val="tx1">
                  <a:lumMod val="75000"/>
                </a:schemeClr>
              </a:solidFill>
            </a:endParaRPr>
          </a:p>
          <a:p>
            <a:r>
              <a:rPr lang="en-US" sz="1600" b="1" dirty="0" smtClean="0">
                <a:solidFill>
                  <a:schemeClr val="tx1">
                    <a:lumMod val="75000"/>
                  </a:schemeClr>
                </a:solidFill>
              </a:rPr>
              <a:t>jQuery Selectors</a:t>
            </a:r>
          </a:p>
          <a:p>
            <a:r>
              <a:rPr lang="en-US" sz="1600" dirty="0" smtClean="0">
                <a:solidFill>
                  <a:schemeClr val="tx1">
                    <a:lumMod val="75000"/>
                  </a:schemeClr>
                </a:solidFill>
              </a:rPr>
              <a:t>jQuery </a:t>
            </a:r>
            <a:r>
              <a:rPr lang="en-US" sz="1600" dirty="0">
                <a:solidFill>
                  <a:schemeClr val="tx1">
                    <a:lumMod val="75000"/>
                  </a:schemeClr>
                </a:solidFill>
              </a:rPr>
              <a:t>makes it easy to target HTML elements by tag name, class and id, and to also dynamically target a single element given in a class by accessing an event’s </a:t>
            </a:r>
            <a:r>
              <a:rPr lang="en-US" sz="1600" dirty="0" err="1" smtClean="0">
                <a:solidFill>
                  <a:schemeClr val="tx1">
                    <a:lumMod val="75000"/>
                  </a:schemeClr>
                </a:solidFill>
              </a:rPr>
              <a:t>currentTarget</a:t>
            </a:r>
            <a:r>
              <a:rPr lang="en-US" sz="1600" dirty="0" smtClean="0">
                <a:solidFill>
                  <a:schemeClr val="tx1">
                    <a:lumMod val="75000"/>
                  </a:schemeClr>
                </a:solidFill>
              </a:rPr>
              <a:t> </a:t>
            </a:r>
            <a:r>
              <a:rPr lang="en-US" sz="1600" dirty="0">
                <a:solidFill>
                  <a:schemeClr val="tx1">
                    <a:lumMod val="75000"/>
                  </a:schemeClr>
                </a:solidFill>
              </a:rPr>
              <a:t>attribute. </a:t>
            </a:r>
            <a:r>
              <a:rPr lang="en-US" sz="1600" dirty="0" smtClean="0">
                <a:solidFill>
                  <a:schemeClr val="tx1">
                    <a:lumMod val="75000"/>
                  </a:schemeClr>
                </a:solidFill>
              </a:rPr>
              <a:t>Once targeted, (.) notation is used to attach a handler method that triggers a function. </a:t>
            </a:r>
          </a:p>
          <a:p>
            <a:endParaRPr lang="en-US" sz="1600" dirty="0">
              <a:solidFill>
                <a:schemeClr val="tx1">
                  <a:lumMod val="75000"/>
                </a:schemeClr>
              </a:solidFill>
            </a:endParaRPr>
          </a:p>
          <a:p>
            <a:r>
              <a:rPr lang="en-US" sz="1600" b="1" dirty="0" smtClean="0">
                <a:solidFill>
                  <a:schemeClr val="tx1">
                    <a:lumMod val="75000"/>
                  </a:schemeClr>
                </a:solidFill>
              </a:rPr>
              <a:t>Targeting by ID</a:t>
            </a:r>
            <a:endParaRPr lang="en-US" sz="1600" b="1" dirty="0">
              <a:solidFill>
                <a:schemeClr val="tx1">
                  <a:lumMod val="75000"/>
                </a:schemeClr>
              </a:solidFill>
            </a:endParaRPr>
          </a:p>
          <a:p>
            <a:r>
              <a:rPr lang="en-US" sz="1600" dirty="0" smtClean="0">
                <a:solidFill>
                  <a:schemeClr val="tx1">
                    <a:lumMod val="75000"/>
                  </a:schemeClr>
                </a:solidFill>
              </a:rPr>
              <a:t>This is used to target single elements and is done by prepending an elements id name with the # sign</a:t>
            </a:r>
          </a:p>
          <a:p>
            <a:endParaRPr lang="en-US" sz="1600" dirty="0">
              <a:solidFill>
                <a:schemeClr val="tx1">
                  <a:lumMod val="75000"/>
                </a:schemeClr>
              </a:solidFill>
            </a:endParaRPr>
          </a:p>
          <a:p>
            <a:r>
              <a:rPr lang="en-US" sz="1600" b="1" dirty="0" smtClean="0">
                <a:solidFill>
                  <a:schemeClr val="tx1">
                    <a:lumMod val="75000"/>
                  </a:schemeClr>
                </a:solidFill>
              </a:rPr>
              <a:t>Targeting by Class</a:t>
            </a:r>
            <a:endParaRPr lang="en-US" sz="1600" b="1" dirty="0">
              <a:solidFill>
                <a:schemeClr val="tx1">
                  <a:lumMod val="75000"/>
                </a:schemeClr>
              </a:solidFill>
            </a:endParaRPr>
          </a:p>
          <a:p>
            <a:r>
              <a:rPr lang="en-US" sz="1600" dirty="0" smtClean="0">
                <a:solidFill>
                  <a:schemeClr val="tx1">
                    <a:lumMod val="75000"/>
                  </a:schemeClr>
                </a:solidFill>
              </a:rPr>
              <a:t>This is used to target a group of elements within one class and is done by prepending an elements class name with the . sign</a:t>
            </a:r>
          </a:p>
          <a:p>
            <a:endParaRPr lang="en-US" sz="1600" dirty="0" smtClean="0">
              <a:solidFill>
                <a:schemeClr val="tx1">
                  <a:lumMod val="75000"/>
                </a:schemeClr>
              </a:solidFill>
            </a:endParaRPr>
          </a:p>
          <a:p>
            <a:r>
              <a:rPr lang="en-US" sz="1600" b="1" dirty="0" smtClean="0">
                <a:solidFill>
                  <a:schemeClr val="tx1">
                    <a:lumMod val="75000"/>
                  </a:schemeClr>
                </a:solidFill>
              </a:rPr>
              <a:t>jQuery Objects</a:t>
            </a:r>
          </a:p>
          <a:p>
            <a:r>
              <a:rPr lang="en-US" sz="1600" dirty="0" smtClean="0">
                <a:solidFill>
                  <a:schemeClr val="tx1">
                    <a:lumMod val="75000"/>
                  </a:schemeClr>
                </a:solidFill>
              </a:rPr>
              <a:t>The $symbol is an alias for jQuery (the symbol is interchangeable with jQuery. The jQuery Function takes a parameter that targets an element </a:t>
            </a:r>
            <a:r>
              <a:rPr lang="en-US" sz="1600" dirty="0">
                <a:solidFill>
                  <a:schemeClr val="tx1">
                    <a:lumMod val="75000"/>
                  </a:schemeClr>
                </a:solidFill>
              </a:rPr>
              <a:t>a</a:t>
            </a:r>
            <a:r>
              <a:rPr lang="en-US" sz="1600" dirty="0" smtClean="0">
                <a:solidFill>
                  <a:schemeClr val="tx1">
                    <a:lumMod val="75000"/>
                  </a:schemeClr>
                </a:solidFill>
              </a:rPr>
              <a:t>nd turns it into a jQuery object. Then, the jQuery method can be called on a jQuery object. Developers often save jQuery objects in variables</a:t>
            </a:r>
            <a:endParaRPr lang="en-US" sz="1600" dirty="0">
              <a:solidFill>
                <a:schemeClr val="tx1">
                  <a:lumMod val="75000"/>
                </a:schemeClr>
              </a:solidFill>
            </a:endParaRPr>
          </a:p>
          <a:p>
            <a:endParaRPr lang="en-US" sz="1600" dirty="0">
              <a:solidFill>
                <a:schemeClr val="tx1">
                  <a:lumMod val="75000"/>
                </a:schemeClr>
              </a:solidFill>
            </a:endParaRPr>
          </a:p>
        </p:txBody>
      </p:sp>
    </p:spTree>
    <p:extLst>
      <p:ext uri="{BB962C8B-B14F-4D97-AF65-F5344CB8AC3E}">
        <p14:creationId xmlns:p14="http://schemas.microsoft.com/office/powerpoint/2010/main" val="37916226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692727" y="368299"/>
            <a:ext cx="9905998" cy="741218"/>
          </a:xfrm>
        </p:spPr>
        <p:txBody>
          <a:body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More…</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B1580835-1BEB-75EC-0D8F-715FAB0F9351}"/>
              </a:ext>
            </a:extLst>
          </p:cNvPr>
          <p:cNvSpPr txBox="1"/>
          <p:nvPr/>
        </p:nvSpPr>
        <p:spPr>
          <a:xfrm>
            <a:off x="692727" y="1358899"/>
            <a:ext cx="10390909" cy="4031873"/>
          </a:xfrm>
          <a:prstGeom prst="rect">
            <a:avLst/>
          </a:prstGeom>
          <a:noFill/>
        </p:spPr>
        <p:txBody>
          <a:bodyPr wrap="square" lIns="91440" tIns="45720" rIns="91440" bIns="45720" rtlCol="0" anchor="t">
            <a:spAutoFit/>
          </a:bodyPr>
          <a:lstStyle/>
          <a:p>
            <a:r>
              <a:rPr lang="en-US" sz="1600" b="1" dirty="0" smtClean="0">
                <a:solidFill>
                  <a:schemeClr val="tx1">
                    <a:lumMod val="75000"/>
                  </a:schemeClr>
                </a:solidFill>
              </a:rPr>
              <a:t>jQuery Methods</a:t>
            </a:r>
          </a:p>
          <a:p>
            <a:r>
              <a:rPr lang="en-US" sz="1600" dirty="0" smtClean="0">
                <a:solidFill>
                  <a:schemeClr val="tx1">
                    <a:lumMod val="75000"/>
                  </a:schemeClr>
                </a:solidFill>
              </a:rPr>
              <a:t>With JavaScript, the possibilities are endless but time-consuming and </a:t>
            </a:r>
            <a:r>
              <a:rPr lang="en-US" sz="1600" dirty="0" err="1" smtClean="0">
                <a:solidFill>
                  <a:schemeClr val="tx1">
                    <a:lumMod val="75000"/>
                  </a:schemeClr>
                </a:solidFill>
              </a:rPr>
              <a:t>jquery</a:t>
            </a:r>
            <a:r>
              <a:rPr lang="en-US" sz="1600" dirty="0" smtClean="0">
                <a:solidFill>
                  <a:schemeClr val="tx1">
                    <a:lumMod val="75000"/>
                  </a:schemeClr>
                </a:solidFill>
              </a:rPr>
              <a:t> consists of pre-made structures known as </a:t>
            </a:r>
            <a:r>
              <a:rPr lang="en-US" sz="1600" b="1" dirty="0" smtClean="0">
                <a:solidFill>
                  <a:schemeClr val="tx1">
                    <a:lumMod val="75000"/>
                  </a:schemeClr>
                </a:solidFill>
              </a:rPr>
              <a:t>jQuery Methods. </a:t>
            </a:r>
            <a:r>
              <a:rPr lang="en-US" sz="1600" dirty="0" smtClean="0">
                <a:solidFill>
                  <a:schemeClr val="tx1">
                    <a:lumMod val="75000"/>
                  </a:schemeClr>
                </a:solidFill>
              </a:rPr>
              <a:t>These methods are used to add dynamic behaviour to HTML elements and CSS such as .hide(), .show(), .</a:t>
            </a:r>
            <a:r>
              <a:rPr lang="en-US" sz="1600" dirty="0" err="1" smtClean="0">
                <a:solidFill>
                  <a:schemeClr val="tx1">
                    <a:lumMod val="75000"/>
                  </a:schemeClr>
                </a:solidFill>
              </a:rPr>
              <a:t>fadeIn</a:t>
            </a:r>
            <a:r>
              <a:rPr lang="en-US" sz="1600" dirty="0" smtClean="0">
                <a:solidFill>
                  <a:schemeClr val="tx1">
                    <a:lumMod val="75000"/>
                  </a:schemeClr>
                </a:solidFill>
              </a:rPr>
              <a:t>(), .fadeout() etc to a HTML element. </a:t>
            </a:r>
          </a:p>
          <a:p>
            <a:endParaRPr lang="en-US" sz="1600" dirty="0">
              <a:solidFill>
                <a:schemeClr val="tx1">
                  <a:lumMod val="75000"/>
                </a:schemeClr>
              </a:solidFill>
            </a:endParaRPr>
          </a:p>
          <a:p>
            <a:r>
              <a:rPr lang="en-US" sz="1600" b="1" dirty="0" smtClean="0">
                <a:solidFill>
                  <a:schemeClr val="tx1">
                    <a:lumMod val="75000"/>
                  </a:schemeClr>
                </a:solidFill>
              </a:rPr>
              <a:t>.ready()</a:t>
            </a:r>
            <a:endParaRPr lang="en-US" sz="1600" dirty="0" smtClean="0">
              <a:solidFill>
                <a:schemeClr val="tx1">
                  <a:lumMod val="75000"/>
                </a:schemeClr>
              </a:solidFill>
            </a:endParaRPr>
          </a:p>
          <a:p>
            <a:r>
              <a:rPr lang="en-US" sz="1600" dirty="0" smtClean="0">
                <a:solidFill>
                  <a:schemeClr val="tx1">
                    <a:lumMod val="75000"/>
                  </a:schemeClr>
                </a:solidFill>
              </a:rPr>
              <a:t>A webpage must first be rendered in a user’s browser before it is possible to have any dynamic behaviour. To solve this, we use the first jQuery Method: .ready()</a:t>
            </a:r>
          </a:p>
          <a:p>
            <a:endParaRPr lang="en-US" sz="1600" dirty="0">
              <a:solidFill>
                <a:schemeClr val="tx1">
                  <a:lumMod val="75000"/>
                </a:schemeClr>
              </a:solidFill>
            </a:endParaRPr>
          </a:p>
          <a:p>
            <a:r>
              <a:rPr lang="en-US" sz="1600" dirty="0" smtClean="0">
                <a:solidFill>
                  <a:schemeClr val="tx1">
                    <a:lumMod val="75000"/>
                  </a:schemeClr>
                </a:solidFill>
              </a:rPr>
              <a:t>This method waits until the HTML page’s Document Object Model is ready to manipulate. All of the JavaScript behaviour needs to be wrapped around this method to make sure the webpage is rendered in the browser before any jQuery code executes. (demo)</a:t>
            </a:r>
          </a:p>
          <a:p>
            <a:endParaRPr lang="en-US" sz="1600" dirty="0">
              <a:solidFill>
                <a:schemeClr val="tx1">
                  <a:lumMod val="75000"/>
                </a:schemeClr>
              </a:solidFill>
            </a:endParaRPr>
          </a:p>
          <a:p>
            <a:endParaRPr lang="en-US" sz="1600" dirty="0" smtClean="0">
              <a:solidFill>
                <a:schemeClr val="tx1">
                  <a:lumMod val="75000"/>
                </a:schemeClr>
              </a:solidFill>
            </a:endParaRPr>
          </a:p>
          <a:p>
            <a:endParaRPr lang="en-US" sz="1600" dirty="0">
              <a:solidFill>
                <a:schemeClr val="tx1">
                  <a:lumMod val="75000"/>
                </a:schemeClr>
              </a:solidFill>
            </a:endParaRPr>
          </a:p>
          <a:p>
            <a:endParaRPr lang="en-US" sz="1600" dirty="0">
              <a:solidFill>
                <a:schemeClr val="tx1">
                  <a:lumMod val="75000"/>
                </a:schemeClr>
              </a:solidFill>
            </a:endParaRPr>
          </a:p>
        </p:txBody>
      </p:sp>
    </p:spTree>
    <p:extLst>
      <p:ext uri="{BB962C8B-B14F-4D97-AF65-F5344CB8AC3E}">
        <p14:creationId xmlns:p14="http://schemas.microsoft.com/office/powerpoint/2010/main" val="25153575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692727" y="368299"/>
            <a:ext cx="9905998" cy="741218"/>
          </a:xfrm>
        </p:spPr>
        <p:txBody>
          <a:body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EVENT HANDLING</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B1580835-1BEB-75EC-0D8F-715FAB0F9351}"/>
              </a:ext>
            </a:extLst>
          </p:cNvPr>
          <p:cNvSpPr txBox="1"/>
          <p:nvPr/>
        </p:nvSpPr>
        <p:spPr>
          <a:xfrm>
            <a:off x="692727" y="1166089"/>
            <a:ext cx="10390909" cy="1569660"/>
          </a:xfrm>
          <a:prstGeom prst="rect">
            <a:avLst/>
          </a:prstGeom>
          <a:noFill/>
        </p:spPr>
        <p:txBody>
          <a:bodyPr wrap="square" lIns="91440" tIns="45720" rIns="91440" bIns="45720" rtlCol="0" anchor="t">
            <a:spAutoFit/>
          </a:bodyPr>
          <a:lstStyle/>
          <a:p>
            <a:r>
              <a:rPr lang="en-US" sz="1600" dirty="0" smtClean="0">
                <a:solidFill>
                  <a:schemeClr val="tx1">
                    <a:lumMod val="75000"/>
                  </a:schemeClr>
                </a:solidFill>
              </a:rPr>
              <a:t>The jQuery .on() method adds event handlers to jQuery objects. The method adds event handlers to jQuery. It takes two parameters; a string declaring the event to listen for (the handler) and a callback function to fire when the event is detected. </a:t>
            </a:r>
            <a:endParaRPr lang="en-US" sz="1600" dirty="0">
              <a:solidFill>
                <a:schemeClr val="tx1">
                  <a:lumMod val="75000"/>
                </a:schemeClr>
              </a:solidFill>
            </a:endParaRPr>
          </a:p>
          <a:p>
            <a:endParaRPr lang="en-US" sz="1600" dirty="0" smtClean="0">
              <a:solidFill>
                <a:schemeClr val="tx1">
                  <a:lumMod val="75000"/>
                </a:schemeClr>
              </a:solidFill>
            </a:endParaRPr>
          </a:p>
          <a:p>
            <a:endParaRPr lang="en-US" sz="1600" dirty="0">
              <a:solidFill>
                <a:schemeClr val="tx1">
                  <a:lumMod val="75000"/>
                </a:schemeClr>
              </a:solidFill>
            </a:endParaRPr>
          </a:p>
          <a:p>
            <a:endParaRPr lang="en-US" sz="1600" dirty="0">
              <a:solidFill>
                <a:schemeClr val="tx1">
                  <a:lumMod val="75000"/>
                </a:schemeClr>
              </a:solidFill>
            </a:endParaRPr>
          </a:p>
        </p:txBody>
      </p:sp>
      <p:pic>
        <p:nvPicPr>
          <p:cNvPr id="3" name="Picture 2"/>
          <p:cNvPicPr>
            <a:picLocks noChangeAspect="1"/>
          </p:cNvPicPr>
          <p:nvPr/>
        </p:nvPicPr>
        <p:blipFill>
          <a:blip r:embed="rId2"/>
          <a:stretch>
            <a:fillRect/>
          </a:stretch>
        </p:blipFill>
        <p:spPr>
          <a:xfrm>
            <a:off x="1674667" y="2496757"/>
            <a:ext cx="8427028" cy="3549221"/>
          </a:xfrm>
          <a:prstGeom prst="rect">
            <a:avLst/>
          </a:prstGeom>
        </p:spPr>
      </p:pic>
    </p:spTree>
    <p:extLst>
      <p:ext uri="{BB962C8B-B14F-4D97-AF65-F5344CB8AC3E}">
        <p14:creationId xmlns:p14="http://schemas.microsoft.com/office/powerpoint/2010/main" val="18880339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C15-5BBC-1B80-D9A5-69D7A85B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7082-879C-A50D-0B81-A42417EE54FD}"/>
              </a:ext>
            </a:extLst>
          </p:cNvPr>
          <p:cNvSpPr>
            <a:spLocks noGrp="1"/>
          </p:cNvSpPr>
          <p:nvPr>
            <p:ph type="title"/>
          </p:nvPr>
        </p:nvSpPr>
        <p:spPr>
          <a:xfrm>
            <a:off x="692727" y="368299"/>
            <a:ext cx="9905998" cy="741218"/>
          </a:xfrm>
        </p:spPr>
        <p:txBody>
          <a:body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jQuery EFFECTS</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B1580835-1BEB-75EC-0D8F-715FAB0F9351}"/>
              </a:ext>
            </a:extLst>
          </p:cNvPr>
          <p:cNvSpPr txBox="1"/>
          <p:nvPr/>
        </p:nvSpPr>
        <p:spPr>
          <a:xfrm>
            <a:off x="692727" y="1109517"/>
            <a:ext cx="10390909" cy="3046988"/>
          </a:xfrm>
          <a:prstGeom prst="rect">
            <a:avLst/>
          </a:prstGeom>
          <a:noFill/>
        </p:spPr>
        <p:txBody>
          <a:bodyPr wrap="square" lIns="91440" tIns="45720" rIns="91440" bIns="45720" rtlCol="0" anchor="t">
            <a:spAutoFit/>
          </a:bodyPr>
          <a:lstStyle/>
          <a:p>
            <a:endParaRPr lang="en-US" sz="1600" dirty="0" smtClean="0">
              <a:solidFill>
                <a:schemeClr val="tx1">
                  <a:lumMod val="75000"/>
                </a:schemeClr>
              </a:solidFill>
            </a:endParaRPr>
          </a:p>
          <a:p>
            <a:r>
              <a:rPr lang="en-US" sz="1600" dirty="0" smtClean="0">
                <a:solidFill>
                  <a:schemeClr val="tx1">
                    <a:lumMod val="75000"/>
                  </a:schemeClr>
                </a:solidFill>
              </a:rPr>
              <a:t>jQuery effects are a group of methods in the jQuery library </a:t>
            </a:r>
            <a:r>
              <a:rPr lang="en-US" sz="1600" dirty="0" err="1" smtClean="0">
                <a:solidFill>
                  <a:schemeClr val="tx1">
                    <a:lumMod val="75000"/>
                  </a:schemeClr>
                </a:solidFill>
              </a:rPr>
              <a:t>library</a:t>
            </a:r>
            <a:r>
              <a:rPr lang="en-US" sz="1600" dirty="0" smtClean="0">
                <a:solidFill>
                  <a:schemeClr val="tx1">
                    <a:lumMod val="75000"/>
                  </a:schemeClr>
                </a:solidFill>
              </a:rPr>
              <a:t> that are responsible for adding dynamic behaviour to websites. The can make elements disappear, fade in and out and slide around the page. </a:t>
            </a:r>
          </a:p>
          <a:p>
            <a:endParaRPr lang="en-US" sz="1600" dirty="0">
              <a:solidFill>
                <a:schemeClr val="tx1">
                  <a:lumMod val="75000"/>
                </a:schemeClr>
              </a:solidFill>
            </a:endParaRPr>
          </a:p>
          <a:p>
            <a:r>
              <a:rPr lang="en-US" sz="1600" dirty="0" smtClean="0">
                <a:solidFill>
                  <a:schemeClr val="tx1">
                    <a:lumMod val="75000"/>
                  </a:schemeClr>
                </a:solidFill>
              </a:rPr>
              <a:t>Examples of jQuery</a:t>
            </a:r>
            <a:r>
              <a:rPr lang="en-US" sz="1600" dirty="0">
                <a:solidFill>
                  <a:schemeClr val="tx1">
                    <a:lumMod val="75000"/>
                  </a:schemeClr>
                </a:solidFill>
              </a:rPr>
              <a:t>: </a:t>
            </a:r>
            <a:r>
              <a:rPr lang="en-US" sz="1600" dirty="0" smtClean="0">
                <a:solidFill>
                  <a:schemeClr val="tx1">
                    <a:lumMod val="75000"/>
                  </a:schemeClr>
                </a:solidFill>
              </a:rPr>
              <a:t>.</a:t>
            </a:r>
            <a:r>
              <a:rPr lang="en-US" sz="1600" dirty="0">
                <a:solidFill>
                  <a:schemeClr val="tx1">
                    <a:lumMod val="75000"/>
                  </a:schemeClr>
                </a:solidFill>
              </a:rPr>
              <a:t>hide</a:t>
            </a:r>
            <a:r>
              <a:rPr lang="en-US" sz="1600" dirty="0" smtClean="0">
                <a:solidFill>
                  <a:schemeClr val="tx1">
                    <a:lumMod val="75000"/>
                  </a:schemeClr>
                </a:solidFill>
              </a:rPr>
              <a:t>(), .show(), .</a:t>
            </a:r>
            <a:r>
              <a:rPr lang="en-US" sz="1600" dirty="0">
                <a:solidFill>
                  <a:schemeClr val="tx1">
                    <a:lumMod val="75000"/>
                  </a:schemeClr>
                </a:solidFill>
              </a:rPr>
              <a:t>toggle</a:t>
            </a:r>
            <a:r>
              <a:rPr lang="en-US" sz="1600" dirty="0" smtClean="0">
                <a:solidFill>
                  <a:schemeClr val="tx1">
                    <a:lumMod val="75000"/>
                  </a:schemeClr>
                </a:solidFill>
              </a:rPr>
              <a:t>(), .</a:t>
            </a:r>
            <a:r>
              <a:rPr lang="en-US" sz="1600" dirty="0" err="1">
                <a:solidFill>
                  <a:schemeClr val="tx1">
                    <a:lumMod val="75000"/>
                  </a:schemeClr>
                </a:solidFill>
              </a:rPr>
              <a:t>fadeIn</a:t>
            </a:r>
            <a:r>
              <a:rPr lang="en-US" sz="1600" dirty="0">
                <a:solidFill>
                  <a:schemeClr val="tx1">
                    <a:lumMod val="75000"/>
                  </a:schemeClr>
                </a:solidFill>
              </a:rPr>
              <a:t>(1000</a:t>
            </a:r>
            <a:r>
              <a:rPr lang="en-US" sz="1600" dirty="0" smtClean="0">
                <a:solidFill>
                  <a:schemeClr val="tx1">
                    <a:lumMod val="75000"/>
                  </a:schemeClr>
                </a:solidFill>
              </a:rPr>
              <a:t>), .fadeout(1000), .</a:t>
            </a:r>
            <a:r>
              <a:rPr lang="en-US" sz="1600" dirty="0" err="1">
                <a:solidFill>
                  <a:schemeClr val="tx1">
                    <a:lumMod val="75000"/>
                  </a:schemeClr>
                </a:solidFill>
              </a:rPr>
              <a:t>slidedown</a:t>
            </a:r>
            <a:r>
              <a:rPr lang="en-US" sz="1600" dirty="0">
                <a:solidFill>
                  <a:schemeClr val="tx1">
                    <a:lumMod val="75000"/>
                  </a:schemeClr>
                </a:solidFill>
              </a:rPr>
              <a:t>(‘slow’)</a:t>
            </a:r>
          </a:p>
          <a:p>
            <a:endParaRPr lang="en-US" sz="1600" dirty="0">
              <a:solidFill>
                <a:schemeClr val="tx1">
                  <a:lumMod val="75000"/>
                </a:schemeClr>
              </a:solidFill>
            </a:endParaRPr>
          </a:p>
          <a:p>
            <a:endParaRPr lang="en-US" sz="1600" dirty="0">
              <a:solidFill>
                <a:schemeClr val="tx1">
                  <a:lumMod val="75000"/>
                </a:schemeClr>
              </a:solidFill>
            </a:endParaRPr>
          </a:p>
          <a:p>
            <a:endParaRPr lang="en-US" sz="1600" dirty="0" smtClean="0">
              <a:solidFill>
                <a:schemeClr val="tx1">
                  <a:lumMod val="75000"/>
                </a:schemeClr>
              </a:solidFill>
            </a:endParaRPr>
          </a:p>
          <a:p>
            <a:endParaRPr lang="en-US" sz="1600" dirty="0">
              <a:solidFill>
                <a:schemeClr val="tx1">
                  <a:lumMod val="75000"/>
                </a:schemeClr>
              </a:solidFill>
            </a:endParaRPr>
          </a:p>
          <a:p>
            <a:endParaRPr lang="en-US" sz="1600" dirty="0">
              <a:solidFill>
                <a:schemeClr val="tx1">
                  <a:lumMod val="75000"/>
                </a:schemeClr>
              </a:solidFill>
            </a:endParaRPr>
          </a:p>
          <a:p>
            <a:endParaRPr lang="en-US" sz="1600" dirty="0" smtClean="0">
              <a:solidFill>
                <a:schemeClr val="tx1">
                  <a:lumMod val="75000"/>
                </a:schemeClr>
              </a:solidFill>
            </a:endParaRPr>
          </a:p>
        </p:txBody>
      </p:sp>
      <p:sp>
        <p:nvSpPr>
          <p:cNvPr id="6" name="Title 1">
            <a:extLst>
              <a:ext uri="{FF2B5EF4-FFF2-40B4-BE49-F238E27FC236}">
                <a16:creationId xmlns:a16="http://schemas.microsoft.com/office/drawing/2014/main" id="{6D3A7082-879C-A50D-0B81-A42417EE54FD}"/>
              </a:ext>
            </a:extLst>
          </p:cNvPr>
          <p:cNvSpPr txBox="1">
            <a:spLocks/>
          </p:cNvSpPr>
          <p:nvPr/>
        </p:nvSpPr>
        <p:spPr>
          <a:xfrm>
            <a:off x="692727" y="2996045"/>
            <a:ext cx="9905998" cy="74121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smtClean="0">
                <a:effectLst>
                  <a:glow rad="38100">
                    <a:prstClr val="black">
                      <a:lumMod val="65000"/>
                      <a:lumOff val="35000"/>
                      <a:alpha val="40000"/>
                    </a:prstClr>
                  </a:glow>
                  <a:outerShdw blurRad="28575" dist="38100" dir="14040000" algn="tl" rotWithShape="0">
                    <a:srgbClr val="000000">
                      <a:alpha val="25000"/>
                    </a:srgbClr>
                  </a:outerShdw>
                </a:effectLst>
              </a:rPr>
              <a:t>CSS ANIMATIONs</a:t>
            </a:r>
            <a:endParaRPr lang="en-US" u="sng"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7" name="TextBox 6">
            <a:extLst>
              <a:ext uri="{FF2B5EF4-FFF2-40B4-BE49-F238E27FC236}">
                <a16:creationId xmlns:a16="http://schemas.microsoft.com/office/drawing/2014/main" id="{B1580835-1BEB-75EC-0D8F-715FAB0F9351}"/>
              </a:ext>
            </a:extLst>
          </p:cNvPr>
          <p:cNvSpPr txBox="1"/>
          <p:nvPr/>
        </p:nvSpPr>
        <p:spPr>
          <a:xfrm>
            <a:off x="692726" y="3635663"/>
            <a:ext cx="10390909" cy="3046988"/>
          </a:xfrm>
          <a:prstGeom prst="rect">
            <a:avLst/>
          </a:prstGeom>
          <a:noFill/>
        </p:spPr>
        <p:txBody>
          <a:bodyPr wrap="square" lIns="91440" tIns="45720" rIns="91440" bIns="45720" rtlCol="0" anchor="t">
            <a:spAutoFit/>
          </a:bodyPr>
          <a:lstStyle/>
          <a:p>
            <a:endParaRPr lang="en-US" sz="1600" dirty="0">
              <a:solidFill>
                <a:schemeClr val="tx1">
                  <a:lumMod val="75000"/>
                </a:schemeClr>
              </a:solidFill>
            </a:endParaRPr>
          </a:p>
          <a:p>
            <a:r>
              <a:rPr lang="en-US" sz="1600" b="1" dirty="0" smtClean="0">
                <a:solidFill>
                  <a:schemeClr val="tx1">
                    <a:lumMod val="75000"/>
                  </a:schemeClr>
                </a:solidFill>
              </a:rPr>
              <a:t>CSS and jQuery</a:t>
            </a:r>
          </a:p>
          <a:p>
            <a:r>
              <a:rPr lang="en-US" sz="1600" dirty="0" smtClean="0">
                <a:solidFill>
                  <a:schemeClr val="tx1">
                    <a:lumMod val="75000"/>
                  </a:schemeClr>
                </a:solidFill>
              </a:rPr>
              <a:t>One of the most powerful tools in jQuery allows the editing of CSS property values enabling the change of multiple visual aspects of an element at once. </a:t>
            </a:r>
          </a:p>
          <a:p>
            <a:endParaRPr lang="en-US" sz="1600" dirty="0">
              <a:solidFill>
                <a:schemeClr val="tx1">
                  <a:lumMod val="75000"/>
                </a:schemeClr>
              </a:solidFill>
            </a:endParaRPr>
          </a:p>
          <a:p>
            <a:r>
              <a:rPr lang="en-US" sz="1600" dirty="0" smtClean="0">
                <a:solidFill>
                  <a:schemeClr val="tx1">
                    <a:lumMod val="75000"/>
                  </a:schemeClr>
                </a:solidFill>
              </a:rPr>
              <a:t>To modify CSS properties of an element, jQuery provides one method called .</a:t>
            </a:r>
            <a:r>
              <a:rPr lang="en-US" sz="1600" dirty="0" err="1" smtClean="0">
                <a:solidFill>
                  <a:schemeClr val="tx1">
                    <a:lumMod val="75000"/>
                  </a:schemeClr>
                </a:solidFill>
              </a:rPr>
              <a:t>css</a:t>
            </a:r>
            <a:r>
              <a:rPr lang="en-US" sz="1600" dirty="0" smtClean="0">
                <a:solidFill>
                  <a:schemeClr val="tx1">
                    <a:lumMod val="75000"/>
                  </a:schemeClr>
                </a:solidFill>
              </a:rPr>
              <a:t>(). This method accepts an argument for a CSS property, and a corresponding CSS value(demo)</a:t>
            </a:r>
            <a:endParaRPr lang="en-US" sz="1600" dirty="0">
              <a:solidFill>
                <a:schemeClr val="tx1">
                  <a:lumMod val="75000"/>
                </a:schemeClr>
              </a:solidFill>
            </a:endParaRPr>
          </a:p>
          <a:p>
            <a:endParaRPr lang="en-US" sz="1600" dirty="0">
              <a:solidFill>
                <a:schemeClr val="tx1">
                  <a:lumMod val="75000"/>
                </a:schemeClr>
              </a:solidFill>
            </a:endParaRPr>
          </a:p>
          <a:p>
            <a:endParaRPr lang="en-US" sz="1600" dirty="0" smtClean="0">
              <a:solidFill>
                <a:schemeClr val="tx1">
                  <a:lumMod val="75000"/>
                </a:schemeClr>
              </a:solidFill>
            </a:endParaRPr>
          </a:p>
          <a:p>
            <a:endParaRPr lang="en-US" sz="1600" dirty="0">
              <a:solidFill>
                <a:schemeClr val="tx1">
                  <a:lumMod val="75000"/>
                </a:schemeClr>
              </a:solidFill>
            </a:endParaRPr>
          </a:p>
          <a:p>
            <a:endParaRPr lang="en-US" sz="1600" dirty="0">
              <a:solidFill>
                <a:schemeClr val="tx1">
                  <a:lumMod val="75000"/>
                </a:schemeClr>
              </a:solidFill>
            </a:endParaRPr>
          </a:p>
          <a:p>
            <a:endParaRPr lang="en-US" sz="1600" dirty="0" smtClean="0">
              <a:solidFill>
                <a:schemeClr val="tx1">
                  <a:lumMod val="75000"/>
                </a:schemeClr>
              </a:solidFill>
            </a:endParaRPr>
          </a:p>
        </p:txBody>
      </p:sp>
    </p:spTree>
    <p:extLst>
      <p:ext uri="{BB962C8B-B14F-4D97-AF65-F5344CB8AC3E}">
        <p14:creationId xmlns:p14="http://schemas.microsoft.com/office/powerpoint/2010/main" val="61022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7121" y="535709"/>
            <a:ext cx="8676222" cy="891310"/>
          </a:xfrm>
        </p:spPr>
        <p:txBody>
          <a:bodyPr>
            <a:normAutofit/>
          </a:bodyPr>
          <a:lstStyle/>
          <a:p>
            <a:r>
              <a:rPr lang="en-US" sz="2000" dirty="0"/>
              <a:t>DAY 00 TASKS</a:t>
            </a:r>
          </a:p>
        </p:txBody>
      </p:sp>
      <p:sp>
        <p:nvSpPr>
          <p:cNvPr id="3" name="Subtitle 2"/>
          <p:cNvSpPr>
            <a:spLocks noGrp="1"/>
          </p:cNvSpPr>
          <p:nvPr>
            <p:ph type="subTitle" idx="1"/>
          </p:nvPr>
        </p:nvSpPr>
        <p:spPr>
          <a:xfrm>
            <a:off x="1612466" y="1946563"/>
            <a:ext cx="8676222" cy="1905000"/>
          </a:xfrm>
        </p:spPr>
        <p:txBody>
          <a:bodyPr>
            <a:normAutofit fontScale="92500" lnSpcReduction="20000"/>
          </a:bodyPr>
          <a:lstStyle/>
          <a:p>
            <a:pPr algn="l"/>
            <a:r>
              <a:rPr lang="en-US" dirty="0"/>
              <a:t>Create a GitHub account: post link in the group</a:t>
            </a:r>
          </a:p>
          <a:p>
            <a:pPr algn="l"/>
            <a:r>
              <a:rPr lang="en-US" dirty="0"/>
              <a:t>Download visual studio code and GitHub desktop</a:t>
            </a:r>
          </a:p>
          <a:p>
            <a:pPr algn="l"/>
            <a:r>
              <a:rPr lang="en-US" dirty="0"/>
              <a:t>Connect GitHub desktop to your GitHub account and local folder</a:t>
            </a:r>
          </a:p>
          <a:p>
            <a:pPr algn="l"/>
            <a:r>
              <a:rPr lang="en-US" dirty="0"/>
              <a:t>Create a basic project folder with necessary files</a:t>
            </a:r>
          </a:p>
          <a:p>
            <a:pPr algn="l"/>
            <a:r>
              <a:rPr lang="en-US" dirty="0"/>
              <a:t>Push it to your GitHub account</a:t>
            </a:r>
          </a:p>
        </p:txBody>
      </p:sp>
    </p:spTree>
    <p:extLst>
      <p:ext uri="{BB962C8B-B14F-4D97-AF65-F5344CB8AC3E}">
        <p14:creationId xmlns:p14="http://schemas.microsoft.com/office/powerpoint/2010/main" val="17195260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F866B-BE07-982F-1804-8DC6963BCC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C80364-7D24-5B7B-312A-9B6E8BAC1437}"/>
              </a:ext>
            </a:extLst>
          </p:cNvPr>
          <p:cNvSpPr>
            <a:spLocks noGrp="1"/>
          </p:cNvSpPr>
          <p:nvPr>
            <p:ph type="title"/>
          </p:nvPr>
        </p:nvSpPr>
        <p:spPr>
          <a:xfrm>
            <a:off x="2059710" y="838199"/>
            <a:ext cx="7648429" cy="3602182"/>
          </a:xfrm>
        </p:spPr>
        <p:txBody>
          <a:bodyPr>
            <a:normAutofit/>
          </a:bodyPr>
          <a:lstStyle/>
          <a:p>
            <a:pPr algn="ctr"/>
            <a:r>
              <a:rPr lang="en-US" sz="6000" dirty="0" smtClean="0"/>
              <a:t>DEMO</a:t>
            </a:r>
            <a:endParaRPr lang="en-US" sz="6000" dirty="0"/>
          </a:p>
        </p:txBody>
      </p:sp>
      <p:sp>
        <p:nvSpPr>
          <p:cNvPr id="3" name="Content Placeholder 2">
            <a:extLst>
              <a:ext uri="{FF2B5EF4-FFF2-40B4-BE49-F238E27FC236}">
                <a16:creationId xmlns:a16="http://schemas.microsoft.com/office/drawing/2014/main" id="{ED73E889-CC9F-97B1-D657-AB6F0D89764B}"/>
              </a:ext>
            </a:extLst>
          </p:cNvPr>
          <p:cNvSpPr>
            <a:spLocks noGrp="1"/>
          </p:cNvSpPr>
          <p:nvPr>
            <p:ph idx="1"/>
          </p:nvPr>
        </p:nvSpPr>
        <p:spPr>
          <a:xfrm>
            <a:off x="905164" y="2540000"/>
            <a:ext cx="10547927" cy="2807854"/>
          </a:xfrm>
        </p:spPr>
        <p:txBody>
          <a:bodyPr/>
          <a:lstStyle/>
          <a:p>
            <a:pPr marL="0" indent="0" algn="ctr">
              <a:buNone/>
            </a:pP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LETS CREATE A WEB APPLICATION THAT ACCEPTS USER INPUT, PERFORMS A TASK AND DISPLAYS THE RESULT USING HTML, CSS AND JAVASCRIPT</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986595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C84F2-0189-804C-E0A8-030BA3FE99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BFFE9D-8A4A-E775-0392-BE19BF644006}"/>
              </a:ext>
            </a:extLst>
          </p:cNvPr>
          <p:cNvSpPr>
            <a:spLocks noGrp="1"/>
          </p:cNvSpPr>
          <p:nvPr>
            <p:ph type="ctrTitle"/>
          </p:nvPr>
        </p:nvSpPr>
        <p:spPr>
          <a:xfrm>
            <a:off x="1455448" y="1025236"/>
            <a:ext cx="8676222" cy="891310"/>
          </a:xfrm>
        </p:spPr>
        <p:txBody>
          <a:bodyPr>
            <a:normAutofit/>
          </a:bodyPr>
          <a:lstStyle/>
          <a:p>
            <a:r>
              <a:rPr lang="en-US" sz="2000" dirty="0" smtClean="0"/>
              <a:t>Day 08 tasks</a:t>
            </a:r>
            <a:endParaRPr lang="en-US" sz="2000" dirty="0"/>
          </a:p>
        </p:txBody>
      </p:sp>
      <p:sp>
        <p:nvSpPr>
          <p:cNvPr id="3" name="Subtitle 2">
            <a:extLst>
              <a:ext uri="{FF2B5EF4-FFF2-40B4-BE49-F238E27FC236}">
                <a16:creationId xmlns:a16="http://schemas.microsoft.com/office/drawing/2014/main" id="{D46B149D-0B15-078E-3104-3B0C493C4203}"/>
              </a:ext>
            </a:extLst>
          </p:cNvPr>
          <p:cNvSpPr>
            <a:spLocks noGrp="1"/>
          </p:cNvSpPr>
          <p:nvPr>
            <p:ph type="subTitle" idx="1"/>
          </p:nvPr>
        </p:nvSpPr>
        <p:spPr>
          <a:xfrm>
            <a:off x="1455448" y="2170545"/>
            <a:ext cx="9781307" cy="3629891"/>
          </a:xfrm>
        </p:spPr>
        <p:txBody>
          <a:bodyPr>
            <a:normAutofit fontScale="77500" lnSpcReduction="20000"/>
          </a:bodyPr>
          <a:lstStyle/>
          <a:p>
            <a:pPr algn="l"/>
            <a:r>
              <a:rPr lang="en-US" dirty="0" smtClean="0"/>
              <a:t>Create a folder for day 08 in your 21-days-of-javascript repo, and make the basic project structure and In your main.js: </a:t>
            </a:r>
          </a:p>
          <a:p>
            <a:pPr algn="l"/>
            <a:endParaRPr lang="en-US" dirty="0" smtClean="0"/>
          </a:p>
          <a:p>
            <a:pPr marL="457200" indent="-457200" algn="l">
              <a:buAutoNum type="arabicPeriod"/>
            </a:pPr>
            <a:r>
              <a:rPr lang="en-US" dirty="0" smtClean="0"/>
              <a:t>Create a to-do list application where one can: </a:t>
            </a:r>
          </a:p>
          <a:p>
            <a:pPr marL="342900" indent="-342900" algn="l">
              <a:buFont typeface="Arial" panose="020B0604020202020204" pitchFamily="34" charset="0"/>
              <a:buChar char="•"/>
            </a:pPr>
            <a:r>
              <a:rPr lang="en-US" dirty="0" smtClean="0"/>
              <a:t>Input their tasks</a:t>
            </a:r>
          </a:p>
          <a:p>
            <a:pPr marL="342900" indent="-342900" algn="l">
              <a:buFont typeface="Arial" panose="020B0604020202020204" pitchFamily="34" charset="0"/>
              <a:buChar char="•"/>
            </a:pPr>
            <a:r>
              <a:rPr lang="en-US" dirty="0" smtClean="0"/>
              <a:t>Once they have created a task, they should see all their tasks</a:t>
            </a:r>
          </a:p>
          <a:p>
            <a:pPr marL="342900" indent="-342900" algn="l">
              <a:buFont typeface="Arial" panose="020B0604020202020204" pitchFamily="34" charset="0"/>
              <a:buChar char="•"/>
            </a:pPr>
            <a:r>
              <a:rPr lang="en-US" dirty="0" smtClean="0"/>
              <a:t>Delete a task from their to-do list once they have done it</a:t>
            </a:r>
            <a:endParaRPr lang="en-US" dirty="0"/>
          </a:p>
          <a:p>
            <a:pPr algn="l"/>
            <a:endParaRPr lang="en-US" dirty="0" smtClean="0"/>
          </a:p>
          <a:p>
            <a:pPr algn="l"/>
            <a:r>
              <a:rPr lang="en-US" dirty="0" smtClean="0"/>
              <a:t>SHARE LINKS OF YOUR DAY 08 TASKS FOLDER IN THE GROUP</a:t>
            </a:r>
          </a:p>
          <a:p>
            <a:pPr algn="l"/>
            <a:endParaRPr lang="en-US" dirty="0" smtClean="0"/>
          </a:p>
          <a:p>
            <a:pPr algn="l"/>
            <a:r>
              <a:rPr lang="en-US" dirty="0"/>
              <a:t>                                                                                                                 </a:t>
            </a:r>
            <a:r>
              <a:rPr lang="en-US" dirty="0" smtClean="0"/>
              <a:t>   </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2559541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09817-37A7-A427-A12A-AF9AD0312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0B9200-4FC1-6A26-9A20-C4203959F8F1}"/>
              </a:ext>
            </a:extLst>
          </p:cNvPr>
          <p:cNvSpPr>
            <a:spLocks noGrp="1"/>
          </p:cNvSpPr>
          <p:nvPr>
            <p:ph type="ctrTitle"/>
          </p:nvPr>
        </p:nvSpPr>
        <p:spPr>
          <a:xfrm>
            <a:off x="1677121" y="480291"/>
            <a:ext cx="8676222" cy="3200400"/>
          </a:xfrm>
        </p:spPr>
        <p:txBody>
          <a:bodyPr/>
          <a:lstStyle/>
          <a:p>
            <a:r>
              <a:rPr lang="en-US" dirty="0" smtClean="0">
                <a:effectLst>
                  <a:glow rad="38100">
                    <a:prstClr val="black">
                      <a:lumMod val="65000"/>
                      <a:lumOff val="35000"/>
                      <a:alpha val="50000"/>
                    </a:prstClr>
                  </a:glow>
                  <a:outerShdw blurRad="28575" dist="31750" dir="13200000" algn="tl" rotWithShape="0">
                    <a:srgbClr val="000000">
                      <a:alpha val="25000"/>
                    </a:srgbClr>
                  </a:outerShdw>
                </a:effectLst>
              </a:rPr>
              <a:t>Introduction to </a:t>
            </a:r>
            <a:r>
              <a:rPr lang="en-US" dirty="0" err="1" smtClean="0">
                <a:effectLst>
                  <a:glow rad="38100">
                    <a:prstClr val="black">
                      <a:lumMod val="65000"/>
                      <a:lumOff val="35000"/>
                      <a:alpha val="50000"/>
                    </a:prstClr>
                  </a:glow>
                  <a:outerShdw blurRad="28575" dist="31750" dir="13200000" algn="tl" rotWithShape="0">
                    <a:srgbClr val="000000">
                      <a:alpha val="25000"/>
                    </a:srgbClr>
                  </a:outerShdw>
                </a:effectLst>
              </a:rPr>
              <a:t>apiS</a:t>
            </a:r>
            <a:endParaRPr lang="en-US" dirty="0">
              <a:effectLst>
                <a:glow rad="38100">
                  <a:prstClr val="black">
                    <a:lumMod val="65000"/>
                    <a:lumOff val="35000"/>
                    <a:alpha val="50000"/>
                  </a:prstClr>
                </a:glow>
                <a:outerShdw blurRad="28575" dist="31750" dir="13200000" algn="tl" rotWithShape="0">
                  <a:srgbClr val="000000">
                    <a:alpha val="25000"/>
                  </a:srgbClr>
                </a:outerShdw>
              </a:effectLst>
            </a:endParaRPr>
          </a:p>
        </p:txBody>
      </p:sp>
      <p:sp>
        <p:nvSpPr>
          <p:cNvPr id="3" name="Subtitle 2">
            <a:extLst>
              <a:ext uri="{FF2B5EF4-FFF2-40B4-BE49-F238E27FC236}">
                <a16:creationId xmlns:a16="http://schemas.microsoft.com/office/drawing/2014/main" id="{0263ADD8-AB92-94D5-F400-130B9EC6EA1E}"/>
              </a:ext>
            </a:extLst>
          </p:cNvPr>
          <p:cNvSpPr>
            <a:spLocks noGrp="1"/>
          </p:cNvSpPr>
          <p:nvPr>
            <p:ph type="subTitle" idx="1"/>
          </p:nvPr>
        </p:nvSpPr>
        <p:spPr>
          <a:xfrm>
            <a:off x="1547812" y="3932382"/>
            <a:ext cx="8676222" cy="1905000"/>
          </a:xfrm>
        </p:spPr>
        <p:txBody>
          <a:bodyPr/>
          <a:lstStyle/>
          <a:p>
            <a:r>
              <a:rPr lang="en-US" dirty="0"/>
              <a:t>DAY </a:t>
            </a:r>
            <a:r>
              <a:rPr lang="en-US" dirty="0" smtClean="0"/>
              <a:t>10</a:t>
            </a:r>
            <a:endParaRPr lang="en-US" dirty="0"/>
          </a:p>
        </p:txBody>
      </p:sp>
    </p:spTree>
    <p:extLst>
      <p:ext uri="{BB962C8B-B14F-4D97-AF65-F5344CB8AC3E}">
        <p14:creationId xmlns:p14="http://schemas.microsoft.com/office/powerpoint/2010/main" val="30568549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C84F2-0189-804C-E0A8-030BA3FE99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BFFE9D-8A4A-E775-0392-BE19BF644006}"/>
              </a:ext>
            </a:extLst>
          </p:cNvPr>
          <p:cNvSpPr>
            <a:spLocks noGrp="1"/>
          </p:cNvSpPr>
          <p:nvPr>
            <p:ph type="ctrTitle"/>
          </p:nvPr>
        </p:nvSpPr>
        <p:spPr>
          <a:xfrm>
            <a:off x="1455448" y="1025236"/>
            <a:ext cx="8676222" cy="891310"/>
          </a:xfrm>
        </p:spPr>
        <p:txBody>
          <a:bodyPr>
            <a:normAutofit/>
          </a:bodyPr>
          <a:lstStyle/>
          <a:p>
            <a:r>
              <a:rPr lang="en-US" sz="2000" dirty="0" smtClean="0"/>
              <a:t>Day </a:t>
            </a:r>
            <a:r>
              <a:rPr lang="en-US" sz="2000" dirty="0" smtClean="0"/>
              <a:t>10</a:t>
            </a:r>
            <a:r>
              <a:rPr lang="en-US" sz="2000" dirty="0" smtClean="0"/>
              <a:t> </a:t>
            </a:r>
            <a:r>
              <a:rPr lang="en-US" sz="2000" dirty="0" smtClean="0"/>
              <a:t>tasks</a:t>
            </a:r>
            <a:endParaRPr lang="en-US" sz="2000" dirty="0"/>
          </a:p>
        </p:txBody>
      </p:sp>
      <p:sp>
        <p:nvSpPr>
          <p:cNvPr id="3" name="Subtitle 2">
            <a:extLst>
              <a:ext uri="{FF2B5EF4-FFF2-40B4-BE49-F238E27FC236}">
                <a16:creationId xmlns:a16="http://schemas.microsoft.com/office/drawing/2014/main" id="{D46B149D-0B15-078E-3104-3B0C493C4203}"/>
              </a:ext>
            </a:extLst>
          </p:cNvPr>
          <p:cNvSpPr>
            <a:spLocks noGrp="1"/>
          </p:cNvSpPr>
          <p:nvPr>
            <p:ph type="subTitle" idx="1"/>
          </p:nvPr>
        </p:nvSpPr>
        <p:spPr>
          <a:xfrm>
            <a:off x="1455448" y="2170545"/>
            <a:ext cx="9781307" cy="3629891"/>
          </a:xfrm>
        </p:spPr>
        <p:txBody>
          <a:bodyPr>
            <a:normAutofit/>
          </a:bodyPr>
          <a:lstStyle/>
          <a:p>
            <a:pPr algn="l"/>
            <a:r>
              <a:rPr lang="en-US" dirty="0"/>
              <a:t>COMPLETE THIS ONE HOUR </a:t>
            </a:r>
            <a:r>
              <a:rPr lang="en-US" dirty="0" smtClean="0"/>
              <a:t>COURSE BY POSTMAN ON API’s </a:t>
            </a:r>
            <a:r>
              <a:rPr lang="en-US" dirty="0"/>
              <a:t>AND EARN A BADGE: https://bit.ly/studentexpertreg</a:t>
            </a:r>
            <a:endParaRPr lang="en-US" dirty="0" smtClean="0"/>
          </a:p>
          <a:p>
            <a:pPr algn="l"/>
            <a:r>
              <a:rPr lang="en-US" dirty="0"/>
              <a:t>                                                                                                                 </a:t>
            </a:r>
            <a:r>
              <a:rPr lang="en-US" dirty="0" smtClean="0"/>
              <a:t>   </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1233413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F866B-BE07-982F-1804-8DC6963BCC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C80364-7D24-5B7B-312A-9B6E8BAC1437}"/>
              </a:ext>
            </a:extLst>
          </p:cNvPr>
          <p:cNvSpPr>
            <a:spLocks noGrp="1"/>
          </p:cNvSpPr>
          <p:nvPr>
            <p:ph type="title"/>
          </p:nvPr>
        </p:nvSpPr>
        <p:spPr>
          <a:xfrm>
            <a:off x="2415668" y="1257298"/>
            <a:ext cx="7342909" cy="3174999"/>
          </a:xfrm>
        </p:spPr>
        <p:txBody>
          <a:bodyPr>
            <a:normAutofit/>
          </a:bodyPr>
          <a:lstStyle/>
          <a:p>
            <a:pPr algn="ctr"/>
            <a:r>
              <a:rPr lang="en-US" sz="6000" dirty="0" smtClean="0"/>
              <a:t>PROJECT </a:t>
            </a:r>
            <a:r>
              <a:rPr lang="en-US" sz="6000" dirty="0" smtClean="0"/>
              <a:t>TWO</a:t>
            </a:r>
            <a:endParaRPr lang="en-US" sz="6000" dirty="0"/>
          </a:p>
        </p:txBody>
      </p:sp>
      <p:sp>
        <p:nvSpPr>
          <p:cNvPr id="3" name="Content Placeholder 2">
            <a:extLst>
              <a:ext uri="{FF2B5EF4-FFF2-40B4-BE49-F238E27FC236}">
                <a16:creationId xmlns:a16="http://schemas.microsoft.com/office/drawing/2014/main" id="{ED73E889-CC9F-97B1-D657-AB6F0D89764B}"/>
              </a:ext>
            </a:extLst>
          </p:cNvPr>
          <p:cNvSpPr>
            <a:spLocks noGrp="1"/>
          </p:cNvSpPr>
          <p:nvPr>
            <p:ph idx="1"/>
          </p:nvPr>
        </p:nvSpPr>
        <p:spPr>
          <a:xfrm>
            <a:off x="2484581" y="3066471"/>
            <a:ext cx="6798682" cy="2013527"/>
          </a:xfrm>
        </p:spPr>
        <p:txBody>
          <a:bodyPr/>
          <a:lstStyle/>
          <a:p>
            <a:pPr marL="0" indent="0" algn="ctr">
              <a:buNone/>
            </a:pP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Html, CSS and </a:t>
            </a: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JavaScript </a:t>
            </a:r>
            <a:endParaRPr lang="en-US" dirty="0" smtClean="0">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lgn="ctr">
              <a:buNone/>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lgn="ctr">
              <a:buNone/>
            </a:pP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Due : MONDAY </a:t>
            </a: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15</a:t>
            </a:r>
            <a:r>
              <a:rPr lang="en-US" baseline="30000" dirty="0" smtClean="0">
                <a:effectLst>
                  <a:glow rad="38100">
                    <a:prstClr val="black">
                      <a:lumMod val="50000"/>
                      <a:lumOff val="50000"/>
                      <a:alpha val="20000"/>
                    </a:prstClr>
                  </a:glow>
                  <a:outerShdw blurRad="44450" dist="12700" dir="13860000" algn="tl" rotWithShape="0">
                    <a:srgbClr val="000000">
                      <a:alpha val="20000"/>
                    </a:srgbClr>
                  </a:outerShdw>
                </a:effectLst>
              </a:rPr>
              <a:t>TH</a:t>
            </a: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 </a:t>
            </a: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JANUARY 2023, 10.00AM </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9552878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C84F2-0189-804C-E0A8-030BA3FE99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BFFE9D-8A4A-E775-0392-BE19BF644006}"/>
              </a:ext>
            </a:extLst>
          </p:cNvPr>
          <p:cNvSpPr>
            <a:spLocks noGrp="1"/>
          </p:cNvSpPr>
          <p:nvPr>
            <p:ph type="ctrTitle"/>
          </p:nvPr>
        </p:nvSpPr>
        <p:spPr>
          <a:xfrm>
            <a:off x="715869" y="1246909"/>
            <a:ext cx="4595042" cy="374075"/>
          </a:xfrm>
        </p:spPr>
        <p:txBody>
          <a:bodyPr>
            <a:normAutofit fontScale="90000"/>
          </a:bodyPr>
          <a:lstStyle/>
          <a:p>
            <a:r>
              <a:rPr lang="en-US" sz="2000" b="1" u="sng" dirty="0" smtClean="0"/>
              <a:t>PROJECT prompt</a:t>
            </a:r>
            <a:endParaRPr lang="en-US" sz="2000" b="1" u="sng" dirty="0"/>
          </a:p>
        </p:txBody>
      </p:sp>
      <p:graphicFrame>
        <p:nvGraphicFramePr>
          <p:cNvPr id="7" name="Table 6"/>
          <p:cNvGraphicFramePr>
            <a:graphicFrameLocks noGrp="1"/>
          </p:cNvGraphicFramePr>
          <p:nvPr>
            <p:extLst>
              <p:ext uri="{D42A27DB-BD31-4B8C-83A1-F6EECF244321}">
                <p14:modId xmlns:p14="http://schemas.microsoft.com/office/powerpoint/2010/main" val="1029157056"/>
              </p:ext>
            </p:extLst>
          </p:nvPr>
        </p:nvGraphicFramePr>
        <p:xfrm>
          <a:off x="1985819" y="2068947"/>
          <a:ext cx="8460508" cy="2225040"/>
        </p:xfrm>
        <a:graphic>
          <a:graphicData uri="http://schemas.openxmlformats.org/drawingml/2006/table">
            <a:tbl>
              <a:tblPr firstRow="1" bandRow="1">
                <a:tableStyleId>{5C22544A-7EE6-4342-B048-85BDC9FD1C3A}</a:tableStyleId>
              </a:tblPr>
              <a:tblGrid>
                <a:gridCol w="8460508">
                  <a:extLst>
                    <a:ext uri="{9D8B030D-6E8A-4147-A177-3AD203B41FA5}">
                      <a16:colId xmlns:a16="http://schemas.microsoft.com/office/drawing/2014/main" val="2931138035"/>
                    </a:ext>
                  </a:extLst>
                </a:gridCol>
              </a:tblGrid>
              <a:tr h="1902689">
                <a:tc>
                  <a:txBody>
                    <a:bodyPr/>
                    <a:lstStyle/>
                    <a:p>
                      <a:r>
                        <a:rPr lang="en-US" sz="2800" b="0" dirty="0" smtClean="0"/>
                        <a:t>Assume</a:t>
                      </a:r>
                      <a:r>
                        <a:rPr lang="en-US" sz="2800" b="0" baseline="0" dirty="0" smtClean="0"/>
                        <a:t> you have a hypothetical stock management software company, where businesses use your software to keep track of their business’ stock. Using JavaScript, implement the core functionality of the System. </a:t>
                      </a:r>
                      <a:endParaRPr lang="en-US" sz="2800" b="0" dirty="0"/>
                    </a:p>
                  </a:txBody>
                  <a:tcPr/>
                </a:tc>
                <a:extLst>
                  <a:ext uri="{0D108BD9-81ED-4DB2-BD59-A6C34878D82A}">
                    <a16:rowId xmlns:a16="http://schemas.microsoft.com/office/drawing/2014/main" val="1284058829"/>
                  </a:ext>
                </a:extLst>
              </a:tr>
            </a:tbl>
          </a:graphicData>
        </a:graphic>
      </p:graphicFrame>
    </p:spTree>
    <p:extLst>
      <p:ext uri="{BB962C8B-B14F-4D97-AF65-F5344CB8AC3E}">
        <p14:creationId xmlns:p14="http://schemas.microsoft.com/office/powerpoint/2010/main" val="25260134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09817-37A7-A427-A12A-AF9AD0312003}"/>
            </a:ext>
          </a:extLst>
        </p:cNvPr>
        <p:cNvGrpSpPr/>
        <p:nvPr/>
      </p:nvGrpSpPr>
      <p:grpSpPr>
        <a:xfrm>
          <a:off x="0" y="0"/>
          <a:ext cx="0" cy="0"/>
          <a:chOff x="0" y="0"/>
          <a:chExt cx="0" cy="0"/>
        </a:xfrm>
      </p:grpSpPr>
      <p:sp>
        <p:nvSpPr>
          <p:cNvPr id="7" name="AutoShape 4" descr="Inventory Management System In JavaScript - CopyAssign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 y="538162"/>
            <a:ext cx="5024292" cy="251214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621" y="445365"/>
            <a:ext cx="4724833" cy="3539064"/>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888" y="3345132"/>
            <a:ext cx="5024293" cy="2902547"/>
          </a:xfrm>
          <a:prstGeom prst="rect">
            <a:avLst/>
          </a:prstGeom>
        </p:spPr>
      </p:pic>
    </p:spTree>
    <p:extLst>
      <p:ext uri="{BB962C8B-B14F-4D97-AF65-F5344CB8AC3E}">
        <p14:creationId xmlns:p14="http://schemas.microsoft.com/office/powerpoint/2010/main" val="17309803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C84F2-0189-804C-E0A8-030BA3FE99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BFFE9D-8A4A-E775-0392-BE19BF644006}"/>
              </a:ext>
            </a:extLst>
          </p:cNvPr>
          <p:cNvSpPr>
            <a:spLocks noGrp="1"/>
          </p:cNvSpPr>
          <p:nvPr>
            <p:ph type="ctrTitle"/>
          </p:nvPr>
        </p:nvSpPr>
        <p:spPr>
          <a:xfrm>
            <a:off x="1473250" y="461817"/>
            <a:ext cx="2766242" cy="374075"/>
          </a:xfrm>
        </p:spPr>
        <p:txBody>
          <a:bodyPr>
            <a:normAutofit fontScale="90000"/>
          </a:bodyPr>
          <a:lstStyle/>
          <a:p>
            <a:r>
              <a:rPr lang="en-US" sz="2000" b="1" u="sng" dirty="0" smtClean="0"/>
              <a:t>PROJECT guidelines</a:t>
            </a:r>
            <a:endParaRPr lang="en-US" sz="2000" b="1" u="sng" dirty="0"/>
          </a:p>
        </p:txBody>
      </p:sp>
      <p:sp>
        <p:nvSpPr>
          <p:cNvPr id="3" name="Subtitle 2">
            <a:extLst>
              <a:ext uri="{FF2B5EF4-FFF2-40B4-BE49-F238E27FC236}">
                <a16:creationId xmlns:a16="http://schemas.microsoft.com/office/drawing/2014/main" id="{D46B149D-0B15-078E-3104-3B0C493C4203}"/>
              </a:ext>
            </a:extLst>
          </p:cNvPr>
          <p:cNvSpPr>
            <a:spLocks noGrp="1"/>
          </p:cNvSpPr>
          <p:nvPr>
            <p:ph type="subTitle" idx="1"/>
          </p:nvPr>
        </p:nvSpPr>
        <p:spPr>
          <a:xfrm>
            <a:off x="1114977" y="985983"/>
            <a:ext cx="9237891" cy="2702614"/>
          </a:xfrm>
        </p:spPr>
        <p:txBody>
          <a:bodyPr>
            <a:normAutofit fontScale="77500" lnSpcReduction="20000"/>
          </a:bodyPr>
          <a:lstStyle/>
          <a:p>
            <a:pPr marL="457200" indent="-457200" algn="l">
              <a:buFont typeface="+mj-lt"/>
              <a:buAutoNum type="arabicPeriod"/>
            </a:pPr>
            <a:r>
              <a:rPr lang="en-US" dirty="0" smtClean="0"/>
              <a:t>Create </a:t>
            </a:r>
            <a:r>
              <a:rPr lang="en-US" dirty="0" smtClean="0"/>
              <a:t>A new </a:t>
            </a:r>
            <a:r>
              <a:rPr lang="en-US" dirty="0" err="1" smtClean="0"/>
              <a:t>github</a:t>
            </a:r>
            <a:r>
              <a:rPr lang="en-US" dirty="0" smtClean="0"/>
              <a:t> repository and name it “product stock management </a:t>
            </a:r>
          </a:p>
          <a:p>
            <a:pPr marL="457200" indent="-457200" algn="l">
              <a:buFont typeface="+mj-lt"/>
              <a:buAutoNum type="arabicPeriod"/>
            </a:pPr>
            <a:r>
              <a:rPr lang="en-US" dirty="0" smtClean="0"/>
              <a:t>CREATE THE PRIMARY PROJECT STRUCTURE WITH ALL THE NECESSARY FILES AND FOLDERS</a:t>
            </a:r>
          </a:p>
          <a:p>
            <a:pPr marL="457200" indent="-457200" algn="l">
              <a:buClr>
                <a:srgbClr val="FFFFFF"/>
              </a:buClr>
              <a:buFont typeface="+mj-lt"/>
              <a:buAutoNum type="arabicPeriod"/>
            </a:pP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Create </a:t>
            </a: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THE HOME PAGE FOR YOUR STOCK MANAGEMENT APPLICATION (optional)</a:t>
            </a:r>
          </a:p>
          <a:p>
            <a:pPr marL="457200" indent="-457200" algn="l">
              <a:buClr>
                <a:srgbClr val="FFFFFF"/>
              </a:buClr>
              <a:buFont typeface="+mj-lt"/>
              <a:buAutoNum type="arabicPeriod"/>
            </a:pP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Creat</a:t>
            </a: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e the stock management WEB Application for the hypothetical product of your choosing (skin care products, car parts, electronics) </a:t>
            </a:r>
          </a:p>
          <a:p>
            <a:pPr marL="457200" indent="-457200" algn="l">
              <a:buClr>
                <a:srgbClr val="FFFFFF"/>
              </a:buClr>
              <a:buFont typeface="+mj-lt"/>
              <a:buAutoNum type="arabicPeriod"/>
            </a:pP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Write </a:t>
            </a:r>
            <a:r>
              <a:rPr lang="en-US" dirty="0" smtClean="0">
                <a:effectLst>
                  <a:glow rad="38100">
                    <a:prstClr val="black">
                      <a:lumMod val="50000"/>
                      <a:lumOff val="50000"/>
                      <a:alpha val="20000"/>
                    </a:prstClr>
                  </a:glow>
                  <a:outerShdw blurRad="44450" dist="12700" dir="13860000" algn="tl" rotWithShape="0">
                    <a:srgbClr val="000000">
                      <a:alpha val="20000"/>
                    </a:srgbClr>
                  </a:outerShdw>
                </a:effectLst>
              </a:rPr>
              <a:t>a clear documentation of the development process of this web application as well as how it works in your readme.md files.   </a:t>
            </a:r>
          </a:p>
          <a:p>
            <a:pPr algn="l">
              <a:buClr>
                <a:srgbClr val="FFFFFF"/>
              </a:buClr>
            </a:pPr>
            <a:r>
              <a:rPr lang="en-US" dirty="0" smtClean="0"/>
              <a:t> </a:t>
            </a:r>
            <a:r>
              <a:rPr lang="en-US" dirty="0" smtClean="0"/>
              <a:t>                                                                                                                                                                                                                                                                                                                                                                                                                           </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5" name="Subtitle 2">
            <a:extLst>
              <a:ext uri="{FF2B5EF4-FFF2-40B4-BE49-F238E27FC236}">
                <a16:creationId xmlns:a16="http://schemas.microsoft.com/office/drawing/2014/main" id="{D46B149D-0B15-078E-3104-3B0C493C4203}"/>
              </a:ext>
            </a:extLst>
          </p:cNvPr>
          <p:cNvSpPr txBox="1">
            <a:spLocks/>
          </p:cNvSpPr>
          <p:nvPr/>
        </p:nvSpPr>
        <p:spPr>
          <a:xfrm>
            <a:off x="1114977" y="4090811"/>
            <a:ext cx="9591691" cy="2609271"/>
          </a:xfrm>
          <a:prstGeom prst="rect">
            <a:avLst/>
          </a:prstGeom>
        </p:spPr>
        <p:txBody>
          <a:bodyPr vert="horz" lIns="91440" tIns="45720" rIns="91440" bIns="45720" rtlCol="0" anchor="t">
            <a:normAutofit fontScale="77500" lnSpcReduction="20000"/>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457200" indent="-457200" algn="l">
              <a:buFont typeface="+mj-lt"/>
              <a:buAutoNum type="arabicPeriod"/>
            </a:pPr>
            <a:r>
              <a:rPr lang="en-US" dirty="0" smtClean="0"/>
              <a:t>You stock management system should be fully functional A person using your system can view their stock, dynamically add new items with required information(item name, quantity, date bought and supplier), edit existing items and removing items. </a:t>
            </a:r>
          </a:p>
          <a:p>
            <a:pPr marL="457200" indent="-457200" algn="l">
              <a:buFont typeface="+mj-lt"/>
              <a:buAutoNum type="arabicPeriod"/>
            </a:pPr>
            <a:r>
              <a:rPr lang="en-US" dirty="0" smtClean="0"/>
              <a:t>Your application should have at least 3 functionalities(mentioned above) and allow for dynamic updating of the quantity of items. </a:t>
            </a:r>
          </a:p>
          <a:p>
            <a:pPr marL="457200" indent="-457200" algn="l">
              <a:buFont typeface="+mj-lt"/>
              <a:buAutoNum type="arabicPeriod"/>
            </a:pPr>
            <a:r>
              <a:rPr lang="en-US" dirty="0" smtClean="0"/>
              <a:t>FEEL FREE TO EXPLORE STOCK MANAGEMENT DESIGNS. </a:t>
            </a:r>
          </a:p>
          <a:p>
            <a:pPr marL="457200" indent="-457200" algn="l">
              <a:buFont typeface="+mj-lt"/>
              <a:buAutoNum type="arabicPeriod"/>
            </a:pPr>
            <a:r>
              <a:rPr lang="en-US" dirty="0" smtClean="0"/>
              <a:t>Submit </a:t>
            </a:r>
            <a:r>
              <a:rPr lang="en-US" dirty="0" smtClean="0"/>
              <a:t>your </a:t>
            </a:r>
            <a:r>
              <a:rPr lang="en-US" dirty="0" smtClean="0"/>
              <a:t>STOCK MANAGEMENT SYSTEM URL HOSTED ON GITHUB PAGES. </a:t>
            </a:r>
          </a:p>
          <a:p>
            <a:pPr algn="l"/>
            <a:r>
              <a:rPr lang="en-US" dirty="0" smtClean="0"/>
              <a:t>                                                                                                                                                                                                                                                                                                                                                                                                                                             </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6" name="Title 1">
            <a:extLst>
              <a:ext uri="{FF2B5EF4-FFF2-40B4-BE49-F238E27FC236}">
                <a16:creationId xmlns:a16="http://schemas.microsoft.com/office/drawing/2014/main" id="{B3BFFE9D-8A4A-E775-0392-BE19BF644006}"/>
              </a:ext>
            </a:extLst>
          </p:cNvPr>
          <p:cNvSpPr txBox="1">
            <a:spLocks/>
          </p:cNvSpPr>
          <p:nvPr/>
        </p:nvSpPr>
        <p:spPr>
          <a:xfrm>
            <a:off x="1438950" y="3480778"/>
            <a:ext cx="2834842" cy="415637"/>
          </a:xfrm>
          <a:prstGeom prst="rect">
            <a:avLst/>
          </a:prstGeom>
        </p:spPr>
        <p:txBody>
          <a:bodyPr vert="horz" lIns="91440" tIns="45720" rIns="91440" bIns="45720" rtlCol="0" anchor="b">
            <a:normAutofit fontScale="85000" lnSpcReduction="10000"/>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u="sng" dirty="0" smtClean="0"/>
              <a:t>PROJECT deliverables</a:t>
            </a:r>
            <a:endParaRPr lang="en-US" sz="2000" b="1" u="sng" dirty="0"/>
          </a:p>
        </p:txBody>
      </p:sp>
    </p:spTree>
    <p:extLst>
      <p:ext uri="{BB962C8B-B14F-4D97-AF65-F5344CB8AC3E}">
        <p14:creationId xmlns:p14="http://schemas.microsoft.com/office/powerpoint/2010/main" val="142999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 INTRODUCTION, BASIC STRUCTURE AND TAGS</a:t>
            </a:r>
          </a:p>
        </p:txBody>
      </p:sp>
      <p:sp>
        <p:nvSpPr>
          <p:cNvPr id="3" name="Subtitle 2"/>
          <p:cNvSpPr>
            <a:spLocks noGrp="1"/>
          </p:cNvSpPr>
          <p:nvPr>
            <p:ph type="subTitle" idx="1"/>
          </p:nvPr>
        </p:nvSpPr>
        <p:spPr/>
        <p:txBody>
          <a:bodyPr/>
          <a:lstStyle/>
          <a:p>
            <a:r>
              <a:rPr lang="en-US" dirty="0"/>
              <a:t>DAY 01</a:t>
            </a:r>
          </a:p>
        </p:txBody>
      </p:sp>
    </p:spTree>
    <p:extLst>
      <p:ext uri="{BB962C8B-B14F-4D97-AF65-F5344CB8AC3E}">
        <p14:creationId xmlns:p14="http://schemas.microsoft.com/office/powerpoint/2010/main" val="743066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128" y="562263"/>
            <a:ext cx="9905998" cy="741218"/>
          </a:xfrm>
        </p:spPr>
        <p:txBody>
          <a:bodyPr/>
          <a:lstStyle/>
          <a:p>
            <a:r>
              <a:rPr lang="en-US" u="sng" dirty="0"/>
              <a:t>Introduction to html</a:t>
            </a:r>
          </a:p>
        </p:txBody>
      </p:sp>
      <p:sp>
        <p:nvSpPr>
          <p:cNvPr id="4" name="TextBox 3"/>
          <p:cNvSpPr txBox="1"/>
          <p:nvPr/>
        </p:nvSpPr>
        <p:spPr>
          <a:xfrm>
            <a:off x="718128" y="1431635"/>
            <a:ext cx="9014691" cy="4801314"/>
          </a:xfrm>
          <a:prstGeom prst="rect">
            <a:avLst/>
          </a:prstGeom>
          <a:noFill/>
        </p:spPr>
        <p:txBody>
          <a:bodyPr wrap="square" rtlCol="0">
            <a:spAutoFit/>
          </a:bodyPr>
          <a:lstStyle/>
          <a:p>
            <a:r>
              <a:rPr lang="en-US" dirty="0">
                <a:solidFill>
                  <a:schemeClr val="tx1">
                    <a:lumMod val="75000"/>
                  </a:schemeClr>
                </a:solidFill>
              </a:rPr>
              <a:t>The Hypertext Markup Language or HTML is the standard markup language for documents designed to be displayed in a web browser. It defines the content and structure of web content. </a:t>
            </a:r>
          </a:p>
          <a:p>
            <a:endParaRPr lang="en-US" dirty="0">
              <a:solidFill>
                <a:schemeClr val="tx1">
                  <a:lumMod val="75000"/>
                </a:schemeClr>
              </a:solidFill>
            </a:endParaRPr>
          </a:p>
          <a:p>
            <a:r>
              <a:rPr lang="en-US" dirty="0">
                <a:solidFill>
                  <a:schemeClr val="tx1">
                    <a:lumMod val="75000"/>
                  </a:schemeClr>
                </a:solidFill>
              </a:rPr>
              <a:t>It was developed by Sir Tim Berners-Lee based on the concept of linking any document to any other document via the internet. </a:t>
            </a:r>
          </a:p>
          <a:p>
            <a:endParaRPr lang="en-US" dirty="0">
              <a:solidFill>
                <a:schemeClr val="tx1">
                  <a:lumMod val="75000"/>
                </a:schemeClr>
              </a:solidFill>
            </a:endParaRPr>
          </a:p>
          <a:p>
            <a:r>
              <a:rPr lang="en-US" dirty="0">
                <a:solidFill>
                  <a:schemeClr val="tx1">
                    <a:lumMod val="75000"/>
                  </a:schemeClr>
                </a:solidFill>
              </a:rPr>
              <a:t>Sir Tim </a:t>
            </a:r>
            <a:r>
              <a:rPr lang="en-US" dirty="0" err="1">
                <a:solidFill>
                  <a:schemeClr val="tx1">
                    <a:lumMod val="75000"/>
                  </a:schemeClr>
                </a:solidFill>
              </a:rPr>
              <a:t>Berner</a:t>
            </a:r>
            <a:r>
              <a:rPr lang="en-US" dirty="0">
                <a:solidFill>
                  <a:schemeClr val="tx1">
                    <a:lumMod val="75000"/>
                  </a:schemeClr>
                </a:solidFill>
              </a:rPr>
              <a:t> Lee’s breakthrough in trying to establish a high level network of content that allows any document to link to any other document were:</a:t>
            </a:r>
          </a:p>
          <a:p>
            <a:endParaRPr lang="en-US" dirty="0">
              <a:solidFill>
                <a:schemeClr val="tx1">
                  <a:lumMod val="75000"/>
                </a:schemeClr>
              </a:solidFill>
            </a:endParaRPr>
          </a:p>
          <a:p>
            <a:pPr marL="342900" indent="-342900">
              <a:buFont typeface="+mj-lt"/>
              <a:buAutoNum type="arabicPeriod"/>
            </a:pPr>
            <a:r>
              <a:rPr lang="en-US" b="1" dirty="0" err="1">
                <a:solidFill>
                  <a:schemeClr val="tx1">
                    <a:lumMod val="75000"/>
                  </a:schemeClr>
                </a:solidFill>
              </a:rPr>
              <a:t>HyperText</a:t>
            </a:r>
            <a:r>
              <a:rPr lang="en-US" b="1" dirty="0">
                <a:solidFill>
                  <a:schemeClr val="tx1">
                    <a:lumMod val="75000"/>
                  </a:schemeClr>
                </a:solidFill>
              </a:rPr>
              <a:t> Transfer Protocol (HTTP) </a:t>
            </a:r>
            <a:r>
              <a:rPr lang="en-US" dirty="0">
                <a:solidFill>
                  <a:schemeClr val="tx1">
                    <a:lumMod val="75000"/>
                  </a:schemeClr>
                </a:solidFill>
              </a:rPr>
              <a:t>– the foundation of data for communication for the web</a:t>
            </a:r>
          </a:p>
          <a:p>
            <a:pPr marL="342900" indent="-342900">
              <a:buFont typeface="+mj-lt"/>
              <a:buAutoNum type="arabicPeriod"/>
            </a:pPr>
            <a:r>
              <a:rPr lang="en-US" b="1" dirty="0" err="1">
                <a:solidFill>
                  <a:schemeClr val="tx1">
                    <a:lumMod val="75000"/>
                  </a:schemeClr>
                </a:solidFill>
              </a:rPr>
              <a:t>HyperText</a:t>
            </a:r>
            <a:r>
              <a:rPr lang="en-US" b="1" dirty="0">
                <a:solidFill>
                  <a:schemeClr val="tx1">
                    <a:lumMod val="75000"/>
                  </a:schemeClr>
                </a:solidFill>
              </a:rPr>
              <a:t> Markup Language (HTML) </a:t>
            </a:r>
            <a:r>
              <a:rPr lang="en-US" dirty="0">
                <a:solidFill>
                  <a:schemeClr val="tx1">
                    <a:lumMod val="75000"/>
                  </a:schemeClr>
                </a:solidFill>
              </a:rPr>
              <a:t>– the main mark-up language for creating Web Pages and information that can be displayed on a web browser</a:t>
            </a:r>
          </a:p>
          <a:p>
            <a:pPr marL="342900" indent="-342900">
              <a:buFont typeface="+mj-lt"/>
              <a:buAutoNum type="arabicPeriod"/>
            </a:pPr>
            <a:r>
              <a:rPr lang="en-US" b="1" dirty="0">
                <a:solidFill>
                  <a:schemeClr val="tx1">
                    <a:lumMod val="75000"/>
                  </a:schemeClr>
                </a:solidFill>
              </a:rPr>
              <a:t>Uniform Resource Locator (URL)/ web addresses </a:t>
            </a:r>
            <a:r>
              <a:rPr lang="en-US" dirty="0">
                <a:solidFill>
                  <a:schemeClr val="tx1">
                    <a:lumMod val="75000"/>
                  </a:schemeClr>
                </a:solidFill>
              </a:rPr>
              <a:t>– used to reference a web page</a:t>
            </a:r>
          </a:p>
        </p:txBody>
      </p:sp>
    </p:spTree>
    <p:extLst>
      <p:ext uri="{BB962C8B-B14F-4D97-AF65-F5344CB8AC3E}">
        <p14:creationId xmlns:p14="http://schemas.microsoft.com/office/powerpoint/2010/main" val="2134083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91" y="491837"/>
            <a:ext cx="9905998" cy="741218"/>
          </a:xfrm>
        </p:spPr>
        <p:txBody>
          <a:bodyPr>
            <a:normAutofit fontScale="90000"/>
          </a:bodyPr>
          <a:lstStyle/>
          <a:p>
            <a:r>
              <a:rPr lang="en-US" u="sng" dirty="0"/>
              <a:t>RELATIONSHIP BETWEEN HTML, CSS AND JAVASCRIPT</a:t>
            </a:r>
          </a:p>
        </p:txBody>
      </p:sp>
      <p:sp>
        <p:nvSpPr>
          <p:cNvPr id="4" name="TextBox 3"/>
          <p:cNvSpPr txBox="1"/>
          <p:nvPr/>
        </p:nvSpPr>
        <p:spPr>
          <a:xfrm>
            <a:off x="489527" y="1233055"/>
            <a:ext cx="11222181" cy="5078313"/>
          </a:xfrm>
          <a:prstGeom prst="rect">
            <a:avLst/>
          </a:prstGeom>
          <a:noFill/>
        </p:spPr>
        <p:txBody>
          <a:bodyPr wrap="square" rtlCol="0">
            <a:spAutoFit/>
          </a:bodyPr>
          <a:lstStyle/>
          <a:p>
            <a:r>
              <a:rPr lang="en-US" b="1" u="sng" dirty="0">
                <a:solidFill>
                  <a:schemeClr val="tx1">
                    <a:lumMod val="75000"/>
                  </a:schemeClr>
                </a:solidFill>
              </a:rPr>
              <a:t>HTML</a:t>
            </a:r>
            <a:r>
              <a:rPr lang="en-US" dirty="0">
                <a:solidFill>
                  <a:schemeClr val="tx1">
                    <a:lumMod val="75000"/>
                  </a:schemeClr>
                </a:solidFill>
              </a:rPr>
              <a:t> – This is the fundamental language behind everything you see on a browser and is the main structure of a web page. It is where headings, sections, links, figures and images are placed on a web page. </a:t>
            </a:r>
          </a:p>
          <a:p>
            <a:r>
              <a:rPr lang="en-US" b="1" u="sng" dirty="0">
                <a:solidFill>
                  <a:schemeClr val="tx1">
                    <a:lumMod val="75000"/>
                  </a:schemeClr>
                </a:solidFill>
              </a:rPr>
              <a:t>CSS</a:t>
            </a:r>
            <a:r>
              <a:rPr lang="en-US" dirty="0">
                <a:solidFill>
                  <a:schemeClr val="tx1">
                    <a:lumMod val="75000"/>
                  </a:schemeClr>
                </a:solidFill>
              </a:rPr>
              <a:t> – It is used for styling your HTML page and making it appealing and controls the positioning of different elements, color, fonts, display, shapes and so much more.</a:t>
            </a:r>
          </a:p>
          <a:p>
            <a:endParaRPr lang="en-US" b="1" u="sng" dirty="0">
              <a:solidFill>
                <a:schemeClr val="tx1">
                  <a:lumMod val="75000"/>
                </a:schemeClr>
              </a:solidFill>
            </a:endParaRPr>
          </a:p>
          <a:p>
            <a:r>
              <a:rPr lang="en-US" b="1" u="sng" dirty="0">
                <a:solidFill>
                  <a:schemeClr val="tx1">
                    <a:lumMod val="75000"/>
                  </a:schemeClr>
                </a:solidFill>
              </a:rPr>
              <a:t>JAVASCRIPT</a:t>
            </a:r>
            <a:r>
              <a:rPr lang="en-US" dirty="0">
                <a:solidFill>
                  <a:schemeClr val="tx1">
                    <a:lumMod val="75000"/>
                  </a:schemeClr>
                </a:solidFill>
              </a:rPr>
              <a:t> – It controls the action of the page and interaction with the user. It basically adds functionality. HTML and CSS makes a webpage like a written page, but with JS, a webpage has the potential of being a web application.</a:t>
            </a:r>
          </a:p>
          <a:p>
            <a:endParaRPr lang="en-US" b="1" u="sng" dirty="0">
              <a:solidFill>
                <a:schemeClr val="tx1">
                  <a:lumMod val="75000"/>
                </a:schemeClr>
              </a:solidFill>
            </a:endParaRPr>
          </a:p>
          <a:p>
            <a:endParaRPr lang="en-US" b="1" u="sng" dirty="0">
              <a:solidFill>
                <a:schemeClr val="tx1">
                  <a:lumMod val="75000"/>
                </a:schemeClr>
              </a:solidFill>
            </a:endParaRPr>
          </a:p>
          <a:p>
            <a:endParaRPr lang="en-US" b="1" u="sng" dirty="0">
              <a:solidFill>
                <a:schemeClr val="tx1">
                  <a:lumMod val="75000"/>
                </a:schemeClr>
              </a:solidFill>
            </a:endParaRPr>
          </a:p>
          <a:p>
            <a:endParaRPr lang="en-US" b="1" u="sng" dirty="0">
              <a:solidFill>
                <a:schemeClr val="tx1">
                  <a:lumMod val="75000"/>
                </a:schemeClr>
              </a:solidFill>
            </a:endParaRPr>
          </a:p>
          <a:p>
            <a:endParaRPr lang="en-US" b="1" u="sng" dirty="0">
              <a:solidFill>
                <a:schemeClr val="tx1">
                  <a:lumMod val="75000"/>
                </a:schemeClr>
              </a:solidFill>
            </a:endParaRPr>
          </a:p>
          <a:p>
            <a:endParaRPr lang="en-US" b="1" u="sng" dirty="0">
              <a:solidFill>
                <a:schemeClr val="tx1">
                  <a:lumMod val="75000"/>
                </a:schemeClr>
              </a:solidFill>
            </a:endParaRPr>
          </a:p>
          <a:p>
            <a:endParaRPr lang="en-US" dirty="0">
              <a:solidFill>
                <a:schemeClr val="tx1">
                  <a:lumMod val="75000"/>
                </a:schemeClr>
              </a:solidFill>
            </a:endParaRPr>
          </a:p>
          <a:p>
            <a:r>
              <a:rPr lang="en-US" dirty="0">
                <a:solidFill>
                  <a:schemeClr val="tx1">
                    <a:lumMod val="75000"/>
                  </a:schemeClr>
                </a:solidFill>
              </a:rPr>
              <a:t>HTML defines the structure of your content, CSS determines the style and layout, and JavaScript makes the content interactive; therefore, it makes the most sense to learn them in that order</a:t>
            </a:r>
          </a:p>
        </p:txBody>
      </p:sp>
      <p:pic>
        <p:nvPicPr>
          <p:cNvPr id="1026" name="Picture 2" descr="How HTML, CSS, and JavaScript 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973" y="3857337"/>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858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10398</TotalTime>
  <Words>8898</Words>
  <Application>Microsoft Office PowerPoint</Application>
  <PresentationFormat>Widescreen</PresentationFormat>
  <Paragraphs>521</Paragraphs>
  <Slides>67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Calibri</vt:lpstr>
      <vt:lpstr>Century Gothic</vt:lpstr>
      <vt:lpstr>Mesh</vt:lpstr>
      <vt:lpstr>21 days of JavaScript boot camp</vt:lpstr>
      <vt:lpstr>PREREQUISITES AND ONBOARDING</vt:lpstr>
      <vt:lpstr>SETTING UP PROCESS</vt:lpstr>
      <vt:lpstr>Definition of terms</vt:lpstr>
      <vt:lpstr>Definition of terms</vt:lpstr>
      <vt:lpstr>DAY 00 TASKS</vt:lpstr>
      <vt:lpstr>HTML: INTRODUCTION, BASIC STRUCTURE AND TAGS</vt:lpstr>
      <vt:lpstr>Introduction to html</vt:lpstr>
      <vt:lpstr>RELATIONSHIP BETWEEN HTML, CSS AND JAVASCRIPT</vt:lpstr>
      <vt:lpstr>TAGS, ELEMENTS AND ATTRIBUTES</vt:lpstr>
      <vt:lpstr>CHARACTER ENCODING</vt:lpstr>
      <vt:lpstr>Basic structure of a html document</vt:lpstr>
      <vt:lpstr>“HELLO WORLD”</vt:lpstr>
      <vt:lpstr>“TIPS AND TRICKS”</vt:lpstr>
      <vt:lpstr>DAY 01 TASKS</vt:lpstr>
      <vt:lpstr>CSS: FUNDAMENTALS, SELECTORS AND STYLING</vt:lpstr>
      <vt:lpstr>CSS FUNDAMENTALS</vt:lpstr>
      <vt:lpstr>INLINE Syntax</vt:lpstr>
      <vt:lpstr>Ruleset syntax</vt:lpstr>
      <vt:lpstr>CSS SELECTORS</vt:lpstr>
      <vt:lpstr>CSS Styling</vt:lpstr>
      <vt:lpstr>“TIPS AND TRICKS”</vt:lpstr>
      <vt:lpstr>DAY 02 TASKS</vt:lpstr>
      <vt:lpstr>CSS: RESPONSIVE DESIGN</vt:lpstr>
      <vt:lpstr>WHAT IS RESPONSIVE DESIGN:</vt:lpstr>
      <vt:lpstr>How do we go about designing our websites Responsively with css styles:</vt:lpstr>
      <vt:lpstr>Using THE BOX MODEL</vt:lpstr>
      <vt:lpstr>“TIPS AND TRICKS”</vt:lpstr>
      <vt:lpstr>BONUS SESSION</vt:lpstr>
      <vt:lpstr>Day 02 tasks</vt:lpstr>
      <vt:lpstr>PROJECT ONE</vt:lpstr>
      <vt:lpstr>PROJECT prompt</vt:lpstr>
      <vt:lpstr>PROJECT guidelines</vt:lpstr>
      <vt:lpstr>JavaScript: INTRODUCTION, VARIABLES AND DATA TYPES</vt:lpstr>
      <vt:lpstr>INTRODUCTION</vt:lpstr>
      <vt:lpstr>VARIABLES</vt:lpstr>
      <vt:lpstr>DATA TYPES</vt:lpstr>
      <vt:lpstr>EXPRESSIONS AND OPERATORS</vt:lpstr>
      <vt:lpstr>Day 04 tasks</vt:lpstr>
      <vt:lpstr>JavaScript: Functions and control structures</vt:lpstr>
      <vt:lpstr>CONTROL STRUCTURE IN JAVASCRIPT</vt:lpstr>
      <vt:lpstr>FUNCTIONS</vt:lpstr>
      <vt:lpstr>PARAMETERS AND ARGUMENTS</vt:lpstr>
      <vt:lpstr>THE ‘RETURN’ KEYWORD</vt:lpstr>
      <vt:lpstr>ARROW FUNCTIONS</vt:lpstr>
      <vt:lpstr>Day 06 tasks</vt:lpstr>
      <vt:lpstr>JavaScript: OBJECTS AND ARRAYS</vt:lpstr>
      <vt:lpstr>OBJECTS</vt:lpstr>
      <vt:lpstr>DIVING INTO ARRAYS</vt:lpstr>
      <vt:lpstr>DIVING INTO objects</vt:lpstr>
      <vt:lpstr>DIVING INTO objects</vt:lpstr>
      <vt:lpstr>Day 07 tasks</vt:lpstr>
      <vt:lpstr>JavaScript: jQuery introduction, selectors and CSS animation</vt:lpstr>
      <vt:lpstr>introduction</vt:lpstr>
      <vt:lpstr>WHAT IS THE DOM?</vt:lpstr>
      <vt:lpstr>jQuery Selectors AND SYNTAX</vt:lpstr>
      <vt:lpstr>More…</vt:lpstr>
      <vt:lpstr>EVENT HANDLING</vt:lpstr>
      <vt:lpstr>jQuery EFFECTS</vt:lpstr>
      <vt:lpstr>DEMO</vt:lpstr>
      <vt:lpstr>Day 08 tasks</vt:lpstr>
      <vt:lpstr>Introduction to apiS</vt:lpstr>
      <vt:lpstr>Day 10 tasks</vt:lpstr>
      <vt:lpstr>PROJECT TWO</vt:lpstr>
      <vt:lpstr>PROJECT prompt</vt:lpstr>
      <vt:lpstr>PowerPoint Presentation</vt:lpstr>
      <vt:lpstr>PROJECT guidelines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Daisy Kirui</dc:creator>
  <cp:lastModifiedBy>Daisy Kirui</cp:lastModifiedBy>
  <cp:revision>464</cp:revision>
  <dcterms:created xsi:type="dcterms:W3CDTF">2023-12-27T08:46:20Z</dcterms:created>
  <dcterms:modified xsi:type="dcterms:W3CDTF">2024-01-12T17:25:30Z</dcterms:modified>
</cp:coreProperties>
</file>