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2" r:id="rId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CDD7089E-BF13-4B3F-8034-CFA81BD5BB54}" type="datetimeFigureOut">
              <a:rPr lang="en-IN" smtClean="0"/>
              <a:t>08-05-2018</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2D07594-E6DE-488A-8C3F-D92740837ADB}" type="slidenum">
              <a:rPr lang="en-IN" smtClean="0"/>
              <a:t>‹#›</a:t>
            </a:fld>
            <a:endParaRPr lang="en-IN"/>
          </a:p>
        </p:txBody>
      </p:sp>
    </p:spTree>
    <p:extLst>
      <p:ext uri="{BB962C8B-B14F-4D97-AF65-F5344CB8AC3E}">
        <p14:creationId xmlns:p14="http://schemas.microsoft.com/office/powerpoint/2010/main" val="260536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5/8/2018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5/8/2018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chheSharma/Keyword-Determin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1BA4-131C-4250-858B-60E866BACA82}"/>
              </a:ext>
            </a:extLst>
          </p:cNvPr>
          <p:cNvSpPr>
            <a:spLocks noGrp="1"/>
          </p:cNvSpPr>
          <p:nvPr>
            <p:ph type="ctrTitle"/>
          </p:nvPr>
        </p:nvSpPr>
        <p:spPr/>
        <p:txBody>
          <a:bodyPr/>
          <a:lstStyle/>
          <a:p>
            <a:r>
              <a:rPr lang="en-US" dirty="0"/>
              <a:t>Key Word Determination</a:t>
            </a:r>
            <a:endParaRPr lang="en-IN" dirty="0"/>
          </a:p>
        </p:txBody>
      </p:sp>
      <p:sp>
        <p:nvSpPr>
          <p:cNvPr id="3" name="Subtitle 2">
            <a:extLst>
              <a:ext uri="{FF2B5EF4-FFF2-40B4-BE49-F238E27FC236}">
                <a16:creationId xmlns:a16="http://schemas.microsoft.com/office/drawing/2014/main" id="{49D6A9AB-0E20-45F2-AFCC-C51363419F20}"/>
              </a:ext>
            </a:extLst>
          </p:cNvPr>
          <p:cNvSpPr>
            <a:spLocks noGrp="1"/>
          </p:cNvSpPr>
          <p:nvPr>
            <p:ph type="subTitle" idx="1"/>
          </p:nvPr>
        </p:nvSpPr>
        <p:spPr>
          <a:xfrm>
            <a:off x="810001" y="5280847"/>
            <a:ext cx="10572000" cy="434974"/>
          </a:xfrm>
        </p:spPr>
        <p:txBody>
          <a:bodyPr/>
          <a:lstStyle/>
          <a:p>
            <a:r>
              <a:rPr lang="en-US" dirty="0"/>
              <a:t>Using </a:t>
            </a:r>
            <a:r>
              <a:rPr lang="en-US" b="1" dirty="0"/>
              <a:t>TF-IDF [Term Frequency times inverse Document Frequency]</a:t>
            </a:r>
            <a:endParaRPr lang="en-IN" b="1" dirty="0"/>
          </a:p>
        </p:txBody>
      </p:sp>
      <p:sp>
        <p:nvSpPr>
          <p:cNvPr id="4" name="TextBox 3">
            <a:extLst>
              <a:ext uri="{FF2B5EF4-FFF2-40B4-BE49-F238E27FC236}">
                <a16:creationId xmlns:a16="http://schemas.microsoft.com/office/drawing/2014/main" id="{6408D583-2ADE-47D3-BE54-AA239C018A6D}"/>
              </a:ext>
            </a:extLst>
          </p:cNvPr>
          <p:cNvSpPr txBox="1"/>
          <p:nvPr/>
        </p:nvSpPr>
        <p:spPr>
          <a:xfrm>
            <a:off x="10128068" y="5672165"/>
            <a:ext cx="2063931" cy="1200329"/>
          </a:xfrm>
          <a:prstGeom prst="rect">
            <a:avLst/>
          </a:prstGeom>
          <a:noFill/>
        </p:spPr>
        <p:txBody>
          <a:bodyPr wrap="square" rtlCol="0">
            <a:spAutoFit/>
          </a:bodyPr>
          <a:lstStyle/>
          <a:p>
            <a:r>
              <a:rPr lang="en-US" b="1" dirty="0"/>
              <a:t>Presented By</a:t>
            </a:r>
            <a:r>
              <a:rPr lang="en-US" dirty="0"/>
              <a:t>:</a:t>
            </a:r>
          </a:p>
          <a:p>
            <a:r>
              <a:rPr lang="en-US" dirty="0"/>
              <a:t>Akshay Sharma</a:t>
            </a:r>
          </a:p>
          <a:p>
            <a:r>
              <a:rPr lang="en-US" dirty="0"/>
              <a:t>101510013</a:t>
            </a:r>
          </a:p>
          <a:p>
            <a:r>
              <a:rPr lang="en-US" dirty="0"/>
              <a:t>CML-1</a:t>
            </a:r>
            <a:endParaRPr lang="en-IN" dirty="0"/>
          </a:p>
        </p:txBody>
      </p:sp>
    </p:spTree>
    <p:extLst>
      <p:ext uri="{BB962C8B-B14F-4D97-AF65-F5344CB8AC3E}">
        <p14:creationId xmlns:p14="http://schemas.microsoft.com/office/powerpoint/2010/main" val="283948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DB7B-84CF-4661-A187-CE03F49D2F91}"/>
              </a:ext>
            </a:extLst>
          </p:cNvPr>
          <p:cNvSpPr>
            <a:spLocks noGrp="1"/>
          </p:cNvSpPr>
          <p:nvPr>
            <p:ph type="title"/>
          </p:nvPr>
        </p:nvSpPr>
        <p:spPr/>
        <p:txBody>
          <a:bodyPr/>
          <a:lstStyle/>
          <a:p>
            <a:r>
              <a:rPr lang="en-US" dirty="0"/>
              <a:t>What are Keywords?</a:t>
            </a:r>
            <a:endParaRPr lang="en-IN" dirty="0"/>
          </a:p>
        </p:txBody>
      </p:sp>
      <p:sp>
        <p:nvSpPr>
          <p:cNvPr id="3" name="Content Placeholder 2">
            <a:extLst>
              <a:ext uri="{FF2B5EF4-FFF2-40B4-BE49-F238E27FC236}">
                <a16:creationId xmlns:a16="http://schemas.microsoft.com/office/drawing/2014/main" id="{F2728D34-F0E4-4CF1-AA09-B156EB0CF9BB}"/>
              </a:ext>
            </a:extLst>
          </p:cNvPr>
          <p:cNvSpPr>
            <a:spLocks noGrp="1"/>
          </p:cNvSpPr>
          <p:nvPr>
            <p:ph idx="1"/>
          </p:nvPr>
        </p:nvSpPr>
        <p:spPr>
          <a:xfrm>
            <a:off x="818712" y="2222287"/>
            <a:ext cx="10554574" cy="3865004"/>
          </a:xfrm>
        </p:spPr>
        <p:txBody>
          <a:bodyPr/>
          <a:lstStyle/>
          <a:p>
            <a:r>
              <a:rPr lang="en-IN" b="1" dirty="0"/>
              <a:t>Keywords</a:t>
            </a:r>
            <a:r>
              <a:rPr lang="en-IN" dirty="0"/>
              <a:t> are ideas and topics of a </a:t>
            </a:r>
            <a:r>
              <a:rPr lang="en-IN" b="1" dirty="0"/>
              <a:t>paragraph</a:t>
            </a:r>
            <a:r>
              <a:rPr lang="en-IN" dirty="0"/>
              <a:t>, that suggest or state the main idea or topic of a passage.</a:t>
            </a:r>
          </a:p>
          <a:p>
            <a:r>
              <a:rPr lang="en-IN" dirty="0"/>
              <a:t>They include the gist of what is to be communicated in a manner that is much shorter than the actual word-for-word representation.</a:t>
            </a:r>
          </a:p>
          <a:p>
            <a:r>
              <a:rPr lang="en-IN" dirty="0"/>
              <a:t>For a reader, the keywords act as the least time consuming way to get the highlights of an article or para.</a:t>
            </a:r>
          </a:p>
          <a:p>
            <a:r>
              <a:rPr lang="en-US" dirty="0"/>
              <a:t>Other than making life easier of readers, determining effective keywords has become a necessity to optimize online content for Search Engines.</a:t>
            </a:r>
            <a:endParaRPr lang="en-IN" dirty="0"/>
          </a:p>
        </p:txBody>
      </p:sp>
    </p:spTree>
    <p:extLst>
      <p:ext uri="{BB962C8B-B14F-4D97-AF65-F5344CB8AC3E}">
        <p14:creationId xmlns:p14="http://schemas.microsoft.com/office/powerpoint/2010/main" val="272561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0564-D2CA-4E99-8499-1B6B11E010C5}"/>
              </a:ext>
            </a:extLst>
          </p:cNvPr>
          <p:cNvSpPr>
            <a:spLocks noGrp="1"/>
          </p:cNvSpPr>
          <p:nvPr>
            <p:ph type="title"/>
          </p:nvPr>
        </p:nvSpPr>
        <p:spPr/>
        <p:txBody>
          <a:bodyPr/>
          <a:lstStyle/>
          <a:p>
            <a:r>
              <a:rPr lang="en-US" dirty="0"/>
              <a:t>Determination using TF-IDF approach</a:t>
            </a:r>
            <a:endParaRPr lang="en-IN" dirty="0"/>
          </a:p>
        </p:txBody>
      </p:sp>
      <p:sp>
        <p:nvSpPr>
          <p:cNvPr id="3" name="Content Placeholder 2">
            <a:extLst>
              <a:ext uri="{FF2B5EF4-FFF2-40B4-BE49-F238E27FC236}">
                <a16:creationId xmlns:a16="http://schemas.microsoft.com/office/drawing/2014/main" id="{EFB47BE2-1DD8-4C95-A09B-0C7D08553B32}"/>
              </a:ext>
            </a:extLst>
          </p:cNvPr>
          <p:cNvSpPr>
            <a:spLocks noGrp="1"/>
          </p:cNvSpPr>
          <p:nvPr>
            <p:ph idx="1"/>
          </p:nvPr>
        </p:nvSpPr>
        <p:spPr/>
        <p:txBody>
          <a:bodyPr>
            <a:normAutofit/>
          </a:bodyPr>
          <a:lstStyle/>
          <a:p>
            <a:r>
              <a:rPr lang="en-US" sz="2000" dirty="0"/>
              <a:t>The project is an implementation of TF-IDF approach to allot weights to every possible keyword in a given paragraph.</a:t>
            </a:r>
          </a:p>
          <a:p>
            <a:r>
              <a:rPr lang="en-IN" sz="2000" dirty="0" err="1"/>
              <a:t>Tf-Idf</a:t>
            </a:r>
            <a:r>
              <a:rPr lang="en-IN" sz="2000" dirty="0"/>
              <a:t> stands for</a:t>
            </a:r>
            <a:r>
              <a:rPr lang="en-IN" sz="2000" i="1" dirty="0"/>
              <a:t> term frequency-inverse document frequency</a:t>
            </a:r>
            <a:r>
              <a:rPr lang="en-IN" sz="2000" dirty="0"/>
              <a:t>, and the </a:t>
            </a:r>
            <a:r>
              <a:rPr lang="en-IN" sz="2000" dirty="0" err="1"/>
              <a:t>Tf-Idf</a:t>
            </a:r>
            <a:r>
              <a:rPr lang="en-IN" sz="2000" dirty="0"/>
              <a:t> weight is a statistical measure used to evaluate how important a word is to a document in a collection or corpus. </a:t>
            </a:r>
          </a:p>
          <a:p>
            <a:r>
              <a:rPr lang="en-US" sz="2000" dirty="0"/>
              <a:t>On the basis of sorting on these weights and the difference between these weights of individual words, the Keywords are highlighted.</a:t>
            </a:r>
          </a:p>
        </p:txBody>
      </p:sp>
    </p:spTree>
    <p:extLst>
      <p:ext uri="{BB962C8B-B14F-4D97-AF65-F5344CB8AC3E}">
        <p14:creationId xmlns:p14="http://schemas.microsoft.com/office/powerpoint/2010/main" val="405967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771B-1DD6-47E4-A267-6F6CA407F5E0}"/>
              </a:ext>
            </a:extLst>
          </p:cNvPr>
          <p:cNvSpPr>
            <a:spLocks noGrp="1"/>
          </p:cNvSpPr>
          <p:nvPr>
            <p:ph type="title"/>
          </p:nvPr>
        </p:nvSpPr>
        <p:spPr/>
        <p:txBody>
          <a:bodyPr/>
          <a:lstStyle/>
          <a:p>
            <a:r>
              <a:rPr lang="en-US" dirty="0"/>
              <a:t>Computing TF-IDF</a:t>
            </a:r>
            <a:endParaRPr lang="en-IN" dirty="0"/>
          </a:p>
        </p:txBody>
      </p:sp>
      <p:sp>
        <p:nvSpPr>
          <p:cNvPr id="3" name="Content Placeholder 2">
            <a:extLst>
              <a:ext uri="{FF2B5EF4-FFF2-40B4-BE49-F238E27FC236}">
                <a16:creationId xmlns:a16="http://schemas.microsoft.com/office/drawing/2014/main" id="{30CA0A8D-F2BA-47B8-9219-91294B935FB7}"/>
              </a:ext>
            </a:extLst>
          </p:cNvPr>
          <p:cNvSpPr>
            <a:spLocks noGrp="1"/>
          </p:cNvSpPr>
          <p:nvPr>
            <p:ph idx="1"/>
          </p:nvPr>
        </p:nvSpPr>
        <p:spPr>
          <a:xfrm>
            <a:off x="818712" y="2124888"/>
            <a:ext cx="10554574" cy="4680857"/>
          </a:xfrm>
        </p:spPr>
        <p:txBody>
          <a:bodyPr>
            <a:normAutofit/>
          </a:bodyPr>
          <a:lstStyle/>
          <a:p>
            <a:r>
              <a:rPr lang="en-IN" b="1" dirty="0"/>
              <a:t>TF: Term Frequency</a:t>
            </a:r>
            <a:r>
              <a:rPr lang="en-IN" dirty="0"/>
              <a:t>, which measures how frequently a term occurs in a document. Since every document is different in length, it is possible that a term would appear much more times in long documents than shorter ones. Thus, the term frequency is often divided by the document length (aka. the total number of terms in the document) as a way of normalization: </a:t>
            </a:r>
          </a:p>
          <a:p>
            <a:pPr lvl="1"/>
            <a:r>
              <a:rPr lang="en-IN" b="1" dirty="0"/>
              <a:t>TF(t) = (Number of times term t appears in a document) / (Total number of terms in the 	document).</a:t>
            </a:r>
          </a:p>
          <a:p>
            <a:r>
              <a:rPr lang="en-IN" b="1" dirty="0"/>
              <a:t>IDF: Inverse Document Frequency</a:t>
            </a:r>
            <a:r>
              <a:rPr lang="en-IN" dirty="0"/>
              <a:t>, which measures how important a term is. While computing TF, all terms are considered equally important. However it is known that certain terms, such as "is", "of", and "that", may appear a lot of times but have little importance. Thus we need to weigh down the frequent terms while scale up the rare ones, by computing the following: </a:t>
            </a:r>
          </a:p>
          <a:p>
            <a:pPr lvl="1"/>
            <a:r>
              <a:rPr lang="en-IN" b="1" dirty="0"/>
              <a:t>IDF(t) = </a:t>
            </a:r>
            <a:r>
              <a:rPr lang="en-IN" b="1" dirty="0" err="1"/>
              <a:t>log_e</a:t>
            </a:r>
            <a:r>
              <a:rPr lang="en-IN" b="1" dirty="0"/>
              <a:t>(Total number of documents / Number of documents with term t in it).</a:t>
            </a:r>
          </a:p>
        </p:txBody>
      </p:sp>
    </p:spTree>
    <p:extLst>
      <p:ext uri="{BB962C8B-B14F-4D97-AF65-F5344CB8AC3E}">
        <p14:creationId xmlns:p14="http://schemas.microsoft.com/office/powerpoint/2010/main" val="168397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D001-1216-4250-A996-FDD1E131F2B2}"/>
              </a:ext>
            </a:extLst>
          </p:cNvPr>
          <p:cNvSpPr>
            <a:spLocks noGrp="1"/>
          </p:cNvSpPr>
          <p:nvPr>
            <p:ph type="title"/>
          </p:nvPr>
        </p:nvSpPr>
        <p:spPr/>
        <p:txBody>
          <a:bodyPr/>
          <a:lstStyle/>
          <a:p>
            <a:r>
              <a:rPr lang="en-US" dirty="0"/>
              <a:t>Project Workflow</a:t>
            </a:r>
            <a:endParaRPr lang="en-IN" dirty="0"/>
          </a:p>
        </p:txBody>
      </p:sp>
      <p:sp>
        <p:nvSpPr>
          <p:cNvPr id="3" name="Content Placeholder 2">
            <a:extLst>
              <a:ext uri="{FF2B5EF4-FFF2-40B4-BE49-F238E27FC236}">
                <a16:creationId xmlns:a16="http://schemas.microsoft.com/office/drawing/2014/main" id="{BC178F75-59E6-4685-B348-2D09F9D394D6}"/>
              </a:ext>
            </a:extLst>
          </p:cNvPr>
          <p:cNvSpPr>
            <a:spLocks noGrp="1"/>
          </p:cNvSpPr>
          <p:nvPr>
            <p:ph idx="1"/>
          </p:nvPr>
        </p:nvSpPr>
        <p:spPr>
          <a:xfrm>
            <a:off x="818712" y="2159726"/>
            <a:ext cx="10554574" cy="4698274"/>
          </a:xfrm>
        </p:spPr>
        <p:txBody>
          <a:bodyPr>
            <a:normAutofit lnSpcReduction="10000"/>
          </a:bodyPr>
          <a:lstStyle/>
          <a:p>
            <a:r>
              <a:rPr lang="en-US" dirty="0"/>
              <a:t>The code of Key Word Determination is written in python</a:t>
            </a:r>
          </a:p>
          <a:p>
            <a:r>
              <a:rPr lang="en-US" dirty="0" err="1"/>
              <a:t>nltk</a:t>
            </a:r>
            <a:r>
              <a:rPr lang="en-US" dirty="0"/>
              <a:t> library is used to provide lexical resources and other string processing functions.</a:t>
            </a:r>
          </a:p>
          <a:p>
            <a:r>
              <a:rPr lang="en-US" dirty="0"/>
              <a:t>Optional: </a:t>
            </a:r>
            <a:r>
              <a:rPr lang="en-US" dirty="0" err="1"/>
              <a:t>TextBlob</a:t>
            </a:r>
            <a:r>
              <a:rPr lang="en-US" dirty="0"/>
              <a:t> library is utilized to find tags of a word; </a:t>
            </a:r>
            <a:r>
              <a:rPr lang="en-US" dirty="0" err="1"/>
              <a:t>eg</a:t>
            </a:r>
            <a:r>
              <a:rPr lang="en-US" dirty="0"/>
              <a:t>: Noun, </a:t>
            </a:r>
            <a:r>
              <a:rPr lang="en-US" dirty="0" err="1"/>
              <a:t>ProNoun</a:t>
            </a:r>
            <a:r>
              <a:rPr lang="en-US" dirty="0"/>
              <a:t>, Verb etc.</a:t>
            </a:r>
          </a:p>
          <a:p>
            <a:r>
              <a:rPr lang="en-US" dirty="0"/>
              <a:t>Code execution:</a:t>
            </a:r>
          </a:p>
          <a:p>
            <a:pPr lvl="1"/>
            <a:r>
              <a:rPr lang="en-US" dirty="0"/>
              <a:t>Import Libraries</a:t>
            </a:r>
          </a:p>
          <a:p>
            <a:pPr lvl="1"/>
            <a:r>
              <a:rPr lang="en-US" dirty="0"/>
              <a:t>Define functions to calculate TF, IDF and selection of Stop Words</a:t>
            </a:r>
          </a:p>
          <a:p>
            <a:pPr lvl="1"/>
            <a:r>
              <a:rPr lang="en-US" dirty="0"/>
              <a:t>Corpus to be utilized to calculate IDF is selected</a:t>
            </a:r>
          </a:p>
          <a:p>
            <a:pPr lvl="1"/>
            <a:r>
              <a:rPr lang="en-US" dirty="0"/>
              <a:t>Input file is read, tokenized and Frequency Distribution of every word converted to lower case is calculated</a:t>
            </a:r>
          </a:p>
          <a:p>
            <a:pPr lvl="1"/>
            <a:r>
              <a:rPr lang="en-US" dirty="0"/>
              <a:t>This input is processed by </a:t>
            </a:r>
            <a:r>
              <a:rPr lang="en-US" dirty="0" err="1"/>
              <a:t>stopword</a:t>
            </a:r>
            <a:r>
              <a:rPr lang="en-US" dirty="0"/>
              <a:t> removal, </a:t>
            </a:r>
            <a:r>
              <a:rPr lang="en-US" dirty="0" err="1"/>
              <a:t>isalpha</a:t>
            </a:r>
            <a:r>
              <a:rPr lang="en-US" dirty="0"/>
              <a:t> determination and optionally tag identification to narrow down the list of possible Keywords.</a:t>
            </a:r>
          </a:p>
          <a:p>
            <a:pPr lvl="1"/>
            <a:r>
              <a:rPr lang="en-US" dirty="0"/>
              <a:t>For every word now processed, TF and IDF are calculated and multiplied to assign weight and store in a Dictionary.</a:t>
            </a:r>
          </a:p>
          <a:p>
            <a:pPr lvl="1"/>
            <a:r>
              <a:rPr lang="en-US" dirty="0"/>
              <a:t>The Dictionary is sorted and words </a:t>
            </a:r>
            <a:r>
              <a:rPr lang="en-US" dirty="0" err="1"/>
              <a:t>havin</a:t>
            </a:r>
            <a:r>
              <a:rPr lang="en-US" dirty="0"/>
              <a:t> most prominent weights are selected as Keywords.</a:t>
            </a:r>
            <a:endParaRPr lang="en-IN" dirty="0"/>
          </a:p>
        </p:txBody>
      </p:sp>
    </p:spTree>
    <p:extLst>
      <p:ext uri="{BB962C8B-B14F-4D97-AF65-F5344CB8AC3E}">
        <p14:creationId xmlns:p14="http://schemas.microsoft.com/office/powerpoint/2010/main" val="189786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54D1-7A31-4236-9226-C1007BAD28DA}"/>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A6881719-94BA-4CFC-AA6A-B6D25F157FB8}"/>
              </a:ext>
            </a:extLst>
          </p:cNvPr>
          <p:cNvSpPr>
            <a:spLocks noGrp="1"/>
          </p:cNvSpPr>
          <p:nvPr>
            <p:ph idx="1"/>
          </p:nvPr>
        </p:nvSpPr>
        <p:spPr/>
        <p:txBody>
          <a:bodyPr>
            <a:normAutofit/>
          </a:bodyPr>
          <a:lstStyle/>
          <a:p>
            <a:r>
              <a:rPr lang="en-US" sz="2000" b="1" dirty="0"/>
              <a:t>Source Files: </a:t>
            </a:r>
            <a:r>
              <a:rPr lang="en-US" sz="2000" b="1" dirty="0" err="1">
                <a:hlinkClick r:id="rId2"/>
              </a:rPr>
              <a:t>Github</a:t>
            </a:r>
            <a:r>
              <a:rPr lang="en-US" sz="2000" b="1" dirty="0">
                <a:hlinkClick r:id="rId2"/>
              </a:rPr>
              <a:t> Repository</a:t>
            </a:r>
            <a:endParaRPr lang="en-US" sz="2000" b="1" dirty="0"/>
          </a:p>
          <a:p>
            <a:r>
              <a:rPr lang="en-US" sz="2000" b="1" dirty="0"/>
              <a:t>End of File</a:t>
            </a:r>
          </a:p>
          <a:p>
            <a:r>
              <a:rPr lang="en-US" sz="2000" b="1" dirty="0"/>
              <a:t>Fin.</a:t>
            </a:r>
            <a:endParaRPr lang="en-IN" sz="2000" b="1" dirty="0"/>
          </a:p>
        </p:txBody>
      </p:sp>
    </p:spTree>
    <p:extLst>
      <p:ext uri="{BB962C8B-B14F-4D97-AF65-F5344CB8AC3E}">
        <p14:creationId xmlns:p14="http://schemas.microsoft.com/office/powerpoint/2010/main" val="1882116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167</TotalTime>
  <Words>289</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Key Word Determination</vt:lpstr>
      <vt:lpstr>What are Keywords?</vt:lpstr>
      <vt:lpstr>Determination using TF-IDF approach</vt:lpstr>
      <vt:lpstr>Computing TF-IDF</vt:lpstr>
      <vt:lpstr>Project Workflow</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Word Determination</dc:title>
  <dc:creator>Akshay Sharma</dc:creator>
  <cp:lastModifiedBy>Akshay Sharma</cp:lastModifiedBy>
  <cp:revision>13</cp:revision>
  <cp:lastPrinted>2018-05-08T04:35:00Z</cp:lastPrinted>
  <dcterms:created xsi:type="dcterms:W3CDTF">2018-05-08T03:26:39Z</dcterms:created>
  <dcterms:modified xsi:type="dcterms:W3CDTF">2018-05-08T10:11:40Z</dcterms:modified>
</cp:coreProperties>
</file>