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D465-A3B8-46DB-B933-2552FF216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MARKET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C0BB8-AAB1-4846-9F6D-BA0251198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6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FBEB-BCDF-4B34-B71B-9829C4EA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84410"/>
            <a:ext cx="9905998" cy="147857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3970-8DED-4916-9E17-255DADFC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0538"/>
            <a:ext cx="9905999" cy="5064369"/>
          </a:xfrm>
        </p:spPr>
        <p:txBody>
          <a:bodyPr/>
          <a:lstStyle/>
          <a:p>
            <a:pPr lvl="1"/>
            <a:r>
              <a:rPr lang="en-US" sz="2400" dirty="0"/>
              <a:t>Language used- Python</a:t>
            </a:r>
          </a:p>
          <a:p>
            <a:pPr lvl="1"/>
            <a:r>
              <a:rPr lang="en-US" sz="2400" dirty="0"/>
              <a:t>Major libraries used:</a:t>
            </a:r>
          </a:p>
          <a:p>
            <a:pPr lvl="2"/>
            <a:r>
              <a:rPr lang="en-US" sz="2000" dirty="0" err="1"/>
              <a:t>Sklearn</a:t>
            </a:r>
            <a:endParaRPr lang="en-US" sz="2000" dirty="0"/>
          </a:p>
          <a:p>
            <a:pPr lvl="2"/>
            <a:r>
              <a:rPr lang="en-US" sz="2000" dirty="0"/>
              <a:t>Ta-lib</a:t>
            </a:r>
          </a:p>
          <a:p>
            <a:pPr lvl="2"/>
            <a:r>
              <a:rPr lang="en-US" sz="2000" dirty="0" err="1"/>
              <a:t>Keras</a:t>
            </a:r>
            <a:endParaRPr lang="en-US" sz="2000" dirty="0"/>
          </a:p>
          <a:p>
            <a:pPr lvl="2"/>
            <a:r>
              <a:rPr lang="en-US" sz="2000" dirty="0"/>
              <a:t>Pandas</a:t>
            </a:r>
          </a:p>
          <a:p>
            <a:pPr lvl="2"/>
            <a:r>
              <a:rPr lang="en-US" sz="2000" dirty="0"/>
              <a:t>Matplotlib</a:t>
            </a:r>
          </a:p>
          <a:p>
            <a:pPr lvl="2"/>
            <a:r>
              <a:rPr lang="en-US" sz="2000" dirty="0" err="1"/>
              <a:t>Numpy</a:t>
            </a:r>
            <a:endParaRPr lang="en-US" sz="2000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5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6720-D68C-4A8D-B544-D8E98289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291" y="473918"/>
            <a:ext cx="9905998" cy="1478570"/>
          </a:xfrm>
        </p:spPr>
        <p:txBody>
          <a:bodyPr/>
          <a:lstStyle/>
          <a:p>
            <a:r>
              <a:rPr lang="en-US" dirty="0"/>
              <a:t>Dataset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EF1B-171A-4F2E-AE01-ED8BD8DC6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02" y="1712178"/>
            <a:ext cx="10838376" cy="3932619"/>
          </a:xfrm>
        </p:spPr>
        <p:txBody>
          <a:bodyPr/>
          <a:lstStyle/>
          <a:p>
            <a:r>
              <a:rPr lang="en-US" dirty="0"/>
              <a:t>Dataset downloaded from problem statement.</a:t>
            </a:r>
          </a:p>
          <a:p>
            <a:r>
              <a:rPr lang="en-US" dirty="0"/>
              <a:t>Additional dates data downloaded from Yahoo Finance (04-04-2018 – 30-04-2018)</a:t>
            </a:r>
          </a:p>
          <a:p>
            <a:r>
              <a:rPr lang="en-US" dirty="0"/>
              <a:t>12 Stocks of Banking and IT sector in following format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table">
            <a:extLst>
              <a:ext uri="{FF2B5EF4-FFF2-40B4-BE49-F238E27FC236}">
                <a16:creationId xmlns:a16="http://schemas.microsoft.com/office/drawing/2014/main" id="{B723299A-1D70-45FB-A56F-049CE58F0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431" y="3812303"/>
            <a:ext cx="4294807" cy="266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66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8969-D800-4B4E-8CE1-3367452E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03B3-C99A-4D50-8238-F2D4DA9C6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905" y="2003303"/>
            <a:ext cx="10534773" cy="4168898"/>
          </a:xfrm>
        </p:spPr>
        <p:txBody>
          <a:bodyPr/>
          <a:lstStyle/>
          <a:p>
            <a:r>
              <a:rPr lang="en-US" dirty="0"/>
              <a:t>Date column converted to datetime for easy and better functioning with dates</a:t>
            </a:r>
          </a:p>
          <a:p>
            <a:r>
              <a:rPr lang="en-US" dirty="0"/>
              <a:t>Checked if any business day missing:</a:t>
            </a:r>
          </a:p>
          <a:p>
            <a:pPr lvl="1"/>
            <a:r>
              <a:rPr lang="en-US" dirty="0"/>
              <a:t>NO missing business days data missing</a:t>
            </a:r>
          </a:p>
          <a:p>
            <a:r>
              <a:rPr lang="en-US" dirty="0"/>
              <a:t>Checked number and pattern(if any specific) of NULL entries</a:t>
            </a:r>
          </a:p>
          <a:p>
            <a:pPr lvl="1"/>
            <a:r>
              <a:rPr lang="en-US" dirty="0"/>
              <a:t>Few NULL entries only found in each stock data</a:t>
            </a:r>
          </a:p>
          <a:p>
            <a:pPr lvl="1"/>
            <a:r>
              <a:rPr lang="en-US" dirty="0"/>
              <a:t>Each NULL entry has complete data missing for that date</a:t>
            </a:r>
          </a:p>
          <a:p>
            <a:pPr lvl="1"/>
            <a:r>
              <a:rPr lang="en-US" dirty="0"/>
              <a:t>Hence, NULL entries filled with data from previous date</a:t>
            </a:r>
          </a:p>
        </p:txBody>
      </p:sp>
    </p:spTree>
    <p:extLst>
      <p:ext uri="{BB962C8B-B14F-4D97-AF65-F5344CB8AC3E}">
        <p14:creationId xmlns:p14="http://schemas.microsoft.com/office/powerpoint/2010/main" val="364261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62F0-A40D-4ABD-ABD2-F7131AEA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29E65-48DD-4A36-819F-EB3AEC82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63" y="1774702"/>
            <a:ext cx="10968280" cy="4801944"/>
          </a:xfrm>
        </p:spPr>
        <p:txBody>
          <a:bodyPr/>
          <a:lstStyle/>
          <a:p>
            <a:r>
              <a:rPr lang="en-US" dirty="0"/>
              <a:t>Different plots made to analyze any specific pattern in different attributes(features) or among different attributes, including the given ones and calculated ones</a:t>
            </a:r>
          </a:p>
          <a:p>
            <a:r>
              <a:rPr lang="en-US" dirty="0" err="1"/>
              <a:t>Jointplot</a:t>
            </a:r>
            <a:r>
              <a:rPr lang="en-US" dirty="0"/>
              <a:t> to analyze correlation among different attributes</a:t>
            </a:r>
          </a:p>
          <a:p>
            <a:r>
              <a:rPr lang="en-US" dirty="0"/>
              <a:t>Scatterplot and box plots to find spread of data of an individual attribute</a:t>
            </a:r>
          </a:p>
          <a:p>
            <a:r>
              <a:rPr lang="en-US" dirty="0" err="1"/>
              <a:t>Lineplot</a:t>
            </a:r>
            <a:r>
              <a:rPr lang="en-US" dirty="0"/>
              <a:t> for Close prices of all stocks to find abrupt or abnormal behavior of any particular stock</a:t>
            </a:r>
          </a:p>
          <a:p>
            <a:r>
              <a:rPr lang="en-US" dirty="0"/>
              <a:t>Individual </a:t>
            </a:r>
            <a:r>
              <a:rPr lang="en-US" dirty="0" err="1"/>
              <a:t>lineplot</a:t>
            </a:r>
            <a:r>
              <a:rPr lang="en-US" dirty="0"/>
              <a:t> of every calculated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8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68DB-9C8F-4D3B-940E-71C6D322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C704-E634-430F-A9A9-9139D1B4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5321"/>
          </a:xfrm>
        </p:spPr>
        <p:txBody>
          <a:bodyPr/>
          <a:lstStyle/>
          <a:p>
            <a:r>
              <a:rPr lang="en-US" dirty="0"/>
              <a:t>Other than the given attributes, we also calculated 13 other attributes using these given attributes</a:t>
            </a:r>
          </a:p>
          <a:p>
            <a:r>
              <a:rPr lang="en-US" dirty="0"/>
              <a:t>Given Attributes:</a:t>
            </a:r>
          </a:p>
          <a:p>
            <a:pPr lvl="1"/>
            <a:r>
              <a:rPr lang="en-US" dirty="0"/>
              <a:t>Open</a:t>
            </a:r>
          </a:p>
          <a:p>
            <a:pPr lvl="1"/>
            <a:r>
              <a:rPr lang="en-US" dirty="0"/>
              <a:t>Low</a:t>
            </a:r>
          </a:p>
          <a:p>
            <a:pPr lvl="1"/>
            <a:r>
              <a:rPr lang="en-US" dirty="0"/>
              <a:t>High</a:t>
            </a:r>
          </a:p>
          <a:p>
            <a:pPr lvl="1"/>
            <a:r>
              <a:rPr lang="en-US" dirty="0"/>
              <a:t>Close</a:t>
            </a:r>
          </a:p>
          <a:p>
            <a:pPr lvl="1"/>
            <a:r>
              <a:rPr lang="en-US" dirty="0"/>
              <a:t>Adj Close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5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B10BC5-4112-4C33-B913-6F7ADCA31D2A}"/>
              </a:ext>
            </a:extLst>
          </p:cNvPr>
          <p:cNvSpPr txBox="1">
            <a:spLocks/>
          </p:cNvSpPr>
          <p:nvPr/>
        </p:nvSpPr>
        <p:spPr>
          <a:xfrm>
            <a:off x="677008" y="123092"/>
            <a:ext cx="11139854" cy="64359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Calculated Attributes:</a:t>
            </a:r>
          </a:p>
          <a:p>
            <a:pPr lvl="1"/>
            <a:r>
              <a:rPr lang="en-US" dirty="0"/>
              <a:t>Mean</a:t>
            </a:r>
          </a:p>
          <a:p>
            <a:pPr lvl="1"/>
            <a:r>
              <a:rPr lang="en-US" dirty="0"/>
              <a:t>Simple Moving Average (SMA)</a:t>
            </a:r>
          </a:p>
          <a:p>
            <a:pPr lvl="1"/>
            <a:r>
              <a:rPr lang="en-US" dirty="0"/>
              <a:t>Exponential Moving Average (EMA)</a:t>
            </a:r>
          </a:p>
          <a:p>
            <a:pPr lvl="1"/>
            <a:r>
              <a:rPr lang="en-US" dirty="0" err="1"/>
              <a:t>Aroon</a:t>
            </a:r>
            <a:r>
              <a:rPr lang="en-US" dirty="0"/>
              <a:t> Oscillator (30 Days)</a:t>
            </a:r>
          </a:p>
          <a:p>
            <a:pPr lvl="1"/>
            <a:r>
              <a:rPr lang="en-US" dirty="0"/>
              <a:t>Relative Strength Index (RSI)</a:t>
            </a:r>
          </a:p>
          <a:p>
            <a:pPr lvl="1"/>
            <a:r>
              <a:rPr lang="en-US" dirty="0"/>
              <a:t>Bollinger Bands ( 30 Days) </a:t>
            </a:r>
          </a:p>
          <a:p>
            <a:pPr lvl="1"/>
            <a:r>
              <a:rPr lang="en-US" dirty="0" err="1"/>
              <a:t>Chande</a:t>
            </a:r>
            <a:r>
              <a:rPr lang="en-US" dirty="0"/>
              <a:t> Momentum Oscillator</a:t>
            </a:r>
          </a:p>
          <a:p>
            <a:pPr lvl="1"/>
            <a:r>
              <a:rPr lang="en-US" dirty="0"/>
              <a:t>Commodity Channel Index ( 30 Days)</a:t>
            </a:r>
          </a:p>
          <a:p>
            <a:pPr lvl="1"/>
            <a:r>
              <a:rPr lang="en-US" dirty="0"/>
              <a:t>Rate of Price Change (30 Days)</a:t>
            </a:r>
          </a:p>
          <a:p>
            <a:pPr lvl="1"/>
            <a:r>
              <a:rPr lang="en-US" dirty="0"/>
              <a:t>Rate of Volume Change (30 Days)	</a:t>
            </a:r>
          </a:p>
          <a:p>
            <a:pPr lvl="1"/>
            <a:r>
              <a:rPr lang="en-US" dirty="0"/>
              <a:t>William % R (30 Days)</a:t>
            </a:r>
          </a:p>
          <a:p>
            <a:pPr lvl="1"/>
            <a:r>
              <a:rPr lang="en-US" dirty="0"/>
              <a:t>ADX (60 Days)</a:t>
            </a:r>
          </a:p>
          <a:p>
            <a:pPr lvl="1"/>
            <a:r>
              <a:rPr lang="en-US" dirty="0"/>
              <a:t>Correlation (60 Days)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4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24EFEB-8D4D-4991-A191-C38D4295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63041-E642-462A-BA98-1D556920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Principle Component Analysis (PCA):</a:t>
            </a:r>
          </a:p>
          <a:p>
            <a:pPr lvl="1"/>
            <a:r>
              <a:rPr lang="en-US" dirty="0"/>
              <a:t>Principal component analysis (PCA) is a technique used for identification of a smaller number of uncorrelated variables known as principal components from a larger set of data. The technique is widely used to emphasize variation and capture strong patterns in a data set.</a:t>
            </a:r>
          </a:p>
          <a:p>
            <a:pPr lvl="1"/>
            <a:r>
              <a:rPr lang="en-US" dirty="0"/>
              <a:t>Determined number of components of PCA matrix by analyzing Eigen values </a:t>
            </a:r>
          </a:p>
          <a:p>
            <a:pPr lvl="1"/>
            <a:r>
              <a:rPr lang="en-US" dirty="0"/>
              <a:t>Only two eigen values has significant value hence, 2 components selected</a:t>
            </a:r>
          </a:p>
        </p:txBody>
      </p:sp>
    </p:spTree>
    <p:extLst>
      <p:ext uri="{BB962C8B-B14F-4D97-AF65-F5344CB8AC3E}">
        <p14:creationId xmlns:p14="http://schemas.microsoft.com/office/powerpoint/2010/main" val="331235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24B8-3B5B-4595-9246-565BE600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7677"/>
            <a:ext cx="9905998" cy="1478570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56B2-2899-4AFA-9C68-932753BBE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6247"/>
            <a:ext cx="9905999" cy="4318367"/>
          </a:xfrm>
        </p:spPr>
        <p:txBody>
          <a:bodyPr>
            <a:normAutofit fontScale="92500"/>
          </a:bodyPr>
          <a:lstStyle/>
          <a:p>
            <a:r>
              <a:rPr lang="en-US" dirty="0"/>
              <a:t>LSTM with Deep Neural Networks (Sequential model):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library used to implement both</a:t>
            </a:r>
          </a:p>
          <a:p>
            <a:pPr lvl="1"/>
            <a:r>
              <a:rPr lang="en-US" dirty="0"/>
              <a:t>The expression long short-term refers to the fact that </a:t>
            </a:r>
            <a:r>
              <a:rPr lang="en-US" b="1" dirty="0"/>
              <a:t>LSTM</a:t>
            </a:r>
            <a:r>
              <a:rPr lang="en-US" dirty="0"/>
              <a:t> is a </a:t>
            </a:r>
            <a:r>
              <a:rPr lang="en-US" b="1" dirty="0"/>
              <a:t>model</a:t>
            </a:r>
            <a:r>
              <a:rPr lang="en-US" dirty="0"/>
              <a:t> for the short-term memory which can last for a long period of time. An </a:t>
            </a:r>
            <a:r>
              <a:rPr lang="en-US" b="1" dirty="0"/>
              <a:t>LSTM</a:t>
            </a:r>
            <a:r>
              <a:rPr lang="en-US" dirty="0"/>
              <a:t> is well-suited to classify, process and predict time series given time lags of unknown size and duration between important events</a:t>
            </a:r>
          </a:p>
          <a:p>
            <a:pPr lvl="1"/>
            <a:r>
              <a:rPr lang="en-US" dirty="0"/>
              <a:t>The Sequential model is a linear stack of layers</a:t>
            </a:r>
          </a:p>
          <a:p>
            <a:r>
              <a:rPr lang="en-US" dirty="0"/>
              <a:t>3 hidden layers of Deep Neural Networks</a:t>
            </a:r>
          </a:p>
          <a:p>
            <a:r>
              <a:rPr lang="en-US" dirty="0"/>
              <a:t>By studying and using different models like SVM, Linear and LSTM and then finally LSTM with Deep Neural Networks we worked to improve the accuracy of model</a:t>
            </a:r>
          </a:p>
        </p:txBody>
      </p:sp>
    </p:spTree>
    <p:extLst>
      <p:ext uri="{BB962C8B-B14F-4D97-AF65-F5344CB8AC3E}">
        <p14:creationId xmlns:p14="http://schemas.microsoft.com/office/powerpoint/2010/main" val="270694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131D-93DF-49FD-AE9C-DE53851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F7EE-1728-4929-950C-6E4243169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30</a:t>
            </a:r>
            <a:r>
              <a:rPr lang="en-US" baseline="30000" dirty="0"/>
              <a:t>th</a:t>
            </a:r>
            <a:r>
              <a:rPr lang="en-US" dirty="0"/>
              <a:t> day Close price is predicted using the stock information of a particular date</a:t>
            </a:r>
          </a:p>
          <a:p>
            <a:r>
              <a:rPr lang="en-US" dirty="0"/>
              <a:t>30 days return is calculated using the formula:</a:t>
            </a:r>
          </a:p>
          <a:p>
            <a:pPr marL="457200" lvl="1" indent="0">
              <a:buNone/>
            </a:pPr>
            <a:r>
              <a:rPr lang="en-US" dirty="0"/>
              <a:t>(30</a:t>
            </a:r>
            <a:r>
              <a:rPr lang="en-US" baseline="30000" dirty="0"/>
              <a:t>th</a:t>
            </a:r>
            <a:r>
              <a:rPr lang="en-US" dirty="0"/>
              <a:t> day Close price – Given date Close price)/ Given date Close price</a:t>
            </a:r>
          </a:p>
          <a:p>
            <a:r>
              <a:rPr lang="en-US" dirty="0"/>
              <a:t>Prediction is done using the model built on testing dataset</a:t>
            </a:r>
          </a:p>
          <a:p>
            <a:r>
              <a:rPr lang="en-US" dirty="0"/>
              <a:t>Mean square error (MSE) calculated with time</a:t>
            </a:r>
          </a:p>
          <a:p>
            <a:r>
              <a:rPr lang="en-US" dirty="0"/>
              <a:t>Accuracy of model is calculated to evaluate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1511727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84</TotalTime>
  <Words>444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STOCK MARKET PREDICTION</vt:lpstr>
      <vt:lpstr>Dataset </vt:lpstr>
      <vt:lpstr>Data preprocessing</vt:lpstr>
      <vt:lpstr>Data analysis</vt:lpstr>
      <vt:lpstr>Feature Extraction</vt:lpstr>
      <vt:lpstr>PowerPoint Presentation</vt:lpstr>
      <vt:lpstr>Feature selection</vt:lpstr>
      <vt:lpstr>Model building</vt:lpstr>
      <vt:lpstr>Prediction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</dc:title>
  <dc:creator>Piyush Bangar</dc:creator>
  <cp:lastModifiedBy>Piyush Bangar</cp:lastModifiedBy>
  <cp:revision>20</cp:revision>
  <dcterms:created xsi:type="dcterms:W3CDTF">2018-05-15T16:57:15Z</dcterms:created>
  <dcterms:modified xsi:type="dcterms:W3CDTF">2018-05-15T19:11:51Z</dcterms:modified>
</cp:coreProperties>
</file>