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2"/>
  </p:notesMasterIdLst>
  <p:sldIdLst>
    <p:sldId id="256" r:id="rId2"/>
    <p:sldId id="257" r:id="rId3"/>
    <p:sldId id="306" r:id="rId4"/>
    <p:sldId id="379" r:id="rId5"/>
    <p:sldId id="307" r:id="rId6"/>
    <p:sldId id="377" r:id="rId7"/>
    <p:sldId id="349" r:id="rId8"/>
    <p:sldId id="378" r:id="rId9"/>
    <p:sldId id="439" r:id="rId10"/>
    <p:sldId id="440" r:id="rId11"/>
    <p:sldId id="431" r:id="rId12"/>
    <p:sldId id="432" r:id="rId13"/>
    <p:sldId id="433" r:id="rId14"/>
    <p:sldId id="434" r:id="rId15"/>
    <p:sldId id="429" r:id="rId16"/>
    <p:sldId id="264" r:id="rId17"/>
    <p:sldId id="291" r:id="rId18"/>
    <p:sldId id="430" r:id="rId19"/>
    <p:sldId id="424" r:id="rId20"/>
    <p:sldId id="427" r:id="rId21"/>
    <p:sldId id="386" r:id="rId22"/>
    <p:sldId id="388" r:id="rId23"/>
    <p:sldId id="328" r:id="rId24"/>
    <p:sldId id="329" r:id="rId25"/>
    <p:sldId id="330" r:id="rId26"/>
    <p:sldId id="397" r:id="rId27"/>
    <p:sldId id="396" r:id="rId28"/>
    <p:sldId id="419" r:id="rId29"/>
    <p:sldId id="435" r:id="rId30"/>
    <p:sldId id="436" r:id="rId31"/>
    <p:sldId id="437" r:id="rId32"/>
    <p:sldId id="420" r:id="rId33"/>
    <p:sldId id="422" r:id="rId34"/>
    <p:sldId id="423" r:id="rId35"/>
    <p:sldId id="399" r:id="rId36"/>
    <p:sldId id="372" r:id="rId37"/>
    <p:sldId id="406" r:id="rId38"/>
    <p:sldId id="373" r:id="rId39"/>
    <p:sldId id="438" r:id="rId40"/>
    <p:sldId id="407" r:id="rId41"/>
    <p:sldId id="408" r:id="rId42"/>
    <p:sldId id="409" r:id="rId43"/>
    <p:sldId id="362" r:id="rId44"/>
    <p:sldId id="363" r:id="rId45"/>
    <p:sldId id="364" r:id="rId46"/>
    <p:sldId id="365" r:id="rId47"/>
    <p:sldId id="366" r:id="rId48"/>
    <p:sldId id="410" r:id="rId49"/>
    <p:sldId id="382" r:id="rId50"/>
    <p:sldId id="36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5501" autoAdjust="0"/>
  </p:normalViewPr>
  <p:slideViewPr>
    <p:cSldViewPr>
      <p:cViewPr varScale="1">
        <p:scale>
          <a:sx n="84" d="100"/>
          <a:sy n="8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2F140-F0DC-4C36-B6FC-9369A3E54E92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04F2F-3D43-48C6-9393-533E519A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fari_(web_browser)" TargetMode="External"/><Relationship Id="rId13" Type="http://schemas.openxmlformats.org/officeDocument/2006/relationships/hyperlink" Target="https://en.wikipedia.org/wiki/Google_Chrome" TargetMode="External"/><Relationship Id="rId3" Type="http://schemas.openxmlformats.org/officeDocument/2006/relationships/hyperlink" Target="https://en.wikipedia.org/wiki/Shiira" TargetMode="External"/><Relationship Id="rId7" Type="http://schemas.openxmlformats.org/officeDocument/2006/relationships/hyperlink" Target="https://en.wikipedia.org/wiki/Mail_(OS_X)" TargetMode="External"/><Relationship Id="rId12" Type="http://schemas.openxmlformats.org/officeDocument/2006/relationships/hyperlink" Target="https://en.wikipedia.org/wiki/Internet_Explor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SS#cite_note-ClosureAnnouncement-29" TargetMode="External"/><Relationship Id="rId11" Type="http://schemas.openxmlformats.org/officeDocument/2006/relationships/hyperlink" Target="https://en.wikipedia.org/wiki/Mozilla_Firefox" TargetMode="External"/><Relationship Id="rId5" Type="http://schemas.openxmlformats.org/officeDocument/2006/relationships/hyperlink" Target="https://en.wikipedia.org/wiki/Google_Reader" TargetMode="External"/><Relationship Id="rId15" Type="http://schemas.openxmlformats.org/officeDocument/2006/relationships/hyperlink" Target="https://en.wikipedia.org/wiki/Feedly" TargetMode="External"/><Relationship Id="rId10" Type="http://schemas.openxmlformats.org/officeDocument/2006/relationships/hyperlink" Target="https://en.wikipedia.org/wiki/RSS#cite_note-31" TargetMode="External"/><Relationship Id="rId4" Type="http://schemas.openxmlformats.org/officeDocument/2006/relationships/hyperlink" Target="https://en.wikipedia.org/wiki/FeedDemon" TargetMode="External"/><Relationship Id="rId9" Type="http://schemas.openxmlformats.org/officeDocument/2006/relationships/hyperlink" Target="https://en.wikipedia.org/wiki/RSS#cite_note-RSS-30" TargetMode="External"/><Relationship Id="rId14" Type="http://schemas.openxmlformats.org/officeDocument/2006/relationships/hyperlink" Target="https://en.wikipedia.org/wiki/Microsoft_Edg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fari_(web_browser)" TargetMode="External"/><Relationship Id="rId13" Type="http://schemas.openxmlformats.org/officeDocument/2006/relationships/hyperlink" Target="https://en.wikipedia.org/wiki/Google_Chrome" TargetMode="External"/><Relationship Id="rId3" Type="http://schemas.openxmlformats.org/officeDocument/2006/relationships/hyperlink" Target="https://en.wikipedia.org/wiki/Shiira" TargetMode="External"/><Relationship Id="rId7" Type="http://schemas.openxmlformats.org/officeDocument/2006/relationships/hyperlink" Target="https://en.wikipedia.org/wiki/Mail_(OS_X)" TargetMode="External"/><Relationship Id="rId12" Type="http://schemas.openxmlformats.org/officeDocument/2006/relationships/hyperlink" Target="https://en.wikipedia.org/wiki/Internet_Explor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SS#cite_note-ClosureAnnouncement-29" TargetMode="External"/><Relationship Id="rId11" Type="http://schemas.openxmlformats.org/officeDocument/2006/relationships/hyperlink" Target="https://en.wikipedia.org/wiki/Mozilla_Firefox" TargetMode="External"/><Relationship Id="rId5" Type="http://schemas.openxmlformats.org/officeDocument/2006/relationships/hyperlink" Target="https://en.wikipedia.org/wiki/Google_Reader" TargetMode="External"/><Relationship Id="rId15" Type="http://schemas.openxmlformats.org/officeDocument/2006/relationships/hyperlink" Target="https://en.wikipedia.org/wiki/Feedly" TargetMode="External"/><Relationship Id="rId10" Type="http://schemas.openxmlformats.org/officeDocument/2006/relationships/hyperlink" Target="https://en.wikipedia.org/wiki/RSS#cite_note-31" TargetMode="External"/><Relationship Id="rId4" Type="http://schemas.openxmlformats.org/officeDocument/2006/relationships/hyperlink" Target="https://en.wikipedia.org/wiki/FeedDemon" TargetMode="External"/><Relationship Id="rId9" Type="http://schemas.openxmlformats.org/officeDocument/2006/relationships/hyperlink" Target="https://en.wikipedia.org/wiki/RSS#cite_note-RSS-30" TargetMode="External"/><Relationship Id="rId14" Type="http://schemas.openxmlformats.org/officeDocument/2006/relationships/hyperlink" Target="https://en.wikipedia.org/wiki/Microsoft_Edge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fari_(web_browser)" TargetMode="External"/><Relationship Id="rId13" Type="http://schemas.openxmlformats.org/officeDocument/2006/relationships/hyperlink" Target="https://en.wikipedia.org/wiki/Google_Chrome" TargetMode="External"/><Relationship Id="rId3" Type="http://schemas.openxmlformats.org/officeDocument/2006/relationships/hyperlink" Target="https://en.wikipedia.org/wiki/Shiira" TargetMode="External"/><Relationship Id="rId7" Type="http://schemas.openxmlformats.org/officeDocument/2006/relationships/hyperlink" Target="https://en.wikipedia.org/wiki/Mail_(OS_X)" TargetMode="External"/><Relationship Id="rId12" Type="http://schemas.openxmlformats.org/officeDocument/2006/relationships/hyperlink" Target="https://en.wikipedia.org/wiki/Internet_Explor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SS#cite_note-ClosureAnnouncement-29" TargetMode="External"/><Relationship Id="rId11" Type="http://schemas.openxmlformats.org/officeDocument/2006/relationships/hyperlink" Target="https://en.wikipedia.org/wiki/Mozilla_Firefox" TargetMode="External"/><Relationship Id="rId5" Type="http://schemas.openxmlformats.org/officeDocument/2006/relationships/hyperlink" Target="https://en.wikipedia.org/wiki/Google_Reader" TargetMode="External"/><Relationship Id="rId15" Type="http://schemas.openxmlformats.org/officeDocument/2006/relationships/hyperlink" Target="https://en.wikipedia.org/wiki/Feedly" TargetMode="External"/><Relationship Id="rId10" Type="http://schemas.openxmlformats.org/officeDocument/2006/relationships/hyperlink" Target="https://en.wikipedia.org/wiki/RSS#cite_note-31" TargetMode="External"/><Relationship Id="rId4" Type="http://schemas.openxmlformats.org/officeDocument/2006/relationships/hyperlink" Target="https://en.wikipedia.org/wiki/FeedDemon" TargetMode="External"/><Relationship Id="rId9" Type="http://schemas.openxmlformats.org/officeDocument/2006/relationships/hyperlink" Target="https://en.wikipedia.org/wiki/RSS#cite_note-RSS-30" TargetMode="External"/><Relationship Id="rId14" Type="http://schemas.openxmlformats.org/officeDocument/2006/relationships/hyperlink" Target="https://en.wikipedia.org/wiki/Microsoft_Edge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fari_(web_browser)" TargetMode="External"/><Relationship Id="rId13" Type="http://schemas.openxmlformats.org/officeDocument/2006/relationships/hyperlink" Target="https://en.wikipedia.org/wiki/Google_Chrome" TargetMode="External"/><Relationship Id="rId3" Type="http://schemas.openxmlformats.org/officeDocument/2006/relationships/hyperlink" Target="https://en.wikipedia.org/wiki/Shiira" TargetMode="External"/><Relationship Id="rId7" Type="http://schemas.openxmlformats.org/officeDocument/2006/relationships/hyperlink" Target="https://en.wikipedia.org/wiki/Mail_(OS_X)" TargetMode="External"/><Relationship Id="rId12" Type="http://schemas.openxmlformats.org/officeDocument/2006/relationships/hyperlink" Target="https://en.wikipedia.org/wiki/Internet_Explor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SS#cite_note-ClosureAnnouncement-29" TargetMode="External"/><Relationship Id="rId11" Type="http://schemas.openxmlformats.org/officeDocument/2006/relationships/hyperlink" Target="https://en.wikipedia.org/wiki/Mozilla_Firefox" TargetMode="External"/><Relationship Id="rId5" Type="http://schemas.openxmlformats.org/officeDocument/2006/relationships/hyperlink" Target="https://en.wikipedia.org/wiki/Google_Reader" TargetMode="External"/><Relationship Id="rId15" Type="http://schemas.openxmlformats.org/officeDocument/2006/relationships/hyperlink" Target="https://en.wikipedia.org/wiki/Feedly" TargetMode="External"/><Relationship Id="rId10" Type="http://schemas.openxmlformats.org/officeDocument/2006/relationships/hyperlink" Target="https://en.wikipedia.org/wiki/RSS#cite_note-31" TargetMode="External"/><Relationship Id="rId4" Type="http://schemas.openxmlformats.org/officeDocument/2006/relationships/hyperlink" Target="https://en.wikipedia.org/wiki/FeedDemon" TargetMode="External"/><Relationship Id="rId9" Type="http://schemas.openxmlformats.org/officeDocument/2006/relationships/hyperlink" Target="https://en.wikipedia.org/wiki/RSS#cite_note-RSS-30" TargetMode="External"/><Relationship Id="rId14" Type="http://schemas.openxmlformats.org/officeDocument/2006/relationships/hyperlink" Target="https://en.wikipedia.org/wiki/Microsoft_Edg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http://stackoverflow.com/questions/4607141/how-does-a-site-like-kayak-com-aggregate-content</a:t>
            </a:r>
          </a:p>
          <a:p>
            <a:endParaRPr lang="en-US" dirty="0"/>
          </a:p>
          <a:p>
            <a:r>
              <a:rPr lang="en-US" dirty="0"/>
              <a:t>https://en.wikipedia.org/wiki/RSS</a:t>
            </a:r>
          </a:p>
          <a:p>
            <a:endParaRPr lang="en-US" dirty="0"/>
          </a:p>
          <a:p>
            <a:r>
              <a:rPr lang="en-US" dirty="0"/>
              <a:t>Several major sites such as Facebook and Twitter previously offered RSS feeds but have reduced or removed support. Additionally, widely used readers such as </a:t>
            </a:r>
            <a:r>
              <a:rPr lang="en-US" dirty="0" err="1">
                <a:hlinkClick r:id="rId3" tooltip="Shiira"/>
              </a:rPr>
              <a:t>Shiira</a:t>
            </a:r>
            <a:r>
              <a:rPr lang="en-US" dirty="0"/>
              <a:t>, </a:t>
            </a:r>
            <a:r>
              <a:rPr lang="en-US" dirty="0" err="1">
                <a:hlinkClick r:id="rId4" tooltip="FeedDemon"/>
              </a:rPr>
              <a:t>FeedDemon</a:t>
            </a:r>
            <a:r>
              <a:rPr lang="en-US" dirty="0"/>
              <a:t>, and </a:t>
            </a:r>
            <a:r>
              <a:rPr lang="en-US" dirty="0">
                <a:hlinkClick r:id="rId5" tooltip="Google Reader"/>
              </a:rPr>
              <a:t>Google Reader</a:t>
            </a:r>
            <a:r>
              <a:rPr lang="en-US" dirty="0"/>
              <a:t> have been discontinued having cited declining popularity in RSS.</a:t>
            </a:r>
            <a:r>
              <a:rPr lang="en-US" baseline="30000" dirty="0">
                <a:hlinkClick r:id="rId6"/>
              </a:rPr>
              <a:t>[29]</a:t>
            </a:r>
            <a:r>
              <a:rPr lang="en-US" dirty="0"/>
              <a:t> However, RSS still remains a widely used standard. RSS support was removed in OS X Mountain Lion's versions of </a:t>
            </a:r>
            <a:r>
              <a:rPr lang="en-US" dirty="0">
                <a:hlinkClick r:id="rId7" tooltip="Mail (OS X)"/>
              </a:rPr>
              <a:t>Mail</a:t>
            </a:r>
            <a:r>
              <a:rPr lang="en-US" dirty="0"/>
              <a:t> and </a:t>
            </a:r>
            <a:r>
              <a:rPr lang="en-US" dirty="0">
                <a:hlinkClick r:id="rId8" tooltip="Safari (web browser)"/>
              </a:rPr>
              <a:t>Safari</a:t>
            </a:r>
            <a:r>
              <a:rPr lang="en-US" dirty="0"/>
              <a:t>, although the features were partially restored in Safari 8.</a:t>
            </a:r>
            <a:r>
              <a:rPr lang="en-US" baseline="30000" dirty="0">
                <a:hlinkClick r:id="rId9"/>
              </a:rPr>
              <a:t>[30]</a:t>
            </a:r>
            <a:r>
              <a:rPr lang="en-US" baseline="30000" dirty="0">
                <a:hlinkClick r:id="rId10"/>
              </a:rPr>
              <a:t>[31]</a:t>
            </a:r>
            <a:r>
              <a:rPr lang="en-US" dirty="0"/>
              <a:t> As of August 2015, </a:t>
            </a:r>
            <a:r>
              <a:rPr lang="en-US" dirty="0">
                <a:hlinkClick r:id="rId11" tooltip="Mozilla Firefox"/>
              </a:rPr>
              <a:t>Mozilla Firefox</a:t>
            </a:r>
            <a:r>
              <a:rPr lang="en-US" dirty="0"/>
              <a:t> and </a:t>
            </a:r>
            <a:r>
              <a:rPr lang="en-US" dirty="0">
                <a:hlinkClick r:id="rId12" tooltip="Internet Explorer"/>
              </a:rPr>
              <a:t>Internet Explorer</a:t>
            </a:r>
            <a:r>
              <a:rPr lang="en-US" dirty="0"/>
              <a:t> include RSS support by default, while </a:t>
            </a:r>
            <a:r>
              <a:rPr lang="en-US" dirty="0">
                <a:hlinkClick r:id="rId13" tooltip="Google Chrome"/>
              </a:rPr>
              <a:t>Google Chrome</a:t>
            </a:r>
            <a:r>
              <a:rPr lang="en-US" dirty="0"/>
              <a:t> and </a:t>
            </a:r>
            <a:r>
              <a:rPr lang="en-US" dirty="0">
                <a:hlinkClick r:id="rId14" tooltip="Microsoft Edge"/>
              </a:rPr>
              <a:t>Microsoft Edge</a:t>
            </a:r>
            <a:r>
              <a:rPr lang="en-US" dirty="0"/>
              <a:t> do not. Additionally, reader services such as </a:t>
            </a:r>
            <a:r>
              <a:rPr lang="en-US" dirty="0" err="1">
                <a:hlinkClick r:id="rId15" tooltip="Feedly"/>
              </a:rPr>
              <a:t>Feedly</a:t>
            </a:r>
            <a:r>
              <a:rPr lang="en-US" dirty="0"/>
              <a:t> provide synchronization between desktop RSS readers and mobile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4F2F-3D43-48C6-9393-533E519A41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6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https://www.youtube.com/watch?v=7YcW25PHnAA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4F2F-3D43-48C6-9393-533E519A41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http://stackoverflow.com/questions/4607141/how-does-a-site-like-kayak-com-aggregate-content</a:t>
            </a:r>
          </a:p>
          <a:p>
            <a:endParaRPr lang="en-US" dirty="0"/>
          </a:p>
          <a:p>
            <a:r>
              <a:rPr lang="en-US" dirty="0"/>
              <a:t>https://en.wikipedia.org/wiki/RSS</a:t>
            </a:r>
          </a:p>
          <a:p>
            <a:endParaRPr lang="en-US" dirty="0"/>
          </a:p>
          <a:p>
            <a:r>
              <a:rPr lang="en-US" dirty="0"/>
              <a:t>Several major sites such as Facebook and Twitter previously offered RSS feeds but have reduced or removed support. Additionally, widely used readers such as </a:t>
            </a:r>
            <a:r>
              <a:rPr lang="en-US" dirty="0" err="1">
                <a:hlinkClick r:id="rId3" tooltip="Shiira"/>
              </a:rPr>
              <a:t>Shiira</a:t>
            </a:r>
            <a:r>
              <a:rPr lang="en-US" dirty="0"/>
              <a:t>, </a:t>
            </a:r>
            <a:r>
              <a:rPr lang="en-US" dirty="0" err="1">
                <a:hlinkClick r:id="rId4" tooltip="FeedDemon"/>
              </a:rPr>
              <a:t>FeedDemon</a:t>
            </a:r>
            <a:r>
              <a:rPr lang="en-US" dirty="0"/>
              <a:t>, and </a:t>
            </a:r>
            <a:r>
              <a:rPr lang="en-US" dirty="0">
                <a:hlinkClick r:id="rId5" tooltip="Google Reader"/>
              </a:rPr>
              <a:t>Google Reader</a:t>
            </a:r>
            <a:r>
              <a:rPr lang="en-US" dirty="0"/>
              <a:t> have been discontinued having cited declining popularity in RSS.</a:t>
            </a:r>
            <a:r>
              <a:rPr lang="en-US" baseline="30000" dirty="0">
                <a:hlinkClick r:id="rId6"/>
              </a:rPr>
              <a:t>[29]</a:t>
            </a:r>
            <a:r>
              <a:rPr lang="en-US" dirty="0"/>
              <a:t> However, RSS still remains a widely used standard. RSS support was removed in OS X Mountain Lion's versions of </a:t>
            </a:r>
            <a:r>
              <a:rPr lang="en-US" dirty="0">
                <a:hlinkClick r:id="rId7" tooltip="Mail (OS X)"/>
              </a:rPr>
              <a:t>Mail</a:t>
            </a:r>
            <a:r>
              <a:rPr lang="en-US" dirty="0"/>
              <a:t> and </a:t>
            </a:r>
            <a:r>
              <a:rPr lang="en-US" dirty="0">
                <a:hlinkClick r:id="rId8" tooltip="Safari (web browser)"/>
              </a:rPr>
              <a:t>Safari</a:t>
            </a:r>
            <a:r>
              <a:rPr lang="en-US" dirty="0"/>
              <a:t>, although the features were partially restored in Safari 8.</a:t>
            </a:r>
            <a:r>
              <a:rPr lang="en-US" baseline="30000" dirty="0">
                <a:hlinkClick r:id="rId9"/>
              </a:rPr>
              <a:t>[30]</a:t>
            </a:r>
            <a:r>
              <a:rPr lang="en-US" baseline="30000" dirty="0">
                <a:hlinkClick r:id="rId10"/>
              </a:rPr>
              <a:t>[31]</a:t>
            </a:r>
            <a:r>
              <a:rPr lang="en-US" dirty="0"/>
              <a:t> As of August 2015, </a:t>
            </a:r>
            <a:r>
              <a:rPr lang="en-US" dirty="0">
                <a:hlinkClick r:id="rId11" tooltip="Mozilla Firefox"/>
              </a:rPr>
              <a:t>Mozilla Firefox</a:t>
            </a:r>
            <a:r>
              <a:rPr lang="en-US" dirty="0"/>
              <a:t> and </a:t>
            </a:r>
            <a:r>
              <a:rPr lang="en-US" dirty="0">
                <a:hlinkClick r:id="rId12" tooltip="Internet Explorer"/>
              </a:rPr>
              <a:t>Internet Explorer</a:t>
            </a:r>
            <a:r>
              <a:rPr lang="en-US" dirty="0"/>
              <a:t> include RSS support by default, while </a:t>
            </a:r>
            <a:r>
              <a:rPr lang="en-US" dirty="0">
                <a:hlinkClick r:id="rId13" tooltip="Google Chrome"/>
              </a:rPr>
              <a:t>Google Chrome</a:t>
            </a:r>
            <a:r>
              <a:rPr lang="en-US" dirty="0"/>
              <a:t> and </a:t>
            </a:r>
            <a:r>
              <a:rPr lang="en-US" dirty="0">
                <a:hlinkClick r:id="rId14" tooltip="Microsoft Edge"/>
              </a:rPr>
              <a:t>Microsoft Edge</a:t>
            </a:r>
            <a:r>
              <a:rPr lang="en-US" dirty="0"/>
              <a:t> do not. Additionally, reader services such as </a:t>
            </a:r>
            <a:r>
              <a:rPr lang="en-US" dirty="0" err="1">
                <a:hlinkClick r:id="rId15" tooltip="Feedly"/>
              </a:rPr>
              <a:t>Feedly</a:t>
            </a:r>
            <a:r>
              <a:rPr lang="en-US" dirty="0"/>
              <a:t> provide synchronization between desktop RSS readers and mobile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4F2F-3D43-48C6-9393-533E519A41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http://stackoverflow.com/questions/4607141/how-does-a-site-like-kayak-com-aggregate-content</a:t>
            </a:r>
          </a:p>
          <a:p>
            <a:endParaRPr lang="en-US" dirty="0"/>
          </a:p>
          <a:p>
            <a:r>
              <a:rPr lang="en-US" dirty="0"/>
              <a:t>https://en.wikipedia.org/wiki/RSS</a:t>
            </a:r>
          </a:p>
          <a:p>
            <a:endParaRPr lang="en-US" dirty="0"/>
          </a:p>
          <a:p>
            <a:r>
              <a:rPr lang="en-US" dirty="0"/>
              <a:t>Several major sites such as Facebook and Twitter previously offered RSS feeds but have reduced or removed support. Additionally, widely used readers such as </a:t>
            </a:r>
            <a:r>
              <a:rPr lang="en-US" dirty="0" err="1">
                <a:hlinkClick r:id="rId3" tooltip="Shiira"/>
              </a:rPr>
              <a:t>Shiira</a:t>
            </a:r>
            <a:r>
              <a:rPr lang="en-US" dirty="0"/>
              <a:t>, </a:t>
            </a:r>
            <a:r>
              <a:rPr lang="en-US" dirty="0" err="1">
                <a:hlinkClick r:id="rId4" tooltip="FeedDemon"/>
              </a:rPr>
              <a:t>FeedDemon</a:t>
            </a:r>
            <a:r>
              <a:rPr lang="en-US" dirty="0"/>
              <a:t>, and </a:t>
            </a:r>
            <a:r>
              <a:rPr lang="en-US" dirty="0">
                <a:hlinkClick r:id="rId5" tooltip="Google Reader"/>
              </a:rPr>
              <a:t>Google Reader</a:t>
            </a:r>
            <a:r>
              <a:rPr lang="en-US" dirty="0"/>
              <a:t> have been discontinued having cited declining popularity in RSS.</a:t>
            </a:r>
            <a:r>
              <a:rPr lang="en-US" baseline="30000" dirty="0">
                <a:hlinkClick r:id="rId6"/>
              </a:rPr>
              <a:t>[29]</a:t>
            </a:r>
            <a:r>
              <a:rPr lang="en-US" dirty="0"/>
              <a:t> However, RSS still remains a widely used standard. RSS support was removed in OS X Mountain Lion's versions of </a:t>
            </a:r>
            <a:r>
              <a:rPr lang="en-US" dirty="0">
                <a:hlinkClick r:id="rId7" tooltip="Mail (OS X)"/>
              </a:rPr>
              <a:t>Mail</a:t>
            </a:r>
            <a:r>
              <a:rPr lang="en-US" dirty="0"/>
              <a:t> and </a:t>
            </a:r>
            <a:r>
              <a:rPr lang="en-US" dirty="0">
                <a:hlinkClick r:id="rId8" tooltip="Safari (web browser)"/>
              </a:rPr>
              <a:t>Safari</a:t>
            </a:r>
            <a:r>
              <a:rPr lang="en-US" dirty="0"/>
              <a:t>, although the features were partially restored in Safari 8.</a:t>
            </a:r>
            <a:r>
              <a:rPr lang="en-US" baseline="30000" dirty="0">
                <a:hlinkClick r:id="rId9"/>
              </a:rPr>
              <a:t>[30]</a:t>
            </a:r>
            <a:r>
              <a:rPr lang="en-US" baseline="30000" dirty="0">
                <a:hlinkClick r:id="rId10"/>
              </a:rPr>
              <a:t>[31]</a:t>
            </a:r>
            <a:r>
              <a:rPr lang="en-US" dirty="0"/>
              <a:t> As of August 2015, </a:t>
            </a:r>
            <a:r>
              <a:rPr lang="en-US" dirty="0">
                <a:hlinkClick r:id="rId11" tooltip="Mozilla Firefox"/>
              </a:rPr>
              <a:t>Mozilla Firefox</a:t>
            </a:r>
            <a:r>
              <a:rPr lang="en-US" dirty="0"/>
              <a:t> and </a:t>
            </a:r>
            <a:r>
              <a:rPr lang="en-US" dirty="0">
                <a:hlinkClick r:id="rId12" tooltip="Internet Explorer"/>
              </a:rPr>
              <a:t>Internet Explorer</a:t>
            </a:r>
            <a:r>
              <a:rPr lang="en-US" dirty="0"/>
              <a:t> include RSS support by default, while </a:t>
            </a:r>
            <a:r>
              <a:rPr lang="en-US" dirty="0">
                <a:hlinkClick r:id="rId13" tooltip="Google Chrome"/>
              </a:rPr>
              <a:t>Google Chrome</a:t>
            </a:r>
            <a:r>
              <a:rPr lang="en-US" dirty="0"/>
              <a:t> and </a:t>
            </a:r>
            <a:r>
              <a:rPr lang="en-US" dirty="0">
                <a:hlinkClick r:id="rId14" tooltip="Microsoft Edge"/>
              </a:rPr>
              <a:t>Microsoft Edge</a:t>
            </a:r>
            <a:r>
              <a:rPr lang="en-US" dirty="0"/>
              <a:t> do not. Additionally, reader services such as </a:t>
            </a:r>
            <a:r>
              <a:rPr lang="en-US" dirty="0" err="1">
                <a:hlinkClick r:id="rId15" tooltip="Feedly"/>
              </a:rPr>
              <a:t>Feedly</a:t>
            </a:r>
            <a:r>
              <a:rPr lang="en-US" dirty="0"/>
              <a:t> provide synchronization between desktop RSS readers and mobile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4F2F-3D43-48C6-9393-533E519A41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http://stackoverflow.com/questions/4607141/how-does-a-site-like-kayak-com-aggregate-content</a:t>
            </a:r>
          </a:p>
          <a:p>
            <a:endParaRPr lang="en-US" dirty="0"/>
          </a:p>
          <a:p>
            <a:r>
              <a:rPr lang="en-US" dirty="0"/>
              <a:t>https://en.wikipedia.org/wiki/RSS</a:t>
            </a:r>
          </a:p>
          <a:p>
            <a:endParaRPr lang="en-US" dirty="0"/>
          </a:p>
          <a:p>
            <a:r>
              <a:rPr lang="en-US" dirty="0"/>
              <a:t>Several major sites such as Facebook and Twitter previously offered RSS feeds but have reduced or removed support. Additionally, widely used readers such as </a:t>
            </a:r>
            <a:r>
              <a:rPr lang="en-US" dirty="0" err="1">
                <a:hlinkClick r:id="rId3" tooltip="Shiira"/>
              </a:rPr>
              <a:t>Shiira</a:t>
            </a:r>
            <a:r>
              <a:rPr lang="en-US" dirty="0"/>
              <a:t>, </a:t>
            </a:r>
            <a:r>
              <a:rPr lang="en-US" dirty="0" err="1">
                <a:hlinkClick r:id="rId4" tooltip="FeedDemon"/>
              </a:rPr>
              <a:t>FeedDemon</a:t>
            </a:r>
            <a:r>
              <a:rPr lang="en-US" dirty="0"/>
              <a:t>, and </a:t>
            </a:r>
            <a:r>
              <a:rPr lang="en-US" dirty="0">
                <a:hlinkClick r:id="rId5" tooltip="Google Reader"/>
              </a:rPr>
              <a:t>Google Reader</a:t>
            </a:r>
            <a:r>
              <a:rPr lang="en-US" dirty="0"/>
              <a:t> have been discontinued having cited declining popularity in RSS.</a:t>
            </a:r>
            <a:r>
              <a:rPr lang="en-US" baseline="30000" dirty="0">
                <a:hlinkClick r:id="rId6"/>
              </a:rPr>
              <a:t>[29]</a:t>
            </a:r>
            <a:r>
              <a:rPr lang="en-US" dirty="0"/>
              <a:t> However, RSS still remains a widely used standard. RSS support was removed in OS X Mountain Lion's versions of </a:t>
            </a:r>
            <a:r>
              <a:rPr lang="en-US" dirty="0">
                <a:hlinkClick r:id="rId7" tooltip="Mail (OS X)"/>
              </a:rPr>
              <a:t>Mail</a:t>
            </a:r>
            <a:r>
              <a:rPr lang="en-US" dirty="0"/>
              <a:t> and </a:t>
            </a:r>
            <a:r>
              <a:rPr lang="en-US" dirty="0">
                <a:hlinkClick r:id="rId8" tooltip="Safari (web browser)"/>
              </a:rPr>
              <a:t>Safari</a:t>
            </a:r>
            <a:r>
              <a:rPr lang="en-US" dirty="0"/>
              <a:t>, although the features were partially restored in Safari 8.</a:t>
            </a:r>
            <a:r>
              <a:rPr lang="en-US" baseline="30000" dirty="0">
                <a:hlinkClick r:id="rId9"/>
              </a:rPr>
              <a:t>[30]</a:t>
            </a:r>
            <a:r>
              <a:rPr lang="en-US" baseline="30000" dirty="0">
                <a:hlinkClick r:id="rId10"/>
              </a:rPr>
              <a:t>[31]</a:t>
            </a:r>
            <a:r>
              <a:rPr lang="en-US" dirty="0"/>
              <a:t> As of August 2015, </a:t>
            </a:r>
            <a:r>
              <a:rPr lang="en-US" dirty="0">
                <a:hlinkClick r:id="rId11" tooltip="Mozilla Firefox"/>
              </a:rPr>
              <a:t>Mozilla Firefox</a:t>
            </a:r>
            <a:r>
              <a:rPr lang="en-US" dirty="0"/>
              <a:t> and </a:t>
            </a:r>
            <a:r>
              <a:rPr lang="en-US" dirty="0">
                <a:hlinkClick r:id="rId12" tooltip="Internet Explorer"/>
              </a:rPr>
              <a:t>Internet Explorer</a:t>
            </a:r>
            <a:r>
              <a:rPr lang="en-US" dirty="0"/>
              <a:t> include RSS support by default, while </a:t>
            </a:r>
            <a:r>
              <a:rPr lang="en-US" dirty="0">
                <a:hlinkClick r:id="rId13" tooltip="Google Chrome"/>
              </a:rPr>
              <a:t>Google Chrome</a:t>
            </a:r>
            <a:r>
              <a:rPr lang="en-US" dirty="0"/>
              <a:t> and </a:t>
            </a:r>
            <a:r>
              <a:rPr lang="en-US" dirty="0">
                <a:hlinkClick r:id="rId14" tooltip="Microsoft Edge"/>
              </a:rPr>
              <a:t>Microsoft Edge</a:t>
            </a:r>
            <a:r>
              <a:rPr lang="en-US" dirty="0"/>
              <a:t> do not. Additionally, reader services such as </a:t>
            </a:r>
            <a:r>
              <a:rPr lang="en-US" dirty="0" err="1">
                <a:hlinkClick r:id="rId15" tooltip="Feedly"/>
              </a:rPr>
              <a:t>Feedly</a:t>
            </a:r>
            <a:r>
              <a:rPr lang="en-US" dirty="0"/>
              <a:t> provide synchronization between desktop RSS readers and mobile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4F2F-3D43-48C6-9393-533E519A41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DF6A0-F396-4C1C-91EB-AF0F241E840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4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869DA-7B6E-4460-97E6-234A37B367E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25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DF6A0-F396-4C1C-91EB-AF0F241E840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6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DF6A0-F396-4C1C-91EB-AF0F241E840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0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8965F-D104-4173-BBBD-9CE4FD8A684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this is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77006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December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December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December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December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December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December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December 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December 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December 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December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December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December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ynet.co.il/Integration/StoryRss2.x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simple.xml" TargetMode="External"/><Relationship Id="rId2" Type="http://schemas.openxmlformats.org/officeDocument/2006/relationships/hyperlink" Target="http://www.w3schools.com/x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eb_scrap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X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w3schools.com/xml/simple.x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egahat.org/RSXML/Tour.pdf" TargetMode="External"/><Relationship Id="rId2" Type="http://schemas.openxmlformats.org/officeDocument/2006/relationships/hyperlink" Target="http://www.omegahat.org/RSXML/shortInt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.berkeley.edu/~statcur/Workshop2/Presentations/XML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JS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new-package-jsonlite-a-smarter-json-encoderdecoder/" TargetMode="External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an.r-project.org/web/packages/jsonlite/vignettes/json-mapping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markham/DAT3/blob/master/public_data.m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aps.googleapis.com/maps/api/geocode/json?address=haifa&amp;sensor=fals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ebay.com/DevZone/shopping/docs/Concepts/ShoppingAPIGuid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.twitter.com/rest/reference/get/blocks/lis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twitter.com/" TargetMode="External"/><Relationship Id="rId2" Type="http://schemas.openxmlformats.org/officeDocument/2006/relationships/hyperlink" Target="http://twitter.com/signu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data.gov.gh/" TargetMode="External"/><Relationship Id="rId13" Type="http://schemas.openxmlformats.org/officeDocument/2006/relationships/hyperlink" Target="http://www.data.gov/opendatasites" TargetMode="External"/><Relationship Id="rId3" Type="http://schemas.openxmlformats.org/officeDocument/2006/relationships/hyperlink" Target="http://www.data.gov/" TargetMode="External"/><Relationship Id="rId7" Type="http://schemas.openxmlformats.org/officeDocument/2006/relationships/hyperlink" Target="https://data.gov.il/" TargetMode="External"/><Relationship Id="rId12" Type="http://schemas.openxmlformats.org/officeDocument/2006/relationships/hyperlink" Target="http://www.data.go.jp/" TargetMode="External"/><Relationship Id="rId2" Type="http://schemas.openxmlformats.org/officeDocument/2006/relationships/hyperlink" Target="http://data.u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.gouv.fr/" TargetMode="External"/><Relationship Id="rId11" Type="http://schemas.openxmlformats.org/officeDocument/2006/relationships/hyperlink" Target="http://www.gov.hk/en/theme/psi/datasets/" TargetMode="External"/><Relationship Id="rId5" Type="http://schemas.openxmlformats.org/officeDocument/2006/relationships/hyperlink" Target="http://data.gov.uk/" TargetMode="External"/><Relationship Id="rId10" Type="http://schemas.openxmlformats.org/officeDocument/2006/relationships/hyperlink" Target="https://www.govdata.de/" TargetMode="External"/><Relationship Id="rId4" Type="http://schemas.openxmlformats.org/officeDocument/2006/relationships/hyperlink" Target="http://simplystatistics.org/2012/01/02/list-of-cities-states-with-open-data-help-me-find/" TargetMode="External"/><Relationship Id="rId9" Type="http://schemas.openxmlformats.org/officeDocument/2006/relationships/hyperlink" Target="http://data.gov.au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gapminder.org/data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asdfree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kaggle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licious.com/pskomoroch/dataset" TargetMode="External"/><Relationship Id="rId2" Type="http://schemas.openxmlformats.org/officeDocument/2006/relationships/hyperlink" Target="http://bitly.com/bundles/hmason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ortardata.com/post/67652898761/6-dataset-lists-curated-by-data-scientists" TargetMode="External"/><Relationship Id="rId5" Type="http://schemas.openxmlformats.org/officeDocument/2006/relationships/hyperlink" Target="http://www.kdnuggets.com/gps.html" TargetMode="External"/><Relationship Id="rId4" Type="http://schemas.openxmlformats.org/officeDocument/2006/relationships/hyperlink" Target="http://www.quora.com/Jeff-Hammerbacher/Introduction-to-Data-Science-Data-Sets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aws.amazon.com/publicdatasets/" TargetMode="External"/><Relationship Id="rId3" Type="http://schemas.openxmlformats.org/officeDocument/2006/relationships/hyperlink" Target="http://archive.ics.uci.edu/ml/" TargetMode="External"/><Relationship Id="rId7" Type="http://schemas.openxmlformats.org/officeDocument/2006/relationships/hyperlink" Target="http://arxiv.org/help/bulk_data" TargetMode="External"/><Relationship Id="rId2" Type="http://schemas.openxmlformats.org/officeDocument/2006/relationships/hyperlink" Target="http://snap.stanford.edu/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cbi.nlm.nih.gov/geo/" TargetMode="External"/><Relationship Id="rId5" Type="http://schemas.openxmlformats.org/officeDocument/2006/relationships/hyperlink" Target="http://lib.stat.cmu.edu/datasets/" TargetMode="External"/><Relationship Id="rId4" Type="http://schemas.openxmlformats.org/officeDocument/2006/relationships/hyperlink" Target="http://www.kdnuggets.com/datasets/index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publicdata/directory" TargetMode="External"/><Relationship Id="rId2" Type="http://schemas.openxmlformats.org/officeDocument/2006/relationships/hyperlink" Target="http://archive.ics.uci.edu/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ncentarelbundock.github.io/Rdataset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net.co.il/articles/0,7340,L-3369891,0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ynet.co.il/Integration/StoryRss57.xml" TargetMode="Externa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ropensci.org/packages/index.html" TargetMode="External"/><Relationship Id="rId3" Type="http://schemas.openxmlformats.org/officeDocument/2006/relationships/hyperlink" Target="http://cran.r-project.org/web/packages/twitteR/index.html" TargetMode="External"/><Relationship Id="rId7" Type="http://schemas.openxmlformats.org/officeDocument/2006/relationships/hyperlink" Target="http://cran.r-project.org/web/packages/rplos/rplos.pdf" TargetMode="External"/><Relationship Id="rId12" Type="http://schemas.openxmlformats.org/officeDocument/2006/relationships/hyperlink" Target="http://cran.r-project.org/web/packages/RgoogleMaps/index.html" TargetMode="External"/><Relationship Id="rId2" Type="http://schemas.openxmlformats.org/officeDocument/2006/relationships/hyperlink" Target="https://dev.twitt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plos.org/" TargetMode="External"/><Relationship Id="rId11" Type="http://schemas.openxmlformats.org/officeDocument/2006/relationships/hyperlink" Target="https://developers.google.com/maps/" TargetMode="External"/><Relationship Id="rId5" Type="http://schemas.openxmlformats.org/officeDocument/2006/relationships/hyperlink" Target="http://cran.r-project.org/web/packages/rfigshare/index.html" TargetMode="External"/><Relationship Id="rId10" Type="http://schemas.openxmlformats.org/officeDocument/2006/relationships/hyperlink" Target="http://cran.r-project.org/web/packages/Rfacebook/" TargetMode="External"/><Relationship Id="rId4" Type="http://schemas.openxmlformats.org/officeDocument/2006/relationships/hyperlink" Target="http://api.figshare.com/docs/intro.html" TargetMode="External"/><Relationship Id="rId9" Type="http://schemas.openxmlformats.org/officeDocument/2006/relationships/hyperlink" Target="https://developers.facebook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rogrammablewe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scraping &amp; Crawling</a:t>
            </a:r>
          </a:p>
          <a:p>
            <a:endParaRPr lang="en-US" dirty="0"/>
          </a:p>
          <a:p>
            <a:r>
              <a:rPr lang="en-US" dirty="0"/>
              <a:t>Sigal Shaked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986" y="6453336"/>
            <a:ext cx="634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Slides were taken by permission from Dr. </a:t>
            </a:r>
            <a:r>
              <a:rPr lang="en-US" sz="1100" dirty="0" err="1"/>
              <a:t>Ofrit</a:t>
            </a:r>
            <a:r>
              <a:rPr lang="en-US" sz="1100" dirty="0"/>
              <a:t> Lesser</a:t>
            </a:r>
          </a:p>
        </p:txBody>
      </p:sp>
    </p:spTree>
    <p:extLst>
      <p:ext uri="{BB962C8B-B14F-4D97-AF65-F5344CB8AC3E}">
        <p14:creationId xmlns:p14="http://schemas.microsoft.com/office/powerpoint/2010/main" val="381215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Robots.txt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Before crawling, check if there is a robots.txt file by going to URL/robots.txt – if not, check “terms of use” </a:t>
            </a:r>
          </a:p>
          <a:p>
            <a:endParaRPr lang="en-US" dirty="0"/>
          </a:p>
          <a:p>
            <a:r>
              <a:rPr lang="en-US" dirty="0"/>
              <a:t>Check the following websites and determine their restrictions </a:t>
            </a:r>
          </a:p>
          <a:p>
            <a:pPr lvl="1"/>
            <a:r>
              <a:rPr lang="en-US" dirty="0"/>
              <a:t>Amazon.com </a:t>
            </a:r>
          </a:p>
          <a:p>
            <a:pPr lvl="1"/>
            <a:r>
              <a:rPr lang="en-US" dirty="0"/>
              <a:t>eBay.com </a:t>
            </a:r>
          </a:p>
          <a:p>
            <a:pPr lvl="1"/>
            <a:r>
              <a:rPr lang="en-US" dirty="0"/>
              <a:t>Yahoo.com </a:t>
            </a:r>
          </a:p>
          <a:p>
            <a:pPr lvl="1"/>
            <a:r>
              <a:rPr lang="en-US" dirty="0"/>
              <a:t>www.cs.umd.edu </a:t>
            </a:r>
          </a:p>
          <a:p>
            <a:pPr lvl="1"/>
            <a:r>
              <a:rPr lang="en-US" dirty="0"/>
              <a:t>www.smith.umd.edu </a:t>
            </a:r>
          </a:p>
          <a:p>
            <a:pPr lvl="1"/>
            <a:r>
              <a:rPr lang="en-US" dirty="0"/>
              <a:t>www.barnesandnoble.com </a:t>
            </a:r>
          </a:p>
          <a:p>
            <a:pPr lvl="1"/>
            <a:r>
              <a:rPr lang="en-US" dirty="0"/>
              <a:t>www.booksamillion.com </a:t>
            </a:r>
          </a:p>
          <a:p>
            <a:pPr lvl="1"/>
            <a:r>
              <a:rPr lang="en-US" dirty="0"/>
              <a:t>www.wikipedia.org </a:t>
            </a:r>
          </a:p>
          <a:p>
            <a:pPr lvl="1"/>
            <a:r>
              <a:rPr lang="en-US" dirty="0"/>
              <a:t>www.nytimes.com </a:t>
            </a:r>
          </a:p>
          <a:p>
            <a:pPr lvl="1"/>
            <a:r>
              <a:rPr lang="en-US" dirty="0"/>
              <a:t>travelocity.com </a:t>
            </a:r>
          </a:p>
        </p:txBody>
      </p:sp>
    </p:spTree>
    <p:extLst>
      <p:ext uri="{BB962C8B-B14F-4D97-AF65-F5344CB8AC3E}">
        <p14:creationId xmlns:p14="http://schemas.microsoft.com/office/powerpoint/2010/main" val="59100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Rich Site Summary</a:t>
            </a:r>
          </a:p>
          <a:p>
            <a:pPr eaLnBrk="1" hangingPunct="1"/>
            <a:r>
              <a:rPr lang="en-US" dirty="0"/>
              <a:t>Really Simple Syndication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77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dirty="0"/>
              <a:t>RSS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3188567"/>
          </a:xfrm>
        </p:spPr>
        <p:txBody>
          <a:bodyPr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he-IL" sz="2100" dirty="0"/>
              <a:t>פורמט להעברת מידע בין שרתים.</a:t>
            </a:r>
          </a:p>
          <a:p>
            <a:pPr algn="r" rtl="1">
              <a:lnSpc>
                <a:spcPct val="90000"/>
              </a:lnSpc>
            </a:pPr>
            <a:endParaRPr lang="he-IL" sz="2100" dirty="0"/>
          </a:p>
          <a:p>
            <a:pPr algn="r" rtl="1">
              <a:lnSpc>
                <a:spcPct val="90000"/>
              </a:lnSpc>
            </a:pPr>
            <a:r>
              <a:rPr lang="he-IL" sz="2100" dirty="0"/>
              <a:t>אחד השימושים הנפוצים של </a:t>
            </a:r>
            <a:r>
              <a:rPr lang="en-US" sz="2100" dirty="0"/>
              <a:t> RSS </a:t>
            </a:r>
            <a:r>
              <a:rPr lang="he-IL" sz="2100" dirty="0"/>
              <a:t>היום הינו לאפשר למפיצים או צרכנים לקבל מידע</a:t>
            </a:r>
            <a:r>
              <a:rPr lang="en-US" sz="2100" dirty="0"/>
              <a:t> </a:t>
            </a:r>
            <a:r>
              <a:rPr lang="he-IL" sz="2100" dirty="0"/>
              <a:t> שוטף מהאתר (בצורת </a:t>
            </a:r>
            <a:r>
              <a:rPr lang="en-US" sz="2100" dirty="0"/>
              <a:t>RSS feed</a:t>
            </a:r>
            <a:r>
              <a:rPr lang="he-IL" sz="2100" dirty="0"/>
              <a:t>) ולהציגו במקומות שונים ע"י </a:t>
            </a:r>
            <a:r>
              <a:rPr lang="en-US" sz="2100" dirty="0"/>
              <a:t>RSS Readers</a:t>
            </a:r>
            <a:r>
              <a:rPr lang="he-IL" sz="2100" dirty="0"/>
              <a:t>, דוח טבלאי, או פורמט אחר.</a:t>
            </a:r>
          </a:p>
          <a:p>
            <a:pPr algn="r" rtl="1">
              <a:lnSpc>
                <a:spcPct val="90000"/>
              </a:lnSpc>
            </a:pPr>
            <a:endParaRPr lang="he-IL" sz="2100" dirty="0"/>
          </a:p>
          <a:p>
            <a:pPr algn="r" rtl="1">
              <a:lnSpc>
                <a:spcPct val="90000"/>
              </a:lnSpc>
            </a:pPr>
            <a:r>
              <a:rPr lang="he-IL" sz="2100" dirty="0"/>
              <a:t>הפורמט של </a:t>
            </a:r>
            <a:r>
              <a:rPr lang="en-US" sz="2100" dirty="0"/>
              <a:t>RSS feed</a:t>
            </a:r>
            <a:r>
              <a:rPr lang="he-IL" sz="2100" dirty="0"/>
              <a:t> הוא </a:t>
            </a:r>
            <a:r>
              <a:rPr lang="en-US" sz="2100" dirty="0"/>
              <a:t>XML</a:t>
            </a:r>
            <a:r>
              <a:rPr lang="he-IL" sz="2100" dirty="0"/>
              <a:t>.</a:t>
            </a:r>
          </a:p>
          <a:p>
            <a:pPr algn="r" rtl="1">
              <a:lnSpc>
                <a:spcPct val="90000"/>
              </a:lnSpc>
            </a:pPr>
            <a:endParaRPr lang="he-IL" sz="2100" dirty="0"/>
          </a:p>
          <a:p>
            <a:pPr algn="r" rtl="1">
              <a:lnSpc>
                <a:spcPct val="90000"/>
              </a:lnSpc>
            </a:pPr>
            <a:r>
              <a:rPr lang="he-IL" sz="2100" dirty="0"/>
              <a:t>דוגמא: </a:t>
            </a:r>
            <a:r>
              <a:rPr lang="en-US" sz="2100" dirty="0"/>
              <a:t> ynet</a:t>
            </a:r>
            <a:r>
              <a:rPr lang="he-IL" sz="2100" dirty="0"/>
              <a:t>מספקת שירותי </a:t>
            </a:r>
            <a:r>
              <a:rPr lang="en-US" sz="2100" dirty="0"/>
              <a:t>RSS</a:t>
            </a:r>
            <a:r>
              <a:rPr lang="he-IL" sz="2100" dirty="0"/>
              <a:t> לאתרי החדשות שלה.</a:t>
            </a:r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4" cstate="print"/>
          <a:srcRect l="5525" t="14284" r="26980" b="65477"/>
          <a:stretch>
            <a:fillRect/>
          </a:stretch>
        </p:blipFill>
        <p:spPr bwMode="auto">
          <a:xfrm>
            <a:off x="971600" y="5301208"/>
            <a:ext cx="52781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515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YNET RSS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52427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http://www.ynet.co.il/Integration/StoryRss2.xml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F9B8-2F83-4229-AAB9-3CD24FB0F548}" type="slidenum">
              <a:rPr lang="he-IL" smtClean="0"/>
              <a:pPr/>
              <a:t>13</a:t>
            </a:fld>
            <a:endParaRPr lang="he-IL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348880"/>
            <a:ext cx="5328592" cy="41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769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Fixed structure</a:t>
            </a:r>
          </a:p>
          <a:p>
            <a:endParaRPr lang="en-US" sz="1800" dirty="0"/>
          </a:p>
        </p:txBody>
      </p:sp>
      <p:sp>
        <p:nvSpPr>
          <p:cNvPr id="6" name="Oval 5"/>
          <p:cNvSpPr/>
          <p:nvPr/>
        </p:nvSpPr>
        <p:spPr>
          <a:xfrm>
            <a:off x="3995936" y="2492896"/>
            <a:ext cx="1944216" cy="11521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ערוץ </a:t>
            </a:r>
            <a:r>
              <a:rPr lang="en-US" dirty="0"/>
              <a:t>(channel)</a:t>
            </a:r>
          </a:p>
        </p:txBody>
      </p:sp>
      <p:sp>
        <p:nvSpPr>
          <p:cNvPr id="7" name="Oval 6"/>
          <p:cNvSpPr/>
          <p:nvPr/>
        </p:nvSpPr>
        <p:spPr>
          <a:xfrm>
            <a:off x="5724128" y="4509120"/>
            <a:ext cx="1800200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כתבה </a:t>
            </a:r>
            <a:r>
              <a:rPr lang="en-US" dirty="0"/>
              <a:t>(item)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79712" y="3284984"/>
            <a:ext cx="1296144" cy="79208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i="1" dirty="0"/>
              <a:t>מידע על הערוץ</a:t>
            </a:r>
            <a:endParaRPr lang="en-US" i="1" dirty="0"/>
          </a:p>
        </p:txBody>
      </p:sp>
      <p:sp>
        <p:nvSpPr>
          <p:cNvPr id="9" name="Oval 8"/>
          <p:cNvSpPr/>
          <p:nvPr/>
        </p:nvSpPr>
        <p:spPr>
          <a:xfrm>
            <a:off x="3635896" y="4509120"/>
            <a:ext cx="1800200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כתבה </a:t>
            </a:r>
            <a:r>
              <a:rPr lang="en-US" dirty="0"/>
              <a:t>(item)</a:t>
            </a:r>
          </a:p>
        </p:txBody>
      </p:sp>
      <p:sp>
        <p:nvSpPr>
          <p:cNvPr id="10" name="Oval 9"/>
          <p:cNvSpPr/>
          <p:nvPr/>
        </p:nvSpPr>
        <p:spPr>
          <a:xfrm>
            <a:off x="1547664" y="4509120"/>
            <a:ext cx="1800200" cy="792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כתבה </a:t>
            </a:r>
            <a:r>
              <a:rPr lang="en-US" dirty="0"/>
              <a:t>(item)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15616" y="5805264"/>
            <a:ext cx="1296144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i="1" dirty="0"/>
              <a:t>מידע על הכתבה</a:t>
            </a:r>
            <a:endParaRPr lang="en-US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3203848" y="5805264"/>
            <a:ext cx="1296144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i="1" dirty="0"/>
              <a:t>מידע על הכתבה</a:t>
            </a:r>
            <a:endParaRPr lang="en-US" i="1" dirty="0"/>
          </a:p>
        </p:txBody>
      </p:sp>
      <p:sp>
        <p:nvSpPr>
          <p:cNvPr id="13" name="Rounded Rectangle 12"/>
          <p:cNvSpPr/>
          <p:nvPr/>
        </p:nvSpPr>
        <p:spPr>
          <a:xfrm>
            <a:off x="5292080" y="5805264"/>
            <a:ext cx="1296144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i="1" dirty="0"/>
              <a:t>מידע על הכתבה</a:t>
            </a:r>
            <a:endParaRPr lang="en-US" i="1" dirty="0"/>
          </a:p>
        </p:txBody>
      </p:sp>
      <p:cxnSp>
        <p:nvCxnSpPr>
          <p:cNvPr id="14" name="Shape 15"/>
          <p:cNvCxnSpPr>
            <a:stCxn id="6" idx="2"/>
            <a:endCxn id="8" idx="0"/>
          </p:cNvCxnSpPr>
          <p:nvPr/>
        </p:nvCxnSpPr>
        <p:spPr>
          <a:xfrm rot="10800000" flipV="1">
            <a:off x="2627784" y="3068960"/>
            <a:ext cx="1368152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4"/>
            <a:endCxn id="7" idx="0"/>
          </p:cNvCxnSpPr>
          <p:nvPr/>
        </p:nvCxnSpPr>
        <p:spPr>
          <a:xfrm rot="16200000" flipH="1">
            <a:off x="5364088" y="3248980"/>
            <a:ext cx="864096" cy="1656184"/>
          </a:xfrm>
          <a:prstGeom prst="bentConnector3">
            <a:avLst>
              <a:gd name="adj1" fmla="val 708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4"/>
            <a:endCxn id="9" idx="0"/>
          </p:cNvCxnSpPr>
          <p:nvPr/>
        </p:nvCxnSpPr>
        <p:spPr>
          <a:xfrm rot="5400000">
            <a:off x="4319972" y="3861048"/>
            <a:ext cx="864096" cy="432048"/>
          </a:xfrm>
          <a:prstGeom prst="bentConnector3">
            <a:avLst>
              <a:gd name="adj1" fmla="val 708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4"/>
            <a:endCxn id="10" idx="0"/>
          </p:cNvCxnSpPr>
          <p:nvPr/>
        </p:nvCxnSpPr>
        <p:spPr>
          <a:xfrm rot="5400000">
            <a:off x="3275856" y="2816932"/>
            <a:ext cx="864096" cy="2520280"/>
          </a:xfrm>
          <a:prstGeom prst="bentConnector3">
            <a:avLst>
              <a:gd name="adj1" fmla="val 708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4"/>
            <a:endCxn id="13" idx="0"/>
          </p:cNvCxnSpPr>
          <p:nvPr/>
        </p:nvCxnSpPr>
        <p:spPr>
          <a:xfrm rot="5400000">
            <a:off x="6030162" y="5211198"/>
            <a:ext cx="504056" cy="6840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4"/>
            <a:endCxn id="12" idx="0"/>
          </p:cNvCxnSpPr>
          <p:nvPr/>
        </p:nvCxnSpPr>
        <p:spPr>
          <a:xfrm rot="5400000">
            <a:off x="3941930" y="5211198"/>
            <a:ext cx="504056" cy="6840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4"/>
            <a:endCxn id="11" idx="0"/>
          </p:cNvCxnSpPr>
          <p:nvPr/>
        </p:nvCxnSpPr>
        <p:spPr>
          <a:xfrm rot="5400000">
            <a:off x="1853698" y="5211198"/>
            <a:ext cx="504056" cy="6840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5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Extensible markup language</a:t>
            </a:r>
          </a:p>
          <a:p>
            <a:r>
              <a:rPr lang="en-US" dirty="0"/>
              <a:t>Frequently used to store structured data</a:t>
            </a:r>
          </a:p>
          <a:p>
            <a:r>
              <a:rPr lang="en-US" dirty="0"/>
              <a:t>Particularly widely used in internet applications</a:t>
            </a:r>
          </a:p>
          <a:p>
            <a:r>
              <a:rPr lang="en-US" dirty="0"/>
              <a:t>Extracting XML is the basis for most web </a:t>
            </a:r>
            <a:r>
              <a:rPr lang="en-US"/>
              <a:t>scraping components </a:t>
            </a:r>
            <a:endParaRPr lang="en-US" dirty="0"/>
          </a:p>
          <a:p>
            <a:pPr lvl="1"/>
            <a:r>
              <a:rPr lang="en-US" dirty="0"/>
              <a:t>Markup - labels that give the text structure</a:t>
            </a:r>
          </a:p>
          <a:p>
            <a:pPr lvl="1"/>
            <a:r>
              <a:rPr lang="en-US" dirty="0"/>
              <a:t>Content - the actual text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93964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XML Tutorial</a:t>
            </a:r>
          </a:p>
          <a:p>
            <a:pPr lvl="1"/>
            <a:r>
              <a:rPr lang="en-US" dirty="0">
                <a:hlinkClick r:id="rId2"/>
              </a:rPr>
              <a:t>http://www.w3schools.com/xml/</a:t>
            </a:r>
            <a:endParaRPr lang="en-US" dirty="0"/>
          </a:p>
          <a:p>
            <a:pPr lvl="1"/>
            <a:r>
              <a:rPr lang="en-US" dirty="0"/>
              <a:t>Example - </a:t>
            </a:r>
            <a:r>
              <a:rPr lang="en-US" dirty="0">
                <a:hlinkClick r:id="rId3"/>
              </a:rPr>
              <a:t>www.w3schools.com/xml/simple.xml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View source</a:t>
            </a:r>
          </a:p>
          <a:p>
            <a:pPr lvl="2"/>
            <a:r>
              <a:rPr lang="en-US" dirty="0"/>
              <a:t>Save the XML file &amp; open with excel</a:t>
            </a:r>
          </a:p>
          <a:p>
            <a:pPr lvl="2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911202"/>
            <a:ext cx="6859587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2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simple.xml – view source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0" y="1600200"/>
            <a:ext cx="745688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97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simple.xml – open file with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Save the RSS as a local XML file</a:t>
            </a:r>
          </a:p>
          <a:p>
            <a:r>
              <a:rPr lang="en-US" sz="1800" dirty="0"/>
              <a:t>Open the XML file with excel</a:t>
            </a:r>
          </a:p>
          <a:p>
            <a:r>
              <a:rPr lang="en-US" sz="1800" dirty="0"/>
              <a:t>Open in XML format (in the popping menu)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14625"/>
            <a:ext cx="25050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6"/>
          <a:stretch/>
        </p:blipFill>
        <p:spPr bwMode="auto">
          <a:xfrm>
            <a:off x="457200" y="4256942"/>
            <a:ext cx="7715200" cy="226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83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scraping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9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Download file with R</a:t>
            </a:r>
          </a:p>
          <a:p>
            <a:pPr lvl="1"/>
            <a:r>
              <a:rPr lang="en-US" dirty="0"/>
              <a:t>RSS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Web scraping (example Twitter)</a:t>
            </a:r>
          </a:p>
          <a:p>
            <a:pPr lvl="1"/>
            <a:r>
              <a:rPr lang="en-US" dirty="0"/>
              <a:t>Web crawling </a:t>
            </a:r>
          </a:p>
        </p:txBody>
      </p:sp>
    </p:spTree>
    <p:extLst>
      <p:ext uri="{BB962C8B-B14F-4D97-AF65-F5344CB8AC3E}">
        <p14:creationId xmlns:p14="http://schemas.microsoft.com/office/powerpoint/2010/main" val="187919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Webscraping</a:t>
            </a:r>
            <a:r>
              <a:rPr lang="en-US" dirty="0"/>
              <a:t>: Programmatically extracting data from the HTML code of websites. </a:t>
            </a:r>
          </a:p>
          <a:p>
            <a:pPr lvl="1"/>
            <a:r>
              <a:rPr lang="en-US" dirty="0"/>
              <a:t>It can be a great way to get data </a:t>
            </a:r>
          </a:p>
          <a:p>
            <a:pPr lvl="1"/>
            <a:r>
              <a:rPr lang="en-US" dirty="0"/>
              <a:t>Many websites have information you may want to programmatically read</a:t>
            </a:r>
          </a:p>
          <a:p>
            <a:pPr lvl="1"/>
            <a:r>
              <a:rPr lang="en-US" dirty="0"/>
              <a:t>In some cases this is against the terms of service for the website</a:t>
            </a:r>
          </a:p>
          <a:p>
            <a:pPr lvl="1"/>
            <a:r>
              <a:rPr lang="en-US" dirty="0"/>
              <a:t>Attempting to read too many pages too quickly can get your IP address blocked</a:t>
            </a:r>
          </a:p>
          <a:p>
            <a:endParaRPr lang="en-US" sz="2800" dirty="0">
              <a:hlinkClick r:id="rId2"/>
            </a:endParaRPr>
          </a:p>
          <a:p>
            <a:endParaRPr lang="en-US" sz="2800" dirty="0">
              <a:hlinkClick r:id="rId2"/>
            </a:endParaRPr>
          </a:p>
          <a:p>
            <a:r>
              <a:rPr lang="en-US" sz="1800" dirty="0">
                <a:hlinkClick r:id="rId2"/>
              </a:rPr>
              <a:t>http://en.wikipedia.org/wiki/Web_scraping</a:t>
            </a:r>
            <a:endParaRPr lang="en-US" sz="1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870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XML-Tags,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Tags correspond to general labels </a:t>
            </a:r>
          </a:p>
          <a:p>
            <a:pPr lvl="1"/>
            <a:r>
              <a:rPr lang="en-US" sz="1600" dirty="0"/>
              <a:t>Start tags &lt;section&gt;</a:t>
            </a:r>
          </a:p>
          <a:p>
            <a:pPr lvl="1"/>
            <a:r>
              <a:rPr lang="en-US" sz="1600" dirty="0"/>
              <a:t>End tags &lt;/section&gt;</a:t>
            </a:r>
          </a:p>
          <a:p>
            <a:pPr lvl="1"/>
            <a:r>
              <a:rPr lang="en-US" sz="1600" dirty="0"/>
              <a:t>Empty tags &lt;line-break /&gt;</a:t>
            </a:r>
          </a:p>
          <a:p>
            <a:endParaRPr lang="en-US" dirty="0"/>
          </a:p>
          <a:p>
            <a:r>
              <a:rPr lang="en-US" dirty="0"/>
              <a:t>Elements are specific examples of tags </a:t>
            </a:r>
          </a:p>
          <a:p>
            <a:pPr lvl="1"/>
            <a:r>
              <a:rPr lang="en-US" sz="1600" dirty="0"/>
              <a:t>&lt;Greeting&gt; Hello, world &lt;/Greeting&gt;</a:t>
            </a:r>
          </a:p>
          <a:p>
            <a:endParaRPr lang="en-US" sz="1600" dirty="0"/>
          </a:p>
          <a:p>
            <a:r>
              <a:rPr lang="en-US" dirty="0"/>
              <a:t>Attributes are components of the label </a:t>
            </a:r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=“kim.jpg" alt="instructor"/&gt;</a:t>
            </a:r>
          </a:p>
          <a:p>
            <a:pPr lvl="1"/>
            <a:r>
              <a:rPr lang="en-US" sz="1600" dirty="0"/>
              <a:t>&lt;step number="3"&gt; Connect A to B. &lt;/step&gt;</a:t>
            </a:r>
          </a:p>
          <a:p>
            <a:endParaRPr lang="en-US" dirty="0"/>
          </a:p>
          <a:p>
            <a:r>
              <a:rPr lang="en-US" sz="1600" dirty="0"/>
              <a:t>Good source for more info: </a:t>
            </a:r>
            <a:r>
              <a:rPr lang="en-US" sz="1600" dirty="0">
                <a:hlinkClick r:id="rId2"/>
              </a:rPr>
              <a:t>https://en.wikipedia.org/wiki/XML</a:t>
            </a:r>
            <a:r>
              <a:rPr lang="en-U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8923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Example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http://www.w3schools.com/xml/simple.xml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301" y="2111207"/>
            <a:ext cx="4232292" cy="46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00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Official XML tutorials </a:t>
            </a:r>
            <a:r>
              <a:rPr lang="en-US" dirty="0">
                <a:hlinkClick r:id="rId2"/>
              </a:rPr>
              <a:t>short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long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An outstanding guide to the XML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1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>
              <a:buFont typeface="Arial"/>
              <a:buChar char="•"/>
            </a:pPr>
            <a:r>
              <a:rPr lang="en-US" dirty="0"/>
              <a:t>Lightweight data storage</a:t>
            </a:r>
          </a:p>
          <a:p>
            <a:pPr>
              <a:buFont typeface="Arial"/>
              <a:buChar char="•"/>
            </a:pPr>
            <a:r>
              <a:rPr lang="en-US" dirty="0"/>
              <a:t>Common format for data from application programming interfaces (APIs)</a:t>
            </a:r>
          </a:p>
          <a:p>
            <a:pPr>
              <a:buFont typeface="Arial"/>
              <a:buChar char="•"/>
            </a:pPr>
            <a:r>
              <a:rPr lang="en-US" dirty="0"/>
              <a:t>Similar structure to XML but different syntax/format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Data stored as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Numbers (double)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Strings (double quoted)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Boolean (</a:t>
            </a:r>
            <a:r>
              <a:rPr lang="en-US" sz="1600" i="1" dirty="0"/>
              <a:t>true</a:t>
            </a:r>
            <a:r>
              <a:rPr lang="en-US" sz="1600" dirty="0"/>
              <a:t> or </a:t>
            </a:r>
            <a:r>
              <a:rPr lang="en-US" sz="1600" i="1" dirty="0"/>
              <a:t>false</a:t>
            </a:r>
            <a:r>
              <a:rPr lang="en-US" sz="1600" dirty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Array (ordered, comma separated enclosed in square brackets </a:t>
            </a:r>
            <a:r>
              <a:rPr lang="en-US" sz="1600" i="1" dirty="0"/>
              <a:t>[]</a:t>
            </a:r>
            <a:r>
              <a:rPr lang="en-US" sz="1600" dirty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Object (</a:t>
            </a:r>
            <a:r>
              <a:rPr lang="en-US" sz="1600" dirty="0" err="1"/>
              <a:t>unorderd</a:t>
            </a:r>
            <a:r>
              <a:rPr lang="en-US" sz="1600" dirty="0"/>
              <a:t>, comma separated collection of </a:t>
            </a:r>
            <a:r>
              <a:rPr lang="en-US" sz="1600" dirty="0" err="1"/>
              <a:t>key:value</a:t>
            </a:r>
            <a:r>
              <a:rPr lang="en-US" sz="1600" dirty="0"/>
              <a:t> pairs in </a:t>
            </a:r>
            <a:r>
              <a:rPr lang="en-US" sz="1600" dirty="0" err="1"/>
              <a:t>curley</a:t>
            </a:r>
            <a:r>
              <a:rPr lang="en-US" sz="1600" dirty="0"/>
              <a:t> brackets </a:t>
            </a:r>
            <a:r>
              <a:rPr lang="en-US" sz="1600" i="1" dirty="0"/>
              <a:t>{}</a:t>
            </a:r>
            <a:r>
              <a:rPr lang="en-US" sz="1600" dirty="0"/>
              <a:t>)</a:t>
            </a:r>
          </a:p>
          <a:p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http://en.wikipedia.org/wiki/JSON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6172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JSON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an easier-to-use alternative to XML.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http://www.w3schools.com/json/</a:t>
            </a:r>
            <a:r>
              <a:rPr lang="en-US" dirty="0"/>
              <a:t> </a:t>
            </a:r>
          </a:p>
          <a:p>
            <a:r>
              <a:rPr lang="en-US" dirty="0"/>
              <a:t>JSON example defines an employees object, with an array of 3 employee records: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3713956"/>
            <a:ext cx="8440737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517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XML vs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example with XML.</a:t>
            </a:r>
          </a:p>
          <a:p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86570"/>
            <a:ext cx="8421687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88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http://www.json.org/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A good tutorial on </a:t>
            </a:r>
            <a:r>
              <a:rPr lang="en-US" dirty="0" err="1"/>
              <a:t>jsonlite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http://www.r-bloggers.com/new-package-jsonlite-a-smarter-json-encoderdecoder/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 err="1">
                <a:hlinkClick r:id="rId4"/>
              </a:rPr>
              <a:t>jsonlite</a:t>
            </a:r>
            <a:r>
              <a:rPr lang="en-US" dirty="0">
                <a:hlinkClick r:id="rId4"/>
              </a:rPr>
              <a:t> vignette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55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REST API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Example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340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5844-7141-49C2-A23C-BA422595FB8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 APIs</a:t>
            </a:r>
            <a:endParaRPr lang="en-US" altLang="en-US" sz="3200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REST stands for Representational State Transfer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dirty="0"/>
              <a:t>A style of software architecture for distributed hypermedia systems such as the World Wide Web. 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dirty="0"/>
              <a:t>A collection of network architecture principles which outline how resources are defined and addressed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REST</a:t>
            </a:r>
            <a:r>
              <a:rPr lang="en-US" sz="2800" dirty="0"/>
              <a:t> architecture involves reading a designated Web page that contains an XML file. The XML file describes and includes the desired content.</a:t>
            </a:r>
            <a:r>
              <a:rPr lang="en-US" altLang="en-US" sz="25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099885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Teaching APIs and web scraping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Although the simplest approach to acquiring data (and the most expeditious for teaching purposes) is to </a:t>
            </a:r>
            <a:r>
              <a:rPr lang="en-US" dirty="0">
                <a:hlinkClick r:id="rId2"/>
              </a:rPr>
              <a:t>download it from the web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spent an entire class demonstrating how (and why) to gather data from the Internet using APIs and web scraping.</a:t>
            </a:r>
          </a:p>
        </p:txBody>
      </p:sp>
    </p:spTree>
    <p:extLst>
      <p:ext uri="{BB962C8B-B14F-4D97-AF65-F5344CB8AC3E}">
        <p14:creationId xmlns:p14="http://schemas.microsoft.com/office/powerpoint/2010/main" val="1911694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E737-12B2-444B-B0D3-BE3D5049F9E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and HTTP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dirty="0"/>
              <a:t>The motivation for REST was to capture the characteristics of the Web which made the Web successful. 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URI (Uniform Resource Identifier) Addressable resources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HTTP Protocol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Make a Request – Receive Response – Display Response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dirty="0"/>
              <a:t>Exploits the use of the HTTP protocol methods such as: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POST, GET, PUT, DELETE</a:t>
            </a:r>
          </a:p>
          <a:p>
            <a:pPr lvl="1"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28135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google maps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Look at the JSON array of:</a:t>
            </a:r>
          </a:p>
          <a:p>
            <a:r>
              <a:rPr lang="en-US" sz="1400" dirty="0">
                <a:hlinkClick r:id="rId2"/>
              </a:rPr>
              <a:t>http://maps.googleapis.com/maps/api/geocode/json?address=haifa&amp;sensor=false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32" y="2320346"/>
            <a:ext cx="5329748" cy="427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339752" y="4869160"/>
            <a:ext cx="576064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1720" y="2996952"/>
            <a:ext cx="576064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83768" y="5949280"/>
            <a:ext cx="576064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9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/>
              <a:t>Ebay</a:t>
            </a:r>
            <a:r>
              <a:rPr lang="en-US" dirty="0"/>
              <a:t> Rest API</a:t>
            </a:r>
            <a:r>
              <a:rPr lang="he-IL" dirty="0"/>
              <a:t> - דוגמא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eBay</a:t>
            </a:r>
            <a:r>
              <a:rPr lang="he-IL" dirty="0"/>
              <a:t> מאפשרת גישה למסד הנתונים שלה דרך אוסף  </a:t>
            </a:r>
            <a:r>
              <a:rPr lang="en-US" dirty="0"/>
              <a:t>APIs</a:t>
            </a:r>
            <a:r>
              <a:rPr lang="he-IL" dirty="0"/>
              <a:t> נוחים פשוטים לשימוש. לדוגמא, </a:t>
            </a:r>
            <a:r>
              <a:rPr lang="en-US" dirty="0"/>
              <a:t>Shopping API</a:t>
            </a:r>
            <a:r>
              <a:rPr lang="he-IL" dirty="0"/>
              <a:t>:</a:t>
            </a:r>
          </a:p>
          <a:p>
            <a:pPr algn="l" rtl="1"/>
            <a:endParaRPr lang="he-IL" dirty="0"/>
          </a:p>
          <a:p>
            <a:pPr algn="r" rtl="1"/>
            <a:r>
              <a:rPr lang="en-US" sz="1600" dirty="0">
                <a:hlinkClick r:id="rId2"/>
              </a:rPr>
              <a:t>http://developer.ebay.com/DevZone/shopping/docs/Concepts/ShoppingAPIGuide.html </a:t>
            </a:r>
            <a:endParaRPr lang="he-IL" sz="1600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ע"מ להשתמש בפונקציונאליות שהאתר מאפשר, יש להירשם תחילה לאתר הפיתוח ולקבל </a:t>
            </a:r>
            <a:r>
              <a:rPr lang="en-US" dirty="0" err="1"/>
              <a:t>AppID</a:t>
            </a:r>
            <a:r>
              <a:rPr lang="he-IL" dirty="0"/>
              <a:t>.</a:t>
            </a:r>
          </a:p>
          <a:p>
            <a:pPr algn="l" rtl="1"/>
            <a:endParaRPr lang="he-IL" dirty="0"/>
          </a:p>
          <a:p>
            <a:pPr algn="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F9B8-2F83-4229-AAB9-3CD24FB0F548}" type="slidenum">
              <a:rPr lang="he-IL" smtClean="0"/>
              <a:pPr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66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Ebay</a:t>
            </a:r>
            <a:r>
              <a:rPr lang="en-US" dirty="0"/>
              <a:t>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חפש מוצר דרך ה-</a:t>
            </a:r>
            <a:r>
              <a:rPr lang="en-US" dirty="0"/>
              <a:t>API</a:t>
            </a:r>
            <a:r>
              <a:rPr lang="he-IL" dirty="0"/>
              <a:t>:</a:t>
            </a:r>
          </a:p>
          <a:p>
            <a:pPr algn="r"/>
            <a:endParaRPr lang="he-IL" dirty="0"/>
          </a:p>
          <a:p>
            <a:pPr algn="l" rtl="0"/>
            <a:r>
              <a:rPr lang="en-US" dirty="0"/>
              <a:t>http://open.api.ebay.com/shopping?</a:t>
            </a:r>
          </a:p>
          <a:p>
            <a:pPr algn="l" rtl="0"/>
            <a:r>
              <a:rPr lang="en-US" dirty="0"/>
              <a:t>	</a:t>
            </a:r>
            <a:r>
              <a:rPr lang="en-US" dirty="0" err="1"/>
              <a:t>callname</a:t>
            </a:r>
            <a:r>
              <a:rPr lang="en-US" dirty="0"/>
              <a:t>=</a:t>
            </a:r>
            <a:r>
              <a:rPr lang="en-US" dirty="0" err="1"/>
              <a:t>FindProducts</a:t>
            </a:r>
            <a:r>
              <a:rPr lang="en-US" dirty="0"/>
              <a:t>&amp;</a:t>
            </a:r>
          </a:p>
          <a:p>
            <a:pPr algn="l" rtl="0"/>
            <a:r>
              <a:rPr lang="en-US" dirty="0"/>
              <a:t>	</a:t>
            </a:r>
            <a:r>
              <a:rPr lang="en-US" dirty="0" err="1"/>
              <a:t>responseencoding</a:t>
            </a:r>
            <a:r>
              <a:rPr lang="en-US" dirty="0"/>
              <a:t>=XML&amp;</a:t>
            </a:r>
          </a:p>
          <a:p>
            <a:pPr algn="l" rtl="0"/>
            <a:r>
              <a:rPr lang="en-US" dirty="0"/>
              <a:t>	</a:t>
            </a:r>
            <a:r>
              <a:rPr lang="en-US" dirty="0" err="1"/>
              <a:t>appid</a:t>
            </a:r>
            <a:r>
              <a:rPr lang="en-US" dirty="0"/>
              <a:t>=&lt;YOUR APP ID&gt;&amp;</a:t>
            </a:r>
          </a:p>
          <a:p>
            <a:pPr algn="l" rtl="0"/>
            <a:r>
              <a:rPr lang="en-US" dirty="0"/>
              <a:t>	</a:t>
            </a:r>
            <a:r>
              <a:rPr lang="en-US" dirty="0" err="1"/>
              <a:t>siteid</a:t>
            </a:r>
            <a:r>
              <a:rPr lang="en-US" dirty="0"/>
              <a:t>=0&amp;</a:t>
            </a:r>
          </a:p>
          <a:p>
            <a:pPr algn="l" rtl="0"/>
            <a:r>
              <a:rPr lang="en-US" dirty="0"/>
              <a:t>	</a:t>
            </a:r>
            <a:r>
              <a:rPr lang="en-US" dirty="0" err="1"/>
              <a:t>QueryKeywords</a:t>
            </a:r>
            <a:r>
              <a:rPr lang="en-US" dirty="0"/>
              <a:t>=iPhone&amp;</a:t>
            </a:r>
          </a:p>
          <a:p>
            <a:pPr algn="l" rtl="0"/>
            <a:r>
              <a:rPr lang="en-US" dirty="0"/>
              <a:t>	</a:t>
            </a:r>
            <a:r>
              <a:rPr lang="en-US" dirty="0" err="1"/>
              <a:t>AvailableItemsOnly</a:t>
            </a:r>
            <a:r>
              <a:rPr lang="en-US" dirty="0"/>
              <a:t>=false&amp;</a:t>
            </a:r>
          </a:p>
          <a:p>
            <a:pPr algn="l" rtl="0"/>
            <a:r>
              <a:rPr lang="en-US" dirty="0"/>
              <a:t>	</a:t>
            </a:r>
            <a:r>
              <a:rPr lang="en-US" dirty="0" err="1"/>
              <a:t>MaxEntries</a:t>
            </a:r>
            <a:r>
              <a:rPr lang="en-US" dirty="0"/>
              <a:t>=</a:t>
            </a:r>
            <a:r>
              <a:rPr lang="he-IL" dirty="0"/>
              <a:t>20</a:t>
            </a:r>
            <a:r>
              <a:rPr lang="en-US" dirty="0"/>
              <a:t>&amp;</a:t>
            </a:r>
          </a:p>
          <a:p>
            <a:pPr algn="l" rtl="0"/>
            <a:r>
              <a:rPr lang="en-US" dirty="0"/>
              <a:t>	version=813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F9B8-2F83-4229-AAB9-3CD24FB0F548}" type="slidenum">
              <a:rPr lang="he-IL" smtClean="0"/>
              <a:pPr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700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Ebay</a:t>
            </a:r>
            <a:r>
              <a:rPr lang="en-US" dirty="0"/>
              <a:t>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264" cy="7402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XML</a:t>
            </a:r>
            <a:r>
              <a:rPr lang="he-IL" dirty="0"/>
              <a:t> </a:t>
            </a:r>
            <a:r>
              <a:rPr lang="en-US" dirty="0"/>
              <a:t> format – possible to open with excel, but not scalable</a:t>
            </a:r>
          </a:p>
          <a:p>
            <a:r>
              <a:rPr lang="en-US" dirty="0"/>
              <a:t>We have seen how to parse and handle it with 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F9B8-2F83-4229-AAB9-3CD24FB0F548}" type="slidenum">
              <a:rPr lang="he-IL" smtClean="0"/>
              <a:pPr/>
              <a:t>34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77" y="2492896"/>
            <a:ext cx="6261705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069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https://dev.twitter.com/rest/reference/get/blocks/list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22" y="2033655"/>
            <a:ext cx="7937945" cy="477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099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with 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Install &amp; load </a:t>
            </a:r>
            <a:r>
              <a:rPr lang="en-US" dirty="0" err="1"/>
              <a:t>twitteR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 twitter account (if you don’t already have one)</a:t>
            </a:r>
          </a:p>
          <a:p>
            <a:pPr lvl="1"/>
            <a:r>
              <a:rPr lang="en-US" dirty="0">
                <a:hlinkClick r:id="rId2"/>
              </a:rPr>
              <a:t>http://twitter.com/signup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https://apps.twitter.com</a:t>
            </a:r>
            <a:r>
              <a:rPr lang="en-US" dirty="0"/>
              <a:t>  &amp; sign on with your twitter account</a:t>
            </a:r>
          </a:p>
          <a:p>
            <a:endParaRPr lang="en-US" dirty="0"/>
          </a:p>
          <a:p>
            <a:r>
              <a:rPr lang="en-US" dirty="0"/>
              <a:t>Click on the button that says “Create New App”</a:t>
            </a:r>
          </a:p>
        </p:txBody>
      </p:sp>
    </p:spTree>
    <p:extLst>
      <p:ext uri="{BB962C8B-B14F-4D97-AF65-F5344CB8AC3E}">
        <p14:creationId xmlns:p14="http://schemas.microsoft.com/office/powerpoint/2010/main" val="3645269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in with you twitter account</a:t>
            </a:r>
          </a:p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71" y="2221614"/>
            <a:ext cx="7197706" cy="415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127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twitter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https://apps.twitter.com/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63" y="2557982"/>
            <a:ext cx="7549663" cy="288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444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75" t="11361" r="28168" b="6321"/>
          <a:stretch/>
        </p:blipFill>
        <p:spPr>
          <a:xfrm>
            <a:off x="457200" y="773384"/>
            <a:ext cx="7715200" cy="57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data from websites?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RSS Feeds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eally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S</a:t>
            </a:r>
            <a:r>
              <a:rPr lang="en-US" dirty="0"/>
              <a:t>yndication</a:t>
            </a:r>
          </a:p>
          <a:p>
            <a:pPr lvl="1"/>
            <a:r>
              <a:rPr lang="en-US" dirty="0"/>
              <a:t>News Feeds (RSS) News feeds are an easy way to keep up with websites without having to constantly visit them.</a:t>
            </a:r>
          </a:p>
          <a:p>
            <a:endParaRPr lang="en-US" dirty="0"/>
          </a:p>
          <a:p>
            <a:r>
              <a:rPr lang="en-US" dirty="0"/>
              <a:t>APIs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pplication </a:t>
            </a:r>
            <a:r>
              <a:rPr lang="en-US" b="1" dirty="0"/>
              <a:t>P</a:t>
            </a:r>
            <a:r>
              <a:rPr lang="en-US" dirty="0"/>
              <a:t>rogram </a:t>
            </a:r>
            <a:r>
              <a:rPr lang="en-US" b="1" dirty="0"/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/>
              <a:t>A set of routines, protocols, and tools for building software applications.</a:t>
            </a:r>
          </a:p>
          <a:p>
            <a:endParaRPr lang="en-US" dirty="0"/>
          </a:p>
          <a:p>
            <a:r>
              <a:rPr lang="en-US" dirty="0"/>
              <a:t>Web Scraping</a:t>
            </a:r>
          </a:p>
          <a:p>
            <a:pPr lvl="1"/>
            <a:r>
              <a:rPr lang="en-US" dirty="0"/>
              <a:t> Extracting information from websites using dedicated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88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application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519" y="1507461"/>
            <a:ext cx="4856963" cy="480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733256"/>
            <a:ext cx="453650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your 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these four keys to R file: (instead of writing it explicitly in the code)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8024" y="5949280"/>
            <a:ext cx="3024336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1100" dirty="0"/>
              <a:t> consumer_key &lt;- "your_consumer_key"</a:t>
            </a:r>
          </a:p>
          <a:p>
            <a:r>
              <a:rPr lang="he-IL" sz="1100" dirty="0"/>
              <a:t> consumer_secret &lt;- "your_consumer_secret"</a:t>
            </a:r>
          </a:p>
          <a:p>
            <a:r>
              <a:rPr lang="he-IL" sz="1100" dirty="0"/>
              <a:t> access_token &lt;- "your_access_token"</a:t>
            </a:r>
          </a:p>
          <a:p>
            <a:r>
              <a:rPr lang="he-IL" sz="1100" dirty="0"/>
              <a:t> access_secret &lt;- "your_access_secret"</a:t>
            </a:r>
          </a:p>
        </p:txBody>
      </p:sp>
    </p:spTree>
    <p:extLst>
      <p:ext uri="{BB962C8B-B14F-4D97-AF65-F5344CB8AC3E}">
        <p14:creationId xmlns:p14="http://schemas.microsoft.com/office/powerpoint/2010/main" val="4183530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Twitter from R with the </a:t>
            </a:r>
            <a:r>
              <a:rPr lang="en-US" dirty="0" err="1"/>
              <a:t>httr</a:t>
            </a:r>
            <a:r>
              <a:rPr lang="en-US" dirty="0"/>
              <a:t> package</a:t>
            </a: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08920"/>
            <a:ext cx="8229600" cy="183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900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&amp; General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code example on course site</a:t>
            </a:r>
          </a:p>
          <a:p>
            <a:endParaRPr lang="en-US" dirty="0"/>
          </a:p>
          <a:p>
            <a:r>
              <a:rPr lang="en-US" dirty="0" err="1"/>
              <a:t>httr</a:t>
            </a:r>
            <a:r>
              <a:rPr lang="en-US" dirty="0"/>
              <a:t> allows GET, POST, PUT, DELETE requests if you are authorized</a:t>
            </a:r>
          </a:p>
          <a:p>
            <a:r>
              <a:rPr lang="en-US" dirty="0"/>
              <a:t>You can authenticate with a user name or a password</a:t>
            </a:r>
          </a:p>
          <a:p>
            <a:r>
              <a:rPr lang="en-US" dirty="0"/>
              <a:t>Most modern APIs use something like </a:t>
            </a:r>
            <a:r>
              <a:rPr lang="en-US" dirty="0" err="1"/>
              <a:t>oauth</a:t>
            </a:r>
            <a:endParaRPr lang="en-US" dirty="0"/>
          </a:p>
          <a:p>
            <a:r>
              <a:rPr lang="en-US" dirty="0" err="1"/>
              <a:t>httr</a:t>
            </a:r>
            <a:r>
              <a:rPr lang="en-US" dirty="0"/>
              <a:t> works well with Facebook, Google, Twitter, </a:t>
            </a:r>
            <a:r>
              <a:rPr lang="en-US" dirty="0" err="1"/>
              <a:t>Github</a:t>
            </a:r>
            <a:r>
              <a:rPr lang="en-US" dirty="0"/>
              <a:t>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4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resources - governments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United Nations </a:t>
            </a:r>
            <a:r>
              <a:rPr lang="en-US" sz="1800" dirty="0">
                <a:hlinkClick r:id="rId2"/>
              </a:rPr>
              <a:t>http://data.un.org/</a:t>
            </a:r>
            <a:endParaRPr lang="en-US" sz="1800" dirty="0"/>
          </a:p>
          <a:p>
            <a:r>
              <a:rPr lang="en-US" sz="1800" dirty="0"/>
              <a:t>U.S. </a:t>
            </a:r>
            <a:r>
              <a:rPr lang="en-US" sz="1800" dirty="0">
                <a:hlinkClick r:id="rId3"/>
              </a:rPr>
              <a:t>http://www.data.gov/</a:t>
            </a:r>
            <a:r>
              <a:rPr lang="en-US" sz="1800" dirty="0"/>
              <a:t> </a:t>
            </a:r>
          </a:p>
          <a:p>
            <a:pPr lvl="1"/>
            <a:r>
              <a:rPr lang="en-US" sz="1800" dirty="0">
                <a:hlinkClick r:id="rId4"/>
              </a:rPr>
              <a:t>List of cities/states with open data</a:t>
            </a:r>
            <a:endParaRPr lang="en-US" sz="1800" dirty="0"/>
          </a:p>
          <a:p>
            <a:r>
              <a:rPr lang="en-US" sz="1800" dirty="0"/>
              <a:t>United Kingdom </a:t>
            </a:r>
            <a:r>
              <a:rPr lang="en-US" sz="1800" dirty="0">
                <a:hlinkClick r:id="rId5"/>
              </a:rPr>
              <a:t>http://data.gov.uk/</a:t>
            </a:r>
            <a:endParaRPr lang="en-US" sz="1800" dirty="0"/>
          </a:p>
          <a:p>
            <a:r>
              <a:rPr lang="en-US" sz="1800" dirty="0"/>
              <a:t>France </a:t>
            </a:r>
            <a:r>
              <a:rPr lang="en-US" sz="1800" dirty="0">
                <a:hlinkClick r:id="rId6"/>
              </a:rPr>
              <a:t>http://www.data.gouv.fr/</a:t>
            </a:r>
            <a:endParaRPr lang="en-US" sz="1800" dirty="0"/>
          </a:p>
          <a:p>
            <a:r>
              <a:rPr lang="en-US" sz="1800" dirty="0"/>
              <a:t>Israel </a:t>
            </a:r>
            <a:r>
              <a:rPr lang="en-US" sz="1800" dirty="0">
                <a:hlinkClick r:id="rId7"/>
              </a:rPr>
              <a:t>https://data.gov.il/</a:t>
            </a:r>
            <a:r>
              <a:rPr lang="en-US" sz="1800" dirty="0"/>
              <a:t> </a:t>
            </a:r>
          </a:p>
          <a:p>
            <a:r>
              <a:rPr lang="en-US" sz="1800" dirty="0"/>
              <a:t>Ghana </a:t>
            </a:r>
            <a:r>
              <a:rPr lang="en-US" sz="1800" dirty="0">
                <a:hlinkClick r:id="rId8"/>
              </a:rPr>
              <a:t>http://data.gov.gh/</a:t>
            </a:r>
            <a:endParaRPr lang="en-US" sz="1800" dirty="0"/>
          </a:p>
          <a:p>
            <a:r>
              <a:rPr lang="en-US" sz="1800" dirty="0"/>
              <a:t>Australia </a:t>
            </a:r>
            <a:r>
              <a:rPr lang="en-US" sz="1800" dirty="0">
                <a:hlinkClick r:id="rId9"/>
              </a:rPr>
              <a:t>http://data.gov.au/</a:t>
            </a:r>
            <a:endParaRPr lang="en-US" sz="1800" dirty="0"/>
          </a:p>
          <a:p>
            <a:r>
              <a:rPr lang="en-US" sz="1800" dirty="0"/>
              <a:t>Germany </a:t>
            </a:r>
            <a:r>
              <a:rPr lang="en-US" sz="1800" dirty="0">
                <a:hlinkClick r:id="rId10"/>
              </a:rPr>
              <a:t>https://www.govdata.de/</a:t>
            </a:r>
            <a:r>
              <a:rPr lang="en-US" sz="1800" dirty="0"/>
              <a:t> </a:t>
            </a:r>
          </a:p>
          <a:p>
            <a:r>
              <a:rPr lang="en-US" sz="1800" dirty="0"/>
              <a:t>Hong Kong </a:t>
            </a:r>
            <a:r>
              <a:rPr lang="en-US" sz="1800" dirty="0">
                <a:hlinkClick r:id="rId11"/>
              </a:rPr>
              <a:t>http://www.gov.hk/en/theme/psi/datasets/</a:t>
            </a:r>
            <a:endParaRPr lang="en-US" sz="1800" dirty="0"/>
          </a:p>
          <a:p>
            <a:r>
              <a:rPr lang="en-US" sz="1800" dirty="0"/>
              <a:t>Japan </a:t>
            </a:r>
            <a:r>
              <a:rPr lang="en-US" sz="1800" dirty="0">
                <a:hlinkClick r:id="rId12"/>
              </a:rPr>
              <a:t>http://www.data.go.jp/</a:t>
            </a:r>
            <a:endParaRPr lang="en-US" sz="1800" dirty="0"/>
          </a:p>
          <a:p>
            <a:r>
              <a:rPr lang="en-US" sz="1800" dirty="0"/>
              <a:t>Many more </a:t>
            </a:r>
            <a:r>
              <a:rPr lang="en-US" sz="1800" dirty="0">
                <a:hlinkClick r:id="rId13"/>
              </a:rPr>
              <a:t>http://www.data.gov/opendatasites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48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Gapminder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http://www.gapminder.org/data/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262" y="2428877"/>
            <a:ext cx="6047062" cy="380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107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data for free from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http://www.asdfree.com/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64" y="2507529"/>
            <a:ext cx="7447059" cy="394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887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http://kaggle.com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2" y="2409433"/>
            <a:ext cx="7671802" cy="33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235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by data scientists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  <a:p>
            <a:r>
              <a:rPr lang="en-US" sz="1600" dirty="0"/>
              <a:t>Hilary Mason </a:t>
            </a:r>
            <a:r>
              <a:rPr lang="en-US" sz="1600" dirty="0">
                <a:hlinkClick r:id="rId2"/>
              </a:rPr>
              <a:t>http://bitly.com/bundles/hmason/1</a:t>
            </a:r>
            <a:endParaRPr lang="en-US" sz="1600" dirty="0"/>
          </a:p>
          <a:p>
            <a:r>
              <a:rPr lang="en-US" sz="1600" dirty="0"/>
              <a:t>Peter </a:t>
            </a:r>
            <a:r>
              <a:rPr lang="en-US" sz="1600" dirty="0" err="1"/>
              <a:t>Skomoroch</a:t>
            </a: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https://delicious.com/pskomoroch/dataset</a:t>
            </a:r>
            <a:endParaRPr lang="en-US" sz="1600" dirty="0"/>
          </a:p>
          <a:p>
            <a:r>
              <a:rPr lang="en-US" sz="1600" dirty="0"/>
              <a:t>Jeff </a:t>
            </a:r>
            <a:r>
              <a:rPr lang="en-US" sz="1600" dirty="0" err="1"/>
              <a:t>Hammerbacher</a:t>
            </a: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http://www.quora.com/Jeff-Hammerbacher/Introduction-to-Data-Science-Data-Sets</a:t>
            </a:r>
            <a:endParaRPr lang="en-US" sz="1600" dirty="0"/>
          </a:p>
          <a:p>
            <a:r>
              <a:rPr lang="en-US" sz="1600" dirty="0"/>
              <a:t>Gregory </a:t>
            </a:r>
            <a:r>
              <a:rPr lang="en-US" sz="1600" dirty="0" err="1"/>
              <a:t>Piatetsky</a:t>
            </a:r>
            <a:r>
              <a:rPr lang="en-US" sz="1600" dirty="0"/>
              <a:t>-Shapiro </a:t>
            </a:r>
            <a:r>
              <a:rPr lang="en-US" sz="1600" dirty="0">
                <a:hlinkClick r:id="rId5"/>
              </a:rPr>
              <a:t>http://www.kdnuggets.com/gps.html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http://blog.mortardata.com/post/67652898761/6-dataset-lists-curated-by-data-scientists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42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specialized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Stanford Large </a:t>
            </a:r>
            <a:r>
              <a:rPr lang="en-US" dirty="0" err="1">
                <a:hlinkClick r:id="rId2"/>
              </a:rPr>
              <a:t>Newtork</a:t>
            </a:r>
            <a:r>
              <a:rPr lang="en-US" dirty="0">
                <a:hlinkClick r:id="rId2"/>
              </a:rPr>
              <a:t> Data</a:t>
            </a:r>
            <a:endParaRPr lang="en-US" dirty="0"/>
          </a:p>
          <a:p>
            <a:r>
              <a:rPr lang="en-US" dirty="0">
                <a:hlinkClick r:id="rId3"/>
              </a:rPr>
              <a:t>UCI Machine Learning</a:t>
            </a:r>
            <a:endParaRPr lang="en-US" dirty="0"/>
          </a:p>
          <a:p>
            <a:r>
              <a:rPr lang="en-US" dirty="0">
                <a:hlinkClick r:id="rId4"/>
              </a:rPr>
              <a:t>KDD </a:t>
            </a:r>
            <a:r>
              <a:rPr lang="en-US" dirty="0" err="1">
                <a:hlinkClick r:id="rId4"/>
              </a:rPr>
              <a:t>Nugets</a:t>
            </a:r>
            <a:r>
              <a:rPr lang="en-US" dirty="0">
                <a:hlinkClick r:id="rId4"/>
              </a:rPr>
              <a:t> Datasets</a:t>
            </a:r>
            <a:endParaRPr lang="en-US" dirty="0"/>
          </a:p>
          <a:p>
            <a:r>
              <a:rPr lang="en-US" dirty="0">
                <a:hlinkClick r:id="rId5"/>
              </a:rPr>
              <a:t>CMU </a:t>
            </a:r>
            <a:r>
              <a:rPr lang="en-US" dirty="0" err="1">
                <a:hlinkClick r:id="rId5"/>
              </a:rPr>
              <a:t>Statlib</a:t>
            </a:r>
            <a:endParaRPr lang="en-US" dirty="0"/>
          </a:p>
          <a:p>
            <a:r>
              <a:rPr lang="en-US" dirty="0">
                <a:hlinkClick r:id="rId6"/>
              </a:rPr>
              <a:t>Gene expression omnibus</a:t>
            </a:r>
            <a:endParaRPr lang="en-US" dirty="0"/>
          </a:p>
          <a:p>
            <a:r>
              <a:rPr lang="en-US" dirty="0" err="1">
                <a:hlinkClick r:id="rId7"/>
              </a:rPr>
              <a:t>ArXiv</a:t>
            </a:r>
            <a:r>
              <a:rPr lang="en-US" dirty="0">
                <a:hlinkClick r:id="rId7"/>
              </a:rPr>
              <a:t> Data</a:t>
            </a:r>
            <a:endParaRPr lang="en-US" dirty="0"/>
          </a:p>
          <a:p>
            <a:r>
              <a:rPr lang="en-US" dirty="0">
                <a:hlinkClick r:id="rId8"/>
              </a:rPr>
              <a:t>Public Data Sets on Amazon Web Services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25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available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 algn="l" rtl="0">
              <a:buFont typeface="+mj-lt"/>
              <a:buAutoNum type="arabicPeriod"/>
            </a:pPr>
            <a:r>
              <a:rPr lang="en-US" dirty="0"/>
              <a:t>Machine Learning Repository: </a:t>
            </a:r>
            <a:r>
              <a:rPr lang="en-US" dirty="0">
                <a:hlinkClick r:id="rId2"/>
              </a:rPr>
              <a:t>http://archive.ics.uci.edu/ml/</a:t>
            </a:r>
            <a:endParaRPr lang="en-US" dirty="0"/>
          </a:p>
          <a:p>
            <a:pPr marL="571500" indent="-457200" algn="l" rtl="0">
              <a:buFont typeface="+mj-lt"/>
              <a:buAutoNum type="arabicPeriod"/>
            </a:pPr>
            <a:r>
              <a:rPr lang="en-US" dirty="0"/>
              <a:t>Google public data: </a:t>
            </a:r>
            <a:r>
              <a:rPr lang="en-US" dirty="0">
                <a:hlinkClick r:id="rId3"/>
              </a:rPr>
              <a:t>http://www.google.com/publicdata/directory</a:t>
            </a:r>
            <a:endParaRPr lang="en-US" dirty="0"/>
          </a:p>
          <a:p>
            <a:pPr marL="571500" indent="-457200" algn="l" rtl="0">
              <a:buFont typeface="+mj-lt"/>
              <a:buAutoNum type="arabicPeriod"/>
            </a:pPr>
            <a:r>
              <a:rPr lang="en-US" dirty="0" err="1"/>
              <a:t>Rdatasets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http://vincentarelbundock.github.io/Rdatasets/</a:t>
            </a:r>
            <a:endParaRPr lang="en-US" dirty="0"/>
          </a:p>
          <a:p>
            <a:pPr marL="571500" indent="-457200" algn="l" rtl="0">
              <a:buFont typeface="+mj-lt"/>
              <a:buAutoNum type="arabicPeriod"/>
            </a:pPr>
            <a:r>
              <a:rPr lang="en-US" dirty="0"/>
              <a:t>Many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F9B8-2F83-4229-AAB9-3CD24FB0F548}" type="slidenum">
              <a:rPr lang="he-IL" smtClean="0"/>
              <a:pPr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29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5136"/>
            <a:ext cx="7139136" cy="4848200"/>
          </a:xfrm>
        </p:spPr>
        <p:txBody>
          <a:bodyPr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en-US" sz="2800" dirty="0"/>
              <a:t>RSS</a:t>
            </a:r>
            <a:r>
              <a:rPr lang="he-IL" sz="2800" dirty="0"/>
              <a:t> (</a:t>
            </a:r>
            <a:r>
              <a:rPr lang="en-US" sz="2800" dirty="0"/>
              <a:t>Really Simple Syndication</a:t>
            </a:r>
            <a:r>
              <a:rPr lang="he-IL" sz="2800" dirty="0"/>
              <a:t>)</a:t>
            </a:r>
          </a:p>
          <a:p>
            <a:pPr lvl="1" algn="r" rtl="1">
              <a:lnSpc>
                <a:spcPct val="90000"/>
              </a:lnSpc>
            </a:pPr>
            <a:r>
              <a:rPr lang="he-IL" dirty="0"/>
              <a:t>פורמט להעברת מידע בין שרתים. לרוב המידע המועבר נקבע ומוגדר מראש. </a:t>
            </a:r>
          </a:p>
          <a:p>
            <a:pPr lvl="1" algn="r" rtl="1">
              <a:lnSpc>
                <a:spcPct val="90000"/>
              </a:lnSpc>
            </a:pPr>
            <a:r>
              <a:rPr lang="he-IL" dirty="0"/>
              <a:t>נפוץ בקרב אתרי חדשות המאפשרים גישה למידע דרך פורטלים שונים (או אפליקציות)</a:t>
            </a:r>
            <a:endParaRPr lang="en-US" dirty="0"/>
          </a:p>
          <a:p>
            <a:pPr lvl="1" algn="r" rtl="1">
              <a:lnSpc>
                <a:spcPct val="90000"/>
              </a:lnSpc>
            </a:pPr>
            <a:r>
              <a:rPr lang="he-IL" dirty="0"/>
              <a:t>דוגמא: 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ynet</a:t>
            </a:r>
            <a:r>
              <a:rPr lang="he-IL" dirty="0">
                <a:hlinkClick r:id="rId3"/>
              </a:rPr>
              <a:t> </a:t>
            </a:r>
            <a:endParaRPr lang="en-US" dirty="0"/>
          </a:p>
          <a:p>
            <a:pPr lvl="2" algn="r" rtl="1">
              <a:lnSpc>
                <a:spcPct val="90000"/>
              </a:lnSpc>
            </a:pPr>
            <a:r>
              <a:rPr lang="he-IL" dirty="0"/>
              <a:t>כדורגל ישראלי </a:t>
            </a:r>
            <a:r>
              <a:rPr lang="en-US" dirty="0">
                <a:hlinkClick r:id="rId4"/>
              </a:rPr>
              <a:t>http://www.ynet.co.il/Integration/StoryRss57.xml</a:t>
            </a:r>
            <a:endParaRPr lang="he-IL" dirty="0"/>
          </a:p>
          <a:p>
            <a:pPr lvl="1" algn="r" rtl="1">
              <a:lnSpc>
                <a:spcPct val="90000"/>
              </a:lnSpc>
            </a:pPr>
            <a:r>
              <a:rPr lang="he-IL" dirty="0"/>
              <a:t>אפשר להירשם (</a:t>
            </a:r>
            <a:r>
              <a:rPr lang="en-US" dirty="0"/>
              <a:t>subscribe</a:t>
            </a:r>
            <a:r>
              <a:rPr lang="he-IL" dirty="0"/>
              <a:t>) לשירותי </a:t>
            </a:r>
            <a:r>
              <a:rPr lang="en-US" dirty="0"/>
              <a:t>RSS</a:t>
            </a:r>
            <a:r>
              <a:rPr lang="he-IL" dirty="0"/>
              <a:t> ולקבל אותם על בסיס קבוע לפורטל/ מייל/ טלפון </a:t>
            </a:r>
            <a:r>
              <a:rPr lang="he-IL" dirty="0" err="1"/>
              <a:t>וכו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763" y="1314398"/>
            <a:ext cx="582713" cy="5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148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APIs with R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twitter</a:t>
            </a:r>
            <a:r>
              <a:rPr lang="en-US" dirty="0"/>
              <a:t> and </a:t>
            </a:r>
            <a:r>
              <a:rPr lang="en-US" dirty="0" err="1">
                <a:hlinkClick r:id="rId3"/>
              </a:rPr>
              <a:t>twitteR</a:t>
            </a:r>
            <a:r>
              <a:rPr lang="en-US" dirty="0"/>
              <a:t> package</a:t>
            </a:r>
          </a:p>
          <a:p>
            <a:r>
              <a:rPr lang="en-US" dirty="0" err="1">
                <a:hlinkClick r:id="rId4"/>
              </a:rPr>
              <a:t>figshare</a:t>
            </a:r>
            <a:r>
              <a:rPr lang="en-US" dirty="0"/>
              <a:t> and </a:t>
            </a:r>
            <a:r>
              <a:rPr lang="en-US" dirty="0" err="1">
                <a:hlinkClick r:id="rId5"/>
              </a:rPr>
              <a:t>rfigshare</a:t>
            </a:r>
            <a:endParaRPr lang="en-US" dirty="0"/>
          </a:p>
          <a:p>
            <a:r>
              <a:rPr lang="en-US" dirty="0" err="1">
                <a:hlinkClick r:id="rId6"/>
              </a:rPr>
              <a:t>PLoS</a:t>
            </a:r>
            <a:r>
              <a:rPr lang="en-US" dirty="0"/>
              <a:t> and </a:t>
            </a:r>
            <a:r>
              <a:rPr lang="en-US" dirty="0" err="1">
                <a:hlinkClick r:id="rId7"/>
              </a:rPr>
              <a:t>rplos</a:t>
            </a:r>
            <a:endParaRPr lang="en-US" dirty="0"/>
          </a:p>
          <a:p>
            <a:r>
              <a:rPr lang="en-US" dirty="0" err="1">
                <a:hlinkClick r:id="rId8"/>
              </a:rPr>
              <a:t>rOpenSci</a:t>
            </a:r>
            <a:endParaRPr lang="en-US" dirty="0"/>
          </a:p>
          <a:p>
            <a:r>
              <a:rPr lang="en-US" dirty="0">
                <a:hlinkClick r:id="rId9"/>
              </a:rPr>
              <a:t>Facebook</a:t>
            </a:r>
            <a:r>
              <a:rPr lang="en-US" dirty="0"/>
              <a:t> and </a:t>
            </a:r>
            <a:r>
              <a:rPr lang="en-US" dirty="0" err="1">
                <a:hlinkClick r:id="rId10"/>
              </a:rPr>
              <a:t>RFacebook</a:t>
            </a:r>
            <a:endParaRPr lang="en-US" dirty="0"/>
          </a:p>
          <a:p>
            <a:r>
              <a:rPr lang="en-US" dirty="0">
                <a:hlinkClick r:id="rId11"/>
              </a:rPr>
              <a:t>Google maps</a:t>
            </a:r>
            <a:r>
              <a:rPr lang="en-US" dirty="0"/>
              <a:t> and </a:t>
            </a:r>
            <a:r>
              <a:rPr lang="en-US" dirty="0" err="1">
                <a:hlinkClick r:id="rId12"/>
              </a:rPr>
              <a:t>RGoogleMaps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r" rtl="1">
              <a:lnSpc>
                <a:spcPct val="90000"/>
              </a:lnSpc>
            </a:pPr>
            <a:endParaRPr lang="he-IL" dirty="0"/>
          </a:p>
          <a:p>
            <a:pPr algn="r" rtl="1">
              <a:lnSpc>
                <a:spcPct val="90000"/>
              </a:lnSpc>
            </a:pPr>
            <a:r>
              <a:rPr lang="en-US" sz="2800" dirty="0"/>
              <a:t>Web service/ API</a:t>
            </a:r>
            <a:endParaRPr lang="he-IL" sz="2800" dirty="0"/>
          </a:p>
          <a:p>
            <a:pPr lvl="1" algn="r" rtl="1">
              <a:lnSpc>
                <a:spcPct val="90000"/>
              </a:lnSpc>
            </a:pPr>
            <a:r>
              <a:rPr lang="he-IL" dirty="0"/>
              <a:t>מערכת שמטרתה לתמוך בתקשורת בין שרתים (שרת משתמש ושרת אתר/ אוסף אתרים). נותן השירות מטעם שרת האתר יוצר אוסף של פונקציות המאפשרות גישה למסד הנתונים של האתר.</a:t>
            </a:r>
          </a:p>
          <a:p>
            <a:pPr lvl="1" algn="r" rtl="1">
              <a:lnSpc>
                <a:spcPct val="90000"/>
              </a:lnSpc>
            </a:pPr>
            <a:r>
              <a:rPr lang="he-IL" dirty="0"/>
              <a:t>המערכת/ השירות נקרא </a:t>
            </a:r>
            <a:r>
              <a:rPr lang="en-US" dirty="0"/>
              <a:t>Web service</a:t>
            </a:r>
            <a:endParaRPr lang="he-IL" dirty="0"/>
          </a:p>
          <a:p>
            <a:pPr lvl="1" algn="r" rtl="1">
              <a:lnSpc>
                <a:spcPct val="90000"/>
              </a:lnSpc>
            </a:pPr>
            <a:r>
              <a:rPr lang="he-IL" dirty="0"/>
              <a:t>אוסף הפונקציות נקרא </a:t>
            </a:r>
            <a:r>
              <a:rPr lang="en-US" dirty="0"/>
              <a:t>API (Application Programming Interface)</a:t>
            </a:r>
            <a:endParaRPr lang="he-IL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4581128"/>
            <a:ext cx="234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47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APIs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http://www.programmableweb.com/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26" y="2072612"/>
            <a:ext cx="5044160" cy="445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01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en-US" sz="2800" dirty="0"/>
              <a:t>Web crawling</a:t>
            </a:r>
          </a:p>
          <a:p>
            <a:pPr lvl="1" algn="r" rtl="1">
              <a:lnSpc>
                <a:spcPct val="90000"/>
              </a:lnSpc>
            </a:pPr>
            <a:r>
              <a:rPr lang="he-IL" dirty="0"/>
              <a:t>תוכנת מחשב שאוספת באופן אוטומטי מידע מאתרים מקוונים. תוכנת המחשב תתחיל ממקור מסוים (או מקורות) ותיגש למקורות נוספים דרך קישורים באתר.</a:t>
            </a:r>
          </a:p>
          <a:p>
            <a:pPr lvl="1" algn="r" rtl="1">
              <a:lnSpc>
                <a:spcPct val="90000"/>
              </a:lnSpc>
            </a:pPr>
            <a:r>
              <a:rPr lang="he-IL" dirty="0"/>
              <a:t>דוגמאות: </a:t>
            </a:r>
            <a:r>
              <a:rPr lang="en-US" dirty="0"/>
              <a:t>Google</a:t>
            </a:r>
            <a:r>
              <a:rPr lang="he-IL" dirty="0"/>
              <a:t> (או כל מנוע חיפוש אחר)</a:t>
            </a:r>
            <a:endParaRPr lang="en-US" dirty="0"/>
          </a:p>
          <a:p>
            <a:pPr algn="r" rtl="1">
              <a:lnSpc>
                <a:spcPct val="90000"/>
              </a:lnSpc>
            </a:pPr>
            <a:r>
              <a:rPr lang="en-US" sz="2800" dirty="0"/>
              <a:t>Web scrapping</a:t>
            </a:r>
          </a:p>
          <a:p>
            <a:pPr lvl="1" algn="r" rtl="1">
              <a:lnSpc>
                <a:spcPct val="90000"/>
              </a:lnSpc>
            </a:pPr>
            <a:r>
              <a:rPr lang="he-IL" dirty="0"/>
              <a:t>קילוף</a:t>
            </a:r>
            <a:r>
              <a:rPr lang="en-US" dirty="0"/>
              <a:t> </a:t>
            </a:r>
            <a:r>
              <a:rPr lang="he-IL" dirty="0"/>
              <a:t>או העתקה של תכנים מאתרים ברשת האינטרנט אל מאגר מקומי כמו בסיס נתונים, בד"כ נעשה באמצעות תוכנת משתמש או זחלן (</a:t>
            </a:r>
            <a:r>
              <a:rPr lang="en-US" dirty="0"/>
              <a:t>web crawler</a:t>
            </a:r>
            <a:r>
              <a:rPr lang="he-IL" dirty="0"/>
              <a:t>)</a:t>
            </a:r>
            <a:endParaRPr lang="en-US" dirty="0"/>
          </a:p>
          <a:p>
            <a:pPr lvl="1" algn="r" rtl="1">
              <a:lnSpc>
                <a:spcPct val="90000"/>
              </a:lnSpc>
            </a:pPr>
            <a:endParaRPr lang="he-IL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Most unreliable &amp; most expensive to maintain. </a:t>
            </a:r>
          </a:p>
          <a:p>
            <a:endParaRPr lang="en-US" dirty="0"/>
          </a:p>
          <a:p>
            <a:r>
              <a:rPr lang="en-US" dirty="0"/>
              <a:t>However sometime this is the only way.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7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with automated access (from point of view of crawled business) </a:t>
            </a:r>
          </a:p>
          <a:p>
            <a:pPr lvl="1"/>
            <a:r>
              <a:rPr lang="en-US" dirty="0"/>
              <a:t>Load on site resources </a:t>
            </a:r>
          </a:p>
          <a:p>
            <a:pPr lvl="1"/>
            <a:r>
              <a:rPr lang="en-US" dirty="0"/>
              <a:t>Non-business purpose </a:t>
            </a:r>
          </a:p>
          <a:p>
            <a:endParaRPr lang="en-US" dirty="0"/>
          </a:p>
          <a:p>
            <a:r>
              <a:rPr lang="en-US" dirty="0"/>
              <a:t>Solutions </a:t>
            </a:r>
          </a:p>
          <a:p>
            <a:pPr lvl="1"/>
            <a:r>
              <a:rPr lang="en-US" b="1" dirty="0"/>
              <a:t>Technological </a:t>
            </a:r>
            <a:r>
              <a:rPr lang="en-US" dirty="0"/>
              <a:t>(</a:t>
            </a:r>
            <a:r>
              <a:rPr lang="en-US" dirty="0" err="1"/>
              <a:t>passwd</a:t>
            </a:r>
            <a:r>
              <a:rPr lang="en-US" dirty="0"/>
              <a:t>-protected, encryption, traffic monitoring and refusal of access) – not very effective/practical </a:t>
            </a:r>
          </a:p>
          <a:p>
            <a:pPr lvl="1"/>
            <a:r>
              <a:rPr lang="en-US" b="1" dirty="0"/>
              <a:t>Legal </a:t>
            </a:r>
            <a:r>
              <a:rPr lang="en-US" dirty="0"/>
              <a:t>(copyright infringement, trespass to chattel, breach of contract) </a:t>
            </a:r>
          </a:p>
          <a:p>
            <a:pPr lvl="2"/>
            <a:r>
              <a:rPr lang="en-US" dirty="0"/>
              <a:t>“Terms of service/use” document (intended to support litigation) </a:t>
            </a:r>
          </a:p>
          <a:p>
            <a:pPr lvl="2"/>
            <a:r>
              <a:rPr lang="en-US" dirty="0"/>
              <a:t>robots.txt – directly for automated data retrieval tools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22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10951</TotalTime>
  <Words>2526</Words>
  <Application>Microsoft Office PowerPoint</Application>
  <PresentationFormat>‫הצגה על המסך (4:3)</PresentationFormat>
  <Paragraphs>353</Paragraphs>
  <Slides>50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50</vt:i4>
      </vt:variant>
    </vt:vector>
  </HeadingPairs>
  <TitlesOfParts>
    <vt:vector size="53" baseType="lpstr">
      <vt:lpstr>Arial</vt:lpstr>
      <vt:lpstr>Calibri</vt:lpstr>
      <vt:lpstr>Clarity</vt:lpstr>
      <vt:lpstr>Data collection </vt:lpstr>
      <vt:lpstr>Agenda</vt:lpstr>
      <vt:lpstr>Teaching APIs and web scraping</vt:lpstr>
      <vt:lpstr>How to get data from websites?</vt:lpstr>
      <vt:lpstr>Using RSS feeds</vt:lpstr>
      <vt:lpstr>Using APIs</vt:lpstr>
      <vt:lpstr>Available APIs info</vt:lpstr>
      <vt:lpstr>Web Scraping</vt:lpstr>
      <vt:lpstr>Web crawling guidelines</vt:lpstr>
      <vt:lpstr> Robots.txt </vt:lpstr>
      <vt:lpstr>RSS</vt:lpstr>
      <vt:lpstr>RSS</vt:lpstr>
      <vt:lpstr>YNET RSS example</vt:lpstr>
      <vt:lpstr>RSS structure</vt:lpstr>
      <vt:lpstr>XML</vt:lpstr>
      <vt:lpstr>XML</vt:lpstr>
      <vt:lpstr>simple.xml – view source</vt:lpstr>
      <vt:lpstr>simple.xml – open file with Excel</vt:lpstr>
      <vt:lpstr>Web scraping</vt:lpstr>
      <vt:lpstr>Reading data from the web</vt:lpstr>
      <vt:lpstr>XML-Tags, elements and attributes</vt:lpstr>
      <vt:lpstr>Example XML file</vt:lpstr>
      <vt:lpstr>XML tutorials</vt:lpstr>
      <vt:lpstr>JSON</vt:lpstr>
      <vt:lpstr>Example JSON file</vt:lpstr>
      <vt:lpstr>Example XML vs JSON</vt:lpstr>
      <vt:lpstr>Further resources</vt:lpstr>
      <vt:lpstr>REST API</vt:lpstr>
      <vt:lpstr>REST APIs</vt:lpstr>
      <vt:lpstr>REST and HTTP</vt:lpstr>
      <vt:lpstr>Example – google maps api</vt:lpstr>
      <vt:lpstr>Ebay Rest API - דוגמא</vt:lpstr>
      <vt:lpstr>Ebay Rest API</vt:lpstr>
      <vt:lpstr>Ebay Rest API</vt:lpstr>
      <vt:lpstr>Application programming interfaces</vt:lpstr>
      <vt:lpstr>Twitter with R example</vt:lpstr>
      <vt:lpstr>Creating an application</vt:lpstr>
      <vt:lpstr>Create a new twitter application</vt:lpstr>
      <vt:lpstr>מצגת של PowerPoint‏</vt:lpstr>
      <vt:lpstr>Creating an application</vt:lpstr>
      <vt:lpstr>Accessing Twitter from R with the httr package</vt:lpstr>
      <vt:lpstr>Example &amp; General guidelines</vt:lpstr>
      <vt:lpstr>Data resources - governments</vt:lpstr>
      <vt:lpstr>Gapminder</vt:lpstr>
      <vt:lpstr>survey data for free from us</vt:lpstr>
      <vt:lpstr>Kaggle</vt:lpstr>
      <vt:lpstr>Collections by data scientists</vt:lpstr>
      <vt:lpstr>More specialized collections</vt:lpstr>
      <vt:lpstr>Free available datasets</vt:lpstr>
      <vt:lpstr>Some APIs with 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Ofrit</dc:creator>
  <cp:lastModifiedBy>sigal shaked</cp:lastModifiedBy>
  <cp:revision>297</cp:revision>
  <dcterms:created xsi:type="dcterms:W3CDTF">2016-02-23T13:43:57Z</dcterms:created>
  <dcterms:modified xsi:type="dcterms:W3CDTF">2017-12-02T21:47:14Z</dcterms:modified>
</cp:coreProperties>
</file>