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409" r:id="rId2"/>
    <p:sldId id="363" r:id="rId3"/>
    <p:sldId id="364" r:id="rId4"/>
    <p:sldId id="366" r:id="rId5"/>
    <p:sldId id="367" r:id="rId6"/>
    <p:sldId id="368" r:id="rId7"/>
    <p:sldId id="370" r:id="rId8"/>
    <p:sldId id="371" r:id="rId9"/>
    <p:sldId id="372" r:id="rId10"/>
    <p:sldId id="373" r:id="rId11"/>
    <p:sldId id="3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9543" autoAdjust="0"/>
  </p:normalViewPr>
  <p:slideViewPr>
    <p:cSldViewPr>
      <p:cViewPr varScale="1">
        <p:scale>
          <a:sx n="79" d="100"/>
          <a:sy n="79" d="100"/>
        </p:scale>
        <p:origin x="9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2F140-F0DC-4C36-B6FC-9369A3E54E9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4F2F-3D43-48C6-9393-533E519A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Graphical representation of the network of communities extracted from</a:t>
            </a:r>
          </a:p>
          <a:p>
            <a:r>
              <a:rPr lang="en-US" dirty="0"/>
              <a:t>a Belgian mobile phone network. About 2 million customers are represented on</a:t>
            </a:r>
          </a:p>
          <a:p>
            <a:r>
              <a:rPr lang="en-US" dirty="0"/>
              <a:t>this network. The size of a node is proportional to the number of individuals in the</a:t>
            </a:r>
          </a:p>
          <a:p>
            <a:r>
              <a:rPr lang="en-US" dirty="0"/>
              <a:t>corresponding community and its color on a red–green scale represents the main</a:t>
            </a:r>
          </a:p>
          <a:p>
            <a:r>
              <a:rPr lang="en-US" dirty="0"/>
              <a:t>language spoken in the community (red for French and green for Dutch). Only the</a:t>
            </a:r>
          </a:p>
          <a:p>
            <a:r>
              <a:rPr lang="en-US" dirty="0"/>
              <a:t>communities composed of more than 100 customers have been plotted. Notice</a:t>
            </a:r>
          </a:p>
          <a:p>
            <a:r>
              <a:rPr lang="en-US" dirty="0"/>
              <a:t>the intermediate community of mixed colors between the two main language</a:t>
            </a:r>
          </a:p>
          <a:p>
            <a:r>
              <a:rPr lang="en-US" dirty="0"/>
              <a:t>clusters. A zoom at higher resolution reveals that it is made of several sub-</a:t>
            </a:r>
          </a:p>
          <a:p>
            <a:r>
              <a:rPr lang="en-US" dirty="0"/>
              <a:t>communities with less apparent language separation.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306F1-B036-405B-B625-1E4FFC720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Graphical representation of the network of communities extracted from</a:t>
            </a:r>
          </a:p>
          <a:p>
            <a:r>
              <a:rPr lang="en-US" dirty="0"/>
              <a:t>a Belgian mobile phone network. About 2 million customers are represented on</a:t>
            </a:r>
          </a:p>
          <a:p>
            <a:r>
              <a:rPr lang="en-US" dirty="0"/>
              <a:t>this network. The size of a node is proportional to the number of individuals in the</a:t>
            </a:r>
          </a:p>
          <a:p>
            <a:r>
              <a:rPr lang="en-US" dirty="0"/>
              <a:t>corresponding community and its </a:t>
            </a:r>
            <a:r>
              <a:rPr lang="en-US" dirty="0" err="1"/>
              <a:t>colour</a:t>
            </a:r>
            <a:r>
              <a:rPr lang="en-US" dirty="0"/>
              <a:t> on a red–green scale represents the main</a:t>
            </a:r>
          </a:p>
          <a:p>
            <a:r>
              <a:rPr lang="en-US" dirty="0"/>
              <a:t>language spoken in the community (red for French and green for Dutch). Only the</a:t>
            </a:r>
          </a:p>
          <a:p>
            <a:r>
              <a:rPr lang="en-US" dirty="0"/>
              <a:t>communities composed of more than 100 customers have been plotted. Notice</a:t>
            </a:r>
          </a:p>
          <a:p>
            <a:r>
              <a:rPr lang="en-US" dirty="0"/>
              <a:t>the intermediate community of mixed </a:t>
            </a:r>
            <a:r>
              <a:rPr lang="en-US" dirty="0" err="1"/>
              <a:t>colours</a:t>
            </a:r>
            <a:r>
              <a:rPr lang="en-US" dirty="0"/>
              <a:t> between the two main language</a:t>
            </a:r>
          </a:p>
          <a:p>
            <a:r>
              <a:rPr lang="en-US" dirty="0"/>
              <a:t>clusters. A zoom at higher resolution reveals that it is made of several sub-</a:t>
            </a:r>
          </a:p>
          <a:p>
            <a:r>
              <a:rPr lang="en-US" dirty="0"/>
              <a:t>communities with less apparent language separation.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306F1-B036-405B-B625-1E4FFC7206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306F1-B036-405B-B625-1E4FFC720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December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800" dirty="0"/>
              <a:t>Community detection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1752600"/>
          </a:xfrm>
        </p:spPr>
        <p:txBody>
          <a:bodyPr/>
          <a:lstStyle/>
          <a:p>
            <a:pPr algn="ctr"/>
            <a:r>
              <a:rPr lang="en-US" dirty="0"/>
              <a:t>Sigal Shaked</a:t>
            </a:r>
          </a:p>
        </p:txBody>
      </p:sp>
      <p:sp>
        <p:nvSpPr>
          <p:cNvPr id="3" name="מלבן 2"/>
          <p:cNvSpPr/>
          <p:nvPr/>
        </p:nvSpPr>
        <p:spPr>
          <a:xfrm>
            <a:off x="323528" y="6228020"/>
            <a:ext cx="8210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Slides were taken with permission from Prof. </a:t>
            </a:r>
            <a:r>
              <a:rPr lang="en-US" dirty="0" err="1"/>
              <a:t>Lior</a:t>
            </a:r>
            <a:r>
              <a:rPr lang="en-US" dirty="0"/>
              <a:t> </a:t>
            </a:r>
            <a:r>
              <a:rPr lang="en-US" dirty="0" err="1"/>
              <a:t>Rokach</a:t>
            </a:r>
            <a:r>
              <a:rPr lang="en-US" dirty="0"/>
              <a:t> and Dr. </a:t>
            </a:r>
            <a:r>
              <a:rPr lang="en-US" dirty="0" err="1"/>
              <a:t>Ofrit</a:t>
            </a:r>
            <a:r>
              <a:rPr lang="en-US" dirty="0"/>
              <a:t> Lesser</a:t>
            </a:r>
          </a:p>
        </p:txBody>
      </p:sp>
    </p:spTree>
    <p:extLst>
      <p:ext uri="{BB962C8B-B14F-4D97-AF65-F5344CB8AC3E}">
        <p14:creationId xmlns:p14="http://schemas.microsoft.com/office/powerpoint/2010/main" val="364326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number of clusters?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264-8C7C-4C59-AA34-C74B7824EE5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62" y="2718867"/>
            <a:ext cx="5592956" cy="29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18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085928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r>
                  <a:rPr lang="en-US" dirty="0"/>
                  <a:t>Measures the quality of a network partition.</a:t>
                </a:r>
                <a:endParaRPr lang="en-US" dirty="0">
                  <a:solidFill>
                    <a:srgbClr val="D60093"/>
                  </a:solidFill>
                </a:endParaRPr>
              </a:p>
              <a:p>
                <a:endParaRPr lang="en-US" u="sng" dirty="0"/>
              </a:p>
              <a:p>
                <a:r>
                  <a:rPr lang="en-US" u="sng" dirty="0"/>
                  <a:t>Define:</a:t>
                </a:r>
                <a:r>
                  <a:rPr lang="en-US" dirty="0"/>
                  <a:t> </a:t>
                </a:r>
                <a:r>
                  <a:rPr lang="en-US" b="1" dirty="0"/>
                  <a:t>Modularity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 measure of how well </a:t>
                </a:r>
                <a:br>
                  <a:rPr lang="en-US" dirty="0"/>
                </a:br>
                <a:r>
                  <a:rPr lang="en-US" dirty="0"/>
                  <a:t>a network is partitioned </a:t>
                </a:r>
                <a:br>
                  <a:rPr lang="en-US" dirty="0"/>
                </a:br>
                <a:r>
                  <a:rPr lang="en-US" dirty="0"/>
                  <a:t>into communities</a:t>
                </a:r>
              </a:p>
              <a:p>
                <a:endParaRPr lang="en-US" dirty="0"/>
              </a:p>
              <a:p>
                <a:r>
                  <a:rPr lang="en-US" dirty="0"/>
                  <a:t>Given a partitioning of the </a:t>
                </a:r>
                <a:br>
                  <a:rPr lang="en-US" dirty="0"/>
                </a:br>
                <a:r>
                  <a:rPr lang="en-US" dirty="0"/>
                  <a:t>network into groups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𝒔</m:t>
                    </m:r>
                    <m:r>
                      <a:rPr lang="en-US" b="1" i="1" baseline="-25000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 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	Q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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 ∑</a:t>
                </a:r>
                <a:r>
                  <a:rPr lang="en-US" b="1" i="1" baseline="-250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 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[ (# edges within group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) – 	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	                     (expected # edges within group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) ]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085928"/>
              </a:xfrm>
              <a:blipFill rotWithShape="1">
                <a:blip r:embed="rId2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6305-BFD0-42C3-8F9D-A5F86760B4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337792"/>
            <a:ext cx="294032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220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Detection Example - Belgium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264-8C7C-4C59-AA34-C74B7824EE5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3" y="1516211"/>
            <a:ext cx="658283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5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Belgian mobile phone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264-8C7C-4C59-AA34-C74B7824EE5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43" y="1219200"/>
            <a:ext cx="44967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19872" y="638132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V.D. </a:t>
            </a:r>
            <a:r>
              <a:rPr lang="en-US" dirty="0" err="1"/>
              <a:t>Blondel</a:t>
            </a:r>
            <a:r>
              <a:rPr lang="en-US" dirty="0"/>
              <a:t> et al, J. Stat. Mech. P10008 (2008)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86" y="1843084"/>
            <a:ext cx="1565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- French </a:t>
            </a:r>
          </a:p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- Dutch</a:t>
            </a:r>
          </a:p>
        </p:txBody>
      </p:sp>
    </p:spTree>
    <p:extLst>
      <p:ext uri="{BB962C8B-B14F-4D97-AF65-F5344CB8AC3E}">
        <p14:creationId xmlns:p14="http://schemas.microsoft.com/office/powerpoint/2010/main" val="14511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Why do it?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Discover communities of practice</a:t>
            </a:r>
          </a:p>
          <a:p>
            <a:pPr lvl="1" eaLnBrk="1" hangingPunct="1"/>
            <a:r>
              <a:rPr lang="en-US" dirty="0"/>
              <a:t>Possible use example : marketing strategy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Measure isolation of groups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Understand opinion dynamics / adoption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community?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frequency of ties among members</a:t>
            </a:r>
          </a:p>
          <a:p>
            <a:pPr lvl="1"/>
            <a:r>
              <a:rPr lang="en-US" dirty="0"/>
              <a:t>everybody in the group has links to at least k others in the group</a:t>
            </a:r>
          </a:p>
          <a:p>
            <a:endParaRPr lang="en-US" dirty="0"/>
          </a:p>
          <a:p>
            <a:r>
              <a:rPr lang="en-US" dirty="0"/>
              <a:t>closeness or reachability of subgroup members</a:t>
            </a:r>
          </a:p>
          <a:p>
            <a:pPr lvl="1"/>
            <a:r>
              <a:rPr lang="en-US" dirty="0"/>
              <a:t>individuals are separated by at most n hops</a:t>
            </a:r>
          </a:p>
          <a:p>
            <a:endParaRPr lang="en-US" dirty="0"/>
          </a:p>
          <a:p>
            <a:r>
              <a:rPr lang="en-US" dirty="0"/>
              <a:t>relative frequency of ties among subgroup members compared to nonmembers</a:t>
            </a:r>
          </a:p>
          <a:p>
            <a:pPr lvl="1"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Divisive methods of graph partitioning - Top-down</a:t>
            </a:r>
          </a:p>
          <a:p>
            <a:pPr lvl="1"/>
            <a:r>
              <a:rPr lang="en-US" dirty="0"/>
              <a:t>remove the “spanning links” between densely-connected regions</a:t>
            </a:r>
          </a:p>
          <a:p>
            <a:pPr lvl="1"/>
            <a:r>
              <a:rPr lang="en-US" dirty="0"/>
              <a:t>Once network is divided into large pieces, further iterative spanning links can be identified within these pieces</a:t>
            </a:r>
          </a:p>
          <a:p>
            <a:endParaRPr lang="en-US" dirty="0"/>
          </a:p>
          <a:p>
            <a:r>
              <a:rPr lang="en-US" dirty="0"/>
              <a:t>Aggregate nodes together into regions – Bottom-up</a:t>
            </a:r>
          </a:p>
          <a:p>
            <a:pPr lvl="1"/>
            <a:r>
              <a:rPr lang="en-US" dirty="0"/>
              <a:t>Find nodes that are likely to belong to the same region and merge them together.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264-8C7C-4C59-AA34-C74B7824EE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Divisive Algorithms - Girvan &amp; Newman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600" dirty="0"/>
              <a:t>Algorithm</a:t>
            </a:r>
          </a:p>
          <a:p>
            <a:pPr marL="547370" lvl="5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dirty="0"/>
              <a:t>Undirected unweighted networks</a:t>
            </a:r>
          </a:p>
          <a:p>
            <a:endParaRPr lang="en-US" dirty="0"/>
          </a:p>
          <a:p>
            <a:pPr lvl="1"/>
            <a:r>
              <a:rPr lang="en-US" dirty="0"/>
              <a:t>compute the betweenness of all edges</a:t>
            </a:r>
          </a:p>
          <a:p>
            <a:pPr lvl="1"/>
            <a:r>
              <a:rPr lang="en-US" dirty="0"/>
              <a:t>while (betweenness of any edge &gt; threshold):</a:t>
            </a:r>
          </a:p>
          <a:p>
            <a:pPr lvl="2"/>
            <a:r>
              <a:rPr lang="en-US" dirty="0"/>
              <a:t>remove edge with highest betweenness</a:t>
            </a:r>
          </a:p>
          <a:p>
            <a:pPr lvl="2"/>
            <a:r>
              <a:rPr lang="en-US" dirty="0"/>
              <a:t>recalculate betweenness</a:t>
            </a:r>
          </a:p>
          <a:p>
            <a:pPr lvl="1"/>
            <a:r>
              <a:rPr lang="en-US" dirty="0"/>
              <a:t>Connected components are communities</a:t>
            </a:r>
          </a:p>
          <a:p>
            <a:pPr lvl="1"/>
            <a:r>
              <a:rPr lang="en-US" dirty="0"/>
              <a:t>Gives a hierarchical decomposition of the network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Edge betweenness – number of shortest path going through this edge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06" y="1308959"/>
            <a:ext cx="1101985" cy="117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73" y="1305143"/>
            <a:ext cx="1309598" cy="119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4953000" cy="2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Girvan-Newman: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448251"/>
            <a:ext cx="7227912" cy="365125"/>
          </a:xfrm>
        </p:spPr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4200" y="45030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Need to re-compute </a:t>
            </a:r>
            <a:r>
              <a:rPr lang="en-U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betweenness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at every step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828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49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9130" y="3276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3330" y="2743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1330" y="289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82068" y="3820634"/>
            <a:ext cx="5779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9725"/>
            <a:ext cx="35147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57350"/>
            <a:ext cx="3505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49080"/>
            <a:ext cx="3667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8871" y="4267919"/>
            <a:ext cx="4108341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28600" y="1371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1: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1371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2: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39330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3: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373" y="393305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Hierarchical network decomposition: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63688" y="6448251"/>
            <a:ext cx="7227912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72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8316</TotalTime>
  <Words>581</Words>
  <Application>Microsoft Office PowerPoint</Application>
  <PresentationFormat>‫הצגה על המסך (4:3)</PresentationFormat>
  <Paragraphs>100</Paragraphs>
  <Slides>11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Times New Roman</vt:lpstr>
      <vt:lpstr>Wingdings</vt:lpstr>
      <vt:lpstr>Wingdings 3</vt:lpstr>
      <vt:lpstr>Clarity</vt:lpstr>
      <vt:lpstr>Community detection</vt:lpstr>
      <vt:lpstr>Community Detection Example - Belgium </vt:lpstr>
      <vt:lpstr>Belgian mobile phone network</vt:lpstr>
      <vt:lpstr>Why do it?</vt:lpstr>
      <vt:lpstr>What makes a community?</vt:lpstr>
      <vt:lpstr>Approaches to Graph Partitioning</vt:lpstr>
      <vt:lpstr>Divisive Algorithms - Girvan &amp; Newman</vt:lpstr>
      <vt:lpstr>Girvan-Newman: Example</vt:lpstr>
      <vt:lpstr>Girvan-Newman: Example</vt:lpstr>
      <vt:lpstr>How to select the number of clusters?</vt:lpstr>
      <vt:lpstr>Modularity 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Ofrit</dc:creator>
  <cp:lastModifiedBy>sigal shaked</cp:lastModifiedBy>
  <cp:revision>394</cp:revision>
  <dcterms:created xsi:type="dcterms:W3CDTF">2016-02-23T13:43:57Z</dcterms:created>
  <dcterms:modified xsi:type="dcterms:W3CDTF">2017-12-11T10:05:22Z</dcterms:modified>
</cp:coreProperties>
</file>