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8" r:id="rId5"/>
    <p:sldId id="283" r:id="rId6"/>
    <p:sldId id="284" r:id="rId7"/>
    <p:sldId id="285" r:id="rId8"/>
    <p:sldId id="292" r:id="rId9"/>
    <p:sldId id="291" r:id="rId10"/>
    <p:sldId id="290" r:id="rId11"/>
    <p:sldId id="289" r:id="rId12"/>
    <p:sldId id="286" r:id="rId13"/>
    <p:sldId id="287" r:id="rId14"/>
    <p:sldId id="288" r:id="rId15"/>
    <p:sldId id="293" r:id="rId16"/>
    <p:sldId id="2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(3)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https://llvm.org/docs/tutorial/MyFirstLanguageFrontend/LangImpl04.html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5AF11-6A19-4030-80CC-2B18530A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处理定义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965120-3B4B-48EC-9C45-8F1647E7F506}"/>
              </a:ext>
            </a:extLst>
          </p:cNvPr>
          <p:cNvSpPr/>
          <p:nvPr/>
        </p:nvSpPr>
        <p:spPr>
          <a:xfrm>
            <a:off x="838199" y="1997320"/>
            <a:ext cx="10604157" cy="36625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HandleDefinition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"Read function definition:"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TheJIT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addModule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InitializeModuleAndPassManager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1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1509-49F6-4EAF-9566-A786A154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155060"/>
            <a:ext cx="10515600" cy="1325563"/>
          </a:xfrm>
          <a:solidFill>
            <a:srgbClr val="44546A"/>
          </a:solidFill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extern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891BDE-593E-47E0-A5CD-3C4FE9363168}"/>
              </a:ext>
            </a:extLst>
          </p:cNvPr>
          <p:cNvSpPr/>
          <p:nvPr/>
        </p:nvSpPr>
        <p:spPr>
          <a:xfrm>
            <a:off x="1607408" y="2420662"/>
            <a:ext cx="9217110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HandleExtern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ProtoAST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"Read extern: 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FunctionProtos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ProtoAST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ProtoAST</a:t>
            </a:r>
            <a:r>
              <a:rPr lang="en-US" altLang="zh-CN" sz="16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02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77C7572-17F0-49C9-84C6-E0FE59CFB9AF}"/>
              </a:ext>
            </a:extLst>
          </p:cNvPr>
          <p:cNvSpPr/>
          <p:nvPr/>
        </p:nvSpPr>
        <p:spPr>
          <a:xfrm>
            <a:off x="5424617" y="1475606"/>
            <a:ext cx="6767384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HandleTopLevelExpression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addModule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利用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jit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直接解析匿名函数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ExprSymbol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findSymbol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ExprSymbol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"Function not found"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)() =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(*)())(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intptr_t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cantFail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ExprSymbol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getAddress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"Evaluated to %f</a:t>
            </a:r>
            <a:r>
              <a:rPr lang="en-US" altLang="zh-CN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removeModule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36737C7-F528-44D6-8655-595EFF0E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2"/>
            <a:ext cx="10515600" cy="1104448"/>
          </a:xfrm>
        </p:spPr>
        <p:txBody>
          <a:bodyPr/>
          <a:lstStyle/>
          <a:p>
            <a:r>
              <a:rPr lang="zh-CN" altLang="en-US" dirty="0"/>
              <a:t>顶层表达式处理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E887CF-47F3-43C9-93CC-D4BF4C3AD985}"/>
              </a:ext>
            </a:extLst>
          </p:cNvPr>
          <p:cNvSpPr/>
          <p:nvPr/>
        </p:nvSpPr>
        <p:spPr>
          <a:xfrm>
            <a:off x="1" y="1475606"/>
            <a:ext cx="5325762" cy="4832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HandleTopLevelExpression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FnIR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FnAST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"Read top-level expression:"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FnIR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errs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7BA7D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\n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  }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73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816C91-9971-45A0-A12F-8F16D286FA6A}"/>
              </a:ext>
            </a:extLst>
          </p:cNvPr>
          <p:cNvSpPr/>
          <p:nvPr/>
        </p:nvSpPr>
        <p:spPr>
          <a:xfrm>
            <a:off x="313038" y="1790736"/>
            <a:ext cx="11565923" cy="46166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与外部接口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用以使用库函数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#ifdef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_WIN32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DLLEXPORT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declspec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dllexport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省掉在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文件中手工定义导出哪些函数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DLLEXPORT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#endif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读取一个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类型数字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“C”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DLLEXPORT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putchard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extern “C”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指明使用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的编译和链接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fputc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输出一个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类型数字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DLLEXPORT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"%f</a:t>
            </a:r>
            <a:r>
              <a:rPr lang="en-US" altLang="zh-CN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541D61C-F455-4CA3-B6FA-D375F221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38" y="292005"/>
            <a:ext cx="10515600" cy="110444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拓展 库函数</a:t>
            </a:r>
          </a:p>
        </p:txBody>
      </p:sp>
    </p:spTree>
    <p:extLst>
      <p:ext uri="{BB962C8B-B14F-4D97-AF65-F5344CB8AC3E}">
        <p14:creationId xmlns:p14="http://schemas.microsoft.com/office/powerpoint/2010/main" val="205866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D4787B-4023-458B-A141-7F88F5938FE3}"/>
              </a:ext>
            </a:extLst>
          </p:cNvPr>
          <p:cNvSpPr/>
          <p:nvPr/>
        </p:nvSpPr>
        <p:spPr>
          <a:xfrm>
            <a:off x="6096000" y="960325"/>
            <a:ext cx="6096000" cy="59093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InitializeNativeTarget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InitializeNativeTargetAsmPrinter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InitializeNativeTargetAsmParser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获取目标机器信息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highlight>
                <a:srgbClr val="008000"/>
              </a:highlight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highest.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TheJIT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KaleidoscopeJIT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&gt;();</a:t>
            </a:r>
            <a:b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声明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JIT</a:t>
            </a:r>
            <a:endParaRPr lang="en-US" altLang="zh-CN" sz="1400" dirty="0">
              <a:solidFill>
                <a:srgbClr val="D4D4D4"/>
              </a:solidFill>
              <a:highlight>
                <a:srgbClr val="008000"/>
              </a:highlight>
              <a:latin typeface="Consolas" panose="020B0609020204030204" pitchFamily="49" charset="0"/>
            </a:endParaRPr>
          </a:p>
          <a:p>
            <a:pPr lvl="0"/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InitializeModuleAndPassManager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初始化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module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pass manager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5AC7C4-2E20-44BE-8818-5CC2C5075F44}"/>
              </a:ext>
            </a:extLst>
          </p:cNvPr>
          <p:cNvSpPr/>
          <p:nvPr/>
        </p:nvSpPr>
        <p:spPr>
          <a:xfrm>
            <a:off x="0" y="960325"/>
            <a:ext cx="5968314" cy="569386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highest.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Prime the first token.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// Make the module, which holds all the code.</a:t>
            </a:r>
            <a:endParaRPr lang="en-US" altLang="zh-CN" sz="1400" dirty="0">
              <a:solidFill>
                <a:srgbClr val="D4D4D4"/>
              </a:solidFill>
              <a:highlight>
                <a:srgbClr val="800000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TheModule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Module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&gt;(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"my cool 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jit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TheModule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-&gt;print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errs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(), </a:t>
            </a:r>
            <a:r>
              <a:rPr lang="en-US" altLang="zh-CN" sz="1400" dirty="0" err="1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B807F9-7A63-47B5-802F-0E32F275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80"/>
            <a:ext cx="2650921" cy="68950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87064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CF50A9-58D9-45FD-B397-B45AB0C7DBDE}"/>
              </a:ext>
            </a:extLst>
          </p:cNvPr>
          <p:cNvSpPr txBox="1"/>
          <p:nvPr/>
        </p:nvSpPr>
        <p:spPr>
          <a:xfrm>
            <a:off x="197708" y="616815"/>
            <a:ext cx="11837773" cy="78483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main()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InitializeNativeTarget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  <a:r>
              <a:rPr lang="en-US" altLang="zh-CN" sz="1400" dirty="0"/>
              <a:t> </a:t>
            </a:r>
            <a:r>
              <a:rPr lang="zh-CN" altLang="en-US" sz="1400" dirty="0"/>
              <a:t>获取目标机器信息</a:t>
            </a:r>
            <a:endParaRPr lang="en-US" altLang="zh-CN" sz="1400" dirty="0"/>
          </a:p>
          <a:p>
            <a:pPr lvl="2"/>
            <a:r>
              <a:rPr lang="en-US" altLang="zh-CN" sz="1400" dirty="0" err="1">
                <a:solidFill>
                  <a:srgbClr val="FFC000"/>
                </a:solidFill>
              </a:rPr>
              <a:t>InitializeNativeTargetAsmPrinter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</a:p>
          <a:p>
            <a:pPr lvl="2"/>
            <a:r>
              <a:rPr lang="en-US" altLang="zh-CN" sz="1400" dirty="0" err="1">
                <a:solidFill>
                  <a:srgbClr val="FFC000"/>
                </a:solidFill>
              </a:rPr>
              <a:t>InitializeNativeTargetAsmParser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getNextToken</a:t>
            </a:r>
            <a:r>
              <a:rPr lang="en-US" altLang="zh-CN" sz="1400" dirty="0">
                <a:solidFill>
                  <a:srgbClr val="FFC000"/>
                </a:solidFill>
              </a:rPr>
              <a:t>(); </a:t>
            </a:r>
            <a:r>
              <a:rPr lang="zh-CN" altLang="en-US" sz="1400" dirty="0"/>
              <a:t>获取第一个</a:t>
            </a:r>
            <a:r>
              <a:rPr lang="en-US" altLang="zh-CN" sz="1400" dirty="0"/>
              <a:t>token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TheJIT</a:t>
            </a:r>
            <a:r>
              <a:rPr lang="en-US" altLang="zh-CN" sz="1400" dirty="0">
                <a:solidFill>
                  <a:srgbClr val="FFC000"/>
                </a:solidFill>
              </a:rPr>
              <a:t> = std::</a:t>
            </a:r>
            <a:r>
              <a:rPr lang="en-US" altLang="zh-CN" sz="1400" dirty="0" err="1">
                <a:solidFill>
                  <a:srgbClr val="FFC000"/>
                </a:solidFill>
              </a:rPr>
              <a:t>make_unique</a:t>
            </a:r>
            <a:r>
              <a:rPr lang="en-US" altLang="zh-CN" sz="1400" dirty="0">
                <a:solidFill>
                  <a:srgbClr val="FFC000"/>
                </a:solidFill>
              </a:rPr>
              <a:t>&lt;</a:t>
            </a:r>
            <a:r>
              <a:rPr lang="en-US" altLang="zh-CN" sz="1400" dirty="0" err="1">
                <a:solidFill>
                  <a:srgbClr val="FFC000"/>
                </a:solidFill>
              </a:rPr>
              <a:t>KaleidoscopeJIT</a:t>
            </a:r>
            <a:r>
              <a:rPr lang="en-US" altLang="zh-CN" sz="1400" dirty="0">
                <a:solidFill>
                  <a:srgbClr val="FFC000"/>
                </a:solidFill>
              </a:rPr>
              <a:t>&gt;(); </a:t>
            </a:r>
            <a:r>
              <a:rPr lang="zh-CN" altLang="en-US" sz="1400" dirty="0"/>
              <a:t>构建</a:t>
            </a:r>
            <a:r>
              <a:rPr lang="en-US" altLang="zh-CN" sz="1400" dirty="0" err="1"/>
              <a:t>KaleidoscopeJIT</a:t>
            </a:r>
            <a:r>
              <a:rPr lang="zh-CN" altLang="en-US" sz="1400" dirty="0"/>
              <a:t>类型的</a:t>
            </a:r>
            <a:r>
              <a:rPr lang="en-US" altLang="zh-CN" sz="1400" dirty="0" err="1"/>
              <a:t>TheJIT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92D050"/>
                </a:solidFill>
              </a:rPr>
              <a:t>InitializeModuleAndPassManager</a:t>
            </a:r>
            <a:r>
              <a:rPr lang="en-US" altLang="zh-CN" sz="1400" dirty="0">
                <a:solidFill>
                  <a:srgbClr val="92D050"/>
                </a:solidFill>
              </a:rPr>
              <a:t>(); </a:t>
            </a:r>
            <a:r>
              <a:rPr lang="zh-CN" altLang="en-US" sz="1400" dirty="0"/>
              <a:t>初始化</a:t>
            </a:r>
            <a:r>
              <a:rPr lang="en-US" altLang="zh-CN" sz="1400" dirty="0"/>
              <a:t>module</a:t>
            </a:r>
            <a:r>
              <a:rPr lang="zh-CN" altLang="en-US" sz="1400" dirty="0"/>
              <a:t>和</a:t>
            </a:r>
            <a:r>
              <a:rPr lang="en-US" altLang="zh-CN" sz="1400" dirty="0"/>
              <a:t>pass manager</a:t>
            </a:r>
            <a:endParaRPr lang="en-US" altLang="zh-CN" sz="1400" dirty="0">
              <a:solidFill>
                <a:srgbClr val="92D050"/>
              </a:solidFill>
            </a:endParaRPr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TheModule</a:t>
            </a:r>
            <a:r>
              <a:rPr lang="en-US" altLang="zh-CN" sz="1400" dirty="0">
                <a:solidFill>
                  <a:srgbClr val="92D050"/>
                </a:solidFill>
              </a:rPr>
              <a:t> = std::</a:t>
            </a:r>
            <a:r>
              <a:rPr lang="en-US" altLang="zh-CN" sz="1400" dirty="0" err="1">
                <a:solidFill>
                  <a:srgbClr val="92D050"/>
                </a:solidFill>
              </a:rPr>
              <a:t>make_unique</a:t>
            </a:r>
            <a:r>
              <a:rPr lang="en-US" altLang="zh-CN" sz="1400" dirty="0">
                <a:solidFill>
                  <a:srgbClr val="92D050"/>
                </a:solidFill>
              </a:rPr>
              <a:t>&lt;Module&gt; </a:t>
            </a:r>
            <a:r>
              <a:rPr lang="zh-CN" altLang="en-US" sz="1400" dirty="0"/>
              <a:t>构建</a:t>
            </a:r>
            <a:r>
              <a:rPr lang="en-US" altLang="zh-CN" sz="1400" dirty="0"/>
              <a:t>Module</a:t>
            </a:r>
            <a:r>
              <a:rPr lang="zh-CN" altLang="en-US" sz="1400" dirty="0"/>
              <a:t>类型的</a:t>
            </a:r>
            <a:r>
              <a:rPr lang="en-US" altLang="zh-CN" sz="1400" dirty="0" err="1"/>
              <a:t>TheModule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TheModule</a:t>
            </a:r>
            <a:r>
              <a:rPr lang="en-US" altLang="zh-CN" sz="1400" dirty="0">
                <a:solidFill>
                  <a:srgbClr val="92D050"/>
                </a:solidFill>
              </a:rPr>
              <a:t>-&gt;</a:t>
            </a:r>
            <a:r>
              <a:rPr lang="en-US" altLang="zh-CN" sz="1400" dirty="0" err="1">
                <a:solidFill>
                  <a:srgbClr val="92D050"/>
                </a:solidFill>
              </a:rPr>
              <a:t>setDataLayout</a:t>
            </a:r>
            <a:r>
              <a:rPr lang="en-US" altLang="zh-CN" sz="1400" dirty="0">
                <a:solidFill>
                  <a:srgbClr val="92D050"/>
                </a:solidFill>
              </a:rPr>
              <a:t>(</a:t>
            </a:r>
            <a:r>
              <a:rPr lang="en-US" altLang="zh-CN" sz="1400" dirty="0" err="1">
                <a:solidFill>
                  <a:srgbClr val="92D050"/>
                </a:solidFill>
              </a:rPr>
              <a:t>TheJIT</a:t>
            </a:r>
            <a:r>
              <a:rPr lang="en-US" altLang="zh-CN" sz="1400" dirty="0">
                <a:solidFill>
                  <a:srgbClr val="92D050"/>
                </a:solidFill>
              </a:rPr>
              <a:t>-&gt;</a:t>
            </a:r>
            <a:r>
              <a:rPr lang="en-US" altLang="zh-CN" sz="1400" dirty="0" err="1">
                <a:solidFill>
                  <a:srgbClr val="92D050"/>
                </a:solidFill>
              </a:rPr>
              <a:t>getTargetMachine</a:t>
            </a:r>
            <a:r>
              <a:rPr lang="en-US" altLang="zh-CN" sz="1400" dirty="0">
                <a:solidFill>
                  <a:srgbClr val="92D050"/>
                </a:solidFill>
              </a:rPr>
              <a:t>().</a:t>
            </a:r>
            <a:r>
              <a:rPr lang="en-US" altLang="zh-CN" sz="1400" dirty="0" err="1">
                <a:solidFill>
                  <a:srgbClr val="92D050"/>
                </a:solidFill>
              </a:rPr>
              <a:t>createDataLayout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jit</a:t>
            </a:r>
            <a:r>
              <a:rPr lang="zh-CN" altLang="en-US" sz="1400" dirty="0"/>
              <a:t>绑定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 = std::</a:t>
            </a:r>
            <a:r>
              <a:rPr lang="en-US" altLang="zh-CN" sz="1400" dirty="0" err="1">
                <a:solidFill>
                  <a:srgbClr val="92D050"/>
                </a:solidFill>
              </a:rPr>
              <a:t>make_unique</a:t>
            </a:r>
            <a:r>
              <a:rPr lang="en-US" altLang="zh-CN" sz="1400" dirty="0">
                <a:solidFill>
                  <a:srgbClr val="92D050"/>
                </a:solidFill>
              </a:rPr>
              <a:t>&lt;legacy::</a:t>
            </a:r>
            <a:r>
              <a:rPr lang="en-US" altLang="zh-CN" sz="1400" dirty="0" err="1">
                <a:solidFill>
                  <a:srgbClr val="92D050"/>
                </a:solidFill>
              </a:rPr>
              <a:t>FunctionPassManager</a:t>
            </a:r>
            <a:r>
              <a:rPr lang="en-US" altLang="zh-CN" sz="1400" dirty="0">
                <a:solidFill>
                  <a:srgbClr val="92D050"/>
                </a:solidFill>
              </a:rPr>
              <a:t>&gt;(</a:t>
            </a:r>
            <a:r>
              <a:rPr lang="en-US" altLang="zh-CN" sz="1400" dirty="0" err="1">
                <a:solidFill>
                  <a:srgbClr val="92D050"/>
                </a:solidFill>
              </a:rPr>
              <a:t>TheModule.get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与</a:t>
            </a:r>
            <a:r>
              <a:rPr lang="en-US" altLang="zh-CN" sz="1400" dirty="0"/>
              <a:t>pass manager</a:t>
            </a:r>
            <a:r>
              <a:rPr lang="zh-CN" altLang="en-US" sz="1400" dirty="0"/>
              <a:t>绑定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createInstructionCombiningPass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窥孔优化 位运算优化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92D050"/>
                </a:solidFill>
              </a:rPr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createReassociatePass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重新关联表达式</a:t>
            </a:r>
            <a:endParaRPr lang="en-US" altLang="zh-CN" sz="1400" dirty="0"/>
          </a:p>
          <a:p>
            <a:pPr lvl="4"/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createGVNPass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公共子表达式消除</a:t>
            </a:r>
            <a:endParaRPr lang="en-US" altLang="zh-CN" sz="1400" dirty="0"/>
          </a:p>
          <a:p>
            <a:pPr lvl="4"/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createCFGSimplificationPass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简化控制流图</a:t>
            </a:r>
            <a:endParaRPr lang="en-US" altLang="zh-CN" sz="1400" dirty="0"/>
          </a:p>
          <a:p>
            <a:pPr lvl="4"/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</a:t>
            </a:r>
            <a:r>
              <a:rPr lang="en-US" altLang="zh-CN" sz="1400" dirty="0" err="1">
                <a:solidFill>
                  <a:srgbClr val="92D050"/>
                </a:solidFill>
              </a:rPr>
              <a:t>doInitialization</a:t>
            </a:r>
            <a:r>
              <a:rPr lang="en-US" altLang="zh-CN" sz="1400" dirty="0">
                <a:solidFill>
                  <a:srgbClr val="92D050"/>
                </a:solidFill>
              </a:rPr>
              <a:t>(); </a:t>
            </a:r>
            <a:r>
              <a:rPr lang="en-US" altLang="zh-CN" sz="1400" dirty="0"/>
              <a:t>pass </a:t>
            </a:r>
            <a:r>
              <a:rPr lang="zh-CN" altLang="en-US" sz="1400" dirty="0"/>
              <a:t>初始化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MainLoop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70C0"/>
                </a:solidFill>
              </a:rPr>
              <a:t>HandleDefinition</a:t>
            </a:r>
            <a:r>
              <a:rPr lang="en-US" altLang="zh-CN" sz="1400" dirty="0">
                <a:solidFill>
                  <a:srgbClr val="0070C0"/>
                </a:solidFill>
              </a:rPr>
              <a:t>() </a:t>
            </a:r>
            <a:r>
              <a:rPr lang="zh-CN" altLang="en-US" sz="1400" dirty="0"/>
              <a:t>处理函数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			</a:t>
            </a:r>
            <a:r>
              <a:rPr lang="en-US" altLang="zh-CN" sz="1400" dirty="0" err="1">
                <a:solidFill>
                  <a:srgbClr val="00B0F0"/>
                </a:solidFill>
              </a:rPr>
              <a:t>FnAST</a:t>
            </a:r>
            <a:r>
              <a:rPr lang="en-US" altLang="zh-CN" sz="1400" dirty="0">
                <a:solidFill>
                  <a:srgbClr val="00B0F0"/>
                </a:solidFill>
              </a:rPr>
              <a:t> = </a:t>
            </a:r>
            <a:r>
              <a:rPr lang="en-US" altLang="zh-CN" sz="1400" dirty="0" err="1">
                <a:solidFill>
                  <a:srgbClr val="00B0F0"/>
                </a:solidFill>
              </a:rPr>
              <a:t>ParseDefinition</a:t>
            </a:r>
            <a:r>
              <a:rPr lang="en-US" altLang="zh-CN" sz="1400" dirty="0">
                <a:solidFill>
                  <a:srgbClr val="00B0F0"/>
                </a:solidFill>
              </a:rPr>
              <a:t>() </a:t>
            </a:r>
            <a:r>
              <a:rPr lang="zh-CN" altLang="en-US" sz="1400" dirty="0"/>
              <a:t>解析函数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				</a:t>
            </a:r>
            <a:r>
              <a:rPr lang="en-US" altLang="zh-CN" sz="1400" dirty="0" err="1">
                <a:solidFill>
                  <a:srgbClr val="00B0F0"/>
                </a:solidFill>
              </a:rPr>
              <a:t>ParsePrototype</a:t>
            </a:r>
            <a:r>
              <a:rPr lang="en-US" altLang="zh-CN" sz="1400" dirty="0">
                <a:solidFill>
                  <a:srgbClr val="00B0F0"/>
                </a:solidFill>
              </a:rPr>
              <a:t>() </a:t>
            </a:r>
            <a:r>
              <a:rPr lang="zh-CN" altLang="en-US" sz="1400" dirty="0"/>
              <a:t>解析函数声明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				</a:t>
            </a:r>
            <a:r>
              <a:rPr lang="en-US" altLang="zh-CN" sz="1400" dirty="0" err="1">
                <a:solidFill>
                  <a:srgbClr val="00B0F0"/>
                </a:solidFill>
              </a:rPr>
              <a:t>ParseExpression</a:t>
            </a:r>
            <a:r>
              <a:rPr lang="en-US" altLang="zh-CN" sz="1400" dirty="0">
                <a:solidFill>
                  <a:srgbClr val="00B0F0"/>
                </a:solidFill>
              </a:rPr>
              <a:t>() </a:t>
            </a:r>
            <a:r>
              <a:rPr lang="zh-CN" altLang="en-US" sz="1400" dirty="0"/>
              <a:t>解析函数体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</a:t>
            </a:r>
            <a:r>
              <a:rPr lang="en-US" altLang="zh-CN" sz="1400" dirty="0" err="1">
                <a:solidFill>
                  <a:srgbClr val="F599EA"/>
                </a:solidFill>
              </a:rPr>
              <a:t>FnAST</a:t>
            </a:r>
            <a:r>
              <a:rPr lang="en-US" altLang="zh-CN" sz="1400" dirty="0">
                <a:solidFill>
                  <a:srgbClr val="F599EA"/>
                </a:solidFill>
              </a:rPr>
              <a:t>-&gt;</a:t>
            </a:r>
            <a:r>
              <a:rPr lang="en-US" altLang="zh-CN" sz="1400" dirty="0" err="1">
                <a:solidFill>
                  <a:srgbClr val="F599EA"/>
                </a:solidFill>
              </a:rPr>
              <a:t>codegen</a:t>
            </a:r>
            <a:r>
              <a:rPr lang="en-US" altLang="zh-CN" sz="1400" dirty="0">
                <a:solidFill>
                  <a:srgbClr val="F599EA"/>
                </a:solidFill>
              </a:rPr>
              <a:t>() </a:t>
            </a:r>
            <a:r>
              <a:rPr lang="zh-CN" altLang="en-US" sz="1400" dirty="0"/>
              <a:t>函数代码生成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auto &amp;P = *Proto;</a:t>
            </a:r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en-US" altLang="zh-CN" sz="1400" dirty="0" err="1">
                <a:solidFill>
                  <a:srgbClr val="F599EA"/>
                </a:solidFill>
              </a:rPr>
              <a:t>FunctionProtos</a:t>
            </a:r>
            <a:r>
              <a:rPr lang="en-US" altLang="zh-CN" sz="1400" dirty="0">
                <a:solidFill>
                  <a:srgbClr val="F599EA"/>
                </a:solidFill>
              </a:rPr>
              <a:t>[Proto-&gt;</a:t>
            </a:r>
            <a:r>
              <a:rPr lang="en-US" altLang="zh-CN" sz="1400" dirty="0" err="1">
                <a:solidFill>
                  <a:srgbClr val="F599EA"/>
                </a:solidFill>
              </a:rPr>
              <a:t>getName</a:t>
            </a:r>
            <a:r>
              <a:rPr lang="en-US" altLang="zh-CN" sz="1400" dirty="0">
                <a:solidFill>
                  <a:srgbClr val="F599EA"/>
                </a:solidFill>
              </a:rPr>
              <a:t>()] = std::move(Proto); </a:t>
            </a:r>
            <a:r>
              <a:rPr lang="zh-CN" altLang="en-US" sz="1400" dirty="0"/>
              <a:t>映射函数名到</a:t>
            </a:r>
            <a:r>
              <a:rPr lang="en-US" altLang="zh-CN" sz="1400" dirty="0" err="1"/>
              <a:t>FunctionProtos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Function *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 = </a:t>
            </a:r>
            <a:r>
              <a:rPr lang="en-US" altLang="zh-CN" sz="1400" dirty="0" err="1">
                <a:solidFill>
                  <a:srgbClr val="F599EA"/>
                </a:solidFill>
              </a:rPr>
              <a:t>getFunction</a:t>
            </a:r>
            <a:r>
              <a:rPr lang="en-US" altLang="zh-CN" sz="1400" dirty="0">
                <a:solidFill>
                  <a:srgbClr val="F599EA"/>
                </a:solidFill>
              </a:rPr>
              <a:t>(</a:t>
            </a:r>
            <a:r>
              <a:rPr lang="en-US" altLang="zh-CN" sz="1400" dirty="0" err="1">
                <a:solidFill>
                  <a:srgbClr val="F599EA"/>
                </a:solidFill>
              </a:rPr>
              <a:t>P.getName</a:t>
            </a:r>
            <a:r>
              <a:rPr lang="en-US" altLang="zh-CN" sz="1400" dirty="0">
                <a:solidFill>
                  <a:srgbClr val="F599EA"/>
                </a:solidFill>
              </a:rPr>
              <a:t>()) </a:t>
            </a:r>
            <a:r>
              <a:rPr lang="en-US" altLang="zh-CN" sz="1400" dirty="0" err="1"/>
              <a:t>getFunction</a:t>
            </a:r>
            <a:r>
              <a:rPr lang="zh-CN" altLang="en-US" sz="1400" dirty="0"/>
              <a:t>获取函数声明代码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	</a:t>
            </a:r>
            <a:r>
              <a:rPr lang="en-US" altLang="zh-CN" sz="1400" dirty="0" err="1">
                <a:solidFill>
                  <a:srgbClr val="F599EA"/>
                </a:solidFill>
              </a:rPr>
              <a:t>TheModule</a:t>
            </a:r>
            <a:r>
              <a:rPr lang="en-US" altLang="zh-CN" sz="1400" dirty="0">
                <a:solidFill>
                  <a:srgbClr val="F599EA"/>
                </a:solidFill>
              </a:rPr>
              <a:t>-&gt;</a:t>
            </a:r>
            <a:r>
              <a:rPr lang="en-US" altLang="zh-CN" sz="1400" dirty="0" err="1">
                <a:solidFill>
                  <a:srgbClr val="F599EA"/>
                </a:solidFill>
              </a:rPr>
              <a:t>getFunction</a:t>
            </a:r>
            <a:r>
              <a:rPr lang="en-US" altLang="zh-CN" sz="1400" dirty="0">
                <a:solidFill>
                  <a:srgbClr val="F599EA"/>
                </a:solidFill>
              </a:rPr>
              <a:t>(Name) </a:t>
            </a:r>
            <a:r>
              <a:rPr lang="en-US" altLang="zh-CN" sz="1400" dirty="0"/>
              <a:t>module</a:t>
            </a:r>
            <a:r>
              <a:rPr lang="zh-CN" altLang="en-US" sz="1400" dirty="0"/>
              <a:t>查询函数名称</a:t>
            </a:r>
            <a:r>
              <a:rPr lang="en-US" altLang="zh-CN" sz="1400" dirty="0"/>
              <a:t>,</a:t>
            </a:r>
            <a:r>
              <a:rPr lang="zh-CN" altLang="en-US" sz="1400" dirty="0"/>
              <a:t>如果已经生成过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	auto FI = </a:t>
            </a:r>
            <a:r>
              <a:rPr lang="en-US" altLang="zh-CN" sz="1400" dirty="0" err="1">
                <a:solidFill>
                  <a:srgbClr val="F599EA"/>
                </a:solidFill>
              </a:rPr>
              <a:t>FunctionProtos.find</a:t>
            </a:r>
            <a:r>
              <a:rPr lang="en-US" altLang="zh-CN" sz="1400" dirty="0">
                <a:solidFill>
                  <a:srgbClr val="F599EA"/>
                </a:solidFill>
              </a:rPr>
              <a:t>(Name); </a:t>
            </a:r>
            <a:r>
              <a:rPr lang="en-US" altLang="zh-CN" sz="1400" dirty="0" err="1"/>
              <a:t>FunctionProtos</a:t>
            </a:r>
            <a:r>
              <a:rPr lang="zh-CN" altLang="en-US" sz="1400" dirty="0"/>
              <a:t>如果有映射过函数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	return FI-&gt;second-&gt;</a:t>
            </a:r>
            <a:r>
              <a:rPr lang="en-US" altLang="zh-CN" sz="1400" dirty="0" err="1">
                <a:solidFill>
                  <a:srgbClr val="F599EA"/>
                </a:solidFill>
              </a:rPr>
              <a:t>codegen</a:t>
            </a:r>
            <a:r>
              <a:rPr lang="en-US" altLang="zh-CN" sz="1400" dirty="0">
                <a:solidFill>
                  <a:srgbClr val="F599EA"/>
                </a:solidFill>
              </a:rPr>
              <a:t>() </a:t>
            </a:r>
            <a:r>
              <a:rPr lang="zh-CN" altLang="en-US" sz="1400" dirty="0"/>
              <a:t>第一次就生成代码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en-US" altLang="zh-CN" sz="1400" dirty="0" err="1">
                <a:solidFill>
                  <a:srgbClr val="F599EA"/>
                </a:solidFill>
              </a:rPr>
              <a:t>BasicBlock</a:t>
            </a:r>
            <a:r>
              <a:rPr lang="en-US" altLang="zh-CN" sz="1400" dirty="0">
                <a:solidFill>
                  <a:srgbClr val="F599EA"/>
                </a:solidFill>
              </a:rPr>
              <a:t> *BB = </a:t>
            </a:r>
            <a:r>
              <a:rPr lang="en-US" altLang="zh-CN" sz="1400" dirty="0" err="1">
                <a:solidFill>
                  <a:srgbClr val="F599EA"/>
                </a:solidFill>
              </a:rPr>
              <a:t>BasicBlock</a:t>
            </a:r>
            <a:r>
              <a:rPr lang="en-US" altLang="zh-CN" sz="1400" dirty="0">
                <a:solidFill>
                  <a:srgbClr val="F599EA"/>
                </a:solidFill>
              </a:rPr>
              <a:t>::Create(</a:t>
            </a:r>
            <a:r>
              <a:rPr lang="en-US" altLang="zh-CN" sz="1400" dirty="0" err="1">
                <a:solidFill>
                  <a:srgbClr val="F599EA"/>
                </a:solidFill>
              </a:rPr>
              <a:t>TheContext</a:t>
            </a:r>
            <a:r>
              <a:rPr lang="en-US" altLang="zh-CN" sz="1400" dirty="0">
                <a:solidFill>
                  <a:srgbClr val="F599EA"/>
                </a:solidFill>
              </a:rPr>
              <a:t>, "entry", 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);</a:t>
            </a:r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zh-CN" altLang="en-US" sz="1400" dirty="0"/>
              <a:t>函数体代码生成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Value *</a:t>
            </a:r>
            <a:r>
              <a:rPr lang="en-US" altLang="zh-CN" sz="1400" dirty="0" err="1">
                <a:solidFill>
                  <a:srgbClr val="F599EA"/>
                </a:solidFill>
              </a:rPr>
              <a:t>RetVal</a:t>
            </a:r>
            <a:r>
              <a:rPr lang="en-US" altLang="zh-CN" sz="1400" dirty="0">
                <a:solidFill>
                  <a:srgbClr val="F599EA"/>
                </a:solidFill>
              </a:rPr>
              <a:t> = Body-&gt;</a:t>
            </a:r>
            <a:r>
              <a:rPr lang="en-US" altLang="zh-CN" sz="1400" dirty="0" err="1">
                <a:solidFill>
                  <a:srgbClr val="F599EA"/>
                </a:solidFill>
              </a:rPr>
              <a:t>codegen</a:t>
            </a:r>
            <a:r>
              <a:rPr lang="en-US" altLang="zh-CN" sz="1400" dirty="0">
                <a:solidFill>
                  <a:srgbClr val="F599EA"/>
                </a:solidFill>
              </a:rPr>
              <a:t>() </a:t>
            </a:r>
            <a:r>
              <a:rPr lang="zh-CN" altLang="en-US" sz="1400" dirty="0"/>
              <a:t>返回值生成与接收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en-US" altLang="zh-CN" sz="1400" dirty="0" err="1">
                <a:solidFill>
                  <a:srgbClr val="F599EA"/>
                </a:solidFill>
              </a:rPr>
              <a:t>TheFPM</a:t>
            </a:r>
            <a:r>
              <a:rPr lang="en-US" altLang="zh-CN" sz="1400" dirty="0">
                <a:solidFill>
                  <a:srgbClr val="F599EA"/>
                </a:solidFill>
              </a:rPr>
              <a:t>-&gt;run(*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); </a:t>
            </a:r>
            <a:r>
              <a:rPr lang="zh-CN" altLang="en-US" sz="1400" dirty="0"/>
              <a:t>进行优化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return 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; </a:t>
            </a:r>
            <a:r>
              <a:rPr lang="zh-CN" altLang="en-US" sz="1400" dirty="0"/>
              <a:t>返回优化过的函数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			</a:t>
            </a:r>
            <a:r>
              <a:rPr lang="en-US" altLang="zh-CN" sz="1400" dirty="0" err="1">
                <a:solidFill>
                  <a:srgbClr val="0070C0"/>
                </a:solidFill>
              </a:rPr>
              <a:t>FnIR</a:t>
            </a:r>
            <a:r>
              <a:rPr lang="en-US" altLang="zh-CN" sz="1400" dirty="0">
                <a:solidFill>
                  <a:srgbClr val="0070C0"/>
                </a:solidFill>
              </a:rPr>
              <a:t>-&gt;print(errs()); </a:t>
            </a:r>
            <a:r>
              <a:rPr lang="zh-CN" altLang="en-US" sz="1400" dirty="0"/>
              <a:t>打印结果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			</a:t>
            </a:r>
            <a:r>
              <a:rPr lang="en-US" altLang="zh-CN" sz="1400" dirty="0" err="1">
                <a:solidFill>
                  <a:srgbClr val="0070C0"/>
                </a:solidFill>
              </a:rPr>
              <a:t>TheJIT</a:t>
            </a:r>
            <a:r>
              <a:rPr lang="en-US" altLang="zh-CN" sz="1400" dirty="0">
                <a:solidFill>
                  <a:srgbClr val="0070C0"/>
                </a:solidFill>
              </a:rPr>
              <a:t>-&gt;</a:t>
            </a:r>
            <a:r>
              <a:rPr lang="en-US" altLang="zh-CN" sz="1400" dirty="0" err="1">
                <a:solidFill>
                  <a:srgbClr val="0070C0"/>
                </a:solidFill>
              </a:rPr>
              <a:t>addModule</a:t>
            </a:r>
            <a:r>
              <a:rPr lang="en-US" altLang="zh-CN" sz="1400" dirty="0">
                <a:solidFill>
                  <a:srgbClr val="0070C0"/>
                </a:solidFill>
              </a:rPr>
              <a:t>(std::move(</a:t>
            </a:r>
            <a:r>
              <a:rPr lang="en-US" altLang="zh-CN" sz="1400" dirty="0" err="1">
                <a:solidFill>
                  <a:srgbClr val="0070C0"/>
                </a:solidFill>
              </a:rPr>
              <a:t>TheModule</a:t>
            </a:r>
            <a:r>
              <a:rPr lang="en-US" altLang="zh-CN" sz="1400" dirty="0">
                <a:solidFill>
                  <a:srgbClr val="0070C0"/>
                </a:solidFill>
              </a:rPr>
              <a:t>)); </a:t>
            </a:r>
            <a:r>
              <a:rPr lang="zh-CN" altLang="en-US" sz="1400" dirty="0"/>
              <a:t>函数、变量定义只有先添加进来，后面才能执行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			</a:t>
            </a:r>
            <a:r>
              <a:rPr lang="en-US" altLang="zh-CN" sz="1400" dirty="0" err="1">
                <a:solidFill>
                  <a:srgbClr val="0070C0"/>
                </a:solidFill>
              </a:rPr>
              <a:t>InitializeModuleAndPassManager</a:t>
            </a:r>
            <a:r>
              <a:rPr lang="en-US" altLang="zh-CN" sz="1400" dirty="0">
                <a:solidFill>
                  <a:srgbClr val="0070C0"/>
                </a:solidFill>
              </a:rPr>
              <a:t>();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A3DE156-257E-4E51-9018-A3C9828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6780"/>
            <a:ext cx="7331978" cy="61003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def </a:t>
            </a:r>
            <a:r>
              <a:rPr lang="en-US" altLang="zh-CN" sz="3200" dirty="0" err="1"/>
              <a:t>dou</a:t>
            </a:r>
            <a:r>
              <a:rPr lang="en-US" altLang="zh-CN" sz="3200" dirty="0"/>
              <a:t>(x) (1+x)+(1+x);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63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CF50A9-58D9-45FD-B397-B45AB0C7DBDE}"/>
              </a:ext>
            </a:extLst>
          </p:cNvPr>
          <p:cNvSpPr txBox="1"/>
          <p:nvPr/>
        </p:nvSpPr>
        <p:spPr>
          <a:xfrm>
            <a:off x="197708" y="-1135785"/>
            <a:ext cx="11837773" cy="78483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main()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InitializeNativeTarget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  <a:r>
              <a:rPr lang="en-US" altLang="zh-CN" sz="1400" dirty="0"/>
              <a:t> </a:t>
            </a:r>
            <a:r>
              <a:rPr lang="zh-CN" altLang="en-US" sz="1400" dirty="0"/>
              <a:t>获取目标机器信息</a:t>
            </a:r>
            <a:endParaRPr lang="en-US" altLang="zh-CN" sz="1400" dirty="0"/>
          </a:p>
          <a:p>
            <a:pPr lvl="2"/>
            <a:r>
              <a:rPr lang="en-US" altLang="zh-CN" sz="1400" dirty="0" err="1">
                <a:solidFill>
                  <a:srgbClr val="FFC000"/>
                </a:solidFill>
              </a:rPr>
              <a:t>InitializeNativeTargetAsmPrinter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</a:p>
          <a:p>
            <a:pPr lvl="2"/>
            <a:r>
              <a:rPr lang="en-US" altLang="zh-CN" sz="1400" dirty="0" err="1">
                <a:solidFill>
                  <a:srgbClr val="FFC000"/>
                </a:solidFill>
              </a:rPr>
              <a:t>InitializeNativeTargetAsmParser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getNextToken</a:t>
            </a:r>
            <a:r>
              <a:rPr lang="en-US" altLang="zh-CN" sz="1400" dirty="0">
                <a:solidFill>
                  <a:srgbClr val="FFC000"/>
                </a:solidFill>
              </a:rPr>
              <a:t>(); </a:t>
            </a:r>
            <a:r>
              <a:rPr lang="zh-CN" altLang="en-US" sz="1400" dirty="0"/>
              <a:t>获取第一个</a:t>
            </a:r>
            <a:r>
              <a:rPr lang="en-US" altLang="zh-CN" sz="1400" dirty="0"/>
              <a:t>token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TheJIT</a:t>
            </a:r>
            <a:r>
              <a:rPr lang="en-US" altLang="zh-CN" sz="1400" dirty="0">
                <a:solidFill>
                  <a:srgbClr val="FFC000"/>
                </a:solidFill>
              </a:rPr>
              <a:t> = std::</a:t>
            </a:r>
            <a:r>
              <a:rPr lang="en-US" altLang="zh-CN" sz="1400" dirty="0" err="1">
                <a:solidFill>
                  <a:srgbClr val="FFC000"/>
                </a:solidFill>
              </a:rPr>
              <a:t>make_unique</a:t>
            </a:r>
            <a:r>
              <a:rPr lang="en-US" altLang="zh-CN" sz="1400" dirty="0">
                <a:solidFill>
                  <a:srgbClr val="FFC000"/>
                </a:solidFill>
              </a:rPr>
              <a:t>&lt;</a:t>
            </a:r>
            <a:r>
              <a:rPr lang="en-US" altLang="zh-CN" sz="1400" dirty="0" err="1">
                <a:solidFill>
                  <a:srgbClr val="FFC000"/>
                </a:solidFill>
              </a:rPr>
              <a:t>KaleidoscopeJIT</a:t>
            </a:r>
            <a:r>
              <a:rPr lang="en-US" altLang="zh-CN" sz="1400" dirty="0">
                <a:solidFill>
                  <a:srgbClr val="FFC000"/>
                </a:solidFill>
              </a:rPr>
              <a:t>&gt;(); </a:t>
            </a:r>
            <a:r>
              <a:rPr lang="zh-CN" altLang="en-US" sz="1400" dirty="0"/>
              <a:t>构建</a:t>
            </a:r>
            <a:r>
              <a:rPr lang="en-US" altLang="zh-CN" sz="1400" dirty="0" err="1"/>
              <a:t>KaleidoscopeJIT</a:t>
            </a:r>
            <a:r>
              <a:rPr lang="zh-CN" altLang="en-US" sz="1400" dirty="0"/>
              <a:t>类型的</a:t>
            </a:r>
            <a:r>
              <a:rPr lang="en-US" altLang="zh-CN" sz="1400" dirty="0" err="1"/>
              <a:t>TheJIT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92D050"/>
                </a:solidFill>
              </a:rPr>
              <a:t>InitializeModuleAndPassManager</a:t>
            </a:r>
            <a:r>
              <a:rPr lang="en-US" altLang="zh-CN" sz="1400" dirty="0">
                <a:solidFill>
                  <a:srgbClr val="92D050"/>
                </a:solidFill>
              </a:rPr>
              <a:t>(); </a:t>
            </a:r>
            <a:r>
              <a:rPr lang="zh-CN" altLang="en-US" sz="1400" dirty="0"/>
              <a:t>初始化</a:t>
            </a:r>
            <a:r>
              <a:rPr lang="en-US" altLang="zh-CN" sz="1400" dirty="0"/>
              <a:t>module</a:t>
            </a:r>
            <a:r>
              <a:rPr lang="zh-CN" altLang="en-US" sz="1400" dirty="0"/>
              <a:t>和</a:t>
            </a:r>
            <a:r>
              <a:rPr lang="en-US" altLang="zh-CN" sz="1400" dirty="0"/>
              <a:t>pass manager</a:t>
            </a:r>
            <a:endParaRPr lang="en-US" altLang="zh-CN" sz="1400" dirty="0">
              <a:solidFill>
                <a:srgbClr val="92D050"/>
              </a:solidFill>
            </a:endParaRPr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TheModule</a:t>
            </a:r>
            <a:r>
              <a:rPr lang="en-US" altLang="zh-CN" sz="1400" dirty="0">
                <a:solidFill>
                  <a:srgbClr val="92D050"/>
                </a:solidFill>
              </a:rPr>
              <a:t> = std::</a:t>
            </a:r>
            <a:r>
              <a:rPr lang="en-US" altLang="zh-CN" sz="1400" dirty="0" err="1">
                <a:solidFill>
                  <a:srgbClr val="92D050"/>
                </a:solidFill>
              </a:rPr>
              <a:t>make_unique</a:t>
            </a:r>
            <a:r>
              <a:rPr lang="en-US" altLang="zh-CN" sz="1400" dirty="0">
                <a:solidFill>
                  <a:srgbClr val="92D050"/>
                </a:solidFill>
              </a:rPr>
              <a:t>&lt;Module&gt; </a:t>
            </a:r>
            <a:r>
              <a:rPr lang="zh-CN" altLang="en-US" sz="1400" dirty="0"/>
              <a:t>构建</a:t>
            </a:r>
            <a:r>
              <a:rPr lang="en-US" altLang="zh-CN" sz="1400" dirty="0"/>
              <a:t>Module</a:t>
            </a:r>
            <a:r>
              <a:rPr lang="zh-CN" altLang="en-US" sz="1400" dirty="0"/>
              <a:t>类型的</a:t>
            </a:r>
            <a:r>
              <a:rPr lang="en-US" altLang="zh-CN" sz="1400" dirty="0" err="1"/>
              <a:t>TheModule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TheModule</a:t>
            </a:r>
            <a:r>
              <a:rPr lang="en-US" altLang="zh-CN" sz="1400" dirty="0">
                <a:solidFill>
                  <a:srgbClr val="92D050"/>
                </a:solidFill>
              </a:rPr>
              <a:t>-&gt;</a:t>
            </a:r>
            <a:r>
              <a:rPr lang="en-US" altLang="zh-CN" sz="1400" dirty="0" err="1">
                <a:solidFill>
                  <a:srgbClr val="92D050"/>
                </a:solidFill>
              </a:rPr>
              <a:t>setDataLayout</a:t>
            </a:r>
            <a:r>
              <a:rPr lang="en-US" altLang="zh-CN" sz="1400" dirty="0">
                <a:solidFill>
                  <a:srgbClr val="92D050"/>
                </a:solidFill>
              </a:rPr>
              <a:t>(</a:t>
            </a:r>
            <a:r>
              <a:rPr lang="en-US" altLang="zh-CN" sz="1400" dirty="0" err="1">
                <a:solidFill>
                  <a:srgbClr val="92D050"/>
                </a:solidFill>
              </a:rPr>
              <a:t>TheJIT</a:t>
            </a:r>
            <a:r>
              <a:rPr lang="en-US" altLang="zh-CN" sz="1400" dirty="0">
                <a:solidFill>
                  <a:srgbClr val="92D050"/>
                </a:solidFill>
              </a:rPr>
              <a:t>-&gt;</a:t>
            </a:r>
            <a:r>
              <a:rPr lang="en-US" altLang="zh-CN" sz="1400" dirty="0" err="1">
                <a:solidFill>
                  <a:srgbClr val="92D050"/>
                </a:solidFill>
              </a:rPr>
              <a:t>getTargetMachine</a:t>
            </a:r>
            <a:r>
              <a:rPr lang="en-US" altLang="zh-CN" sz="1400" dirty="0">
                <a:solidFill>
                  <a:srgbClr val="92D050"/>
                </a:solidFill>
              </a:rPr>
              <a:t>().</a:t>
            </a:r>
            <a:r>
              <a:rPr lang="en-US" altLang="zh-CN" sz="1400" dirty="0" err="1">
                <a:solidFill>
                  <a:srgbClr val="92D050"/>
                </a:solidFill>
              </a:rPr>
              <a:t>createDataLayout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jit</a:t>
            </a:r>
            <a:r>
              <a:rPr lang="zh-CN" altLang="en-US" sz="1400" dirty="0"/>
              <a:t>绑定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 = std::</a:t>
            </a:r>
            <a:r>
              <a:rPr lang="en-US" altLang="zh-CN" sz="1400" dirty="0" err="1">
                <a:solidFill>
                  <a:srgbClr val="92D050"/>
                </a:solidFill>
              </a:rPr>
              <a:t>make_unique</a:t>
            </a:r>
            <a:r>
              <a:rPr lang="en-US" altLang="zh-CN" sz="1400" dirty="0">
                <a:solidFill>
                  <a:srgbClr val="92D050"/>
                </a:solidFill>
              </a:rPr>
              <a:t>&lt;legacy::</a:t>
            </a:r>
            <a:r>
              <a:rPr lang="en-US" altLang="zh-CN" sz="1400" dirty="0" err="1">
                <a:solidFill>
                  <a:srgbClr val="92D050"/>
                </a:solidFill>
              </a:rPr>
              <a:t>FunctionPassManager</a:t>
            </a:r>
            <a:r>
              <a:rPr lang="en-US" altLang="zh-CN" sz="1400" dirty="0">
                <a:solidFill>
                  <a:srgbClr val="92D050"/>
                </a:solidFill>
              </a:rPr>
              <a:t>&gt;(</a:t>
            </a:r>
            <a:r>
              <a:rPr lang="en-US" altLang="zh-CN" sz="1400" dirty="0" err="1">
                <a:solidFill>
                  <a:srgbClr val="92D050"/>
                </a:solidFill>
              </a:rPr>
              <a:t>TheModule.get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与</a:t>
            </a:r>
            <a:r>
              <a:rPr lang="en-US" altLang="zh-CN" sz="1400" dirty="0"/>
              <a:t>pass manager</a:t>
            </a:r>
            <a:r>
              <a:rPr lang="zh-CN" altLang="en-US" sz="1400" dirty="0"/>
              <a:t>绑定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createInstructionCombiningPass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窥孔优化 位运算优化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92D050"/>
                </a:solidFill>
              </a:rPr>
              <a:t>		</a:t>
            </a:r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createReassociatePass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重新关联表达式</a:t>
            </a:r>
            <a:endParaRPr lang="en-US" altLang="zh-CN" sz="1400" dirty="0"/>
          </a:p>
          <a:p>
            <a:pPr lvl="4"/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createGVNPass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公共子表达式消除</a:t>
            </a:r>
            <a:endParaRPr lang="en-US" altLang="zh-CN" sz="1400" dirty="0"/>
          </a:p>
          <a:p>
            <a:pPr lvl="4"/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-&gt;add(</a:t>
            </a:r>
            <a:r>
              <a:rPr lang="en-US" altLang="zh-CN" sz="1400" dirty="0" err="1">
                <a:solidFill>
                  <a:srgbClr val="92D050"/>
                </a:solidFill>
              </a:rPr>
              <a:t>createCFGSimplificationPass</a:t>
            </a:r>
            <a:r>
              <a:rPr lang="en-US" altLang="zh-CN" sz="1400" dirty="0">
                <a:solidFill>
                  <a:srgbClr val="92D050"/>
                </a:solidFill>
              </a:rPr>
              <a:t>()); </a:t>
            </a:r>
            <a:r>
              <a:rPr lang="zh-CN" altLang="en-US" sz="1400" dirty="0"/>
              <a:t>简化控制流图</a:t>
            </a:r>
            <a:endParaRPr lang="en-US" altLang="zh-CN" sz="1400" dirty="0"/>
          </a:p>
          <a:p>
            <a:pPr lvl="4"/>
            <a:r>
              <a:rPr lang="en-US" altLang="zh-CN" sz="1400" dirty="0" err="1">
                <a:solidFill>
                  <a:srgbClr val="92D050"/>
                </a:solidFill>
              </a:rPr>
              <a:t>TheFPM</a:t>
            </a:r>
            <a:r>
              <a:rPr lang="en-US" altLang="zh-CN" sz="1400" dirty="0">
                <a:solidFill>
                  <a:srgbClr val="92D050"/>
                </a:solidFill>
              </a:rPr>
              <a:t>-&gt;</a:t>
            </a:r>
            <a:r>
              <a:rPr lang="en-US" altLang="zh-CN" sz="1400" dirty="0" err="1">
                <a:solidFill>
                  <a:srgbClr val="92D050"/>
                </a:solidFill>
              </a:rPr>
              <a:t>doInitialization</a:t>
            </a:r>
            <a:r>
              <a:rPr lang="en-US" altLang="zh-CN" sz="1400" dirty="0">
                <a:solidFill>
                  <a:srgbClr val="92D050"/>
                </a:solidFill>
              </a:rPr>
              <a:t>(); </a:t>
            </a:r>
            <a:r>
              <a:rPr lang="en-US" altLang="zh-CN" sz="1400" dirty="0"/>
              <a:t>pass </a:t>
            </a:r>
            <a:r>
              <a:rPr lang="zh-CN" altLang="en-US" sz="1400" dirty="0"/>
              <a:t>初始化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C000"/>
                </a:solidFill>
              </a:rPr>
              <a:t>MainLoop</a:t>
            </a:r>
            <a:r>
              <a:rPr lang="en-US" altLang="zh-CN" sz="1400" dirty="0">
                <a:solidFill>
                  <a:srgbClr val="FFC000"/>
                </a:solidFill>
              </a:rPr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70C0"/>
                </a:solidFill>
              </a:rPr>
              <a:t>HandleDefinition</a:t>
            </a:r>
            <a:r>
              <a:rPr lang="en-US" altLang="zh-CN" sz="1400" dirty="0">
                <a:solidFill>
                  <a:srgbClr val="0070C0"/>
                </a:solidFill>
              </a:rPr>
              <a:t>() </a:t>
            </a:r>
            <a:r>
              <a:rPr lang="zh-CN" altLang="en-US" sz="1400" dirty="0"/>
              <a:t>处理函数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			</a:t>
            </a:r>
            <a:r>
              <a:rPr lang="en-US" altLang="zh-CN" sz="1400" dirty="0" err="1">
                <a:solidFill>
                  <a:srgbClr val="00B0F0"/>
                </a:solidFill>
              </a:rPr>
              <a:t>FnAST</a:t>
            </a:r>
            <a:r>
              <a:rPr lang="en-US" altLang="zh-CN" sz="1400" dirty="0">
                <a:solidFill>
                  <a:srgbClr val="00B0F0"/>
                </a:solidFill>
              </a:rPr>
              <a:t> = </a:t>
            </a:r>
            <a:r>
              <a:rPr lang="en-US" altLang="zh-CN" sz="1400" dirty="0" err="1">
                <a:solidFill>
                  <a:srgbClr val="00B0F0"/>
                </a:solidFill>
              </a:rPr>
              <a:t>ParseDefinition</a:t>
            </a:r>
            <a:r>
              <a:rPr lang="en-US" altLang="zh-CN" sz="1400" dirty="0">
                <a:solidFill>
                  <a:srgbClr val="00B0F0"/>
                </a:solidFill>
              </a:rPr>
              <a:t>() </a:t>
            </a:r>
            <a:r>
              <a:rPr lang="zh-CN" altLang="en-US" sz="1400" dirty="0"/>
              <a:t>解析函数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				</a:t>
            </a:r>
            <a:r>
              <a:rPr lang="en-US" altLang="zh-CN" sz="1400" dirty="0" err="1">
                <a:solidFill>
                  <a:srgbClr val="00B0F0"/>
                </a:solidFill>
              </a:rPr>
              <a:t>ParsePrototype</a:t>
            </a:r>
            <a:r>
              <a:rPr lang="en-US" altLang="zh-CN" sz="1400" dirty="0">
                <a:solidFill>
                  <a:srgbClr val="00B0F0"/>
                </a:solidFill>
              </a:rPr>
              <a:t>() </a:t>
            </a:r>
            <a:r>
              <a:rPr lang="zh-CN" altLang="en-US" sz="1400" dirty="0"/>
              <a:t>解析函数声明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				</a:t>
            </a:r>
            <a:r>
              <a:rPr lang="en-US" altLang="zh-CN" sz="1400" dirty="0" err="1">
                <a:solidFill>
                  <a:srgbClr val="00B0F0"/>
                </a:solidFill>
              </a:rPr>
              <a:t>ParseExpression</a:t>
            </a:r>
            <a:r>
              <a:rPr lang="en-US" altLang="zh-CN" sz="1400" dirty="0">
                <a:solidFill>
                  <a:srgbClr val="00B0F0"/>
                </a:solidFill>
              </a:rPr>
              <a:t>() </a:t>
            </a:r>
            <a:r>
              <a:rPr lang="zh-CN" altLang="en-US" sz="1400" dirty="0"/>
              <a:t>解析函数体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</a:t>
            </a:r>
            <a:r>
              <a:rPr lang="en-US" altLang="zh-CN" sz="1400" dirty="0" err="1">
                <a:solidFill>
                  <a:srgbClr val="F599EA"/>
                </a:solidFill>
              </a:rPr>
              <a:t>FnAST</a:t>
            </a:r>
            <a:r>
              <a:rPr lang="en-US" altLang="zh-CN" sz="1400" dirty="0">
                <a:solidFill>
                  <a:srgbClr val="F599EA"/>
                </a:solidFill>
              </a:rPr>
              <a:t>-&gt;</a:t>
            </a:r>
            <a:r>
              <a:rPr lang="en-US" altLang="zh-CN" sz="1400" dirty="0" err="1">
                <a:solidFill>
                  <a:srgbClr val="F599EA"/>
                </a:solidFill>
              </a:rPr>
              <a:t>codegen</a:t>
            </a:r>
            <a:r>
              <a:rPr lang="en-US" altLang="zh-CN" sz="1400" dirty="0">
                <a:solidFill>
                  <a:srgbClr val="F599EA"/>
                </a:solidFill>
              </a:rPr>
              <a:t>() </a:t>
            </a:r>
            <a:r>
              <a:rPr lang="zh-CN" altLang="en-US" sz="1400" dirty="0"/>
              <a:t>函数代码生成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auto &amp;P = *Proto;</a:t>
            </a:r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en-US" altLang="zh-CN" sz="1400" dirty="0" err="1">
                <a:solidFill>
                  <a:srgbClr val="F599EA"/>
                </a:solidFill>
              </a:rPr>
              <a:t>FunctionProtos</a:t>
            </a:r>
            <a:r>
              <a:rPr lang="en-US" altLang="zh-CN" sz="1400" dirty="0">
                <a:solidFill>
                  <a:srgbClr val="F599EA"/>
                </a:solidFill>
              </a:rPr>
              <a:t>[Proto-&gt;</a:t>
            </a:r>
            <a:r>
              <a:rPr lang="en-US" altLang="zh-CN" sz="1400" dirty="0" err="1">
                <a:solidFill>
                  <a:srgbClr val="F599EA"/>
                </a:solidFill>
              </a:rPr>
              <a:t>getName</a:t>
            </a:r>
            <a:r>
              <a:rPr lang="en-US" altLang="zh-CN" sz="1400" dirty="0">
                <a:solidFill>
                  <a:srgbClr val="F599EA"/>
                </a:solidFill>
              </a:rPr>
              <a:t>()] = std::move(Proto); </a:t>
            </a:r>
            <a:r>
              <a:rPr lang="zh-CN" altLang="en-US" sz="1400" dirty="0"/>
              <a:t>映射函数名到</a:t>
            </a:r>
            <a:r>
              <a:rPr lang="en-US" altLang="zh-CN" sz="1400" dirty="0" err="1"/>
              <a:t>FunctionProtos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Function *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 = </a:t>
            </a:r>
            <a:r>
              <a:rPr lang="en-US" altLang="zh-CN" sz="1400" dirty="0" err="1">
                <a:solidFill>
                  <a:srgbClr val="F599EA"/>
                </a:solidFill>
              </a:rPr>
              <a:t>getFunction</a:t>
            </a:r>
            <a:r>
              <a:rPr lang="en-US" altLang="zh-CN" sz="1400" dirty="0">
                <a:solidFill>
                  <a:srgbClr val="F599EA"/>
                </a:solidFill>
              </a:rPr>
              <a:t>(</a:t>
            </a:r>
            <a:r>
              <a:rPr lang="en-US" altLang="zh-CN" sz="1400" dirty="0" err="1">
                <a:solidFill>
                  <a:srgbClr val="F599EA"/>
                </a:solidFill>
              </a:rPr>
              <a:t>P.getName</a:t>
            </a:r>
            <a:r>
              <a:rPr lang="en-US" altLang="zh-CN" sz="1400" dirty="0">
                <a:solidFill>
                  <a:srgbClr val="F599EA"/>
                </a:solidFill>
              </a:rPr>
              <a:t>()) </a:t>
            </a:r>
            <a:r>
              <a:rPr lang="en-US" altLang="zh-CN" sz="1400" dirty="0" err="1"/>
              <a:t>getFunction</a:t>
            </a:r>
            <a:r>
              <a:rPr lang="zh-CN" altLang="en-US" sz="1400" dirty="0"/>
              <a:t>获取函数声明代码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	</a:t>
            </a:r>
            <a:r>
              <a:rPr lang="en-US" altLang="zh-CN" sz="1400" dirty="0" err="1">
                <a:solidFill>
                  <a:srgbClr val="F599EA"/>
                </a:solidFill>
              </a:rPr>
              <a:t>TheModule</a:t>
            </a:r>
            <a:r>
              <a:rPr lang="en-US" altLang="zh-CN" sz="1400" dirty="0">
                <a:solidFill>
                  <a:srgbClr val="F599EA"/>
                </a:solidFill>
              </a:rPr>
              <a:t>-&gt;</a:t>
            </a:r>
            <a:r>
              <a:rPr lang="en-US" altLang="zh-CN" sz="1400" dirty="0" err="1">
                <a:solidFill>
                  <a:srgbClr val="F599EA"/>
                </a:solidFill>
              </a:rPr>
              <a:t>getFunction</a:t>
            </a:r>
            <a:r>
              <a:rPr lang="en-US" altLang="zh-CN" sz="1400" dirty="0">
                <a:solidFill>
                  <a:srgbClr val="F599EA"/>
                </a:solidFill>
              </a:rPr>
              <a:t>(Name) </a:t>
            </a:r>
            <a:r>
              <a:rPr lang="en-US" altLang="zh-CN" sz="1400" dirty="0"/>
              <a:t>module</a:t>
            </a:r>
            <a:r>
              <a:rPr lang="zh-CN" altLang="en-US" sz="1400" dirty="0"/>
              <a:t>查询函数名称</a:t>
            </a:r>
            <a:r>
              <a:rPr lang="en-US" altLang="zh-CN" sz="1400" dirty="0"/>
              <a:t>,</a:t>
            </a:r>
            <a:r>
              <a:rPr lang="zh-CN" altLang="en-US" sz="1400" dirty="0"/>
              <a:t>如果已经生成过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	auto FI = </a:t>
            </a:r>
            <a:r>
              <a:rPr lang="en-US" altLang="zh-CN" sz="1400" dirty="0" err="1">
                <a:solidFill>
                  <a:srgbClr val="F599EA"/>
                </a:solidFill>
              </a:rPr>
              <a:t>FunctionProtos.find</a:t>
            </a:r>
            <a:r>
              <a:rPr lang="en-US" altLang="zh-CN" sz="1400" dirty="0">
                <a:solidFill>
                  <a:srgbClr val="F599EA"/>
                </a:solidFill>
              </a:rPr>
              <a:t>(Name); </a:t>
            </a:r>
            <a:r>
              <a:rPr lang="en-US" altLang="zh-CN" sz="1400" dirty="0" err="1"/>
              <a:t>FunctionProtos</a:t>
            </a:r>
            <a:r>
              <a:rPr lang="zh-CN" altLang="en-US" sz="1400" dirty="0"/>
              <a:t>如果有映射过函数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	return FI-&gt;second-&gt;</a:t>
            </a:r>
            <a:r>
              <a:rPr lang="en-US" altLang="zh-CN" sz="1400" dirty="0" err="1">
                <a:solidFill>
                  <a:srgbClr val="F599EA"/>
                </a:solidFill>
              </a:rPr>
              <a:t>codegen</a:t>
            </a:r>
            <a:r>
              <a:rPr lang="en-US" altLang="zh-CN" sz="1400" dirty="0">
                <a:solidFill>
                  <a:srgbClr val="F599EA"/>
                </a:solidFill>
              </a:rPr>
              <a:t>() </a:t>
            </a:r>
            <a:r>
              <a:rPr lang="zh-CN" altLang="en-US" sz="1400" dirty="0"/>
              <a:t>第一次就生成代码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en-US" altLang="zh-CN" sz="1400" dirty="0" err="1">
                <a:solidFill>
                  <a:srgbClr val="F599EA"/>
                </a:solidFill>
              </a:rPr>
              <a:t>BasicBlock</a:t>
            </a:r>
            <a:r>
              <a:rPr lang="en-US" altLang="zh-CN" sz="1400" dirty="0">
                <a:solidFill>
                  <a:srgbClr val="F599EA"/>
                </a:solidFill>
              </a:rPr>
              <a:t> *BB = </a:t>
            </a:r>
            <a:r>
              <a:rPr lang="en-US" altLang="zh-CN" sz="1400" dirty="0" err="1">
                <a:solidFill>
                  <a:srgbClr val="F599EA"/>
                </a:solidFill>
              </a:rPr>
              <a:t>BasicBlock</a:t>
            </a:r>
            <a:r>
              <a:rPr lang="en-US" altLang="zh-CN" sz="1400" dirty="0">
                <a:solidFill>
                  <a:srgbClr val="F599EA"/>
                </a:solidFill>
              </a:rPr>
              <a:t>::Create(</a:t>
            </a:r>
            <a:r>
              <a:rPr lang="en-US" altLang="zh-CN" sz="1400" dirty="0" err="1">
                <a:solidFill>
                  <a:srgbClr val="F599EA"/>
                </a:solidFill>
              </a:rPr>
              <a:t>TheContext</a:t>
            </a:r>
            <a:r>
              <a:rPr lang="en-US" altLang="zh-CN" sz="1400" dirty="0">
                <a:solidFill>
                  <a:srgbClr val="F599EA"/>
                </a:solidFill>
              </a:rPr>
              <a:t>, "entry", 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);</a:t>
            </a:r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zh-CN" altLang="en-US" sz="1400" dirty="0"/>
              <a:t>函数体代码生成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Value *</a:t>
            </a:r>
            <a:r>
              <a:rPr lang="en-US" altLang="zh-CN" sz="1400" dirty="0" err="1">
                <a:solidFill>
                  <a:srgbClr val="F599EA"/>
                </a:solidFill>
              </a:rPr>
              <a:t>RetVal</a:t>
            </a:r>
            <a:r>
              <a:rPr lang="en-US" altLang="zh-CN" sz="1400" dirty="0">
                <a:solidFill>
                  <a:srgbClr val="F599EA"/>
                </a:solidFill>
              </a:rPr>
              <a:t> = Body-&gt;</a:t>
            </a:r>
            <a:r>
              <a:rPr lang="en-US" altLang="zh-CN" sz="1400" dirty="0" err="1">
                <a:solidFill>
                  <a:srgbClr val="F599EA"/>
                </a:solidFill>
              </a:rPr>
              <a:t>codegen</a:t>
            </a:r>
            <a:r>
              <a:rPr lang="en-US" altLang="zh-CN" sz="1400" dirty="0">
                <a:solidFill>
                  <a:srgbClr val="F599EA"/>
                </a:solidFill>
              </a:rPr>
              <a:t>() </a:t>
            </a:r>
            <a:r>
              <a:rPr lang="zh-CN" altLang="en-US" sz="1400" dirty="0"/>
              <a:t>返回值生成与接收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</a:t>
            </a:r>
            <a:r>
              <a:rPr lang="en-US" altLang="zh-CN" sz="1400" dirty="0" err="1">
                <a:solidFill>
                  <a:srgbClr val="F599EA"/>
                </a:solidFill>
              </a:rPr>
              <a:t>TheFPM</a:t>
            </a:r>
            <a:r>
              <a:rPr lang="en-US" altLang="zh-CN" sz="1400" dirty="0">
                <a:solidFill>
                  <a:srgbClr val="F599EA"/>
                </a:solidFill>
              </a:rPr>
              <a:t>-&gt;run(*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); </a:t>
            </a:r>
            <a:r>
              <a:rPr lang="zh-CN" altLang="en-US" sz="1400" dirty="0"/>
              <a:t>进行优化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599EA"/>
                </a:solidFill>
              </a:rPr>
              <a:t>				return </a:t>
            </a:r>
            <a:r>
              <a:rPr lang="en-US" altLang="zh-CN" sz="1400" dirty="0" err="1">
                <a:solidFill>
                  <a:srgbClr val="F599EA"/>
                </a:solidFill>
              </a:rPr>
              <a:t>TheFunction</a:t>
            </a:r>
            <a:r>
              <a:rPr lang="en-US" altLang="zh-CN" sz="1400" dirty="0">
                <a:solidFill>
                  <a:srgbClr val="F599EA"/>
                </a:solidFill>
              </a:rPr>
              <a:t>; </a:t>
            </a:r>
            <a:r>
              <a:rPr lang="zh-CN" altLang="en-US" sz="1400" dirty="0"/>
              <a:t>返回优化过的函数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			</a:t>
            </a:r>
            <a:r>
              <a:rPr lang="en-US" altLang="zh-CN" sz="1400" dirty="0" err="1">
                <a:solidFill>
                  <a:srgbClr val="0070C0"/>
                </a:solidFill>
              </a:rPr>
              <a:t>FnIR</a:t>
            </a:r>
            <a:r>
              <a:rPr lang="en-US" altLang="zh-CN" sz="1400" dirty="0">
                <a:solidFill>
                  <a:srgbClr val="0070C0"/>
                </a:solidFill>
              </a:rPr>
              <a:t>-&gt;print(errs()); </a:t>
            </a:r>
            <a:r>
              <a:rPr lang="zh-CN" altLang="en-US" sz="1400" dirty="0"/>
              <a:t>打印结果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			</a:t>
            </a:r>
            <a:r>
              <a:rPr lang="en-US" altLang="zh-CN" sz="1400" dirty="0" err="1">
                <a:solidFill>
                  <a:srgbClr val="0070C0"/>
                </a:solidFill>
              </a:rPr>
              <a:t>TheJIT</a:t>
            </a:r>
            <a:r>
              <a:rPr lang="en-US" altLang="zh-CN" sz="1400" dirty="0">
                <a:solidFill>
                  <a:srgbClr val="0070C0"/>
                </a:solidFill>
              </a:rPr>
              <a:t>-&gt;</a:t>
            </a:r>
            <a:r>
              <a:rPr lang="en-US" altLang="zh-CN" sz="1400" dirty="0" err="1">
                <a:solidFill>
                  <a:srgbClr val="0070C0"/>
                </a:solidFill>
              </a:rPr>
              <a:t>addModule</a:t>
            </a:r>
            <a:r>
              <a:rPr lang="en-US" altLang="zh-CN" sz="1400" dirty="0">
                <a:solidFill>
                  <a:srgbClr val="0070C0"/>
                </a:solidFill>
              </a:rPr>
              <a:t>(std::move(</a:t>
            </a:r>
            <a:r>
              <a:rPr lang="en-US" altLang="zh-CN" sz="1400" dirty="0" err="1">
                <a:solidFill>
                  <a:srgbClr val="0070C0"/>
                </a:solidFill>
              </a:rPr>
              <a:t>TheModule</a:t>
            </a:r>
            <a:r>
              <a:rPr lang="en-US" altLang="zh-CN" sz="1400" dirty="0">
                <a:solidFill>
                  <a:srgbClr val="0070C0"/>
                </a:solidFill>
              </a:rPr>
              <a:t>)); </a:t>
            </a:r>
            <a:r>
              <a:rPr lang="zh-CN" altLang="en-US" sz="1400" dirty="0"/>
              <a:t>函数、变量定义只有先添加进来，后面才能执行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			</a:t>
            </a:r>
            <a:r>
              <a:rPr lang="en-US" altLang="zh-CN" sz="1400" dirty="0" err="1">
                <a:solidFill>
                  <a:srgbClr val="0070C0"/>
                </a:solidFill>
              </a:rPr>
              <a:t>InitializeModuleAndPassManager</a:t>
            </a:r>
            <a:r>
              <a:rPr lang="en-US" altLang="zh-CN" sz="1400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17580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BEDE-162F-4A83-9DFD-C859D6CF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Ch3 vs Ch4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AB6F9E-8B34-4230-9C4E-0466B8F8A12C}"/>
              </a:ext>
            </a:extLst>
          </p:cNvPr>
          <p:cNvSpPr/>
          <p:nvPr/>
        </p:nvSpPr>
        <p:spPr>
          <a:xfrm>
            <a:off x="2109916" y="1690688"/>
            <a:ext cx="7972167" cy="206210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ready&gt; </a:t>
            </a:r>
            <a:r>
              <a:rPr lang="en-US" altLang="zh-CN" sz="1600" dirty="0"/>
              <a:t>def </a:t>
            </a:r>
            <a:r>
              <a:rPr lang="en-US" altLang="zh-CN" sz="1600" dirty="0" err="1"/>
              <a:t>dou</a:t>
            </a:r>
            <a:r>
              <a:rPr lang="en-US" altLang="zh-CN" sz="1600" dirty="0"/>
              <a:t>(x) (1+x)+(1+x);</a:t>
            </a:r>
          </a:p>
          <a:p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ready&gt; </a:t>
            </a:r>
            <a:r>
              <a:rPr lang="en-US" altLang="zh-CN" sz="1600" dirty="0"/>
              <a:t>Read function </a:t>
            </a:r>
            <a:r>
              <a:rPr lang="en-US" altLang="zh-CN" sz="1600" dirty="0" err="1"/>
              <a:t>definition:define</a:t>
            </a:r>
            <a:r>
              <a:rPr lang="en-US" altLang="zh-CN" sz="1600" dirty="0"/>
              <a:t> double @dou(double %x) {</a:t>
            </a:r>
          </a:p>
          <a:p>
            <a:r>
              <a:rPr lang="en-US" altLang="zh-CN" sz="1600" dirty="0"/>
              <a:t>entry:</a:t>
            </a:r>
          </a:p>
          <a:p>
            <a:r>
              <a:rPr lang="en-US" altLang="zh-CN" sz="1600" dirty="0"/>
              <a:t>  %</a:t>
            </a:r>
            <a:r>
              <a:rPr lang="en-US" altLang="zh-CN" sz="1600" dirty="0" err="1"/>
              <a:t>addtmp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fadd</a:t>
            </a:r>
            <a:r>
              <a:rPr lang="en-US" altLang="zh-CN" sz="1600" dirty="0"/>
              <a:t> double 1.000000e+00, %x</a:t>
            </a:r>
          </a:p>
          <a:p>
            <a:r>
              <a:rPr lang="en-US" altLang="zh-CN" sz="1600" dirty="0"/>
              <a:t>  %addtmp1 = </a:t>
            </a:r>
            <a:r>
              <a:rPr lang="en-US" altLang="zh-CN" sz="1600" dirty="0" err="1"/>
              <a:t>fadd</a:t>
            </a:r>
            <a:r>
              <a:rPr lang="en-US" altLang="zh-CN" sz="1600" dirty="0"/>
              <a:t> double 1.000000e+00, %x</a:t>
            </a:r>
          </a:p>
          <a:p>
            <a:r>
              <a:rPr lang="en-US" altLang="zh-CN" sz="1600" dirty="0"/>
              <a:t>  %addtmp2 = </a:t>
            </a:r>
            <a:r>
              <a:rPr lang="en-US" altLang="zh-CN" sz="1600" dirty="0" err="1"/>
              <a:t>fadd</a:t>
            </a:r>
            <a:r>
              <a:rPr lang="en-US" altLang="zh-CN" sz="1600" dirty="0"/>
              <a:t> double %</a:t>
            </a:r>
            <a:r>
              <a:rPr lang="en-US" altLang="zh-CN" sz="1600" dirty="0" err="1"/>
              <a:t>addtmp</a:t>
            </a:r>
            <a:r>
              <a:rPr lang="en-US" altLang="zh-CN" sz="1600" dirty="0"/>
              <a:t>, %addtmp1</a:t>
            </a:r>
          </a:p>
          <a:p>
            <a:r>
              <a:rPr lang="en-US" altLang="zh-CN" sz="1600" dirty="0"/>
              <a:t>  ret double %addtmp2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F78CB3-D66D-43A3-AD0D-1ED86693285C}"/>
              </a:ext>
            </a:extLst>
          </p:cNvPr>
          <p:cNvSpPr/>
          <p:nvPr/>
        </p:nvSpPr>
        <p:spPr>
          <a:xfrm>
            <a:off x="2109915" y="4047302"/>
            <a:ext cx="7972167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ready&gt; </a:t>
            </a:r>
            <a:r>
              <a:rPr lang="en-US" altLang="zh-CN" sz="1600" dirty="0"/>
              <a:t>def </a:t>
            </a:r>
            <a:r>
              <a:rPr lang="en-US" altLang="zh-CN" sz="1600" dirty="0" err="1"/>
              <a:t>dou</a:t>
            </a:r>
            <a:r>
              <a:rPr lang="en-US" altLang="zh-CN" sz="1600" dirty="0"/>
              <a:t>(x) (1+x)+(1+x);</a:t>
            </a:r>
          </a:p>
          <a:p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ready&gt; </a:t>
            </a:r>
            <a:r>
              <a:rPr lang="en-US" altLang="zh-CN" sz="1600" dirty="0"/>
              <a:t>Read function </a:t>
            </a:r>
            <a:r>
              <a:rPr lang="en-US" altLang="zh-CN" sz="1600" dirty="0" err="1"/>
              <a:t>definition:define</a:t>
            </a:r>
            <a:r>
              <a:rPr lang="en-US" altLang="zh-CN" sz="1600" dirty="0"/>
              <a:t> double @dou(double %x) {</a:t>
            </a:r>
          </a:p>
          <a:p>
            <a:r>
              <a:rPr lang="en-US" altLang="zh-CN" sz="1600" dirty="0"/>
              <a:t>entry:</a:t>
            </a:r>
          </a:p>
          <a:p>
            <a:r>
              <a:rPr lang="en-US" altLang="zh-CN" sz="1600" dirty="0"/>
              <a:t>  %</a:t>
            </a:r>
            <a:r>
              <a:rPr lang="en-US" altLang="zh-CN" sz="1600" dirty="0" err="1"/>
              <a:t>addtmp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fadd</a:t>
            </a:r>
            <a:r>
              <a:rPr lang="en-US" altLang="zh-CN" sz="1600" dirty="0"/>
              <a:t> double %x, 1.000000e+00</a:t>
            </a:r>
          </a:p>
          <a:p>
            <a:r>
              <a:rPr lang="en-US" altLang="zh-CN" sz="1600" dirty="0"/>
              <a:t>  %addtmp2 = </a:t>
            </a:r>
            <a:r>
              <a:rPr lang="en-US" altLang="zh-CN" sz="1600" dirty="0" err="1"/>
              <a:t>fadd</a:t>
            </a:r>
            <a:r>
              <a:rPr lang="en-US" altLang="zh-CN" sz="1600" dirty="0"/>
              <a:t> double %</a:t>
            </a:r>
            <a:r>
              <a:rPr lang="en-US" altLang="zh-CN" sz="1600" dirty="0" err="1"/>
              <a:t>addtmp</a:t>
            </a:r>
            <a:r>
              <a:rPr lang="en-US" altLang="zh-CN" sz="1600" dirty="0"/>
              <a:t>, %</a:t>
            </a:r>
            <a:r>
              <a:rPr lang="en-US" altLang="zh-CN" sz="1600" dirty="0" err="1"/>
              <a:t>addtmp</a:t>
            </a:r>
            <a:endParaRPr lang="en-US" altLang="zh-CN" sz="1600" dirty="0"/>
          </a:p>
          <a:p>
            <a:r>
              <a:rPr lang="en-US" altLang="zh-CN" sz="1600" dirty="0"/>
              <a:t>  ret double %addtmp2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723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B49F8E-BB30-4E4B-9C17-8456105CBC59}"/>
              </a:ext>
            </a:extLst>
          </p:cNvPr>
          <p:cNvSpPr/>
          <p:nvPr/>
        </p:nvSpPr>
        <p:spPr>
          <a:xfrm>
            <a:off x="355255" y="439129"/>
            <a:ext cx="11408377" cy="5509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ready&gt; 		</a:t>
            </a:r>
            <a:r>
              <a:rPr lang="en-US" altLang="zh-CN" sz="1600" dirty="0"/>
              <a:t>def		</a:t>
            </a:r>
            <a:r>
              <a:rPr lang="en-US" altLang="zh-CN" sz="1600" dirty="0" err="1"/>
              <a:t>dou</a:t>
            </a:r>
            <a:r>
              <a:rPr lang="en-US" altLang="zh-CN" sz="1600" dirty="0"/>
              <a:t>(x)		(1+x)+(1+x);</a:t>
            </a:r>
          </a:p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命令提示符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函数定义符 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函数名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参数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)     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函数体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ready&gt; </a:t>
            </a:r>
            <a:r>
              <a:rPr lang="en-US" altLang="zh-CN" sz="1600" dirty="0"/>
              <a:t>Read function definition:</a:t>
            </a:r>
          </a:p>
          <a:p>
            <a:endParaRPr lang="en-US" altLang="zh-CN" sz="1600" dirty="0"/>
          </a:p>
          <a:p>
            <a:r>
              <a:rPr lang="en-US" altLang="zh-CN" sz="1600" dirty="0"/>
              <a:t>define		double			@dou		(double	%x     		) {</a:t>
            </a:r>
          </a:p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函数定义符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64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位浮点数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全局变量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局部变量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函数体为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Basic Blocks</a:t>
            </a:r>
          </a:p>
          <a:p>
            <a:endParaRPr lang="en-US" altLang="zh-CN" sz="1600" dirty="0"/>
          </a:p>
          <a:p>
            <a:r>
              <a:rPr lang="en-US" altLang="zh-CN" sz="1600" dirty="0"/>
              <a:t>entry:</a:t>
            </a:r>
          </a:p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符号表入口标签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	%</a:t>
            </a:r>
            <a:r>
              <a:rPr lang="en-US" altLang="zh-CN" sz="1600" dirty="0" err="1"/>
              <a:t>addtmp</a:t>
            </a:r>
            <a:r>
              <a:rPr lang="en-US" altLang="zh-CN" sz="1600" dirty="0"/>
              <a:t>		=	</a:t>
            </a:r>
            <a:r>
              <a:rPr lang="en-US" altLang="zh-CN" sz="1600" dirty="0" err="1"/>
              <a:t>fadd</a:t>
            </a:r>
            <a:r>
              <a:rPr lang="en-US" altLang="zh-CN" sz="1600" dirty="0"/>
              <a:t>		double		%x	,	1.000000e+00</a:t>
            </a:r>
          </a:p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局部变量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浮点运算加法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运算类型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double		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浮点数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	%addtmp2		=	</a:t>
            </a:r>
            <a:r>
              <a:rPr lang="en-US" altLang="zh-CN" sz="1600" dirty="0" err="1"/>
              <a:t>fadd</a:t>
            </a:r>
            <a:r>
              <a:rPr lang="en-US" altLang="zh-CN" sz="1600" dirty="0"/>
              <a:t>		double		%</a:t>
            </a:r>
            <a:r>
              <a:rPr lang="en-US" altLang="zh-CN" sz="1600" dirty="0" err="1"/>
              <a:t>addtmp</a:t>
            </a:r>
            <a:r>
              <a:rPr lang="en-US" altLang="zh-CN" sz="1600" dirty="0"/>
              <a:t>	,	%</a:t>
            </a:r>
            <a:r>
              <a:rPr lang="en-US" altLang="zh-CN" sz="1600" dirty="0" err="1"/>
              <a:t>addtmp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	ret		double		 %addtmp2</a:t>
            </a:r>
          </a:p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return		double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类型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最后的结果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481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B9D63-14E4-4C96-9031-96299125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794422" cy="6549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预处理、命名空间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A17417-AE44-4351-ABFA-03B4B234EE86}"/>
              </a:ext>
            </a:extLst>
          </p:cNvPr>
          <p:cNvSpPr/>
          <p:nvPr/>
        </p:nvSpPr>
        <p:spPr>
          <a:xfrm>
            <a:off x="574246" y="769209"/>
            <a:ext cx="10309654" cy="59093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"../include/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KaleidoscopeJIT.h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为本教程编译了一个简单的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JIT,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后续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Building a JIT in LLVM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会涉及到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/ADT/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APFloat.h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arbitrary precision float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/ADT/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STLExtras.h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标准库拓展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BasicBlock.h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Basic Block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Constants.h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常量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DerivedTypes.h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derived types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的实现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arrays of x" or "structure of x, y, z" or "function returning x taking (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y,z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) as parameters"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Function.h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函数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IRBuilder.h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IRBuilder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LLVMContext.h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LLVMContext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负责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global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类型的管理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LegacyPassManager.h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维护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优化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Pass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的执行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Module.h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Module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Type.h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类型的声明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Verifier.h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函数验证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/Support/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TargetSelect.h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用以确保特定类的目标被链接到主应用的执行程序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并正确初始化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/Target/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TargetMachine.h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TargetMachine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LLVMTargetMachine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/Transforms/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InstCombine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InstCombine.h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instcombine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pass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/Transforms/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Scalar.h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expose pass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/Transforms/Scalar/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GVN.h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Global Value Numbering pass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&lt;algorithm&gt;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&lt;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cassert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#include &lt;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cstdint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cstdio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orc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On Request Compilation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47582-8BA2-41F3-9502-34FDD764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0ECF1-BA59-40EB-9A84-BC7C2300F2C4}"/>
              </a:ext>
            </a:extLst>
          </p:cNvPr>
          <p:cNvSpPr/>
          <p:nvPr/>
        </p:nvSpPr>
        <p:spPr>
          <a:xfrm>
            <a:off x="838199" y="2413338"/>
            <a:ext cx="1051559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legacy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FunctionPassManager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Pass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管理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KaleidoscopeJIT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JIT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FunctionProtos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函数声明映射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4EA0F-BA9F-4EB3-B9AD-5EEB3497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getFunction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35F141-AE00-4221-92C0-6055D15DE93B}"/>
              </a:ext>
            </a:extLst>
          </p:cNvPr>
          <p:cNvSpPr/>
          <p:nvPr/>
        </p:nvSpPr>
        <p:spPr>
          <a:xfrm>
            <a:off x="838200" y="2197084"/>
            <a:ext cx="10515600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检查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module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里面是否有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也就是说是否已经生成过函数的代码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然后检查是否有函数的第一次定义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继而去生成代码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FI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FunctionProtos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FI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FunctionProtos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FI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如果不存在声明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返回空指针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1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9ABFA-7D2D-4C63-B6C1-26721817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CallExprAST</a:t>
            </a:r>
            <a:r>
              <a:rPr lang="en-US" altLang="zh-CN" dirty="0"/>
              <a:t>::</a:t>
            </a:r>
            <a:r>
              <a:rPr lang="en-US" altLang="zh-CN" dirty="0" err="1"/>
              <a:t>codegen</a:t>
            </a:r>
            <a:r>
              <a:rPr lang="en-US" altLang="zh-CN" dirty="0"/>
              <a:t>()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E8A8A7-DA94-478A-86B5-BC3F85EC0768}"/>
              </a:ext>
            </a:extLst>
          </p:cNvPr>
          <p:cNvSpPr/>
          <p:nvPr/>
        </p:nvSpPr>
        <p:spPr>
          <a:xfrm>
            <a:off x="6096000" y="1471910"/>
            <a:ext cx="6096000" cy="53860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Look up the name in the global module table.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"Unknown function referenced"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If argument mismatch error.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arg_size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"Incorrect # arguments passed"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&lt;Value *&gt;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++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CreateCall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D03260-DC85-44A6-89FB-8674DF3690F4}"/>
              </a:ext>
            </a:extLst>
          </p:cNvPr>
          <p:cNvSpPr/>
          <p:nvPr/>
        </p:nvSpPr>
        <p:spPr>
          <a:xfrm>
            <a:off x="0" y="1471910"/>
            <a:ext cx="6096000" cy="538609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Look up the name in the global module table.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"Unknown function referenced"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If argument mismatch error.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arg_size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"Incorrect # arguments passed"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&lt;Value *&gt;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++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CreateCall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87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5A4E-5F10-4CFB-916C-D003EC2C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544"/>
            <a:ext cx="7475838" cy="8548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FunctionAST</a:t>
            </a:r>
            <a:r>
              <a:rPr lang="en-US" altLang="zh-CN" dirty="0"/>
              <a:t>::</a:t>
            </a:r>
            <a:r>
              <a:rPr lang="en-US" altLang="zh-CN" dirty="0" err="1"/>
              <a:t>codegen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6DDE94-590E-494A-9BAB-EB5884450E1E}"/>
              </a:ext>
            </a:extLst>
          </p:cNvPr>
          <p:cNvSpPr/>
          <p:nvPr/>
        </p:nvSpPr>
        <p:spPr>
          <a:xfrm>
            <a:off x="6096000" y="949032"/>
            <a:ext cx="6096000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FunctionProtos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getFunction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来进行判断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是否是第一次定义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-&gt;run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对代码进行优化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92014F-BD5C-4388-915B-E5D865E925AE}"/>
              </a:ext>
            </a:extLst>
          </p:cNvPr>
          <p:cNvSpPr/>
          <p:nvPr/>
        </p:nvSpPr>
        <p:spPr>
          <a:xfrm>
            <a:off x="0" y="949032"/>
            <a:ext cx="6096000" cy="526297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7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6DF83-7C07-43BC-839F-0531B1D4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89" y="531342"/>
            <a:ext cx="10948086" cy="716692"/>
          </a:xfrm>
        </p:spPr>
        <p:txBody>
          <a:bodyPr/>
          <a:lstStyle/>
          <a:p>
            <a:r>
              <a:rPr lang="en-US" altLang="zh-CN" dirty="0" err="1"/>
              <a:t>InitializeModuleAndPassManager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36F22F-908B-48C9-99BB-546B0334E02F}"/>
              </a:ext>
            </a:extLst>
          </p:cNvPr>
          <p:cNvSpPr/>
          <p:nvPr/>
        </p:nvSpPr>
        <p:spPr>
          <a:xfrm>
            <a:off x="383059" y="1551172"/>
            <a:ext cx="10834816" cy="50167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新建一个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module,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并于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jit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绑定</a:t>
            </a:r>
            <a:endParaRPr lang="en-US" altLang="zh-CN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"my cool 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setDataLayout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getTargetMachine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createDataLayout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pass manager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绑定</a:t>
            </a:r>
            <a:endParaRPr lang="en-US" altLang="zh-CN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legacy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FunctionPassManager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“peephole” optimizations and bit-twiddling optimizations. 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窥孔优化 与 位运算优化</a:t>
            </a:r>
            <a:endParaRPr lang="en-US" altLang="zh-CN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createInstructionCombiningPass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Reassociate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expressions.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重新关联表达式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createReassociatePass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Eliminate Common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SubExpressions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子公共表达式消除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createGVNPass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Simplify the control flow graph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简化控制流程图</a:t>
            </a:r>
            <a:endParaRPr lang="en-US" altLang="zh-CN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createCFGSimplificationPass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doInitialization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执行优化</a:t>
            </a:r>
            <a:endParaRPr lang="en-US" altLang="zh-CN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9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3287</Words>
  <Application>Microsoft Office PowerPoint</Application>
  <PresentationFormat>宽屏</PresentationFormat>
  <Paragraphs>378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Consolas</vt:lpstr>
      <vt:lpstr>Office 主题​​</vt:lpstr>
      <vt:lpstr>Kaleidoscope 代码解释(3)</vt:lpstr>
      <vt:lpstr>Ch3 vs Ch4</vt:lpstr>
      <vt:lpstr>PowerPoint 演示文稿</vt:lpstr>
      <vt:lpstr>预处理、命名空间</vt:lpstr>
      <vt:lpstr>全局变量</vt:lpstr>
      <vt:lpstr>getFunction函数</vt:lpstr>
      <vt:lpstr>CallExprAST::codegen() </vt:lpstr>
      <vt:lpstr>FunctionAST::codegen()</vt:lpstr>
      <vt:lpstr>InitializeModuleAndPassManager函数</vt:lpstr>
      <vt:lpstr>处理定义</vt:lpstr>
      <vt:lpstr>处理extern</vt:lpstr>
      <vt:lpstr>顶层表达式处理</vt:lpstr>
      <vt:lpstr>拓展 库函数</vt:lpstr>
      <vt:lpstr>main函数</vt:lpstr>
      <vt:lpstr>def dou(x) (1+x)+(1+x);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74</cp:revision>
  <dcterms:created xsi:type="dcterms:W3CDTF">2020-08-03T14:28:18Z</dcterms:created>
  <dcterms:modified xsi:type="dcterms:W3CDTF">2020-08-26T06:52:38Z</dcterms:modified>
</cp:coreProperties>
</file>