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68" r:id="rId6"/>
    <p:sldId id="269" r:id="rId7"/>
    <p:sldId id="259" r:id="rId8"/>
    <p:sldId id="261" r:id="rId9"/>
    <p:sldId id="263" r:id="rId10"/>
    <p:sldId id="264" r:id="rId11"/>
    <p:sldId id="270" r:id="rId12"/>
    <p:sldId id="265" r:id="rId13"/>
    <p:sldId id="271" r:id="rId14"/>
    <p:sldId id="266" r:id="rId15"/>
    <p:sldId id="272" r:id="rId16"/>
    <p:sldId id="267" r:id="rId17"/>
    <p:sldId id="273" r:id="rId18"/>
    <p:sldId id="274" r:id="rId19"/>
    <p:sldId id="276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(2)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https://llvm.org/docs/tutorial/MyFirstLanguageFrontend/LangImpl03.html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A0EFB-9657-4B4A-B83B-85C22764C43D}"/>
              </a:ext>
            </a:extLst>
          </p:cNvPr>
          <p:cNvSpPr/>
          <p:nvPr/>
        </p:nvSpPr>
        <p:spPr>
          <a:xfrm>
            <a:off x="838200" y="1690688"/>
            <a:ext cx="10247142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3E558D-B3A2-43AA-B7A4-739C9E77260C}"/>
              </a:ext>
            </a:extLst>
          </p:cNvPr>
          <p:cNvSpPr/>
          <p:nvPr/>
        </p:nvSpPr>
        <p:spPr>
          <a:xfrm>
            <a:off x="838200" y="4612466"/>
            <a:ext cx="10247142" cy="62478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*L 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*R 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(!L || !R)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重名时会追加一个自增的唯一数字后缀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类型相同所以代码得以简化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CreateFSub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CreateFMul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multmp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L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CreateFCmpULT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Convert bool 0/1 to double 0.0 or 1.0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CreateUIToFP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(L,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"invalid binary operator"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63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A0EFB-9657-4B4A-B83B-85C22764C43D}"/>
              </a:ext>
            </a:extLst>
          </p:cNvPr>
          <p:cNvSpPr/>
          <p:nvPr/>
        </p:nvSpPr>
        <p:spPr>
          <a:xfrm>
            <a:off x="838200" y="1690688"/>
            <a:ext cx="10247142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3E558D-B3A2-43AA-B7A4-739C9E77260C}"/>
              </a:ext>
            </a:extLst>
          </p:cNvPr>
          <p:cNvSpPr/>
          <p:nvPr/>
        </p:nvSpPr>
        <p:spPr>
          <a:xfrm>
            <a:off x="838200" y="576166"/>
            <a:ext cx="10247142" cy="62478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*L 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*R 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(!L || !R)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重名时会追加一个自增的唯一数字后缀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类型相同所以代码得以简化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CreateFSub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CreateFMul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multmp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L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CreateFCmpULT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Convert bool 0/1 to double 0.0 or 1.0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CreateUIToFP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(L,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"invalid binary operator"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12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A0EFB-9657-4B4A-B83B-85C22764C43D}"/>
              </a:ext>
            </a:extLst>
          </p:cNvPr>
          <p:cNvSpPr/>
          <p:nvPr/>
        </p:nvSpPr>
        <p:spPr>
          <a:xfrm>
            <a:off x="838200" y="1311997"/>
            <a:ext cx="8361218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51138D-9E07-4C6F-97AD-FC3FB2DCF529}"/>
              </a:ext>
            </a:extLst>
          </p:cNvPr>
          <p:cNvSpPr/>
          <p:nvPr/>
        </p:nvSpPr>
        <p:spPr>
          <a:xfrm>
            <a:off x="838200" y="4981875"/>
            <a:ext cx="8361218" cy="47705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Look up the name in the global module table.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"Unknown function referenced"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If argument mismatch error.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arg_size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"Incorrect # arguments passed"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&lt;Value *&gt;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++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]-&gt;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CreateCall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4487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A0EFB-9657-4B4A-B83B-85C22764C43D}"/>
              </a:ext>
            </a:extLst>
          </p:cNvPr>
          <p:cNvSpPr/>
          <p:nvPr/>
        </p:nvSpPr>
        <p:spPr>
          <a:xfrm>
            <a:off x="838200" y="1311997"/>
            <a:ext cx="8361218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51138D-9E07-4C6F-97AD-FC3FB2DCF529}"/>
              </a:ext>
            </a:extLst>
          </p:cNvPr>
          <p:cNvSpPr/>
          <p:nvPr/>
        </p:nvSpPr>
        <p:spPr>
          <a:xfrm>
            <a:off x="838200" y="816272"/>
            <a:ext cx="8361218" cy="47705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Look up the name in the global module table.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"Unknown function referenced"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If argument mismatch error.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arg_size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"Incorrect # arguments passed"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&lt;Value *&gt;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++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]-&gt;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CreateCall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CalleeF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5989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A0EFB-9657-4B4A-B83B-85C22764C43D}"/>
              </a:ext>
            </a:extLst>
          </p:cNvPr>
          <p:cNvSpPr/>
          <p:nvPr/>
        </p:nvSpPr>
        <p:spPr>
          <a:xfrm>
            <a:off x="838200" y="1690688"/>
            <a:ext cx="8767618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238BE9-DD86-431D-982A-A60087255C7E}"/>
              </a:ext>
            </a:extLst>
          </p:cNvPr>
          <p:cNvSpPr/>
          <p:nvPr/>
        </p:nvSpPr>
        <p:spPr>
          <a:xfrm>
            <a:off x="838200" y="4741637"/>
            <a:ext cx="8767618" cy="47705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n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double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&lt;Type *&gt;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Doubles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FunctionType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*FT =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Doubles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返回值类型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参数列表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参数个数不可变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Function *F =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(FT,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ExternalLinkage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函数信息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链接方式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函数名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注册在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TheModule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的符号表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names for all arguments.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给函数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赋以对应的参数名称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F;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2319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A0EFB-9657-4B4A-B83B-85C22764C43D}"/>
              </a:ext>
            </a:extLst>
          </p:cNvPr>
          <p:cNvSpPr/>
          <p:nvPr/>
        </p:nvSpPr>
        <p:spPr>
          <a:xfrm>
            <a:off x="838200" y="1690688"/>
            <a:ext cx="8767618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238BE9-DD86-431D-982A-A60087255C7E}"/>
              </a:ext>
            </a:extLst>
          </p:cNvPr>
          <p:cNvSpPr/>
          <p:nvPr/>
        </p:nvSpPr>
        <p:spPr>
          <a:xfrm>
            <a:off x="838200" y="1388829"/>
            <a:ext cx="8767618" cy="47705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n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double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&lt;Type *&gt;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Doubles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FunctionType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*FT =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Doubles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返回值类型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参数列表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参数个数不可变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Function *F =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(FT,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ExternalLinkage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函数信息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链接方式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函数名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注册在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TheModule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的符号表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names for all arguments.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给函数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赋以对应的参数名称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F;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127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A0EFB-9657-4B4A-B83B-85C22764C43D}"/>
              </a:ext>
            </a:extLst>
          </p:cNvPr>
          <p:cNvSpPr/>
          <p:nvPr/>
        </p:nvSpPr>
        <p:spPr>
          <a:xfrm>
            <a:off x="838200" y="1690688"/>
            <a:ext cx="9275618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B872-7F1C-4A33-BCEE-0EC7C69E5BF5}"/>
              </a:ext>
            </a:extLst>
          </p:cNvPr>
          <p:cNvSpPr/>
          <p:nvPr/>
        </p:nvSpPr>
        <p:spPr>
          <a:xfrm>
            <a:off x="838201" y="4559633"/>
            <a:ext cx="9275617" cy="89562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First, check for an existing function from a previous 'extern' declaration.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Create a new basic block to start insertion into.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*BB =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"entry"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(BB);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新指令插入到尾部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Record the function arguments in the 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map.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&amp;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参数列表插入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(Value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进行函数的生成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Finish off the function.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Validate the generated code, checking for consistency.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verifyFunction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Error reading body, remove function.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eraseFromParent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058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A0EFB-9657-4B4A-B83B-85C22764C43D}"/>
              </a:ext>
            </a:extLst>
          </p:cNvPr>
          <p:cNvSpPr/>
          <p:nvPr/>
        </p:nvSpPr>
        <p:spPr>
          <a:xfrm>
            <a:off x="838200" y="1690688"/>
            <a:ext cx="9275618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B872-7F1C-4A33-BCEE-0EC7C69E5BF5}"/>
              </a:ext>
            </a:extLst>
          </p:cNvPr>
          <p:cNvSpPr/>
          <p:nvPr/>
        </p:nvSpPr>
        <p:spPr>
          <a:xfrm>
            <a:off x="838201" y="-2238354"/>
            <a:ext cx="9275617" cy="89562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First, check for an existing function from a previous 'extern' declaration.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Create a new basic block to start insertion into.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*BB =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"entry"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(BB);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新指令插入到尾部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Record the function arguments in the 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map.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&amp;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参数列表插入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(Value 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进行函数的生成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Finish off the function.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Validate the generated code, checking for consistency.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verifyFunction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Error reading body, remove function.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eraseFromParent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37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9FE0-ADD0-4382-A99F-B2A0CEFE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522A59-F259-496B-B646-1910E0D12651}"/>
              </a:ext>
            </a:extLst>
          </p:cNvPr>
          <p:cNvSpPr/>
          <p:nvPr/>
        </p:nvSpPr>
        <p:spPr>
          <a:xfrm>
            <a:off x="175491" y="1582340"/>
            <a:ext cx="5920509" cy="32932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HandleDefinition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"Read function definition:"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Skip token for error recovery.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B6F43-1B5D-4AB6-A690-8A623AC374EA}"/>
              </a:ext>
            </a:extLst>
          </p:cNvPr>
          <p:cNvSpPr/>
          <p:nvPr/>
        </p:nvSpPr>
        <p:spPr>
          <a:xfrm>
            <a:off x="6183746" y="1582340"/>
            <a:ext cx="5920509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ProtoAST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"Read extern: 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B7CDDA-9EEB-40E4-A82C-35FECD9910BF}"/>
              </a:ext>
            </a:extLst>
          </p:cNvPr>
          <p:cNvSpPr/>
          <p:nvPr/>
        </p:nvSpPr>
        <p:spPr>
          <a:xfrm>
            <a:off x="6183746" y="3299782"/>
            <a:ext cx="5920509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"Read top-level expression:"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99611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7BD34-6F03-46B4-B751-64D3CC47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1ACEF-6390-44A4-BEE0-4FA47B944AE6}"/>
              </a:ext>
            </a:extLst>
          </p:cNvPr>
          <p:cNvSpPr/>
          <p:nvPr/>
        </p:nvSpPr>
        <p:spPr>
          <a:xfrm>
            <a:off x="646545" y="2274838"/>
            <a:ext cx="9531927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"my cool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jit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  // Print out all of the generated code.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-&gt;print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2916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2FD08-E37C-4B05-A4F9-42B2A553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5597F-A9E5-4975-B1E4-91CF6BBD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Linux </a:t>
            </a:r>
            <a:r>
              <a:rPr lang="zh-CN" altLang="en-US" dirty="0"/>
              <a:t>环境（</a:t>
            </a:r>
            <a:r>
              <a:rPr lang="en-US" altLang="zh-CN" dirty="0"/>
              <a:t>Ubuntu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LLVM</a:t>
            </a:r>
            <a:r>
              <a:rPr lang="zh-CN" altLang="en-US" dirty="0"/>
              <a:t>最新源码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clone https://github.com/llvm/llvm-project.git</a:t>
            </a:r>
          </a:p>
          <a:p>
            <a:r>
              <a:rPr lang="en-US" altLang="zh-CN" dirty="0" err="1"/>
              <a:t>Cmake</a:t>
            </a:r>
            <a:r>
              <a:rPr lang="zh-CN" altLang="en-US" dirty="0"/>
              <a:t>生成</a:t>
            </a:r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mkdir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build &amp;&amp; cd build</a:t>
            </a:r>
          </a:p>
          <a:p>
            <a:pPr lvl="1"/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cmake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–G “Unix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Makefiles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 ../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llvm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Make</a:t>
            </a:r>
            <a:r>
              <a:rPr lang="zh-CN" altLang="en-US" dirty="0"/>
              <a:t>编译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make Kaleidoscope</a:t>
            </a:r>
          </a:p>
          <a:p>
            <a:r>
              <a:rPr lang="zh-CN" altLang="en-US" dirty="0"/>
              <a:t>运行</a:t>
            </a:r>
            <a:r>
              <a:rPr lang="en-US" altLang="zh-CN" dirty="0"/>
              <a:t>Kaleidoscope</a:t>
            </a:r>
          </a:p>
          <a:p>
            <a:pPr lvl="1"/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bin/Kaleidoscope-Ch3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39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69E92-0166-4770-A60D-FE49F885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 foo(a b) 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3ED74E-53FC-4870-A8E3-B76A9192BC82}"/>
              </a:ext>
            </a:extLst>
          </p:cNvPr>
          <p:cNvSpPr/>
          <p:nvPr/>
        </p:nvSpPr>
        <p:spPr>
          <a:xfrm>
            <a:off x="996778" y="2259906"/>
            <a:ext cx="6096000" cy="25853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ready&gt; </a:t>
            </a:r>
            <a:r>
              <a:rPr lang="en-US" altLang="zh-CN" dirty="0"/>
              <a:t>def foo(a b) 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</a:p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ready&gt; </a:t>
            </a:r>
            <a:r>
              <a:rPr lang="en-US" altLang="zh-CN" dirty="0"/>
              <a:t>Read function </a:t>
            </a:r>
            <a:r>
              <a:rPr lang="en-US" altLang="zh-CN" dirty="0" err="1"/>
              <a:t>definition:define</a:t>
            </a:r>
            <a:r>
              <a:rPr lang="en-US" altLang="zh-CN" dirty="0"/>
              <a:t> double @foo(double %a, double %b) {</a:t>
            </a:r>
          </a:p>
          <a:p>
            <a:r>
              <a:rPr lang="en-US" altLang="zh-CN" dirty="0"/>
              <a:t>entry:</a:t>
            </a:r>
          </a:p>
          <a:p>
            <a:r>
              <a:rPr lang="en-US" altLang="zh-CN" dirty="0"/>
              <a:t>  %</a:t>
            </a:r>
            <a:r>
              <a:rPr lang="en-US" altLang="zh-CN" dirty="0" err="1"/>
              <a:t>addtmp</a:t>
            </a:r>
            <a:r>
              <a:rPr lang="en-US" altLang="zh-CN" dirty="0"/>
              <a:t> = </a:t>
            </a:r>
            <a:r>
              <a:rPr lang="en-US" altLang="zh-CN" dirty="0" err="1"/>
              <a:t>fadd</a:t>
            </a:r>
            <a:r>
              <a:rPr lang="en-US" altLang="zh-CN" dirty="0"/>
              <a:t> double %a, %b</a:t>
            </a:r>
          </a:p>
          <a:p>
            <a:r>
              <a:rPr lang="en-US" altLang="zh-CN" dirty="0"/>
              <a:t>  ret double %</a:t>
            </a:r>
            <a:r>
              <a:rPr lang="en-US" altLang="zh-CN" dirty="0" err="1"/>
              <a:t>addtmp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ready&gt;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55E01-191D-4E81-B433-36716B8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 foo(a b) 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04DD67-74E5-49F7-91D7-4ED43D430102}"/>
              </a:ext>
            </a:extLst>
          </p:cNvPr>
          <p:cNvSpPr txBox="1"/>
          <p:nvPr/>
        </p:nvSpPr>
        <p:spPr>
          <a:xfrm>
            <a:off x="294502" y="1753276"/>
            <a:ext cx="11602995" cy="74174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main() </a:t>
            </a:r>
            <a:r>
              <a:rPr lang="zh-CN" altLang="en-US" sz="1400" dirty="0"/>
              <a:t>初始化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b="1" dirty="0" err="1">
                <a:solidFill>
                  <a:schemeClr val="accent5">
                    <a:lumMod val="75000"/>
                  </a:schemeClr>
                </a:solidFill>
              </a:rPr>
              <a:t>MainLoop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判断表达式或声明或定义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sz="1400" b="1" dirty="0" err="1">
                <a:solidFill>
                  <a:schemeClr val="accent5">
                    <a:lumMod val="75000"/>
                  </a:schemeClr>
                </a:solidFill>
              </a:rPr>
              <a:t>HandleDefinition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判断是否函数合规</a:t>
            </a:r>
            <a:endParaRPr lang="en-US" altLang="zh-CN" sz="1400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ParseDefinition</a:t>
            </a:r>
            <a:r>
              <a:rPr lang="en-US" altLang="zh-CN" sz="1400" dirty="0">
                <a:solidFill>
                  <a:srgbClr val="00B050"/>
                </a:solidFill>
              </a:rPr>
              <a:t>()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zh-CN" altLang="en-US" sz="1400" dirty="0"/>
              <a:t>调用处理</a:t>
            </a:r>
            <a:r>
              <a:rPr lang="en-US" altLang="zh-CN" sz="1400" dirty="0"/>
              <a:t>def, </a:t>
            </a:r>
            <a:r>
              <a:rPr lang="zh-CN" altLang="en-US" sz="1400" dirty="0"/>
              <a:t>函数原型</a:t>
            </a:r>
            <a:r>
              <a:rPr lang="en-US" altLang="zh-CN" sz="1400" dirty="0"/>
              <a:t>, </a:t>
            </a:r>
            <a:r>
              <a:rPr lang="zh-CN" altLang="en-US" sz="1400" dirty="0"/>
              <a:t>函数体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ParsePrototype</a:t>
            </a:r>
            <a:r>
              <a:rPr lang="en-US" altLang="zh-CN" sz="1400" dirty="0">
                <a:solidFill>
                  <a:srgbClr val="00B050"/>
                </a:solidFill>
              </a:rPr>
              <a:t>() </a:t>
            </a:r>
            <a:r>
              <a:rPr lang="zh-CN" altLang="en-US" sz="1400" dirty="0"/>
              <a:t>处理函数原型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ArgNames</a:t>
            </a:r>
            <a:r>
              <a:rPr lang="en-US" altLang="zh-CN" sz="1400" dirty="0"/>
              <a:t> </a:t>
            </a:r>
            <a:r>
              <a:rPr lang="zh-CN" altLang="en-US" sz="1400" dirty="0"/>
              <a:t>存储相应的参数名称 </a:t>
            </a:r>
            <a:r>
              <a:rPr lang="en-US" altLang="zh-CN" sz="1400" dirty="0" err="1"/>
              <a:t>a,b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return </a:t>
            </a:r>
            <a:r>
              <a:rPr lang="en-US" altLang="zh-CN" sz="1400" dirty="0" err="1">
                <a:solidFill>
                  <a:srgbClr val="00B050"/>
                </a:solidFill>
              </a:rPr>
              <a:t>make_unique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PrototypeAST</a:t>
            </a:r>
            <a:r>
              <a:rPr lang="en-US" altLang="zh-CN" sz="1400" dirty="0">
                <a:solidFill>
                  <a:srgbClr val="00B050"/>
                </a:solidFill>
              </a:rPr>
              <a:t>&gt;(</a:t>
            </a:r>
            <a:r>
              <a:rPr lang="en-US" altLang="zh-CN" sz="1400" dirty="0" err="1">
                <a:solidFill>
                  <a:srgbClr val="00B050"/>
                </a:solidFill>
              </a:rPr>
              <a:t>FnName</a:t>
            </a:r>
            <a:r>
              <a:rPr lang="en-US" altLang="zh-CN" sz="1400" dirty="0">
                <a:solidFill>
                  <a:srgbClr val="00B050"/>
                </a:solidFill>
              </a:rPr>
              <a:t>, move(</a:t>
            </a:r>
            <a:r>
              <a:rPr lang="en-US" altLang="zh-CN" sz="1400" dirty="0" err="1">
                <a:solidFill>
                  <a:srgbClr val="00B050"/>
                </a:solidFill>
              </a:rPr>
              <a:t>ArgNames</a:t>
            </a:r>
            <a:r>
              <a:rPr lang="en-US" altLang="zh-CN" sz="1400" dirty="0">
                <a:solidFill>
                  <a:srgbClr val="00B050"/>
                </a:solidFill>
              </a:rPr>
              <a:t>));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ParseExpression</a:t>
            </a:r>
            <a:r>
              <a:rPr lang="en-US" altLang="zh-CN" sz="1400" dirty="0">
                <a:solidFill>
                  <a:srgbClr val="00B050"/>
                </a:solidFill>
              </a:rPr>
              <a:t>() </a:t>
            </a:r>
            <a:r>
              <a:rPr lang="zh-CN" altLang="en-US" sz="1400" dirty="0"/>
              <a:t>处理第一个函数体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ParsePrimary</a:t>
            </a:r>
            <a:r>
              <a:rPr lang="en-US" altLang="zh-CN" sz="1400" dirty="0">
                <a:solidFill>
                  <a:srgbClr val="00B050"/>
                </a:solidFill>
              </a:rPr>
              <a:t>() </a:t>
            </a:r>
            <a:r>
              <a:rPr lang="zh-CN" altLang="en-US" sz="1400" dirty="0"/>
              <a:t>判断变量</a:t>
            </a:r>
            <a:r>
              <a:rPr lang="en-US" altLang="zh-CN" sz="1400" dirty="0"/>
              <a:t>, </a:t>
            </a:r>
            <a:r>
              <a:rPr lang="zh-CN" altLang="en-US" sz="1400" dirty="0"/>
              <a:t>数字</a:t>
            </a:r>
            <a:r>
              <a:rPr lang="en-US" altLang="zh-CN" sz="1400" dirty="0"/>
              <a:t>, </a:t>
            </a:r>
            <a:r>
              <a:rPr lang="zh-CN" altLang="en-US" sz="1400" dirty="0"/>
              <a:t>左括号</a:t>
            </a:r>
            <a:endParaRPr lang="en-US" altLang="zh-CN" sz="1400" dirty="0"/>
          </a:p>
          <a:p>
            <a:pPr marL="3086100" lvl="6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ParseIdentifierExpr</a:t>
            </a:r>
            <a:r>
              <a:rPr lang="en-US" altLang="zh-CN" sz="1400" dirty="0">
                <a:solidFill>
                  <a:srgbClr val="00B050"/>
                </a:solidFill>
              </a:rPr>
              <a:t>() </a:t>
            </a:r>
            <a:r>
              <a:rPr lang="zh-CN" altLang="en-US" sz="1400" dirty="0"/>
              <a:t>解析变量或函数</a:t>
            </a:r>
            <a:endParaRPr lang="en-US" altLang="zh-CN" sz="1400" dirty="0"/>
          </a:p>
          <a:p>
            <a:pPr marL="3543300" lvl="7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return </a:t>
            </a:r>
            <a:r>
              <a:rPr lang="en-US" altLang="zh-CN" sz="1400" dirty="0" err="1">
                <a:solidFill>
                  <a:srgbClr val="00B050"/>
                </a:solidFill>
              </a:rPr>
              <a:t>make_unique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VariableExprAST</a:t>
            </a:r>
            <a:r>
              <a:rPr lang="en-US" altLang="zh-CN" sz="1400" dirty="0">
                <a:solidFill>
                  <a:srgbClr val="00B050"/>
                </a:solidFill>
              </a:rPr>
              <a:t>&gt;(</a:t>
            </a:r>
            <a:r>
              <a:rPr lang="en-US" altLang="zh-CN" sz="1400" dirty="0" err="1">
                <a:solidFill>
                  <a:srgbClr val="00B050"/>
                </a:solidFill>
              </a:rPr>
              <a:t>IdName</a:t>
            </a:r>
            <a:r>
              <a:rPr lang="en-US" altLang="zh-CN" sz="1400" dirty="0">
                <a:solidFill>
                  <a:srgbClr val="00B050"/>
                </a:solidFill>
              </a:rPr>
              <a:t>);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ParseBinOpRHS</a:t>
            </a:r>
            <a:r>
              <a:rPr lang="en-US" altLang="zh-CN" sz="1400" dirty="0">
                <a:solidFill>
                  <a:srgbClr val="00B050"/>
                </a:solidFill>
              </a:rPr>
              <a:t>(0, std::move(LHS)) </a:t>
            </a:r>
            <a:r>
              <a:rPr lang="zh-CN" altLang="en-US" sz="1400" dirty="0"/>
              <a:t>解析下一个 </a:t>
            </a:r>
            <a:r>
              <a:rPr lang="en-US" altLang="zh-CN" sz="1400" dirty="0" err="1"/>
              <a:t>Op,RHS</a:t>
            </a:r>
            <a:endParaRPr lang="en-US" altLang="zh-CN" sz="1400" dirty="0"/>
          </a:p>
          <a:p>
            <a:pPr marL="3086100" lvl="6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RHS = </a:t>
            </a:r>
            <a:r>
              <a:rPr lang="en-US" altLang="zh-CN" sz="1400" dirty="0" err="1">
                <a:solidFill>
                  <a:srgbClr val="00B050"/>
                </a:solidFill>
              </a:rPr>
              <a:t>ParsePrimary</a:t>
            </a:r>
            <a:r>
              <a:rPr lang="en-US" altLang="zh-CN" sz="1400" dirty="0">
                <a:solidFill>
                  <a:srgbClr val="00B050"/>
                </a:solidFill>
              </a:rPr>
              <a:t>() </a:t>
            </a:r>
            <a:r>
              <a:rPr lang="zh-CN" altLang="en-US" sz="1400" dirty="0"/>
              <a:t>判断变量</a:t>
            </a:r>
            <a:r>
              <a:rPr lang="en-US" altLang="zh-CN" sz="1400" dirty="0"/>
              <a:t>, </a:t>
            </a:r>
            <a:r>
              <a:rPr lang="zh-CN" altLang="en-US" sz="1400" dirty="0"/>
              <a:t>数字</a:t>
            </a:r>
            <a:r>
              <a:rPr lang="en-US" altLang="zh-CN" sz="1400" dirty="0"/>
              <a:t>, </a:t>
            </a:r>
            <a:r>
              <a:rPr lang="zh-CN" altLang="en-US" sz="1400" dirty="0"/>
              <a:t>左括号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086100" lvl="6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LHS = </a:t>
            </a:r>
            <a:r>
              <a:rPr lang="en-US" altLang="zh-CN" sz="1400" dirty="0" err="1">
                <a:solidFill>
                  <a:srgbClr val="00B050"/>
                </a:solidFill>
              </a:rPr>
              <a:t>make_unique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BinaryExprAST</a:t>
            </a:r>
            <a:r>
              <a:rPr lang="en-US" altLang="zh-CN" sz="1400" dirty="0">
                <a:solidFill>
                  <a:srgbClr val="00B050"/>
                </a:solidFill>
              </a:rPr>
              <a:t>&gt;(</a:t>
            </a:r>
            <a:r>
              <a:rPr lang="en-US" altLang="zh-CN" sz="1400" dirty="0" err="1">
                <a:solidFill>
                  <a:srgbClr val="00B050"/>
                </a:solidFill>
              </a:rPr>
              <a:t>BinOp</a:t>
            </a:r>
            <a:r>
              <a:rPr lang="en-US" altLang="zh-CN" sz="1400" dirty="0">
                <a:solidFill>
                  <a:srgbClr val="00B050"/>
                </a:solidFill>
              </a:rPr>
              <a:t>, move(LHS), move(RHS)); </a:t>
            </a:r>
            <a:r>
              <a:rPr lang="zh-CN" altLang="en-US" sz="1400" dirty="0"/>
              <a:t>解析好的表达式转为</a:t>
            </a:r>
            <a:r>
              <a:rPr lang="en-US" altLang="zh-CN" sz="1400" dirty="0"/>
              <a:t>LHS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086100" lvl="6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return LHS;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return </a:t>
            </a:r>
            <a:r>
              <a:rPr lang="en-US" altLang="zh-CN" sz="1400" dirty="0" err="1">
                <a:solidFill>
                  <a:srgbClr val="00B050"/>
                </a:solidFill>
              </a:rPr>
              <a:t>make_unique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FunctionAST</a:t>
            </a:r>
            <a:r>
              <a:rPr lang="en-US" altLang="zh-CN" sz="1400" dirty="0">
                <a:solidFill>
                  <a:srgbClr val="00B050"/>
                </a:solidFill>
              </a:rPr>
              <a:t>&gt;(move(Proto), move(E)); </a:t>
            </a:r>
            <a:r>
              <a:rPr lang="zh-CN" altLang="en-US" sz="1400" dirty="0"/>
              <a:t>返回生成好的语法树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FunctionAST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::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codegen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函数生成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Proto-&gt;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getName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获取函数名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TheModule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getFunction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查找是否定义过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Proto-&gt;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codegen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原型代码生成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FunctionType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::get(Type::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getDoubleTy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TheContext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), Doubles, false); </a:t>
            </a:r>
            <a:r>
              <a:rPr lang="zh-CN" altLang="en-US" sz="1400" dirty="0"/>
              <a:t>返回值</a:t>
            </a:r>
            <a:r>
              <a:rPr lang="en-US" altLang="zh-CN" sz="1400" dirty="0"/>
              <a:t>,</a:t>
            </a:r>
            <a:r>
              <a:rPr lang="zh-CN" altLang="en-US" sz="1400" dirty="0"/>
              <a:t>参数</a:t>
            </a:r>
            <a:r>
              <a:rPr lang="en-US" altLang="zh-CN" sz="1400" dirty="0"/>
              <a:t>,</a:t>
            </a:r>
            <a:r>
              <a:rPr lang="zh-CN" altLang="en-US" sz="1400" dirty="0"/>
              <a:t>参数个数不变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Function::Create(FT,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ExternalLinkage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, Name,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TheModule.get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()); </a:t>
            </a:r>
            <a:r>
              <a:rPr lang="zh-CN" altLang="en-US" sz="1400" dirty="0"/>
              <a:t>原型</a:t>
            </a:r>
            <a:r>
              <a:rPr lang="en-US" altLang="zh-CN" sz="1400" dirty="0"/>
              <a:t>,</a:t>
            </a:r>
            <a:r>
              <a:rPr lang="zh-CN" altLang="en-US" sz="1400" dirty="0"/>
              <a:t>链接</a:t>
            </a:r>
            <a:r>
              <a:rPr lang="en-US" altLang="zh-CN" sz="1400" dirty="0"/>
              <a:t>,</a:t>
            </a:r>
            <a:r>
              <a:rPr lang="zh-CN" altLang="en-US" sz="1400" dirty="0"/>
              <a:t>名称</a:t>
            </a:r>
            <a:r>
              <a:rPr lang="en-US" altLang="zh-CN" sz="1400" dirty="0"/>
              <a:t>,Module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Arg.setName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参数名赋值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return F;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BasicBlock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::Create(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TheContext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, “entry”,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TheFunction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); </a:t>
            </a:r>
            <a:r>
              <a:rPr lang="zh-CN" altLang="en-US" sz="1400" dirty="0"/>
              <a:t>代码块存储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NamedValues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[string(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Arg.getName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())] = &amp;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Arg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; </a:t>
            </a:r>
            <a:r>
              <a:rPr lang="zh-CN" altLang="en-US" sz="1400" dirty="0"/>
              <a:t>参数名列表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Body-&gt;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codegen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函数体生成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LHS-&gt;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codegen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(); </a:t>
            </a:r>
            <a:r>
              <a:rPr lang="en-US" altLang="zh-CN" sz="1400" dirty="0"/>
              <a:t>a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RHS-&gt;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codegen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(); </a:t>
            </a:r>
            <a:r>
              <a:rPr lang="en-US" altLang="zh-CN" sz="1400" dirty="0"/>
              <a:t>b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return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Builder.CreateFAdd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(L, R, "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addtmp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"); </a:t>
            </a:r>
            <a:r>
              <a:rPr lang="en-US" altLang="zh-CN" sz="1400" dirty="0"/>
              <a:t>+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Builder.CreateRet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RetVal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); </a:t>
            </a:r>
            <a:r>
              <a:rPr lang="zh-CN" altLang="en-US" sz="1400" dirty="0"/>
              <a:t>返回值生成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verifyFunction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(*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TheFunction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); </a:t>
            </a:r>
            <a:r>
              <a:rPr lang="zh-CN" altLang="en-US" sz="1400" dirty="0"/>
              <a:t>函数生成校验</a:t>
            </a:r>
            <a:endParaRPr lang="en-US" altLang="zh-CN" sz="1400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FF0000"/>
                </a:solidFill>
              </a:rPr>
              <a:t>FnIR</a:t>
            </a:r>
            <a:r>
              <a:rPr lang="en-US" altLang="zh-CN" sz="1400" dirty="0">
                <a:solidFill>
                  <a:srgbClr val="FF0000"/>
                </a:solidFill>
              </a:rPr>
              <a:t>-&gt;print(errs()); </a:t>
            </a:r>
            <a:r>
              <a:rPr lang="zh-CN" altLang="en-US" sz="1400" dirty="0"/>
              <a:t>输出代码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52225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55E01-191D-4E81-B433-36716B8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 foo(a b) 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04DD67-74E5-49F7-91D7-4ED43D430102}"/>
              </a:ext>
            </a:extLst>
          </p:cNvPr>
          <p:cNvSpPr txBox="1"/>
          <p:nvPr/>
        </p:nvSpPr>
        <p:spPr>
          <a:xfrm>
            <a:off x="294502" y="-1820438"/>
            <a:ext cx="11602995" cy="74174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main() </a:t>
            </a:r>
            <a:r>
              <a:rPr lang="zh-CN" altLang="en-US" sz="1400" dirty="0"/>
              <a:t>初始化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b="1" dirty="0" err="1">
                <a:solidFill>
                  <a:schemeClr val="accent5">
                    <a:lumMod val="75000"/>
                  </a:schemeClr>
                </a:solidFill>
              </a:rPr>
              <a:t>MainLoop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判断表达式或声明或定义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sz="1400" b="1" dirty="0" err="1">
                <a:solidFill>
                  <a:schemeClr val="accent5">
                    <a:lumMod val="75000"/>
                  </a:schemeClr>
                </a:solidFill>
              </a:rPr>
              <a:t>HandleDefinition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判断是否函数合规</a:t>
            </a:r>
            <a:endParaRPr lang="en-US" altLang="zh-CN" sz="1400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ParseDefinition</a:t>
            </a:r>
            <a:r>
              <a:rPr lang="en-US" altLang="zh-CN" sz="1400" dirty="0">
                <a:solidFill>
                  <a:srgbClr val="00B050"/>
                </a:solidFill>
              </a:rPr>
              <a:t>()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zh-CN" altLang="en-US" sz="1400" dirty="0"/>
              <a:t>调用处理</a:t>
            </a:r>
            <a:r>
              <a:rPr lang="en-US" altLang="zh-CN" sz="1400" dirty="0"/>
              <a:t>def, </a:t>
            </a:r>
            <a:r>
              <a:rPr lang="zh-CN" altLang="en-US" sz="1400" dirty="0"/>
              <a:t>函数原型</a:t>
            </a:r>
            <a:r>
              <a:rPr lang="en-US" altLang="zh-CN" sz="1400" dirty="0"/>
              <a:t>, </a:t>
            </a:r>
            <a:r>
              <a:rPr lang="zh-CN" altLang="en-US" sz="1400" dirty="0"/>
              <a:t>函数体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ParsePrototype</a:t>
            </a:r>
            <a:r>
              <a:rPr lang="en-US" altLang="zh-CN" sz="1400" dirty="0">
                <a:solidFill>
                  <a:srgbClr val="00B050"/>
                </a:solidFill>
              </a:rPr>
              <a:t>() </a:t>
            </a:r>
            <a:r>
              <a:rPr lang="zh-CN" altLang="en-US" sz="1400" dirty="0"/>
              <a:t>处理函数原型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ArgNames</a:t>
            </a:r>
            <a:r>
              <a:rPr lang="en-US" altLang="zh-CN" sz="1400" dirty="0"/>
              <a:t> </a:t>
            </a:r>
            <a:r>
              <a:rPr lang="zh-CN" altLang="en-US" sz="1400" dirty="0"/>
              <a:t>存储相应的参数名称 </a:t>
            </a:r>
            <a:r>
              <a:rPr lang="en-US" altLang="zh-CN" sz="1400" dirty="0" err="1"/>
              <a:t>a,b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return </a:t>
            </a:r>
            <a:r>
              <a:rPr lang="en-US" altLang="zh-CN" sz="1400" dirty="0" err="1">
                <a:solidFill>
                  <a:srgbClr val="00B050"/>
                </a:solidFill>
              </a:rPr>
              <a:t>make_unique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PrototypeAST</a:t>
            </a:r>
            <a:r>
              <a:rPr lang="en-US" altLang="zh-CN" sz="1400" dirty="0">
                <a:solidFill>
                  <a:srgbClr val="00B050"/>
                </a:solidFill>
              </a:rPr>
              <a:t>&gt;(</a:t>
            </a:r>
            <a:r>
              <a:rPr lang="en-US" altLang="zh-CN" sz="1400" dirty="0" err="1">
                <a:solidFill>
                  <a:srgbClr val="00B050"/>
                </a:solidFill>
              </a:rPr>
              <a:t>FnName</a:t>
            </a:r>
            <a:r>
              <a:rPr lang="en-US" altLang="zh-CN" sz="1400" dirty="0">
                <a:solidFill>
                  <a:srgbClr val="00B050"/>
                </a:solidFill>
              </a:rPr>
              <a:t>, move(</a:t>
            </a:r>
            <a:r>
              <a:rPr lang="en-US" altLang="zh-CN" sz="1400" dirty="0" err="1">
                <a:solidFill>
                  <a:srgbClr val="00B050"/>
                </a:solidFill>
              </a:rPr>
              <a:t>ArgNames</a:t>
            </a:r>
            <a:r>
              <a:rPr lang="en-US" altLang="zh-CN" sz="1400" dirty="0">
                <a:solidFill>
                  <a:srgbClr val="00B050"/>
                </a:solidFill>
              </a:rPr>
              <a:t>));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ParseExpression</a:t>
            </a:r>
            <a:r>
              <a:rPr lang="en-US" altLang="zh-CN" sz="1400" dirty="0">
                <a:solidFill>
                  <a:srgbClr val="00B050"/>
                </a:solidFill>
              </a:rPr>
              <a:t>() </a:t>
            </a:r>
            <a:r>
              <a:rPr lang="zh-CN" altLang="en-US" sz="1400" dirty="0"/>
              <a:t>处理第一个函数体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ParsePrimary</a:t>
            </a:r>
            <a:r>
              <a:rPr lang="en-US" altLang="zh-CN" sz="1400" dirty="0">
                <a:solidFill>
                  <a:srgbClr val="00B050"/>
                </a:solidFill>
              </a:rPr>
              <a:t>() </a:t>
            </a:r>
            <a:r>
              <a:rPr lang="zh-CN" altLang="en-US" sz="1400" dirty="0"/>
              <a:t>判断变量</a:t>
            </a:r>
            <a:r>
              <a:rPr lang="en-US" altLang="zh-CN" sz="1400" dirty="0"/>
              <a:t>, </a:t>
            </a:r>
            <a:r>
              <a:rPr lang="zh-CN" altLang="en-US" sz="1400" dirty="0"/>
              <a:t>数字</a:t>
            </a:r>
            <a:r>
              <a:rPr lang="en-US" altLang="zh-CN" sz="1400" dirty="0"/>
              <a:t>, </a:t>
            </a:r>
            <a:r>
              <a:rPr lang="zh-CN" altLang="en-US" sz="1400" dirty="0"/>
              <a:t>左括号</a:t>
            </a:r>
            <a:endParaRPr lang="en-US" altLang="zh-CN" sz="1400" dirty="0"/>
          </a:p>
          <a:p>
            <a:pPr marL="3086100" lvl="6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ParseIdentifierExpr</a:t>
            </a:r>
            <a:r>
              <a:rPr lang="en-US" altLang="zh-CN" sz="1400" dirty="0">
                <a:solidFill>
                  <a:srgbClr val="00B050"/>
                </a:solidFill>
              </a:rPr>
              <a:t>() </a:t>
            </a:r>
            <a:r>
              <a:rPr lang="zh-CN" altLang="en-US" sz="1400" dirty="0"/>
              <a:t>解析变量或函数</a:t>
            </a:r>
            <a:endParaRPr lang="en-US" altLang="zh-CN" sz="1400" dirty="0"/>
          </a:p>
          <a:p>
            <a:pPr marL="3543300" lvl="7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return </a:t>
            </a:r>
            <a:r>
              <a:rPr lang="en-US" altLang="zh-CN" sz="1400" dirty="0" err="1">
                <a:solidFill>
                  <a:srgbClr val="00B050"/>
                </a:solidFill>
              </a:rPr>
              <a:t>make_unique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VariableExprAST</a:t>
            </a:r>
            <a:r>
              <a:rPr lang="en-US" altLang="zh-CN" sz="1400" dirty="0">
                <a:solidFill>
                  <a:srgbClr val="00B050"/>
                </a:solidFill>
              </a:rPr>
              <a:t>&gt;(</a:t>
            </a:r>
            <a:r>
              <a:rPr lang="en-US" altLang="zh-CN" sz="1400" dirty="0" err="1">
                <a:solidFill>
                  <a:srgbClr val="00B050"/>
                </a:solidFill>
              </a:rPr>
              <a:t>IdName</a:t>
            </a:r>
            <a:r>
              <a:rPr lang="en-US" altLang="zh-CN" sz="1400" dirty="0">
                <a:solidFill>
                  <a:srgbClr val="00B050"/>
                </a:solidFill>
              </a:rPr>
              <a:t>);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B050"/>
                </a:solidFill>
              </a:rPr>
              <a:t>ParseBinOpRHS</a:t>
            </a:r>
            <a:r>
              <a:rPr lang="en-US" altLang="zh-CN" sz="1400" dirty="0">
                <a:solidFill>
                  <a:srgbClr val="00B050"/>
                </a:solidFill>
              </a:rPr>
              <a:t>(0, std::move(LHS)) </a:t>
            </a:r>
            <a:r>
              <a:rPr lang="zh-CN" altLang="en-US" sz="1400" dirty="0"/>
              <a:t>解析下一个 </a:t>
            </a:r>
            <a:r>
              <a:rPr lang="en-US" altLang="zh-CN" sz="1400" dirty="0" err="1"/>
              <a:t>Op,RHS</a:t>
            </a:r>
            <a:endParaRPr lang="en-US" altLang="zh-CN" sz="1400" dirty="0"/>
          </a:p>
          <a:p>
            <a:pPr marL="3086100" lvl="6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RHS = </a:t>
            </a:r>
            <a:r>
              <a:rPr lang="en-US" altLang="zh-CN" sz="1400" dirty="0" err="1">
                <a:solidFill>
                  <a:srgbClr val="00B050"/>
                </a:solidFill>
              </a:rPr>
              <a:t>ParsePrimary</a:t>
            </a:r>
            <a:r>
              <a:rPr lang="en-US" altLang="zh-CN" sz="1400" dirty="0">
                <a:solidFill>
                  <a:srgbClr val="00B050"/>
                </a:solidFill>
              </a:rPr>
              <a:t>() </a:t>
            </a:r>
            <a:r>
              <a:rPr lang="zh-CN" altLang="en-US" sz="1400" dirty="0"/>
              <a:t>判断变量</a:t>
            </a:r>
            <a:r>
              <a:rPr lang="en-US" altLang="zh-CN" sz="1400" dirty="0"/>
              <a:t>, </a:t>
            </a:r>
            <a:r>
              <a:rPr lang="zh-CN" altLang="en-US" sz="1400" dirty="0"/>
              <a:t>数字</a:t>
            </a:r>
            <a:r>
              <a:rPr lang="en-US" altLang="zh-CN" sz="1400" dirty="0"/>
              <a:t>, </a:t>
            </a:r>
            <a:r>
              <a:rPr lang="zh-CN" altLang="en-US" sz="1400" dirty="0"/>
              <a:t>左括号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086100" lvl="6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LHS = </a:t>
            </a:r>
            <a:r>
              <a:rPr lang="en-US" altLang="zh-CN" sz="1400" dirty="0" err="1">
                <a:solidFill>
                  <a:srgbClr val="00B050"/>
                </a:solidFill>
              </a:rPr>
              <a:t>make_unique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BinaryExprAST</a:t>
            </a:r>
            <a:r>
              <a:rPr lang="en-US" altLang="zh-CN" sz="1400" dirty="0">
                <a:solidFill>
                  <a:srgbClr val="00B050"/>
                </a:solidFill>
              </a:rPr>
              <a:t>&gt;(</a:t>
            </a:r>
            <a:r>
              <a:rPr lang="en-US" altLang="zh-CN" sz="1400" dirty="0" err="1">
                <a:solidFill>
                  <a:srgbClr val="00B050"/>
                </a:solidFill>
              </a:rPr>
              <a:t>BinOp</a:t>
            </a:r>
            <a:r>
              <a:rPr lang="en-US" altLang="zh-CN" sz="1400" dirty="0">
                <a:solidFill>
                  <a:srgbClr val="00B050"/>
                </a:solidFill>
              </a:rPr>
              <a:t>, move(LHS), move(RHS)); </a:t>
            </a:r>
            <a:r>
              <a:rPr lang="zh-CN" altLang="en-US" sz="1400" dirty="0"/>
              <a:t>解析好的表达式转为</a:t>
            </a:r>
            <a:r>
              <a:rPr lang="en-US" altLang="zh-CN" sz="1400" dirty="0"/>
              <a:t>LHS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086100" lvl="6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return LHS;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B050"/>
                </a:solidFill>
              </a:rPr>
              <a:t>return </a:t>
            </a:r>
            <a:r>
              <a:rPr lang="en-US" altLang="zh-CN" sz="1400" dirty="0" err="1">
                <a:solidFill>
                  <a:srgbClr val="00B050"/>
                </a:solidFill>
              </a:rPr>
              <a:t>make_unique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FunctionAST</a:t>
            </a:r>
            <a:r>
              <a:rPr lang="en-US" altLang="zh-CN" sz="1400" dirty="0">
                <a:solidFill>
                  <a:srgbClr val="00B050"/>
                </a:solidFill>
              </a:rPr>
              <a:t>&gt;(move(Proto), move(E)); </a:t>
            </a:r>
            <a:r>
              <a:rPr lang="zh-CN" altLang="en-US" sz="1400" dirty="0"/>
              <a:t>返回生成好的语法树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FunctionAST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::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codegen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函数生成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Proto-&gt;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getName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获取函数名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TheModule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getFunction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查找是否定义过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Proto-&gt;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codegen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原型代码生成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FunctionType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::get(Type::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getDoubleTy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TheContext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), Doubles, false); </a:t>
            </a:r>
            <a:r>
              <a:rPr lang="zh-CN" altLang="en-US" sz="1400" dirty="0"/>
              <a:t>返回值</a:t>
            </a:r>
            <a:r>
              <a:rPr lang="en-US" altLang="zh-CN" sz="1400" dirty="0"/>
              <a:t>,</a:t>
            </a:r>
            <a:r>
              <a:rPr lang="zh-CN" altLang="en-US" sz="1400" dirty="0"/>
              <a:t>参数</a:t>
            </a:r>
            <a:r>
              <a:rPr lang="en-US" altLang="zh-CN" sz="1400" dirty="0"/>
              <a:t>,</a:t>
            </a:r>
            <a:r>
              <a:rPr lang="zh-CN" altLang="en-US" sz="1400" dirty="0"/>
              <a:t>参数个数不变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Function::Create(FT,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ExternalLinkage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, Name,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TheModule.get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()); </a:t>
            </a:r>
            <a:r>
              <a:rPr lang="zh-CN" altLang="en-US" sz="1400" dirty="0"/>
              <a:t>原型</a:t>
            </a:r>
            <a:r>
              <a:rPr lang="en-US" altLang="zh-CN" sz="1400" dirty="0"/>
              <a:t>,</a:t>
            </a:r>
            <a:r>
              <a:rPr lang="zh-CN" altLang="en-US" sz="1400" dirty="0"/>
              <a:t>链接</a:t>
            </a:r>
            <a:r>
              <a:rPr lang="en-US" altLang="zh-CN" sz="1400" dirty="0"/>
              <a:t>,</a:t>
            </a:r>
            <a:r>
              <a:rPr lang="zh-CN" altLang="en-US" sz="1400" dirty="0"/>
              <a:t>名称</a:t>
            </a:r>
            <a:r>
              <a:rPr lang="en-US" altLang="zh-CN" sz="1400" dirty="0"/>
              <a:t>,Module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Arg.setName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参数名赋值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return F;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BasicBlock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::Create(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TheContext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, “entry”,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TheFunction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); </a:t>
            </a:r>
            <a:r>
              <a:rPr lang="zh-CN" altLang="en-US" sz="1400" dirty="0"/>
              <a:t>代码块存储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NamedValues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[string(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Arg.getName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())] = &amp;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Arg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; </a:t>
            </a:r>
            <a:r>
              <a:rPr lang="zh-CN" altLang="en-US" sz="1400" dirty="0"/>
              <a:t>参数名列表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Body-&gt;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codegen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zh-CN" altLang="en-US" sz="1400" dirty="0"/>
              <a:t>函数体生成</a:t>
            </a:r>
            <a:endParaRPr lang="en-US" altLang="zh-CN" sz="1400" dirty="0"/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LHS-&gt;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codegen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(); </a:t>
            </a:r>
            <a:r>
              <a:rPr lang="en-US" altLang="zh-CN" sz="1400" dirty="0"/>
              <a:t>a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RHS-&gt;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codegen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(); </a:t>
            </a:r>
            <a:r>
              <a:rPr lang="en-US" altLang="zh-CN" sz="1400" dirty="0"/>
              <a:t>b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return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Builder.CreateFAdd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(L, R, "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addtmp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"); </a:t>
            </a:r>
            <a:r>
              <a:rPr lang="en-US" altLang="zh-CN" sz="1400" dirty="0"/>
              <a:t>+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Builder.CreateRet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RetVal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); </a:t>
            </a:r>
            <a:r>
              <a:rPr lang="zh-CN" altLang="en-US" sz="1400" dirty="0"/>
              <a:t>返回值生成</a:t>
            </a:r>
            <a:endParaRPr lang="en-US" altLang="zh-CN" sz="1400" dirty="0"/>
          </a:p>
          <a:p>
            <a:pPr marL="2171700" lvl="4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verifyFunction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(*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TheFunction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); </a:t>
            </a:r>
            <a:r>
              <a:rPr lang="zh-CN" altLang="en-US" sz="1400" dirty="0"/>
              <a:t>函数生成校验</a:t>
            </a:r>
            <a:endParaRPr lang="en-US" altLang="zh-CN" sz="1400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FF0000"/>
                </a:solidFill>
              </a:rPr>
              <a:t>FnIR</a:t>
            </a:r>
            <a:r>
              <a:rPr lang="en-US" altLang="zh-CN" sz="1400" dirty="0">
                <a:solidFill>
                  <a:srgbClr val="FF0000"/>
                </a:solidFill>
              </a:rPr>
              <a:t>-&gt;print(errs()); </a:t>
            </a:r>
            <a:r>
              <a:rPr lang="zh-CN" altLang="en-US" sz="1400" dirty="0"/>
              <a:t>输出代码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213351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01A73-61C8-4DD0-888D-DDF8D26D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环境准备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7BBBF-5424-44A3-8D47-A778D6D1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</a:p>
          <a:p>
            <a:r>
              <a:rPr lang="en-US" altLang="zh-CN" dirty="0"/>
              <a:t>VS</a:t>
            </a:r>
            <a:r>
              <a:rPr lang="zh-CN" altLang="en-US" dirty="0"/>
              <a:t> 社区版</a:t>
            </a:r>
            <a:endParaRPr lang="en-US" altLang="zh-CN" dirty="0"/>
          </a:p>
          <a:p>
            <a:pPr lvl="1"/>
            <a:r>
              <a:rPr lang="zh-CN" altLang="en-US" dirty="0"/>
              <a:t>安装对应的</a:t>
            </a:r>
            <a:r>
              <a:rPr lang="en-US" altLang="zh-CN" dirty="0"/>
              <a:t> </a:t>
            </a:r>
            <a:r>
              <a:rPr lang="zh-CN" altLang="en-US" dirty="0"/>
              <a:t>桌面版</a:t>
            </a:r>
            <a:r>
              <a:rPr lang="en-US" altLang="zh-CN" dirty="0"/>
              <a:t>C++</a:t>
            </a:r>
          </a:p>
          <a:p>
            <a:r>
              <a:rPr lang="en-US" altLang="zh-CN" dirty="0" err="1"/>
              <a:t>Cmake</a:t>
            </a:r>
            <a:endParaRPr lang="en-US" altLang="zh-CN" dirty="0"/>
          </a:p>
          <a:p>
            <a:pPr lvl="1"/>
            <a:r>
              <a:rPr lang="zh-CN" altLang="en-US" dirty="0"/>
              <a:t>生成 </a:t>
            </a:r>
            <a:r>
              <a:rPr lang="en-US" altLang="zh-CN" dirty="0"/>
              <a:t>VS</a:t>
            </a:r>
            <a:r>
              <a:rPr lang="zh-CN" altLang="en-US" dirty="0"/>
              <a:t>的项目管理</a:t>
            </a:r>
            <a:endParaRPr lang="en-US" altLang="zh-CN" dirty="0"/>
          </a:p>
          <a:p>
            <a:r>
              <a:rPr lang="en-US" altLang="zh-CN" dirty="0"/>
              <a:t>VS</a:t>
            </a:r>
          </a:p>
          <a:p>
            <a:pPr lvl="1"/>
            <a:r>
              <a:rPr lang="zh-CN" altLang="en-US" dirty="0"/>
              <a:t>启动项目管理文件</a:t>
            </a:r>
            <a:r>
              <a:rPr lang="en-US" altLang="zh-CN" dirty="0" err="1"/>
              <a:t>sln</a:t>
            </a:r>
            <a:endParaRPr lang="en-US" altLang="zh-CN" dirty="0"/>
          </a:p>
          <a:p>
            <a:pPr lvl="1"/>
            <a:r>
              <a:rPr lang="zh-CN" altLang="en-US" dirty="0"/>
              <a:t>选定</a:t>
            </a:r>
            <a:r>
              <a:rPr lang="en-US" altLang="zh-CN" dirty="0"/>
              <a:t>Kaleidoscope-ch3</a:t>
            </a:r>
            <a:r>
              <a:rPr lang="zh-CN" altLang="en-US" dirty="0"/>
              <a:t>为启动项目</a:t>
            </a:r>
          </a:p>
        </p:txBody>
      </p:sp>
    </p:spTree>
    <p:extLst>
      <p:ext uri="{BB962C8B-B14F-4D97-AF65-F5344CB8AC3E}">
        <p14:creationId xmlns:p14="http://schemas.microsoft.com/office/powerpoint/2010/main" val="3303714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B9D63-14E4-4C96-9031-96299125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预处理、命名空间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61D88A-403A-456F-9C9E-0976476AF39E}"/>
              </a:ext>
            </a:extLst>
          </p:cNvPr>
          <p:cNvSpPr/>
          <p:nvPr/>
        </p:nvSpPr>
        <p:spPr>
          <a:xfrm>
            <a:off x="838200" y="2036678"/>
            <a:ext cx="11049000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/ADT/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APFloat.h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头文件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须在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llvm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环境下编译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/ADT/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STLExtras.h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或者使用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clang++ -g -O3 toy.cpp `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-config --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cxxflags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--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ldflags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--system-libs --libs core` -o toy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BasicBlock.h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Constants.h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DerivedTypes.h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Function.h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IRBuilder.h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LLVMContext.h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Module.h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Type.h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Verifier.h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0B73A4-3DB5-475B-90BE-67469F1F178D}"/>
              </a:ext>
            </a:extLst>
          </p:cNvPr>
          <p:cNvSpPr/>
          <p:nvPr/>
        </p:nvSpPr>
        <p:spPr>
          <a:xfrm>
            <a:off x="838200" y="5614256"/>
            <a:ext cx="11049000" cy="3385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llvm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的命名空间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::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8914E-5D52-4DE5-B6F9-DFBD49F3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DFB49E-F776-4337-84B3-E6891E38D971}"/>
              </a:ext>
            </a:extLst>
          </p:cNvPr>
          <p:cNvSpPr/>
          <p:nvPr/>
        </p:nvSpPr>
        <p:spPr>
          <a:xfrm>
            <a:off x="838200" y="2542055"/>
            <a:ext cx="10394092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LLVMContext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LLVMContext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针对每一个线程记录了线程本地的变量，即对于每一个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LLVM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的线程，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都对应了这样一个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context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的实例。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IRBuilder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Builder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是用于简化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LLVM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指令生成的辅助对象。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IRBuilder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类模板的实例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可用于跟踪当前插入指令的位置，同时还带有用于生成新指令的方法。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&lt;Module&gt;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其中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TheModule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LLVM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中用于存放代码段中所有函数和全局变量的结构。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从某种意义上讲，可以把它当作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LLVM IR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代码的顶层容器。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Value *&gt;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NamedValues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映射表用于记录代码的符号表。在这一版的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Kaleidoscope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中，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可引用的变量只有函数的参数。因此，在生成函数体的代码时，函数的参数就存放在这张表中。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8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C0228-6DCF-47BB-BAB4-2275B0B8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CB8EA5-7444-46E7-A051-DD6AAB337940}"/>
              </a:ext>
            </a:extLst>
          </p:cNvPr>
          <p:cNvSpPr/>
          <p:nvPr/>
        </p:nvSpPr>
        <p:spPr>
          <a:xfrm>
            <a:off x="959708" y="4855343"/>
            <a:ext cx="7430528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336405-3735-4189-88F2-C84BABB479B8}"/>
              </a:ext>
            </a:extLst>
          </p:cNvPr>
          <p:cNvSpPr/>
          <p:nvPr/>
        </p:nvSpPr>
        <p:spPr>
          <a:xfrm>
            <a:off x="959707" y="1961288"/>
            <a:ext cx="7430529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"Error: %s</a:t>
            </a:r>
            <a:r>
              <a:rPr lang="en-US" altLang="zh-CN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CC7654-A1EB-4A19-89D1-3D50ABE5D646}"/>
              </a:ext>
            </a:extLst>
          </p:cNvPr>
          <p:cNvSpPr/>
          <p:nvPr/>
        </p:nvSpPr>
        <p:spPr>
          <a:xfrm>
            <a:off x="959708" y="3223649"/>
            <a:ext cx="7430530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473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08098F-CE20-4FA1-BCD2-3C7EAB5A0C51}"/>
              </a:ext>
            </a:extLst>
          </p:cNvPr>
          <p:cNvSpPr/>
          <p:nvPr/>
        </p:nvSpPr>
        <p:spPr>
          <a:xfrm>
            <a:off x="838200" y="1814256"/>
            <a:ext cx="8713573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代码生成对应代码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::Value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类型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下有详细定义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11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A0EFB-9657-4B4A-B83B-85C22764C43D}"/>
              </a:ext>
            </a:extLst>
          </p:cNvPr>
          <p:cNvSpPr/>
          <p:nvPr/>
        </p:nvSpPr>
        <p:spPr>
          <a:xfrm>
            <a:off x="838200" y="1690688"/>
            <a:ext cx="6096000" cy="20928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511EDD-A7FF-4A0B-AA99-B43C634FA1E4}"/>
              </a:ext>
            </a:extLst>
          </p:cNvPr>
          <p:cNvSpPr/>
          <p:nvPr/>
        </p:nvSpPr>
        <p:spPr>
          <a:xfrm>
            <a:off x="838199" y="3954970"/>
            <a:ext cx="10801865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LLVM IR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中的数值常量是由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ConstantFP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类表示的。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在其内部，具体数值由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APFloat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Arbitrary Precision Float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，可用于存储任意精度的浮点数常量）表示。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LLVM IR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内部，常量都只有一份，并且是共享的。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52B0DF-97F4-44C9-BD6F-680F9EAD3C07}"/>
              </a:ext>
            </a:extLst>
          </p:cNvPr>
          <p:cNvSpPr/>
          <p:nvPr/>
        </p:nvSpPr>
        <p:spPr>
          <a:xfrm>
            <a:off x="440724" y="258901"/>
            <a:ext cx="11026346" cy="63401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LLVMContext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LLVMContextImpl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pImpl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pImpl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&amp;Slot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pImpl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FPConstants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[V];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(!Slot)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Type *Ty;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(&amp;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getSemantics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&amp;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IEEEhalf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Ty =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getHalfTy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(&amp;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getSemantics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&amp;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Ty =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getBFloatTy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(&amp;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getSemantics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&amp;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IEEEsingle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Ty =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getFloatTy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(&amp;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getSemantics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&amp;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IEEEdouble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Ty =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(&amp;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getSemantics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&amp;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x87DoubleExtended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Ty =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getX86_FP80Ty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(&amp;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getSemantics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&amp;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IEEEquad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Ty =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getFP128Ty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getSemantics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&amp;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PPCDoubleDouble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&amp;&amp;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"Unknown FP format"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Ty =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getPPC_FP128Ty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Slot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(Ty, V));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Slot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2437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29E0-D3A4-4504-9E39-B75E2D5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 err="1"/>
              <a:t>codegen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196403-C2D8-4DAD-9DBF-F299B8AD6908}"/>
              </a:ext>
            </a:extLst>
          </p:cNvPr>
          <p:cNvSpPr/>
          <p:nvPr/>
        </p:nvSpPr>
        <p:spPr>
          <a:xfrm>
            <a:off x="838200" y="1345507"/>
            <a:ext cx="7749746" cy="20621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D47A1C-70CC-4430-AFA3-24FBE102D068}"/>
              </a:ext>
            </a:extLst>
          </p:cNvPr>
          <p:cNvSpPr/>
          <p:nvPr/>
        </p:nvSpPr>
        <p:spPr>
          <a:xfrm>
            <a:off x="838200" y="4075502"/>
            <a:ext cx="60960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Look this variable up in the function.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*V =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表达式被转为匿名函数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所以变量都是函数的参数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(!V)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"Unknown variable name"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V;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602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569CD6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4742</Words>
  <Application>Microsoft Office PowerPoint</Application>
  <PresentationFormat>宽屏</PresentationFormat>
  <Paragraphs>476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Arial</vt:lpstr>
      <vt:lpstr>Consolas</vt:lpstr>
      <vt:lpstr>Office 主题​​</vt:lpstr>
      <vt:lpstr>Kaleidoscope 代码解释(2)</vt:lpstr>
      <vt:lpstr>环境准备</vt:lpstr>
      <vt:lpstr>环境准备2</vt:lpstr>
      <vt:lpstr>预处理、命名空间</vt:lpstr>
      <vt:lpstr>全局变量</vt:lpstr>
      <vt:lpstr>异常处理</vt:lpstr>
      <vt:lpstr>AST、codegen</vt:lpstr>
      <vt:lpstr>AST、codegen</vt:lpstr>
      <vt:lpstr>AST、codegen</vt:lpstr>
      <vt:lpstr>AST、codegen</vt:lpstr>
      <vt:lpstr>AST、codegen</vt:lpstr>
      <vt:lpstr>AST、codegen</vt:lpstr>
      <vt:lpstr>AST、codegen</vt:lpstr>
      <vt:lpstr>AST、codegen</vt:lpstr>
      <vt:lpstr>AST、codegen</vt:lpstr>
      <vt:lpstr>AST、codegen</vt:lpstr>
      <vt:lpstr>AST、codegen</vt:lpstr>
      <vt:lpstr>顶层解析</vt:lpstr>
      <vt:lpstr>主函数</vt:lpstr>
      <vt:lpstr>def foo(a b) a+b;</vt:lpstr>
      <vt:lpstr>def foo(a b) a+b;</vt:lpstr>
      <vt:lpstr>def foo(a b) a+b;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46</cp:revision>
  <dcterms:created xsi:type="dcterms:W3CDTF">2020-08-03T14:28:18Z</dcterms:created>
  <dcterms:modified xsi:type="dcterms:W3CDTF">2020-08-18T22:00:28Z</dcterms:modified>
</cp:coreProperties>
</file>