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70" r:id="rId5"/>
    <p:sldId id="272" r:id="rId6"/>
    <p:sldId id="257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EA"/>
    <a:srgbClr val="44546A"/>
    <a:srgbClr val="89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73020-315A-4257-BA2D-4E1DD91C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702AE-23BB-418B-A9FB-C7576A30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0D7E5-BF0C-4DCE-AE1F-B16A10ED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D3AF-3B7B-4626-A1DC-6F026165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FAEDD-4E9C-4056-A557-F72C173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9CE47-EC56-41CB-B152-2EEEE82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DCE4C0-205B-4CC7-97F0-23A6D2FB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073DC-50BE-43A5-951E-ABB41490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C339F-22E4-4E1B-B44B-4321131B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DBC6F-D776-4084-BD17-AB05943E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C0D41-2999-4963-88A4-E11F70027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A8B6C-D5D3-4B16-AFD3-4564B6A0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62D39-D25B-4383-B36A-9756009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2AFE7-934B-4196-A3F1-55F425FE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F1954-2209-4978-97C1-28CFD13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516CD-9631-4C44-83A6-0E0D84D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94B7-D253-4659-952C-4BF01411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E8E-5979-4933-B094-2791481E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2F81F-B12D-4C4A-BF11-F05B7BA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04510-113F-45AA-AE54-0ED6CDF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6D15-7C08-47EF-BB92-5B437A35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C9252-9E48-4026-A841-EFF4606D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8A6BA-3C82-40E2-9DBB-5EC2A931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1B53A-3352-425F-BD69-96CF27ED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52FC5-F7E6-47A8-91DE-92ED2104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A433-6F23-42FE-86CC-C8827E71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32CA4-57BE-4DF8-B25F-FB6FAF7B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BDAC1F-72EB-478B-8C25-7FB08E8E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F1CE5-1952-4BFE-B6F0-CEA137CB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1FB73-CEA9-444E-8803-7F852AAC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ADDB0-BEE8-46EC-B1D4-4EDC881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59CD-4D13-4584-B452-41283BF9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7D3DB-D2D8-4519-9C20-B39B11ED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5C4D7-954D-44C1-AD06-FE13DD30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19CE46-22BC-4EAD-9D72-B940EE5FA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7EF57-4BE0-4740-AAFB-E54982F33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71B19-A750-400E-9DF8-68140530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49C106-59F4-4EC9-92CA-FF2C2708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04ECB5-A78F-4167-9028-28992E0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74134-BBEA-4564-9BBB-9836CE46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581EC-519D-441B-B726-29477F5F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A4D744-9986-4919-BCF3-DB246DFF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B909D-F1BE-48E1-8B1B-104E476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B987D9-CE2F-47E6-A92F-A99CE814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F50A7B-3718-4CF9-B23E-C5A54C5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5371A-D037-4F7A-AACB-C5C7BF01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A9AA-6BD6-4662-9FF0-1626FE65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B04A-9AFD-4250-A66B-5C9546FE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94A01-014B-43D3-96DE-97DD0D6A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230E-6AFE-464A-B7B4-135A2F07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EE4BD-AFBD-44F6-ABC1-D28496B3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1EAFC-0F7E-4A1B-ACFB-E8C38EE4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63E-489A-40E2-ADCC-5D5C6EBF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2E850-EB97-4FCC-80B7-A800354C0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4E7E1-7A6E-4A8F-BA4E-D18C9360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F76F-A0C7-4D4F-A5F8-B03D44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C20-67AB-43EF-8383-CD2F17798BB7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20634-BC31-4C8C-ACE1-3BCDCC9B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21B5C-D74E-4BAC-B861-83C2FFC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AAE38-8DC0-4A4E-A111-4EBC57D6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AE432-5B8E-43BB-A717-C9888493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678F3-3504-4B9B-98AE-899FAB4D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55C20-67AB-43EF-8383-CD2F17798BB7}" type="datetimeFigureOut">
              <a:rPr lang="zh-CN" altLang="en-US" smtClean="0"/>
              <a:t>2020/9/1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A285-9945-4913-871E-E6BB9A02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F9069-7C15-4D7D-9C47-F9E16420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39FB-ECE0-4530-932F-282359D4E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0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0">
                <a:srgbClr val="F599EA"/>
              </a:gs>
              <a:gs pos="100000">
                <a:srgbClr val="89D1EB"/>
              </a:gs>
            </a:gsLst>
            <a:lin ang="42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FC452-6993-406E-877E-0AE687AA4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Kaleidoscope</a:t>
            </a:r>
            <a:br>
              <a:rPr lang="en-US" altLang="zh-CN" dirty="0"/>
            </a:br>
            <a:r>
              <a:rPr lang="zh-CN" altLang="en-US" sz="3200" dirty="0"/>
              <a:t>代码解释</a:t>
            </a:r>
            <a:r>
              <a:rPr lang="en-US" altLang="zh-CN" sz="3200" dirty="0"/>
              <a:t>(5)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6D359C-C847-4C45-B43B-8763A7FA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6099"/>
            <a:ext cx="9144000" cy="13795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万花筒语言 </a:t>
            </a:r>
            <a:r>
              <a:rPr lang="en-US" altLang="zh-CN" dirty="0"/>
              <a:t>- LLVM </a:t>
            </a:r>
            <a:r>
              <a:rPr lang="zh-CN" altLang="en-US" dirty="0"/>
              <a:t>新手入门教程</a:t>
            </a:r>
            <a:endParaRPr lang="en-US" altLang="zh-CN" dirty="0"/>
          </a:p>
          <a:p>
            <a:r>
              <a:rPr lang="en-US" altLang="zh-CN" dirty="0"/>
              <a:t>https://llvm.org/docs/tutorial/MyFirstLanguageFrontend/LangImpl06.html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PLCT - SSC</a:t>
            </a:r>
          </a:p>
        </p:txBody>
      </p:sp>
    </p:spTree>
    <p:extLst>
      <p:ext uri="{BB962C8B-B14F-4D97-AF65-F5344CB8AC3E}">
        <p14:creationId xmlns:p14="http://schemas.microsoft.com/office/powerpoint/2010/main" val="21130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D138-E53E-42AF-B997-BEAC1FEF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98584" cy="744584"/>
          </a:xfrm>
        </p:spPr>
        <p:txBody>
          <a:bodyPr/>
          <a:lstStyle/>
          <a:p>
            <a:r>
              <a:rPr lang="zh-CN" altLang="en-US" dirty="0"/>
              <a:t>解析 运算符与右部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C6DA15-32BF-454A-A6AC-622B7204A73F}"/>
              </a:ext>
            </a:extLst>
          </p:cNvPr>
          <p:cNvSpPr/>
          <p:nvPr/>
        </p:nvSpPr>
        <p:spPr>
          <a:xfrm>
            <a:off x="838200" y="1182231"/>
            <a:ext cx="8394577" cy="18158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ExprPrec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 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在解析为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Primary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之前，先进行判断是否为 一元运算符</a:t>
            </a:r>
            <a:endParaRPr lang="en-US" altLang="zh-CN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569CD6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RHS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ParsePrimary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569CD6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RHS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ParseUnary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A0FFA1-55FD-4E51-8733-CFF48AB9895A}"/>
              </a:ext>
            </a:extLst>
          </p:cNvPr>
          <p:cNvSpPr/>
          <p:nvPr/>
        </p:nvSpPr>
        <p:spPr>
          <a:xfrm>
            <a:off x="838199" y="3081731"/>
            <a:ext cx="8394577" cy="13849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ParseExpression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ParsePrimary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ParseUnary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ParseBinOpRHS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19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7AAD0-C97D-40F6-B288-A10F570C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82" y="66696"/>
            <a:ext cx="3218895" cy="664684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解析 函数声明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218EA5-EF70-4E3C-8A91-E4081515B2DF}"/>
              </a:ext>
            </a:extLst>
          </p:cNvPr>
          <p:cNvSpPr/>
          <p:nvPr/>
        </p:nvSpPr>
        <p:spPr>
          <a:xfrm>
            <a:off x="979498" y="731380"/>
            <a:ext cx="8910221" cy="145270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/// prototype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///   ::= id '(' id* ')'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///   ::= binary LETTER number? (id, id)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///   ::= unary LETTER (id)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函数名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0 = identifier, 1 = unary, 2 = binary.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BinaryPrecedence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二元运算符默认优先级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"Expected function name in prototype"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变量名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tok_unary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"Expected unary operator"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"unary"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unary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加上操作符名称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tok_binary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"Expected binary operator"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"binary"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unary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加上操作符名称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  // Read the precedence if present.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tok_number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二元运算符运算符优先级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"Invalid precedence: must be 1..100"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BinaryPrecedence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默认函数解析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"Expected '(' in prototype"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"Expected ')' in prototype"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// success.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eat ')'.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验证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"Invalid number of operands for operator"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// Kind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用来控制是否是操作符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BinaryPrecedence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358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7AAD0-C97D-40F6-B288-A10F570C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82" y="66696"/>
            <a:ext cx="3218895" cy="664684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解析 函数声明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218EA5-EF70-4E3C-8A91-E4081515B2DF}"/>
              </a:ext>
            </a:extLst>
          </p:cNvPr>
          <p:cNvSpPr/>
          <p:nvPr/>
        </p:nvSpPr>
        <p:spPr>
          <a:xfrm>
            <a:off x="979498" y="-5772290"/>
            <a:ext cx="8910221" cy="145270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/// prototype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///   ::= id '(' id* ')'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///   ::= binary LETTER number? (id, id)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///   ::= unary LETTER (id)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函数名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0 = identifier, 1 = unary, 2 = binary.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BinaryPrecedence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二元运算符默认优先级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"Expected function name in prototype"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变量名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tok_unary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"Expected unary operator"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"unary"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unary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加上操作符名称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tok_binary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"Expected binary operator"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"binary"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unary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加上操作符名称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  // Read the precedence if present.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tok_number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二元运算符运算符优先级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"Invalid precedence: must be 1..100"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BinaryPrecedence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默认函数解析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"Expected '(' in prototype"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"Expected ')' in prototype"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// success.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eat ')'.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验证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"Invalid number of operands for operator"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// Kind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用来控制是否是操作符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BinaryPrecedence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6854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7AAD0-C97D-40F6-B288-A10F570C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82" y="66696"/>
            <a:ext cx="3218895" cy="664684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解析 函数声明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218EA5-EF70-4E3C-8A91-E4081515B2DF}"/>
              </a:ext>
            </a:extLst>
          </p:cNvPr>
          <p:cNvSpPr/>
          <p:nvPr/>
        </p:nvSpPr>
        <p:spPr>
          <a:xfrm>
            <a:off x="979498" y="-9807080"/>
            <a:ext cx="8910221" cy="145270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/// prototype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///   ::= id '(' id* ')'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///   ::= binary LETTER number? (id, id)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///   ::= unary LETTER (id)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ParsePrototype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函数名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0 = identifier, 1 = unary, 2 = binary.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BinaryPrecedence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二元运算符默认优先级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"Expected function name in prototype"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变量名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tok_unary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"Expected unary operator"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"unary"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unary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加上操作符名称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tok_binary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"Expected binary operator"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"binary"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unary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加上操作符名称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  // Read the precedence if present.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tok_number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二元运算符运算符优先级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"Invalid precedence: must be 1..100"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BinaryPrecedence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NumVal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默认函数解析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"Expected '(' in prototype"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')'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"Expected ')' in prototype"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// success.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// eat ')'.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验证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LogErrorP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"Invalid number of operands for operator"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  // Kind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用来控制是否是操作符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FnName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ArgNames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BinaryPrecedence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0735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12B98-02A0-443F-A2B4-244F316D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一元运算符 生成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0D8DE-7B73-446B-9DC1-465B7D6D4F2F}"/>
              </a:ext>
            </a:extLst>
          </p:cNvPr>
          <p:cNvSpPr/>
          <p:nvPr/>
        </p:nvSpPr>
        <p:spPr>
          <a:xfrm>
            <a:off x="1035908" y="3025218"/>
            <a:ext cx="60960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UnaryExprAST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OperandV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Operand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OperandV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*F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"unary"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Opcode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(!F)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"Unknown unary operator"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CreateCall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(F,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OperandV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unop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29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3A7799-FB37-4A9D-8438-7A679BC22FA6}"/>
              </a:ext>
            </a:extLst>
          </p:cNvPr>
          <p:cNvSpPr/>
          <p:nvPr/>
        </p:nvSpPr>
        <p:spPr>
          <a:xfrm>
            <a:off x="0" y="0"/>
            <a:ext cx="8615405" cy="67710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*L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Value *R =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(!L || !R)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'+'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CreateFAdd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(L, R,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addtmp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'-'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CreateFSub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(L, R,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subtmp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case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'/'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CreateFDiv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(L, R, 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divtmp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CreateFMul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(L, R,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multmp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'&lt;'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L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CreateFCmpULT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(L, R,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cmptmp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Convert bool 0/1 to double 0.0 or 1.0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CreateUIToFP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(L,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getDoubleTy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booltmp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C586C0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LogErrorV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"invalid binary operator"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8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break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其他的构造为函数</a:t>
            </a:r>
            <a:endParaRPr lang="en-US" altLang="zh-CN" sz="1400" dirty="0">
              <a:solidFill>
                <a:srgbClr val="D4D4D4"/>
              </a:solidFill>
              <a:highlight>
                <a:srgbClr val="008000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Function *F = 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getFunction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"binary"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) </a:t>
            </a:r>
            <a:r>
              <a:rPr lang="en-US" altLang="zh-CN" sz="1400" dirty="0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Op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assert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(F &amp;&amp; 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"binary operator not found!"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Value *Ops[] = {L, R};</a:t>
            </a: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CreateCall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(F, Ops, 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binop</a:t>
            </a:r>
            <a:r>
              <a:rPr lang="en-US" altLang="zh-CN" sz="1400" dirty="0">
                <a:solidFill>
                  <a:srgbClr val="CE9178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CB71063-A074-482E-BCBE-881A43D3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924" y="0"/>
            <a:ext cx="2912076" cy="12733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二元运算符</a:t>
            </a:r>
            <a:br>
              <a:rPr lang="en-US" altLang="zh-CN" dirty="0"/>
            </a:br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87127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082C9-E510-45CD-9D10-8E9F1038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4" y="232836"/>
            <a:ext cx="3597876" cy="781616"/>
          </a:xfrm>
        </p:spPr>
        <p:txBody>
          <a:bodyPr/>
          <a:lstStyle/>
          <a:p>
            <a:r>
              <a:rPr lang="zh-CN" altLang="en-US" dirty="0"/>
              <a:t>函数 生成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326DF3-71ED-40EE-B878-FDE10F59F330}"/>
              </a:ext>
            </a:extLst>
          </p:cNvPr>
          <p:cNvSpPr/>
          <p:nvPr/>
        </p:nvSpPr>
        <p:spPr>
          <a:xfrm>
            <a:off x="403654" y="1146741"/>
            <a:ext cx="10950146" cy="547842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FunctionAST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Transfer ownership of the prototype to the </a:t>
            </a:r>
            <a:r>
              <a:rPr lang="en-US" altLang="zh-CN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FunctionProtos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map, but keep a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reference to it for use below.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FunctionProtos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Proto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Function *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If this is an operator, install it.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dirty="0" err="1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isBinaryOp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BinopPrecedence</a:t>
            </a:r>
            <a:r>
              <a:rPr lang="en-US" altLang="zh-CN" sz="1400" dirty="0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dirty="0" err="1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getOperatorName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()</a:t>
            </a:r>
            <a:r>
              <a:rPr lang="en-US" altLang="zh-CN" sz="1400" dirty="0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dirty="0" err="1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getBinaryPrecedence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Create a new basic block to start insertion into.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*BB =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BasicBlock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TheContext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"entry"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SetInsertPoint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(BB);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Error reading body, remove function.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TheFunction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eraseFromParent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dirty="0" err="1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isBinaryOp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BinopPrecedence</a:t>
            </a:r>
            <a:r>
              <a:rPr lang="en-US" altLang="zh-CN" sz="1400" dirty="0" err="1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erase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P</a:t>
            </a:r>
            <a:r>
              <a:rPr lang="en-US" altLang="zh-CN" sz="1400" dirty="0" err="1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getOperatorName</a:t>
            </a:r>
            <a:r>
              <a:rPr lang="en-US" altLang="zh-CN" sz="1400" dirty="0">
                <a:solidFill>
                  <a:srgbClr val="D4D4D4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243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E1774-2F73-4CF0-B8A1-9E5C9303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67" y="0"/>
            <a:ext cx="10344665" cy="561632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def unary! (x) if x then 0 else 1;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500083-888F-4904-BE97-9376E6969F3E}"/>
              </a:ext>
            </a:extLst>
          </p:cNvPr>
          <p:cNvSpPr txBox="1"/>
          <p:nvPr/>
        </p:nvSpPr>
        <p:spPr>
          <a:xfrm>
            <a:off x="410347" y="1333734"/>
            <a:ext cx="11371306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main() </a:t>
            </a:r>
            <a:r>
              <a:rPr lang="zh-CN" altLang="en-US" sz="1400" dirty="0"/>
              <a:t>获取了</a:t>
            </a:r>
            <a:r>
              <a:rPr lang="en-US" altLang="zh-CN" sz="1400" dirty="0"/>
              <a:t>def</a:t>
            </a:r>
            <a:r>
              <a:rPr lang="zh-CN" altLang="en-US" sz="1400" dirty="0"/>
              <a:t>的</a:t>
            </a:r>
            <a:r>
              <a:rPr lang="en-US" altLang="zh-CN" sz="1400" dirty="0"/>
              <a:t>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MainLoop</a:t>
            </a:r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HandleDefinition</a:t>
            </a:r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92D050"/>
                </a:solidFill>
              </a:rPr>
              <a:t>FnAST</a:t>
            </a:r>
            <a:r>
              <a:rPr lang="en-US" altLang="zh-CN" sz="1400" dirty="0">
                <a:solidFill>
                  <a:srgbClr val="92D050"/>
                </a:solidFill>
              </a:rPr>
              <a:t> = </a:t>
            </a:r>
            <a:r>
              <a:rPr lang="en-US" altLang="zh-CN" sz="1400" dirty="0" err="1">
                <a:solidFill>
                  <a:srgbClr val="92D050"/>
                </a:solidFill>
              </a:rPr>
              <a:t>ParseDefinition</a:t>
            </a:r>
            <a:r>
              <a:rPr lang="en-US" altLang="zh-CN" sz="1400" dirty="0">
                <a:solidFill>
                  <a:srgbClr val="92D050"/>
                </a:solidFill>
              </a:rPr>
              <a:t>() </a:t>
            </a:r>
            <a:r>
              <a:rPr lang="zh-CN" altLang="en-US" sz="1400" dirty="0"/>
              <a:t>获取了</a:t>
            </a:r>
            <a:r>
              <a:rPr lang="en-US" altLang="zh-CN" sz="1400" dirty="0"/>
              <a:t>unary</a:t>
            </a:r>
            <a:r>
              <a:rPr lang="zh-CN" altLang="en-US" sz="1400" dirty="0"/>
              <a:t>的</a:t>
            </a:r>
            <a:r>
              <a:rPr lang="en-US" altLang="zh-CN" sz="1400" dirty="0"/>
              <a:t>token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92D050"/>
                </a:solidFill>
              </a:rPr>
              <a:t>ParsePrototype</a:t>
            </a:r>
            <a:r>
              <a:rPr lang="en-US" altLang="zh-CN" sz="1400" dirty="0">
                <a:solidFill>
                  <a:srgbClr val="92D050"/>
                </a:solidFill>
              </a:rPr>
              <a:t>() </a:t>
            </a:r>
            <a:r>
              <a:rPr lang="zh-CN" altLang="en-US" sz="1400" dirty="0"/>
              <a:t>获取了</a:t>
            </a:r>
            <a:r>
              <a:rPr lang="en-US" altLang="zh-CN" sz="1400" dirty="0"/>
              <a:t>!</a:t>
            </a:r>
            <a:r>
              <a:rPr lang="zh-CN" altLang="en-US" sz="1400" dirty="0"/>
              <a:t>的</a:t>
            </a:r>
            <a:r>
              <a:rPr lang="en-US" altLang="zh-CN" sz="1400" dirty="0"/>
              <a:t>token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92D050"/>
                </a:solidFill>
              </a:rPr>
              <a:t>FnName</a:t>
            </a:r>
            <a:r>
              <a:rPr lang="en-US" altLang="zh-CN" sz="1400" dirty="0">
                <a:solidFill>
                  <a:srgbClr val="92D050"/>
                </a:solidFill>
              </a:rPr>
              <a:t> = "unary";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92D050"/>
                </a:solidFill>
              </a:rPr>
              <a:t>FnName</a:t>
            </a:r>
            <a:r>
              <a:rPr lang="en-US" altLang="zh-CN" sz="1400" dirty="0">
                <a:solidFill>
                  <a:srgbClr val="92D050"/>
                </a:solidFill>
              </a:rPr>
              <a:t> += (char)</a:t>
            </a:r>
            <a:r>
              <a:rPr lang="en-US" altLang="zh-CN" sz="1400" dirty="0" err="1">
                <a:solidFill>
                  <a:srgbClr val="92D050"/>
                </a:solidFill>
              </a:rPr>
              <a:t>CurTok</a:t>
            </a:r>
            <a:r>
              <a:rPr lang="en-US" altLang="zh-CN" sz="1400" dirty="0">
                <a:solidFill>
                  <a:srgbClr val="92D050"/>
                </a:solidFill>
              </a:rPr>
              <a:t>;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92D050"/>
                </a:solidFill>
              </a:rPr>
              <a:t>getNextToken</a:t>
            </a:r>
            <a:r>
              <a:rPr lang="en-US" altLang="zh-CN" sz="1400" dirty="0">
                <a:solidFill>
                  <a:srgbClr val="92D050"/>
                </a:solidFill>
              </a:rPr>
              <a:t>(); </a:t>
            </a:r>
            <a:r>
              <a:rPr lang="zh-CN" altLang="en-US" sz="1400" dirty="0"/>
              <a:t>获取了</a:t>
            </a:r>
            <a:r>
              <a:rPr lang="en-US" altLang="zh-CN" sz="1400" dirty="0"/>
              <a:t>(</a:t>
            </a:r>
            <a:r>
              <a:rPr lang="zh-CN" altLang="en-US" sz="1400" dirty="0"/>
              <a:t>的</a:t>
            </a:r>
            <a:r>
              <a:rPr lang="en-US" altLang="zh-CN" sz="1400" dirty="0"/>
              <a:t>token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92D050"/>
                </a:solidFill>
              </a:rPr>
              <a:t>std::vector&lt;std::string&gt; </a:t>
            </a:r>
            <a:r>
              <a:rPr lang="en-US" altLang="zh-CN" sz="1400" dirty="0" err="1">
                <a:solidFill>
                  <a:srgbClr val="92D050"/>
                </a:solidFill>
              </a:rPr>
              <a:t>ArgNames</a:t>
            </a:r>
            <a:r>
              <a:rPr lang="en-US" altLang="zh-CN" sz="1400" dirty="0">
                <a:solidFill>
                  <a:srgbClr val="92D050"/>
                </a:solidFill>
              </a:rPr>
              <a:t>;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92D050"/>
                </a:solidFill>
              </a:rPr>
              <a:t>while (</a:t>
            </a:r>
            <a:r>
              <a:rPr lang="en-US" altLang="zh-CN" sz="1400" dirty="0" err="1">
                <a:solidFill>
                  <a:srgbClr val="92D050"/>
                </a:solidFill>
              </a:rPr>
              <a:t>getNextToken</a:t>
            </a:r>
            <a:r>
              <a:rPr lang="en-US" altLang="zh-CN" sz="1400" dirty="0">
                <a:solidFill>
                  <a:srgbClr val="92D050"/>
                </a:solidFill>
              </a:rPr>
              <a:t>() == </a:t>
            </a:r>
            <a:r>
              <a:rPr lang="en-US" altLang="zh-CN" sz="1400" dirty="0" err="1">
                <a:solidFill>
                  <a:srgbClr val="92D050"/>
                </a:solidFill>
              </a:rPr>
              <a:t>tok_identifier</a:t>
            </a:r>
            <a:r>
              <a:rPr lang="en-US" altLang="zh-CN" sz="1400" dirty="0">
                <a:solidFill>
                  <a:srgbClr val="92D050"/>
                </a:solidFill>
              </a:rPr>
              <a:t>) </a:t>
            </a:r>
            <a:r>
              <a:rPr lang="en-US" altLang="zh-CN" sz="1400" dirty="0" err="1">
                <a:solidFill>
                  <a:srgbClr val="92D050"/>
                </a:solidFill>
              </a:rPr>
              <a:t>ArgNames.push_back</a:t>
            </a:r>
            <a:r>
              <a:rPr lang="en-US" altLang="zh-CN" sz="1400" dirty="0">
                <a:solidFill>
                  <a:srgbClr val="92D050"/>
                </a:solidFill>
              </a:rPr>
              <a:t>(</a:t>
            </a:r>
            <a:r>
              <a:rPr lang="en-US" altLang="zh-CN" sz="1400" dirty="0" err="1">
                <a:solidFill>
                  <a:srgbClr val="92D050"/>
                </a:solidFill>
              </a:rPr>
              <a:t>IdentifierStr</a:t>
            </a:r>
            <a:r>
              <a:rPr lang="en-US" altLang="zh-CN" sz="1400" dirty="0">
                <a:solidFill>
                  <a:srgbClr val="92D050"/>
                </a:solidFill>
              </a:rPr>
              <a:t>) 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获取了</a:t>
            </a:r>
            <a:r>
              <a:rPr lang="en-US" altLang="zh-CN" sz="1400" dirty="0"/>
              <a:t>x</a:t>
            </a:r>
            <a:r>
              <a:rPr lang="zh-CN" altLang="en-US" sz="1400" dirty="0"/>
              <a:t>的</a:t>
            </a:r>
            <a:r>
              <a:rPr lang="en-US" altLang="zh-CN" sz="1400" dirty="0"/>
              <a:t>token, </a:t>
            </a:r>
            <a:r>
              <a:rPr lang="zh-CN" altLang="en-US" sz="1400" dirty="0"/>
              <a:t>获取了</a:t>
            </a:r>
            <a:r>
              <a:rPr lang="en-US" altLang="zh-CN" sz="1400" dirty="0"/>
              <a:t>)</a:t>
            </a:r>
            <a:r>
              <a:rPr lang="zh-CN" altLang="en-US" sz="1400" dirty="0"/>
              <a:t>的</a:t>
            </a:r>
            <a:r>
              <a:rPr lang="en-US" altLang="zh-CN" sz="1400" dirty="0"/>
              <a:t>token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92D050"/>
                </a:solidFill>
              </a:rPr>
              <a:t>getNextToken</a:t>
            </a:r>
            <a:r>
              <a:rPr lang="en-US" altLang="zh-CN" sz="1400" dirty="0">
                <a:solidFill>
                  <a:srgbClr val="92D050"/>
                </a:solidFill>
              </a:rPr>
              <a:t>(); </a:t>
            </a:r>
            <a:r>
              <a:rPr lang="zh-CN" altLang="en-US" sz="1400" dirty="0"/>
              <a:t>获取了</a:t>
            </a:r>
            <a:r>
              <a:rPr lang="en-US" altLang="zh-CN" sz="1400" dirty="0"/>
              <a:t>if</a:t>
            </a:r>
            <a:r>
              <a:rPr lang="zh-CN" altLang="en-US" sz="1400" dirty="0"/>
              <a:t>的</a:t>
            </a:r>
            <a:r>
              <a:rPr lang="en-US" altLang="zh-CN" sz="1400" dirty="0"/>
              <a:t>token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92D050"/>
                </a:solidFill>
              </a:rPr>
              <a:t>ParseExpression</a:t>
            </a:r>
            <a:r>
              <a:rPr lang="en-US" altLang="zh-CN" sz="1400" dirty="0">
                <a:solidFill>
                  <a:srgbClr val="92D050"/>
                </a:solidFill>
              </a:rPr>
              <a:t>() </a:t>
            </a:r>
            <a:r>
              <a:rPr lang="zh-CN" altLang="en-US" sz="1400" dirty="0"/>
              <a:t>获取了</a:t>
            </a:r>
            <a:r>
              <a:rPr lang="en-US" altLang="zh-CN" sz="1400" dirty="0"/>
              <a:t>x then 0 else 1 ; </a:t>
            </a:r>
            <a:r>
              <a:rPr lang="zh-CN" altLang="en-US" sz="1400" dirty="0"/>
              <a:t>的</a:t>
            </a:r>
            <a:r>
              <a:rPr lang="en-US" altLang="zh-CN" sz="1400" dirty="0"/>
              <a:t>token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00B0F0"/>
                </a:solidFill>
              </a:rPr>
              <a:t>FnIR</a:t>
            </a:r>
            <a:r>
              <a:rPr lang="en-US" altLang="zh-CN" sz="1400" dirty="0">
                <a:solidFill>
                  <a:srgbClr val="00B0F0"/>
                </a:solidFill>
              </a:rPr>
              <a:t> = </a:t>
            </a:r>
            <a:r>
              <a:rPr lang="en-US" altLang="zh-CN" sz="1400" dirty="0" err="1">
                <a:solidFill>
                  <a:srgbClr val="00B0F0"/>
                </a:solidFill>
              </a:rPr>
              <a:t>FnAST</a:t>
            </a:r>
            <a:r>
              <a:rPr lang="en-US" altLang="zh-CN" sz="1400" dirty="0">
                <a:solidFill>
                  <a:srgbClr val="00B0F0"/>
                </a:solidFill>
              </a:rPr>
              <a:t>-&gt;</a:t>
            </a:r>
            <a:r>
              <a:rPr lang="en-US" altLang="zh-CN" sz="1400" dirty="0" err="1">
                <a:solidFill>
                  <a:srgbClr val="00B0F0"/>
                </a:solidFill>
              </a:rPr>
              <a:t>codegen</a:t>
            </a:r>
            <a:r>
              <a:rPr lang="en-US" altLang="zh-CN" sz="1400" dirty="0">
                <a:solidFill>
                  <a:srgbClr val="00B0F0"/>
                </a:solidFill>
              </a:rPr>
              <a:t>()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B0F0"/>
                </a:solidFill>
              </a:rPr>
              <a:t>auto &amp;P = *Proto;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00B0F0"/>
                </a:solidFill>
              </a:rPr>
              <a:t>FunctionProtos</a:t>
            </a:r>
            <a:r>
              <a:rPr lang="en-US" altLang="zh-CN" sz="1400" dirty="0">
                <a:solidFill>
                  <a:srgbClr val="00B0F0"/>
                </a:solidFill>
              </a:rPr>
              <a:t>[Proto-&gt;</a:t>
            </a:r>
            <a:r>
              <a:rPr lang="en-US" altLang="zh-CN" sz="1400" dirty="0" err="1">
                <a:solidFill>
                  <a:srgbClr val="00B0F0"/>
                </a:solidFill>
              </a:rPr>
              <a:t>getName</a:t>
            </a:r>
            <a:r>
              <a:rPr lang="en-US" altLang="zh-CN" sz="1400" dirty="0">
                <a:solidFill>
                  <a:srgbClr val="00B0F0"/>
                </a:solidFill>
              </a:rPr>
              <a:t>()] = std::move(Proto);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B0F0"/>
                </a:solidFill>
              </a:rPr>
              <a:t>Function *</a:t>
            </a:r>
            <a:r>
              <a:rPr lang="en-US" altLang="zh-CN" sz="1400" dirty="0" err="1">
                <a:solidFill>
                  <a:srgbClr val="00B0F0"/>
                </a:solidFill>
              </a:rPr>
              <a:t>TheFunction</a:t>
            </a:r>
            <a:r>
              <a:rPr lang="en-US" altLang="zh-CN" sz="1400" dirty="0">
                <a:solidFill>
                  <a:srgbClr val="00B0F0"/>
                </a:solidFill>
              </a:rPr>
              <a:t> = </a:t>
            </a:r>
            <a:r>
              <a:rPr lang="en-US" altLang="zh-CN" sz="1400" dirty="0" err="1">
                <a:solidFill>
                  <a:srgbClr val="00B0F0"/>
                </a:solidFill>
              </a:rPr>
              <a:t>getFunction</a:t>
            </a:r>
            <a:r>
              <a:rPr lang="en-US" altLang="zh-CN" sz="1400" dirty="0">
                <a:solidFill>
                  <a:srgbClr val="00B0F0"/>
                </a:solidFill>
              </a:rPr>
              <a:t>(</a:t>
            </a:r>
            <a:r>
              <a:rPr lang="en-US" altLang="zh-CN" sz="1400" dirty="0" err="1">
                <a:solidFill>
                  <a:srgbClr val="00B0F0"/>
                </a:solidFill>
              </a:rPr>
              <a:t>P.getName</a:t>
            </a:r>
            <a:r>
              <a:rPr lang="en-US" altLang="zh-CN" sz="1400" dirty="0">
                <a:solidFill>
                  <a:srgbClr val="00B0F0"/>
                </a:solidFill>
              </a:rPr>
              <a:t>());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00B0F0"/>
                </a:solidFill>
              </a:rPr>
              <a:t>BasicBlock</a:t>
            </a:r>
            <a:r>
              <a:rPr lang="en-US" altLang="zh-CN" sz="1400" dirty="0">
                <a:solidFill>
                  <a:srgbClr val="00B0F0"/>
                </a:solidFill>
              </a:rPr>
              <a:t> *BB = </a:t>
            </a:r>
            <a:r>
              <a:rPr lang="en-US" altLang="zh-CN" sz="1400" dirty="0" err="1">
                <a:solidFill>
                  <a:srgbClr val="00B0F0"/>
                </a:solidFill>
              </a:rPr>
              <a:t>BasicBlock</a:t>
            </a:r>
            <a:r>
              <a:rPr lang="en-US" altLang="zh-CN" sz="1400" dirty="0">
                <a:solidFill>
                  <a:srgbClr val="00B0F0"/>
                </a:solidFill>
              </a:rPr>
              <a:t>::Create(</a:t>
            </a:r>
            <a:r>
              <a:rPr lang="en-US" altLang="zh-CN" sz="1400" dirty="0" err="1">
                <a:solidFill>
                  <a:srgbClr val="00B0F0"/>
                </a:solidFill>
              </a:rPr>
              <a:t>TheContext</a:t>
            </a:r>
            <a:r>
              <a:rPr lang="en-US" altLang="zh-CN" sz="1400" dirty="0">
                <a:solidFill>
                  <a:srgbClr val="00B0F0"/>
                </a:solidFill>
              </a:rPr>
              <a:t>, "entry", </a:t>
            </a:r>
            <a:r>
              <a:rPr lang="en-US" altLang="zh-CN" sz="1400" dirty="0" err="1">
                <a:solidFill>
                  <a:srgbClr val="00B0F0"/>
                </a:solidFill>
              </a:rPr>
              <a:t>TheFunction</a:t>
            </a:r>
            <a:r>
              <a:rPr lang="en-US" altLang="zh-CN" sz="1400" dirty="0">
                <a:solidFill>
                  <a:srgbClr val="00B0F0"/>
                </a:solidFill>
              </a:rPr>
              <a:t>);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00B0F0"/>
                </a:solidFill>
              </a:rPr>
              <a:t>Builder.SetInsertPoint</a:t>
            </a:r>
            <a:r>
              <a:rPr lang="en-US" altLang="zh-CN" sz="1400" dirty="0">
                <a:solidFill>
                  <a:srgbClr val="00B0F0"/>
                </a:solidFill>
              </a:rPr>
              <a:t>(BB);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00B0F0"/>
                </a:solidFill>
              </a:rPr>
              <a:t>RetVal</a:t>
            </a:r>
            <a:r>
              <a:rPr lang="en-US" altLang="zh-CN" sz="1400" dirty="0">
                <a:solidFill>
                  <a:srgbClr val="00B0F0"/>
                </a:solidFill>
              </a:rPr>
              <a:t> = Body-&gt;</a:t>
            </a:r>
            <a:r>
              <a:rPr lang="en-US" altLang="zh-CN" sz="1400" dirty="0" err="1">
                <a:solidFill>
                  <a:srgbClr val="00B0F0"/>
                </a:solidFill>
              </a:rPr>
              <a:t>codegen</a:t>
            </a:r>
            <a:r>
              <a:rPr lang="en-US" altLang="zh-CN" sz="1400" dirty="0">
                <a:solidFill>
                  <a:srgbClr val="00B0F0"/>
                </a:solidFill>
              </a:rPr>
              <a:t>()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00B0F0"/>
                </a:solidFill>
              </a:rPr>
              <a:t>Builder.CreateRet</a:t>
            </a:r>
            <a:r>
              <a:rPr lang="en-US" altLang="zh-CN" sz="1400" dirty="0">
                <a:solidFill>
                  <a:srgbClr val="00B0F0"/>
                </a:solidFill>
              </a:rPr>
              <a:t>(</a:t>
            </a:r>
            <a:r>
              <a:rPr lang="en-US" altLang="zh-CN" sz="1400" dirty="0" err="1">
                <a:solidFill>
                  <a:srgbClr val="00B0F0"/>
                </a:solidFill>
              </a:rPr>
              <a:t>RetVal</a:t>
            </a:r>
            <a:r>
              <a:rPr lang="en-US" altLang="zh-CN" sz="1400" dirty="0">
                <a:solidFill>
                  <a:srgbClr val="00B0F0"/>
                </a:solidFill>
              </a:rPr>
              <a:t>);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00B0F0"/>
                </a:solidFill>
              </a:rPr>
              <a:t>TheFPM</a:t>
            </a:r>
            <a:r>
              <a:rPr lang="en-US" altLang="zh-CN" sz="1400" dirty="0">
                <a:solidFill>
                  <a:srgbClr val="00B0F0"/>
                </a:solidFill>
              </a:rPr>
              <a:t>-&gt;run(*</a:t>
            </a:r>
            <a:r>
              <a:rPr lang="en-US" altLang="zh-CN" sz="1400" dirty="0" err="1">
                <a:solidFill>
                  <a:srgbClr val="00B0F0"/>
                </a:solidFill>
              </a:rPr>
              <a:t>TheFunction</a:t>
            </a:r>
            <a:r>
              <a:rPr lang="en-US" altLang="zh-CN" sz="1400" dirty="0">
                <a:solidFill>
                  <a:srgbClr val="00B0F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84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F8D7D-68B2-4C58-A6EE-D0AFB9AD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语言拓展：自定义运算符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C194F-686B-478D-8B8A-F34229488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本次教程实现了可以利用 已定义的运算符 来构造新的运算符</a:t>
            </a:r>
          </a:p>
          <a:p>
            <a:endParaRPr lang="en-US" altLang="zh-CN" dirty="0"/>
          </a:p>
          <a:p>
            <a:r>
              <a:rPr lang="zh-CN" altLang="en-US" dirty="0"/>
              <a:t>我们本次自行拓展了 除法 </a:t>
            </a:r>
            <a:r>
              <a:rPr lang="en-US" altLang="zh-CN" dirty="0"/>
              <a:t>‘/’ </a:t>
            </a:r>
            <a:r>
              <a:rPr lang="zh-CN" altLang="en-US" dirty="0"/>
              <a:t>运算符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814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72982-AEC7-46E0-87F1-EA00D463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183" y="744202"/>
            <a:ext cx="6796596" cy="536959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def binary= 9 (LHS RHS) </a:t>
            </a:r>
            <a:br>
              <a:rPr lang="en-US" altLang="zh-CN" sz="3200" dirty="0"/>
            </a:br>
            <a:r>
              <a:rPr lang="en-US" altLang="zh-CN" sz="3200" dirty="0"/>
              <a:t>	if LHS&lt;RHS</a:t>
            </a:r>
            <a:br>
              <a:rPr lang="en-US" altLang="zh-CN" sz="3200" dirty="0"/>
            </a:br>
            <a:r>
              <a:rPr lang="en-US" altLang="zh-CN" sz="3200" dirty="0"/>
              <a:t>	then 0</a:t>
            </a:r>
            <a:br>
              <a:rPr lang="en-US" altLang="zh-CN" sz="3200" dirty="0"/>
            </a:br>
            <a:r>
              <a:rPr lang="en-US" altLang="zh-CN" sz="3200" dirty="0"/>
              <a:t>	else</a:t>
            </a:r>
            <a:br>
              <a:rPr lang="en-US" altLang="zh-CN" sz="3200" dirty="0"/>
            </a:br>
            <a:r>
              <a:rPr lang="en-US" altLang="zh-CN" sz="3200" dirty="0"/>
              <a:t>		if RHS&lt;LHS</a:t>
            </a:r>
            <a:br>
              <a:rPr lang="en-US" altLang="zh-CN" sz="3200" dirty="0"/>
            </a:br>
            <a:r>
              <a:rPr lang="en-US" altLang="zh-CN" sz="3200" dirty="0"/>
              <a:t>		then 0</a:t>
            </a:r>
            <a:br>
              <a:rPr lang="en-US" altLang="zh-CN" sz="3200" dirty="0"/>
            </a:br>
            <a:r>
              <a:rPr lang="en-US" altLang="zh-CN" sz="3200" dirty="0"/>
              <a:t>		else 1;</a:t>
            </a:r>
            <a:endParaRPr lang="zh-CN" altLang="en-US" sz="3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32D5413-447F-4404-9377-E34E1D8440BD}"/>
              </a:ext>
            </a:extLst>
          </p:cNvPr>
          <p:cNvSpPr txBox="1">
            <a:spLocks/>
          </p:cNvSpPr>
          <p:nvPr/>
        </p:nvSpPr>
        <p:spPr>
          <a:xfrm>
            <a:off x="860025" y="849212"/>
            <a:ext cx="4155859" cy="3847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F599EA"/>
                    </a:gs>
                    <a:gs pos="100000">
                      <a:srgbClr val="89D1EB"/>
                    </a:gs>
                  </a:gsLst>
                  <a:lin ang="4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def unary! (x)</a:t>
            </a:r>
          </a:p>
          <a:p>
            <a:r>
              <a:rPr lang="en-US" altLang="zh-CN" sz="3200" dirty="0"/>
              <a:t>	if x</a:t>
            </a:r>
          </a:p>
          <a:p>
            <a:r>
              <a:rPr lang="en-US" altLang="zh-CN" sz="3200" dirty="0"/>
              <a:t>	then 0</a:t>
            </a:r>
          </a:p>
          <a:p>
            <a:r>
              <a:rPr lang="en-US" altLang="zh-CN" sz="3200" dirty="0"/>
              <a:t>	else 1;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57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E1774-2F73-4CF0-B8A1-9E5C9303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67" y="0"/>
            <a:ext cx="10344665" cy="561632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def unary ! (x) if x then 0 else 1;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01D818-33C6-4D08-AC74-BF74028745C4}"/>
              </a:ext>
            </a:extLst>
          </p:cNvPr>
          <p:cNvSpPr/>
          <p:nvPr/>
        </p:nvSpPr>
        <p:spPr>
          <a:xfrm>
            <a:off x="469558" y="883155"/>
            <a:ext cx="10798774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ready&gt; </a:t>
            </a:r>
            <a:r>
              <a:rPr lang="en-US" altLang="zh-CN" sz="1600" dirty="0"/>
              <a:t>def unary ! (x) if x then 0 else 1;</a:t>
            </a:r>
          </a:p>
          <a:p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ready&gt; </a:t>
            </a:r>
            <a:r>
              <a:rPr lang="en-US" altLang="zh-CN" sz="1600" dirty="0"/>
              <a:t>Read function </a:t>
            </a:r>
            <a:r>
              <a:rPr lang="en-US" altLang="zh-CN" sz="1600" dirty="0" err="1"/>
              <a:t>definition:define</a:t>
            </a:r>
            <a:r>
              <a:rPr lang="en-US" altLang="zh-CN" sz="1600" dirty="0"/>
              <a:t> double @"unary!"(double %x) {</a:t>
            </a:r>
          </a:p>
          <a:p>
            <a:r>
              <a:rPr lang="en-US" altLang="zh-CN" sz="1600" dirty="0"/>
              <a:t>entry:</a:t>
            </a:r>
          </a:p>
          <a:p>
            <a:r>
              <a:rPr lang="en-US" altLang="zh-CN" sz="1600" dirty="0"/>
              <a:t>  %</a:t>
            </a:r>
            <a:r>
              <a:rPr lang="en-US" altLang="zh-CN" sz="1600" dirty="0" err="1"/>
              <a:t>ifcond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fcmp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ueq</a:t>
            </a:r>
            <a:r>
              <a:rPr lang="en-US" altLang="zh-CN" sz="1600" dirty="0"/>
              <a:t> double %x, 0.000000e+00</a:t>
            </a:r>
          </a:p>
          <a:p>
            <a:r>
              <a:rPr lang="en-US" altLang="zh-CN" sz="1600" dirty="0"/>
              <a:t>  %. = select i1 %</a:t>
            </a:r>
            <a:r>
              <a:rPr lang="en-US" altLang="zh-CN" sz="1600" dirty="0" err="1"/>
              <a:t>ifcond</a:t>
            </a:r>
            <a:r>
              <a:rPr lang="en-US" altLang="zh-CN" sz="1600" dirty="0"/>
              <a:t>, double 1.000000e+00, double 0.000000e+00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&lt;result&gt; = select [fast-math flags] </a:t>
            </a:r>
            <a:r>
              <a:rPr lang="en-US" altLang="zh-CN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selty</a:t>
            </a:r>
            <a:r>
              <a:rPr lang="en-US" altLang="zh-CN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</a:t>
            </a:r>
            <a:r>
              <a:rPr lang="en-US" altLang="zh-CN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cond</a:t>
            </a:r>
            <a:r>
              <a:rPr lang="en-US" altLang="zh-CN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&gt;, &lt;ty&gt; &lt;val1&gt;, &lt;ty&gt; &lt;val2&gt;   ; yields ty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ret double %.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ready&gt;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3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E1774-2F73-4CF0-B8A1-9E5C9303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7" y="117446"/>
            <a:ext cx="10344665" cy="1451295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def binary= 9 (LHS RHS) </a:t>
            </a:r>
            <a:br>
              <a:rPr lang="en-US" altLang="zh-CN" sz="3600" dirty="0"/>
            </a:br>
            <a:r>
              <a:rPr lang="en-US" altLang="zh-CN" sz="3600" dirty="0"/>
              <a:t>	if LHS&lt;RHS then 0 else</a:t>
            </a:r>
            <a:br>
              <a:rPr lang="en-US" altLang="zh-CN" sz="3600" dirty="0"/>
            </a:br>
            <a:r>
              <a:rPr lang="en-US" altLang="zh-CN" sz="3600" dirty="0"/>
              <a:t>		if RHS&lt;LHS then 0 else 1;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01D818-33C6-4D08-AC74-BF74028745C4}"/>
              </a:ext>
            </a:extLst>
          </p:cNvPr>
          <p:cNvSpPr/>
          <p:nvPr/>
        </p:nvSpPr>
        <p:spPr>
          <a:xfrm>
            <a:off x="503114" y="1797555"/>
            <a:ext cx="10798774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ready&gt; </a:t>
            </a:r>
            <a:r>
              <a:rPr lang="en-US" altLang="zh-CN" sz="1600" dirty="0"/>
              <a:t>def binary= 9 (LHS RHS) if LHS&lt;RHS then 0 else if RHS&lt;LHS then 0 else 1;</a:t>
            </a:r>
          </a:p>
          <a:p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ready&gt; </a:t>
            </a:r>
            <a:r>
              <a:rPr lang="en-US" altLang="zh-CN" sz="1600" dirty="0"/>
              <a:t>Read function </a:t>
            </a:r>
            <a:r>
              <a:rPr lang="en-US" altLang="zh-CN" sz="1600" dirty="0" err="1"/>
              <a:t>definition:define</a:t>
            </a:r>
            <a:r>
              <a:rPr lang="en-US" altLang="zh-CN" sz="1600" dirty="0"/>
              <a:t> double @"binary="(double %LHS, double %RHS) {</a:t>
            </a:r>
          </a:p>
          <a:p>
            <a:r>
              <a:rPr lang="en-US" altLang="zh-CN" sz="1600" dirty="0"/>
              <a:t>entry:</a:t>
            </a:r>
          </a:p>
          <a:p>
            <a:r>
              <a:rPr lang="en-US" altLang="zh-CN" sz="1600" dirty="0"/>
              <a:t>  %</a:t>
            </a:r>
            <a:r>
              <a:rPr lang="en-US" altLang="zh-CN" sz="1600" dirty="0" err="1"/>
              <a:t>cmptmp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fcmp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ult</a:t>
            </a:r>
            <a:r>
              <a:rPr lang="en-US" altLang="zh-CN" sz="1600" dirty="0"/>
              <a:t> double %LHS, %RHS</a:t>
            </a:r>
          </a:p>
          <a:p>
            <a:r>
              <a:rPr lang="en-US" altLang="zh-CN" sz="1600" dirty="0"/>
              <a:t>  %cmptmp1 = </a:t>
            </a:r>
            <a:r>
              <a:rPr lang="en-US" altLang="zh-CN" sz="1600" dirty="0" err="1"/>
              <a:t>fcmp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ult</a:t>
            </a:r>
            <a:r>
              <a:rPr lang="en-US" altLang="zh-CN" sz="1600" dirty="0"/>
              <a:t> double %RHS, %LHS</a:t>
            </a:r>
          </a:p>
          <a:p>
            <a:r>
              <a:rPr lang="en-US" altLang="zh-CN" sz="1600" dirty="0"/>
              <a:t>  %. = select i1 %cmptmp1, double 0.000000e+00, double 1.000000e+00</a:t>
            </a:r>
          </a:p>
          <a:p>
            <a:r>
              <a:rPr lang="en-US" altLang="zh-CN" sz="1600" dirty="0"/>
              <a:t>  %iftmp7 = select i1 %</a:t>
            </a:r>
            <a:r>
              <a:rPr lang="en-US" altLang="zh-CN" sz="1600" dirty="0" err="1"/>
              <a:t>cmptmp</a:t>
            </a:r>
            <a:r>
              <a:rPr lang="en-US" altLang="zh-CN" sz="1600" dirty="0"/>
              <a:t>, double 0.000000e+00, double %.</a:t>
            </a:r>
          </a:p>
          <a:p>
            <a:r>
              <a:rPr lang="en-US" altLang="zh-CN" sz="1600" dirty="0"/>
              <a:t>  ret double %iftmp7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ready&gt;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DF0FD-A217-4DFF-B5DF-267DF605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86D3D2-01B6-4556-9810-40C4B50DD642}"/>
              </a:ext>
            </a:extLst>
          </p:cNvPr>
          <p:cNvSpPr/>
          <p:nvPr/>
        </p:nvSpPr>
        <p:spPr>
          <a:xfrm>
            <a:off x="4557946" y="2060089"/>
            <a:ext cx="7241218" cy="41857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 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isspace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isalpha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isalnum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"in"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"binary"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二元操作符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tok_binary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IdentifierStr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"unary"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一元操作符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tok_unary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tok_identifier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274A1B-EA4A-4A71-B0AF-B855C1BA5EC9}"/>
              </a:ext>
            </a:extLst>
          </p:cNvPr>
          <p:cNvSpPr/>
          <p:nvPr/>
        </p:nvSpPr>
        <p:spPr>
          <a:xfrm>
            <a:off x="838200" y="2060089"/>
            <a:ext cx="3227773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tok_then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tok_else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tok_for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tok_in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tok_binary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tok_unary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6960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573CB-798F-424D-8879-DDFABE7D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抽象语法树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FC1C8C-E391-4494-AD67-F4BE67B0C794}"/>
              </a:ext>
            </a:extLst>
          </p:cNvPr>
          <p:cNvSpPr/>
          <p:nvPr/>
        </p:nvSpPr>
        <p:spPr>
          <a:xfrm>
            <a:off x="918099" y="1524380"/>
            <a:ext cx="6636798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UnaryExprAST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Opcode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一元操作符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Operand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一元操作数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UnaryExprAST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Opcode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Operand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Opcode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Opcode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Operand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Operand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C3E2C5-BB34-418D-B224-2A23B6FBE8E3}"/>
              </a:ext>
            </a:extLst>
          </p:cNvPr>
          <p:cNvSpPr/>
          <p:nvPr/>
        </p:nvSpPr>
        <p:spPr>
          <a:xfrm>
            <a:off x="918098" y="3901217"/>
            <a:ext cx="6636797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lvl="0"/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               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二元操作符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左部右部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b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BinaryExprAST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: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{}</a:t>
            </a:r>
          </a:p>
          <a:p>
            <a:pPr lvl="0"/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7214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A96D5-B1FA-48E6-8893-81FC6C82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2" y="0"/>
            <a:ext cx="4200144" cy="1198499"/>
          </a:xfrm>
        </p:spPr>
        <p:txBody>
          <a:bodyPr/>
          <a:lstStyle/>
          <a:p>
            <a:r>
              <a:rPr lang="zh-CN" altLang="en-US" dirty="0"/>
              <a:t>函数声明语法树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BE0895-0FD9-4F47-8E55-6F79A73CA26A}"/>
              </a:ext>
            </a:extLst>
          </p:cNvPr>
          <p:cNvSpPr/>
          <p:nvPr/>
        </p:nvSpPr>
        <p:spPr>
          <a:xfrm>
            <a:off x="4569899" y="151179"/>
            <a:ext cx="7170997" cy="65556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利用函数声明的结构，来实现运算符的自定义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IsOperator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存储是否为运算符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Precedence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存储二元运算符的优先级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PrototypeAST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IsOperator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Prec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增加默认参数，实现对之前代码的兼容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)),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IsOperator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IsOperator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Precedence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Prec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codegen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isUnaryOp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IsOperator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判断一元运算符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isBinaryOp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IsOperator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判断二元运算符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getOperatorName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isUnaryOp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||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isBinaryOp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使用断言，来中止异常情况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- </a:t>
            </a:r>
            <a:r>
              <a:rPr lang="en-US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getBinaryPrecedence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Precedence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返回非负优先级，最低优先级为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8054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BF079-53FE-49F7-ACCD-2C5DC302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 一元运算符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97C3BF-4559-44C7-8E4A-D2135C734808}"/>
              </a:ext>
            </a:extLst>
          </p:cNvPr>
          <p:cNvSpPr/>
          <p:nvPr/>
        </p:nvSpPr>
        <p:spPr>
          <a:xfrm>
            <a:off x="838200" y="1961031"/>
            <a:ext cx="8004048" cy="33239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/// unary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primary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///   ::= '!' unary</a:t>
            </a:r>
            <a:endParaRPr lang="en-US" altLang="zh-C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ParseUnary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如果当前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token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不是 一元运算符，那就解析成 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Primary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isascii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||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'('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sz="14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ParsePrimary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 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如果是 一元运算符 就存储且解析，再次自身解析出 操作数部分，并生成抽象语法树</a:t>
            </a:r>
            <a:endParaRPr lang="zh-CN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Opc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CurTok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getNextToken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Operand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ParseUnary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make_unique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UnaryExprAST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Opc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Operand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88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华文中宋"/>
        <a:cs typeface=""/>
      </a:majorFont>
      <a:minorFont>
        <a:latin typeface="Consolas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  <a:lumOff val="15000"/>
          </a:schemeClr>
        </a:solidFill>
      </a:spPr>
      <a:bodyPr wrap="square">
        <a:spAutoFit/>
      </a:bodyPr>
      <a:lstStyle>
        <a:defPPr algn="l">
          <a:defRPr sz="1600" dirty="0">
            <a:solidFill>
              <a:srgbClr val="4EC9B0"/>
            </a:solidFill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4279</TotalTime>
  <Words>3960</Words>
  <Application>Microsoft Office PowerPoint</Application>
  <PresentationFormat>宽屏</PresentationFormat>
  <Paragraphs>400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Arial</vt:lpstr>
      <vt:lpstr>Consolas</vt:lpstr>
      <vt:lpstr>Office 主题​​</vt:lpstr>
      <vt:lpstr>Kaleidoscope 代码解释(5)</vt:lpstr>
      <vt:lpstr>语言拓展：自定义运算符</vt:lpstr>
      <vt:lpstr>def binary= 9 (LHS RHS)   if LHS&lt;RHS  then 0  else   if RHS&lt;LHS   then 0   else 1;</vt:lpstr>
      <vt:lpstr>def unary ! (x) if x then 0 else 1;</vt:lpstr>
      <vt:lpstr>def binary= 9 (LHS RHS)   if LHS&lt;RHS then 0 else   if RHS&lt;LHS then 0 else 1;</vt:lpstr>
      <vt:lpstr>词法分析</vt:lpstr>
      <vt:lpstr>抽象语法树</vt:lpstr>
      <vt:lpstr>函数声明语法树</vt:lpstr>
      <vt:lpstr>解析 一元运算符</vt:lpstr>
      <vt:lpstr>解析 运算符与右部</vt:lpstr>
      <vt:lpstr>解析 函数声明</vt:lpstr>
      <vt:lpstr>解析 函数声明</vt:lpstr>
      <vt:lpstr>解析 函数声明</vt:lpstr>
      <vt:lpstr>一元运算符 生成</vt:lpstr>
      <vt:lpstr>二元运算符 生成</vt:lpstr>
      <vt:lpstr>函数 生成</vt:lpstr>
      <vt:lpstr>def unary! (x) if x then 0 else 1;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Kaleidoscope</dc:title>
  <dc:creator>sunmiimuu</dc:creator>
  <cp:lastModifiedBy>Sun</cp:lastModifiedBy>
  <cp:revision>100</cp:revision>
  <dcterms:created xsi:type="dcterms:W3CDTF">2020-08-03T14:28:18Z</dcterms:created>
  <dcterms:modified xsi:type="dcterms:W3CDTF">2020-09-01T09:03:17Z</dcterms:modified>
</cp:coreProperties>
</file>