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75" r:id="rId5"/>
    <p:sldId id="260" r:id="rId6"/>
    <p:sldId id="262" r:id="rId7"/>
    <p:sldId id="263" r:id="rId8"/>
    <p:sldId id="265" r:id="rId9"/>
    <p:sldId id="266" r:id="rId10"/>
    <p:sldId id="267" r:id="rId11"/>
    <p:sldId id="273" r:id="rId12"/>
    <p:sldId id="274" r:id="rId13"/>
    <p:sldId id="270" r:id="rId14"/>
    <p:sldId id="271" r:id="rId15"/>
    <p:sldId id="272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9EA"/>
    <a:srgbClr val="44546A"/>
    <a:srgbClr val="89D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73020-315A-4257-BA2D-4E1DD91C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6702AE-23BB-418B-A9FB-C7576A30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0D7E5-BF0C-4DCE-AE1F-B16A10ED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9D3AF-3B7B-4626-A1DC-6F026165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FAEDD-4E9C-4056-A557-F72C1730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6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9CE47-EC56-41CB-B152-2EEEE82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CE4C0-205B-4CC7-97F0-23A6D2FB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073DC-50BE-43A5-951E-ABB41490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C339F-22E4-4E1B-B44B-4321131B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DBC6F-D776-4084-BD17-AB05943E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2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9C0D41-2999-4963-88A4-E11F70027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A8B6C-D5D3-4B16-AFD3-4564B6A0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62D39-D25B-4383-B36A-9756009C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2AFE7-934B-4196-A3F1-55F425FE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F1954-2209-4978-97C1-28CFD136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4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516CD-9631-4C44-83A6-0E0D84D2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094B7-D253-4659-952C-4BF01411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5E8E-5979-4933-B094-2791481E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2F81F-B12D-4C4A-BF11-F05B7BAF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04510-113F-45AA-AE54-0ED6CDFA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36D15-7C08-47EF-BB92-5B437A35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C9252-9E48-4026-A841-EFF4606D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8A6BA-3C82-40E2-9DBB-5EC2A931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1B53A-3352-425F-BD69-96CF27ED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52FC5-F7E6-47A8-91DE-92ED2104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4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A433-6F23-42FE-86CC-C8827E71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32CA4-57BE-4DF8-B25F-FB6FAF7B6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DAC1F-72EB-478B-8C25-7FB08E8E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F1CE5-1952-4BFE-B6F0-CEA137CB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1FB73-CEA9-444E-8803-7F852AAC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ADDB0-BEE8-46EC-B1D4-4EDC8814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59CD-4D13-4584-B452-41283BF9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7D3DB-D2D8-4519-9C20-B39B11ED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5C4D7-954D-44C1-AD06-FE13DD30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9CE46-22BC-4EAD-9D72-B940EE5FA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17EF57-4BE0-4740-AAFB-E54982F33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F71B19-A750-400E-9DF8-68140530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49C106-59F4-4EC9-92CA-FF2C2708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04ECB5-A78F-4167-9028-28992E02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74134-BBEA-4564-9BBB-9836CE46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2581EC-519D-441B-B726-29477F5F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A4D744-9986-4919-BCF3-DB246DFF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DB909D-F1BE-48E1-8B1B-104E4764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B987D9-CE2F-47E6-A92F-A99CE814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F50A7B-3718-4CF9-B23E-C5A54C55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5371A-D037-4F7A-AACB-C5C7BF01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9A9AA-6BD6-4662-9FF0-1626FE65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6B04A-9AFD-4250-A66B-5C9546FE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94A01-014B-43D3-96DE-97DD0D6A9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E230E-6AFE-464A-B7B4-135A2F07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EE4BD-AFBD-44F6-ABC1-D28496B3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1EAFC-0F7E-4A1B-ACFB-E8C38EE4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3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8963E-489A-40E2-ADCC-5D5C6EBF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52E850-EB97-4FCC-80B7-A800354C0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84E7E1-7A6E-4A8F-BA4E-D18C93601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EF76F-A0C7-4D4F-A5F8-B03D447A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20634-BC31-4C8C-ACE1-3BCDCC9B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21B5C-D74E-4BAC-B861-83C2FFC0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5AAE38-8DC0-4A4E-A111-4EBC57D6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AE432-5B8E-43BB-A717-C9888493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678F3-3504-4B9B-98AE-899FAB4DF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55C20-67AB-43EF-8383-CD2F17798BB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AA285-9945-4913-871E-E6BB9A02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F9069-7C15-4D7D-9C47-F9E16420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08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gradFill>
            <a:gsLst>
              <a:gs pos="0">
                <a:srgbClr val="F599EA"/>
              </a:gs>
              <a:gs pos="100000">
                <a:srgbClr val="89D1EB"/>
              </a:gs>
            </a:gsLst>
            <a:lin ang="42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FC452-6993-406E-877E-0AE687AA4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Kaleidoscope</a:t>
            </a:r>
            <a:br>
              <a:rPr lang="en-US" altLang="zh-CN" dirty="0"/>
            </a:br>
            <a:r>
              <a:rPr lang="zh-CN" altLang="en-US" sz="3200" dirty="0"/>
              <a:t>代码解释</a:t>
            </a:r>
            <a:r>
              <a:rPr lang="en-US" altLang="zh-CN" sz="3200" dirty="0"/>
              <a:t>(6/8)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6D359C-C847-4C45-B43B-8763A7FA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6100"/>
            <a:ext cx="9144000" cy="137953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万花筒语言 </a:t>
            </a:r>
            <a:r>
              <a:rPr lang="en-US" altLang="zh-CN" dirty="0"/>
              <a:t>- LLVM </a:t>
            </a:r>
            <a:r>
              <a:rPr lang="zh-CN" altLang="en-US" dirty="0"/>
              <a:t>新手入门教程</a:t>
            </a:r>
            <a:endParaRPr lang="en-US" altLang="zh-CN" dirty="0"/>
          </a:p>
          <a:p>
            <a:r>
              <a:rPr lang="en-US" altLang="zh-CN" dirty="0"/>
              <a:t>https://llvm.org/docs/tutorial/MyFirstLanguageFrontend/LangImpl07.html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PLCT - SSC</a:t>
            </a:r>
          </a:p>
        </p:txBody>
      </p:sp>
    </p:spTree>
    <p:extLst>
      <p:ext uri="{BB962C8B-B14F-4D97-AF65-F5344CB8AC3E}">
        <p14:creationId xmlns:p14="http://schemas.microsoft.com/office/powerpoint/2010/main" val="211302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AE712BB-B8A6-4FD9-94DA-909DD3A51AF0}"/>
              </a:ext>
            </a:extLst>
          </p:cNvPr>
          <p:cNvSpPr/>
          <p:nvPr/>
        </p:nvSpPr>
        <p:spPr>
          <a:xfrm>
            <a:off x="6096000" y="0"/>
            <a:ext cx="6096000" cy="148656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ForExprAST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  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获取函数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Function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getParent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为变量创建一个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Alloca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AllocaInst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CreateEntryBlockAlloca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为循环变量初始化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将循环变量的值存入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Alloca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为循环体创建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BasicBlock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"loop"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创建分支语句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从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PHI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中获取新的值，并保存旧值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AllocaInst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生成主体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生成步长值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(Step)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默认为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1.0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计算终止条件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计算新的循环变量值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CurVar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CreateLoad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c_str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CreateFAdd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CurVar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条件判断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CreateFCmpONE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loopcond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after loop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BB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afterloop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插入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语句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CreateCondBr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循环后语句插入位置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将最后的循环值保存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erase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0.0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Constant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getNullValue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EBCFB4-9532-4962-85D1-6396125F46FC}"/>
              </a:ext>
            </a:extLst>
          </p:cNvPr>
          <p:cNvSpPr/>
          <p:nvPr/>
        </p:nvSpPr>
        <p:spPr>
          <a:xfrm>
            <a:off x="0" y="0"/>
            <a:ext cx="6096000" cy="148656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ForExprAST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Function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getParent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PreheaderBB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"loop"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PHINode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*Variable =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CreatePHI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Variable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addIncoming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PreheaderBB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Variable;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CreateFAdd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(Variable,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CreateFCmpONE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loopcond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LoopEndBB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afterloop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CreateCondBr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Variable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addIncoming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LoopEndBB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erase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for expr always returns 0.0.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Constant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getNullValue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5088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AE712BB-B8A6-4FD9-94DA-909DD3A51AF0}"/>
              </a:ext>
            </a:extLst>
          </p:cNvPr>
          <p:cNvSpPr/>
          <p:nvPr/>
        </p:nvSpPr>
        <p:spPr>
          <a:xfrm>
            <a:off x="6096000" y="-6476308"/>
            <a:ext cx="6096000" cy="148656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ForExprAST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  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获取函数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Function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getParent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为变量创建一个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Alloca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AllocaInst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CreateEntryBlockAlloca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为循环变量初始化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将循环变量的值存入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Alloca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为循环体创建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BasicBlock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"loop"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创建分支语句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从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PHI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中获取新的值，并保存旧值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AllocaInst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生成主体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生成步长值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(Step)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默认为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1.0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计算终止条件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计算新的循环变量值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CurVar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CreateLoad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c_str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CreateFAdd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CurVar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条件判断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CreateFCmpONE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loopcond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after loop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BB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afterloop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插入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语句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CreateCondBr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循环后语句插入位置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将最后的循环值保存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erase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0.0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Constant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getNullValue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EBCFB4-9532-4962-85D1-6396125F46FC}"/>
              </a:ext>
            </a:extLst>
          </p:cNvPr>
          <p:cNvSpPr/>
          <p:nvPr/>
        </p:nvSpPr>
        <p:spPr>
          <a:xfrm>
            <a:off x="0" y="-6476308"/>
            <a:ext cx="6096000" cy="148656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ForExprAST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Function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getParent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PreheaderBB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"loop"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PHINode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*Variable =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CreatePHI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Variable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addIncoming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PreheaderBB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Variable;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CreateFAdd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(Variable,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CreateFCmpONE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loopcond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LoopEndBB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afterloop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CreateCondBr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Variable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addIncoming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LoopEndBB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erase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for expr always returns 0.0.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Constant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getNullValue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89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AE712BB-B8A6-4FD9-94DA-909DD3A51AF0}"/>
              </a:ext>
            </a:extLst>
          </p:cNvPr>
          <p:cNvSpPr/>
          <p:nvPr/>
        </p:nvSpPr>
        <p:spPr>
          <a:xfrm>
            <a:off x="6096000" y="-8011495"/>
            <a:ext cx="6096000" cy="148656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ForExprAST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  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获取函数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Function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getParent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为变量创建一个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Alloca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AllocaInst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CreateEntryBlockAlloca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为循环变量初始化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将循环变量的值存入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Alloca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为循环体创建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BasicBlock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"loop"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创建分支语句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从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PHI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中获取新的值，并保存旧值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AllocaInst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生成主体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生成步长值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(Step)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默认为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1.0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计算终止条件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计算新的循环变量值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CurVar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CreateLoad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c_str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CreateFAdd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CurVar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条件判断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CreateFCmpONE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loopcond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after loop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BB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afterloop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插入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语句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CreateCondBr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循环后语句插入位置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将最后的循环值保存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erase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0.0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Constant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getNullValue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EBCFB4-9532-4962-85D1-6396125F46FC}"/>
              </a:ext>
            </a:extLst>
          </p:cNvPr>
          <p:cNvSpPr/>
          <p:nvPr/>
        </p:nvSpPr>
        <p:spPr>
          <a:xfrm>
            <a:off x="0" y="-8011495"/>
            <a:ext cx="6096000" cy="148656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ForExprAST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Function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getParent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PreheaderBB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"loop"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PHINode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*Variable =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CreatePHI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Variable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addIncoming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PreheaderBB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Variable;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CreateFAdd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(Variable,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CreateFCmpONE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loopcond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LoopEndBB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afterloop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CreateCondBr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Variable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addIncoming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LoopEndBB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erase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for expr always returns 0.0.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Constant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getNullValue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8534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63F249-CE38-4219-873F-E63AD92BC416}"/>
              </a:ext>
            </a:extLst>
          </p:cNvPr>
          <p:cNvSpPr/>
          <p:nvPr/>
        </p:nvSpPr>
        <p:spPr>
          <a:xfrm>
            <a:off x="771787" y="83890"/>
            <a:ext cx="9376096" cy="674030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VarExprAST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::vector&lt;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AllocaInst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*&gt;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OldBindings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Function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getParent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注册所有 可变变量 并初始化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e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e; ++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::string &amp;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*Init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初始值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(Init)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默认是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0.0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alloca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对变量进行存储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AllocaInst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CreateEntryBlockAlloca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存储变量旧值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OldBindings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Remember this binding.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生成主体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BodyVal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BodyVal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回复旧值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e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e; ++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OldBindings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返回主体计算值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BodyVal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911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519E56-2432-49AE-B843-5210E2B8932B}"/>
              </a:ext>
            </a:extLst>
          </p:cNvPr>
          <p:cNvSpPr/>
          <p:nvPr/>
        </p:nvSpPr>
        <p:spPr>
          <a:xfrm>
            <a:off x="838200" y="1029477"/>
            <a:ext cx="8884640" cy="16004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&amp;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&amp;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8B1613-B734-4EC8-900D-C2E6392691D5}"/>
              </a:ext>
            </a:extLst>
          </p:cNvPr>
          <p:cNvSpPr/>
          <p:nvPr/>
        </p:nvSpPr>
        <p:spPr>
          <a:xfrm>
            <a:off x="838199" y="2895298"/>
            <a:ext cx="8884639" cy="28931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&amp;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为变量创建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alloca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AllocaInst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CreateEntryBlockAlloca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将值存入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alloca</a:t>
            </a:r>
            <a:endParaRPr lang="en-US" altLang="zh-CN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将参数存入符号表</a:t>
            </a:r>
            <a:endParaRPr lang="en-US" altLang="zh-CN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())] =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6217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91E67-593C-4CA9-AC4B-7BFFA6FA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</a:t>
            </a:r>
            <a:r>
              <a:rPr lang="zh-CN" altLang="en-US" dirty="0"/>
              <a:t>、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079C3C-ECD8-4EBF-B88C-D3C99A952811}"/>
              </a:ext>
            </a:extLst>
          </p:cNvPr>
          <p:cNvSpPr/>
          <p:nvPr/>
        </p:nvSpPr>
        <p:spPr>
          <a:xfrm>
            <a:off x="838200" y="2134879"/>
            <a:ext cx="6096000" cy="16004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InitializeModuleAndPassManager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将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alloca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转换为寄存器</a:t>
            </a:r>
            <a:endParaRPr lang="en-US" altLang="zh-CN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TheFPM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createPromoteMemoryToRegisterPass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TheFPM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doInitialization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6DAFAA-37EE-4D7B-9934-30761EB5EE30}"/>
              </a:ext>
            </a:extLst>
          </p:cNvPr>
          <p:cNvSpPr/>
          <p:nvPr/>
        </p:nvSpPr>
        <p:spPr>
          <a:xfrm>
            <a:off x="838200" y="4018126"/>
            <a:ext cx="6096000" cy="16004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Install standard binary operators.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1 is lowest precedence.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'='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848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10E26-65C0-4788-A739-9418EB21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94283"/>
          </a:xfrm>
        </p:spPr>
        <p:txBody>
          <a:bodyPr>
            <a:noAutofit/>
          </a:bodyPr>
          <a:lstStyle/>
          <a:p>
            <a:r>
              <a:rPr lang="nn-NO" altLang="zh-CN" sz="2400" dirty="0"/>
              <a:t>def acc(n) var sum=0 in (for i=1,i&lt;n in sum=sum+i) : sum;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16DBDB-DF0B-47B6-85DC-B574FD0D878F}"/>
              </a:ext>
            </a:extLst>
          </p:cNvPr>
          <p:cNvSpPr txBox="1"/>
          <p:nvPr/>
        </p:nvSpPr>
        <p:spPr>
          <a:xfrm>
            <a:off x="269789" y="300418"/>
            <a:ext cx="11652422" cy="63709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FF0000"/>
                </a:solidFill>
              </a:rPr>
              <a:t>从执行了</a:t>
            </a:r>
            <a:r>
              <a:rPr lang="es-ES" altLang="zh-CN" sz="1200" dirty="0">
                <a:solidFill>
                  <a:srgbClr val="FF0000"/>
                </a:solidFill>
              </a:rPr>
              <a:t>def binary: 1 (x y) y;</a:t>
            </a:r>
            <a:r>
              <a:rPr lang="zh-CN" altLang="en-US" sz="1200" dirty="0">
                <a:solidFill>
                  <a:srgbClr val="FF0000"/>
                </a:solidFill>
              </a:rPr>
              <a:t>之后开始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zh-CN" sz="1200" dirty="0">
                <a:solidFill>
                  <a:srgbClr val="92D050"/>
                </a:solidFill>
              </a:rPr>
              <a:t>HandleDefinition(); 							</a:t>
            </a:r>
            <a:r>
              <a:rPr lang="es-ES" altLang="zh-CN" sz="1200" dirty="0"/>
              <a:t>//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altLang="zh-CN" sz="1200" dirty="0">
                <a:solidFill>
                  <a:srgbClr val="92D050"/>
                </a:solidFill>
              </a:rPr>
              <a:t>FnAST = ParseDefinition() 						</a:t>
            </a:r>
            <a:r>
              <a:rPr lang="es-ES" altLang="zh-CN" sz="1200" dirty="0"/>
              <a:t>// acc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altLang="zh-CN" sz="1200" dirty="0">
                <a:solidFill>
                  <a:srgbClr val="92D050"/>
                </a:solidFill>
              </a:rPr>
              <a:t>Proto = ParsePrototype()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altLang="zh-CN" sz="1200" dirty="0">
                <a:solidFill>
                  <a:srgbClr val="92D050"/>
                </a:solidFill>
              </a:rPr>
              <a:t>FnName = IdentifierStr 						</a:t>
            </a:r>
            <a:r>
              <a:rPr lang="es-ES" altLang="zh-CN" sz="1200" dirty="0"/>
              <a:t>// (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altLang="zh-CN" sz="1200" dirty="0">
                <a:solidFill>
                  <a:srgbClr val="92D050"/>
                </a:solidFill>
              </a:rPr>
              <a:t>vector&lt;string&gt; ArgNames;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altLang="zh-CN" sz="1200" dirty="0">
                <a:solidFill>
                  <a:srgbClr val="92D050"/>
                </a:solidFill>
              </a:rPr>
              <a:t>while (getNextToken() == tok_identifier) 				</a:t>
            </a:r>
            <a:r>
              <a:rPr lang="es-ES" altLang="zh-CN" sz="1200" dirty="0"/>
              <a:t>// n 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altLang="zh-CN" sz="1200" dirty="0">
                <a:solidFill>
                  <a:srgbClr val="92D050"/>
                </a:solidFill>
              </a:rPr>
              <a:t>E = ParseExpression() 						</a:t>
            </a:r>
            <a:r>
              <a:rPr lang="es-ES" altLang="zh-CN" sz="1200" dirty="0"/>
              <a:t>// var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altLang="zh-CN" sz="1200" dirty="0">
                <a:solidFill>
                  <a:srgbClr val="92D050"/>
                </a:solidFill>
              </a:rPr>
              <a:t>LHS = ParseUnary()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s-ES" altLang="zh-CN" sz="1200" dirty="0">
                <a:solidFill>
                  <a:srgbClr val="92D050"/>
                </a:solidFill>
              </a:rPr>
              <a:t>ParsePrimary()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altLang="zh-CN" sz="1200" dirty="0">
                <a:solidFill>
                  <a:srgbClr val="92D050"/>
                </a:solidFill>
              </a:rPr>
              <a:t>ParseVarExpr();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92D050"/>
                </a:solidFill>
              </a:rPr>
              <a:t>vector&lt;pair&lt;string, </a:t>
            </a:r>
            <a:r>
              <a:rPr lang="en-US" altLang="zh-CN" sz="1200" dirty="0" err="1">
                <a:solidFill>
                  <a:srgbClr val="92D050"/>
                </a:solidFill>
              </a:rPr>
              <a:t>unique_ptr</a:t>
            </a:r>
            <a:r>
              <a:rPr lang="en-US" altLang="zh-CN" sz="1200" dirty="0">
                <a:solidFill>
                  <a:srgbClr val="92D050"/>
                </a:solidFill>
              </a:rPr>
              <a:t>&lt;</a:t>
            </a:r>
            <a:r>
              <a:rPr lang="en-US" altLang="zh-CN" sz="1200" dirty="0" err="1">
                <a:solidFill>
                  <a:srgbClr val="92D050"/>
                </a:solidFill>
              </a:rPr>
              <a:t>ExprAST</a:t>
            </a:r>
            <a:r>
              <a:rPr lang="en-US" altLang="zh-CN" sz="1200" dirty="0">
                <a:solidFill>
                  <a:srgbClr val="92D050"/>
                </a:solidFill>
              </a:rPr>
              <a:t>&gt;&gt;&gt; </a:t>
            </a:r>
            <a:r>
              <a:rPr lang="en-US" altLang="zh-CN" sz="1200" dirty="0" err="1">
                <a:solidFill>
                  <a:srgbClr val="92D050"/>
                </a:solidFill>
              </a:rPr>
              <a:t>VarNames</a:t>
            </a:r>
            <a:r>
              <a:rPr lang="en-US" altLang="zh-CN" sz="1200" dirty="0">
                <a:solidFill>
                  <a:srgbClr val="92D050"/>
                </a:solidFill>
              </a:rPr>
              <a:t>; 	</a:t>
            </a:r>
            <a:r>
              <a:rPr lang="en-US" altLang="zh-CN" sz="1200" dirty="0"/>
              <a:t>// sum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fr-FR" altLang="zh-CN" sz="1200" dirty="0">
                <a:solidFill>
                  <a:srgbClr val="92D050"/>
                </a:solidFill>
              </a:rPr>
              <a:t>unique_ptr&lt;ExprAST&gt; 				</a:t>
            </a:r>
            <a:r>
              <a:rPr lang="fr-FR" altLang="zh-CN" sz="1200" dirty="0"/>
              <a:t>Init </a:t>
            </a:r>
            <a:r>
              <a:rPr lang="en-US" altLang="zh-CN" sz="1200" dirty="0"/>
              <a:t>//</a:t>
            </a:r>
            <a:r>
              <a:rPr lang="zh-CN" altLang="en-US" sz="1200" dirty="0"/>
              <a:t> </a:t>
            </a:r>
            <a:r>
              <a:rPr lang="en-US" altLang="zh-CN" sz="1200" dirty="0"/>
              <a:t>=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ES" altLang="zh-CN" sz="1200" dirty="0">
                <a:solidFill>
                  <a:srgbClr val="92D050"/>
                </a:solidFill>
              </a:rPr>
              <a:t>Init = ParseExpression(); 				</a:t>
            </a:r>
            <a:r>
              <a:rPr lang="es-ES" altLang="zh-CN" sz="1200" dirty="0"/>
              <a:t>// 0 in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92D050"/>
                </a:solidFill>
              </a:rPr>
              <a:t>VarNames.push_back</a:t>
            </a:r>
            <a:r>
              <a:rPr lang="en-US" altLang="zh-CN" sz="1200" dirty="0">
                <a:solidFill>
                  <a:srgbClr val="92D050"/>
                </a:solidFill>
              </a:rPr>
              <a:t>(</a:t>
            </a:r>
            <a:r>
              <a:rPr lang="en-US" altLang="zh-CN" sz="1200" dirty="0" err="1">
                <a:solidFill>
                  <a:srgbClr val="92D050"/>
                </a:solidFill>
              </a:rPr>
              <a:t>make_pair</a:t>
            </a:r>
            <a:r>
              <a:rPr lang="en-US" altLang="zh-CN" sz="1200" dirty="0">
                <a:solidFill>
                  <a:srgbClr val="92D050"/>
                </a:solidFill>
              </a:rPr>
              <a:t>(Name, move(Init)))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ES" altLang="zh-CN" sz="1200" dirty="0">
                <a:solidFill>
                  <a:srgbClr val="92D050"/>
                </a:solidFill>
              </a:rPr>
              <a:t>Body = ParseExpression() 			</a:t>
            </a:r>
            <a:r>
              <a:rPr lang="es-ES" altLang="zh-CN" sz="1200" dirty="0"/>
              <a:t>// </a:t>
            </a:r>
            <a:r>
              <a:rPr lang="nn-NO" altLang="zh-CN" sz="1200" dirty="0"/>
              <a:t>( for i = 1 , i &lt; n in sum = sum + i ) : sum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altLang="zh-CN" sz="1200" dirty="0">
                <a:solidFill>
                  <a:srgbClr val="00B0F0"/>
                </a:solidFill>
              </a:rPr>
              <a:t>FnIR = FnAST-&gt;codegen() 				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F0"/>
                </a:solidFill>
              </a:rPr>
              <a:t>Function *</a:t>
            </a:r>
            <a:r>
              <a:rPr lang="en-US" altLang="zh-CN" sz="1200" dirty="0" err="1">
                <a:solidFill>
                  <a:srgbClr val="00B0F0"/>
                </a:solidFill>
              </a:rPr>
              <a:t>TheFunction</a:t>
            </a:r>
            <a:r>
              <a:rPr lang="en-US" altLang="zh-CN" sz="1200" dirty="0">
                <a:solidFill>
                  <a:srgbClr val="00B0F0"/>
                </a:solidFill>
              </a:rPr>
              <a:t> = </a:t>
            </a:r>
            <a:r>
              <a:rPr lang="en-US" altLang="zh-CN" sz="1200" dirty="0" err="1">
                <a:solidFill>
                  <a:srgbClr val="00B0F0"/>
                </a:solidFill>
              </a:rPr>
              <a:t>getFunction</a:t>
            </a:r>
            <a:r>
              <a:rPr lang="en-US" altLang="zh-CN" sz="1200" dirty="0">
                <a:solidFill>
                  <a:srgbClr val="00B0F0"/>
                </a:solidFill>
              </a:rPr>
              <a:t>(</a:t>
            </a:r>
            <a:r>
              <a:rPr lang="en-US" altLang="zh-CN" sz="1200" dirty="0" err="1">
                <a:solidFill>
                  <a:srgbClr val="00B0F0"/>
                </a:solidFill>
              </a:rPr>
              <a:t>P.getName</a:t>
            </a:r>
            <a:r>
              <a:rPr lang="en-US" altLang="zh-CN" sz="1200" dirty="0">
                <a:solidFill>
                  <a:srgbClr val="00B0F0"/>
                </a:solidFill>
              </a:rPr>
              <a:t>());</a:t>
            </a:r>
            <a:r>
              <a:rPr lang="en-US" altLang="zh-CN" sz="1200" dirty="0"/>
              <a:t> 				</a:t>
            </a:r>
            <a:r>
              <a:rPr lang="zh-CN" altLang="en-US" sz="1200" dirty="0"/>
              <a:t>生成函数</a:t>
            </a:r>
            <a:endParaRPr lang="en-US" altLang="zh-CN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altLang="zh-CN" sz="1200" dirty="0">
                <a:solidFill>
                  <a:srgbClr val="00B0F0"/>
                </a:solidFill>
              </a:rPr>
              <a:t>if (P.isBinaryOp()) 						</a:t>
            </a:r>
            <a:r>
              <a:rPr lang="zh-CN" altLang="en-US" sz="1200" dirty="0"/>
              <a:t>判断是否为二元运算符</a:t>
            </a:r>
            <a:endParaRPr lang="en-US" altLang="zh-CN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00B0F0"/>
                </a:solidFill>
              </a:rPr>
              <a:t>BasicBlock</a:t>
            </a:r>
            <a:r>
              <a:rPr lang="en-US" altLang="zh-CN" sz="1200" dirty="0">
                <a:solidFill>
                  <a:srgbClr val="00B0F0"/>
                </a:solidFill>
              </a:rPr>
              <a:t> *BB = </a:t>
            </a:r>
            <a:r>
              <a:rPr lang="en-US" altLang="zh-CN" sz="1200" dirty="0" err="1">
                <a:solidFill>
                  <a:srgbClr val="00B0F0"/>
                </a:solidFill>
              </a:rPr>
              <a:t>BasicBlock</a:t>
            </a:r>
            <a:r>
              <a:rPr lang="en-US" altLang="zh-CN" sz="1200" dirty="0">
                <a:solidFill>
                  <a:srgbClr val="00B0F0"/>
                </a:solidFill>
              </a:rPr>
              <a:t>::Create(</a:t>
            </a:r>
            <a:r>
              <a:rPr lang="en-US" altLang="zh-CN" sz="1200" dirty="0" err="1">
                <a:solidFill>
                  <a:srgbClr val="00B0F0"/>
                </a:solidFill>
              </a:rPr>
              <a:t>TheContext</a:t>
            </a:r>
            <a:r>
              <a:rPr lang="en-US" altLang="zh-CN" sz="1200" dirty="0">
                <a:solidFill>
                  <a:srgbClr val="00B0F0"/>
                </a:solidFill>
              </a:rPr>
              <a:t>, "entry", </a:t>
            </a:r>
            <a:r>
              <a:rPr lang="en-US" altLang="zh-CN" sz="1200" dirty="0" err="1">
                <a:solidFill>
                  <a:srgbClr val="00B0F0"/>
                </a:solidFill>
              </a:rPr>
              <a:t>TheFunction</a:t>
            </a:r>
            <a:r>
              <a:rPr lang="en-US" altLang="zh-CN" sz="1200" dirty="0">
                <a:solidFill>
                  <a:srgbClr val="00B0F0"/>
                </a:solidFill>
              </a:rPr>
              <a:t>);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altLang="zh-CN" sz="1200" dirty="0">
                <a:solidFill>
                  <a:srgbClr val="00B0F0"/>
                </a:solidFill>
              </a:rPr>
              <a:t>Builder.SetInsertPoint(BB);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F0"/>
                </a:solidFill>
              </a:rPr>
              <a:t>for (auto &amp;</a:t>
            </a:r>
            <a:r>
              <a:rPr lang="en-US" altLang="zh-CN" sz="1200" dirty="0" err="1">
                <a:solidFill>
                  <a:srgbClr val="00B0F0"/>
                </a:solidFill>
              </a:rPr>
              <a:t>Arg</a:t>
            </a:r>
            <a:r>
              <a:rPr lang="en-US" altLang="zh-CN" sz="1200" dirty="0">
                <a:solidFill>
                  <a:srgbClr val="00B0F0"/>
                </a:solidFill>
              </a:rPr>
              <a:t> : </a:t>
            </a:r>
            <a:r>
              <a:rPr lang="en-US" altLang="zh-CN" sz="1200" dirty="0" err="1">
                <a:solidFill>
                  <a:srgbClr val="00B0F0"/>
                </a:solidFill>
              </a:rPr>
              <a:t>TheFunction</a:t>
            </a:r>
            <a:r>
              <a:rPr lang="en-US" altLang="zh-CN" sz="1200" dirty="0">
                <a:solidFill>
                  <a:srgbClr val="00B0F0"/>
                </a:solidFill>
              </a:rPr>
              <a:t>-&gt;</a:t>
            </a:r>
            <a:r>
              <a:rPr lang="en-US" altLang="zh-CN" sz="1200" dirty="0" err="1">
                <a:solidFill>
                  <a:srgbClr val="00B0F0"/>
                </a:solidFill>
              </a:rPr>
              <a:t>args</a:t>
            </a:r>
            <a:r>
              <a:rPr lang="en-US" altLang="zh-CN" sz="1200" dirty="0">
                <a:solidFill>
                  <a:srgbClr val="00B0F0"/>
                </a:solidFill>
              </a:rPr>
              <a:t>())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altLang="zh-CN" sz="1200" dirty="0">
                <a:solidFill>
                  <a:srgbClr val="00B0F0"/>
                </a:solidFill>
              </a:rPr>
              <a:t>AllocaInst *Alloca = CreateEntryBlockAlloca(TheFunction, Arg.getName());	</a:t>
            </a:r>
            <a:r>
              <a:rPr lang="zh-CN" altLang="en-US" sz="1200" dirty="0"/>
              <a:t>为变量在</a:t>
            </a:r>
            <a:r>
              <a:rPr lang="en-US" altLang="zh-CN" sz="1200" dirty="0"/>
              <a:t>stack</a:t>
            </a:r>
            <a:r>
              <a:rPr lang="zh-CN" altLang="en-US" sz="1200" dirty="0"/>
              <a:t>的内存上分配</a:t>
            </a:r>
            <a:endParaRPr lang="es-ES" altLang="zh-CN" sz="12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altLang="zh-CN" sz="1200" dirty="0">
                <a:solidFill>
                  <a:srgbClr val="00B0F0"/>
                </a:solidFill>
              </a:rPr>
              <a:t>Builder.CreateStore(&amp;Arg, Alloca); 				</a:t>
            </a:r>
            <a:r>
              <a:rPr lang="zh-CN" altLang="en-US" sz="1200" dirty="0"/>
              <a:t>将参数保存在</a:t>
            </a:r>
            <a:r>
              <a:rPr lang="en-US" altLang="zh-CN" sz="1200" dirty="0" err="1"/>
              <a:t>Alloca</a:t>
            </a:r>
            <a:endParaRPr lang="es-ES" altLang="zh-CN" sz="12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00B0F0"/>
                </a:solidFill>
              </a:rPr>
              <a:t>NamedValues</a:t>
            </a:r>
            <a:r>
              <a:rPr lang="en-US" altLang="zh-CN" sz="1200" dirty="0">
                <a:solidFill>
                  <a:srgbClr val="00B0F0"/>
                </a:solidFill>
              </a:rPr>
              <a:t>[std::string(</a:t>
            </a:r>
            <a:r>
              <a:rPr lang="en-US" altLang="zh-CN" sz="1200" dirty="0" err="1">
                <a:solidFill>
                  <a:srgbClr val="00B0F0"/>
                </a:solidFill>
              </a:rPr>
              <a:t>Arg.getName</a:t>
            </a:r>
            <a:r>
              <a:rPr lang="en-US" altLang="zh-CN" sz="1200" dirty="0">
                <a:solidFill>
                  <a:srgbClr val="00B0F0"/>
                </a:solidFill>
              </a:rPr>
              <a:t>())] = </a:t>
            </a:r>
            <a:r>
              <a:rPr lang="en-US" altLang="zh-CN" sz="1200" dirty="0" err="1">
                <a:solidFill>
                  <a:srgbClr val="00B0F0"/>
                </a:solidFill>
              </a:rPr>
              <a:t>Alloca</a:t>
            </a:r>
            <a:r>
              <a:rPr lang="en-US" altLang="zh-CN" sz="1200" dirty="0">
                <a:solidFill>
                  <a:srgbClr val="00B0F0"/>
                </a:solidFill>
              </a:rPr>
              <a:t>; 			</a:t>
            </a:r>
            <a:r>
              <a:rPr lang="zh-CN" altLang="en-US" sz="1200" dirty="0"/>
              <a:t>将变量添加到符号表</a:t>
            </a:r>
            <a:endParaRPr lang="en-US" altLang="zh-CN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00B0F0"/>
                </a:solidFill>
              </a:rPr>
              <a:t>RetVal</a:t>
            </a:r>
            <a:r>
              <a:rPr lang="en-US" altLang="zh-CN" sz="1200" dirty="0">
                <a:solidFill>
                  <a:srgbClr val="00B0F0"/>
                </a:solidFill>
              </a:rPr>
              <a:t> = Body-&gt;</a:t>
            </a:r>
            <a:r>
              <a:rPr lang="en-US" altLang="zh-CN" sz="1200" dirty="0" err="1">
                <a:solidFill>
                  <a:srgbClr val="00B0F0"/>
                </a:solidFill>
              </a:rPr>
              <a:t>codegen</a:t>
            </a:r>
            <a:r>
              <a:rPr lang="en-US" altLang="zh-CN" sz="1200" dirty="0">
                <a:solidFill>
                  <a:srgbClr val="00B0F0"/>
                </a:solidFill>
              </a:rPr>
              <a:t>()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F0"/>
                </a:solidFill>
              </a:rPr>
              <a:t>const std::string &amp;</a:t>
            </a:r>
            <a:r>
              <a:rPr lang="en-US" altLang="zh-CN" sz="1200" dirty="0" err="1">
                <a:solidFill>
                  <a:srgbClr val="00B0F0"/>
                </a:solidFill>
              </a:rPr>
              <a:t>VarName</a:t>
            </a:r>
            <a:r>
              <a:rPr lang="en-US" altLang="zh-CN" sz="1200" dirty="0">
                <a:solidFill>
                  <a:srgbClr val="00B0F0"/>
                </a:solidFill>
              </a:rPr>
              <a:t> = </a:t>
            </a:r>
            <a:r>
              <a:rPr lang="en-US" altLang="zh-CN" sz="1200" dirty="0" err="1">
                <a:solidFill>
                  <a:srgbClr val="00B0F0"/>
                </a:solidFill>
              </a:rPr>
              <a:t>VarNames</a:t>
            </a:r>
            <a:r>
              <a:rPr lang="en-US" altLang="zh-CN" sz="1200" dirty="0">
                <a:solidFill>
                  <a:srgbClr val="00B0F0"/>
                </a:solidFill>
              </a:rPr>
              <a:t>[</a:t>
            </a:r>
            <a:r>
              <a:rPr lang="en-US" altLang="zh-CN" sz="1200" dirty="0" err="1">
                <a:solidFill>
                  <a:srgbClr val="00B0F0"/>
                </a:solidFill>
              </a:rPr>
              <a:t>i</a:t>
            </a:r>
            <a:r>
              <a:rPr lang="en-US" altLang="zh-CN" sz="1200" dirty="0">
                <a:solidFill>
                  <a:srgbClr val="00B0F0"/>
                </a:solidFill>
              </a:rPr>
              <a:t>].first;			</a:t>
            </a:r>
            <a:r>
              <a:rPr lang="zh-CN" altLang="en-US" sz="1200" dirty="0"/>
              <a:t>处理 可变变量</a:t>
            </a:r>
            <a:endParaRPr lang="en-US" altLang="zh-CN" sz="12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00B0F0"/>
                </a:solidFill>
              </a:rPr>
              <a:t>ExprAST</a:t>
            </a:r>
            <a:r>
              <a:rPr lang="en-US" altLang="zh-CN" sz="1200" dirty="0">
                <a:solidFill>
                  <a:srgbClr val="00B0F0"/>
                </a:solidFill>
              </a:rPr>
              <a:t> *Init = </a:t>
            </a:r>
            <a:r>
              <a:rPr lang="en-US" altLang="zh-CN" sz="1200" dirty="0" err="1">
                <a:solidFill>
                  <a:srgbClr val="00B0F0"/>
                </a:solidFill>
              </a:rPr>
              <a:t>VarNames</a:t>
            </a:r>
            <a:r>
              <a:rPr lang="en-US" altLang="zh-CN" sz="1200" dirty="0">
                <a:solidFill>
                  <a:srgbClr val="00B0F0"/>
                </a:solidFill>
              </a:rPr>
              <a:t>[</a:t>
            </a:r>
            <a:r>
              <a:rPr lang="en-US" altLang="zh-CN" sz="1200" dirty="0" err="1">
                <a:solidFill>
                  <a:srgbClr val="00B0F0"/>
                </a:solidFill>
              </a:rPr>
              <a:t>i</a:t>
            </a:r>
            <a:r>
              <a:rPr lang="en-US" altLang="zh-CN" sz="1200" dirty="0">
                <a:solidFill>
                  <a:srgbClr val="00B0F0"/>
                </a:solidFill>
              </a:rPr>
              <a:t>].</a:t>
            </a:r>
            <a:r>
              <a:rPr lang="en-US" altLang="zh-CN" sz="1200" dirty="0" err="1">
                <a:solidFill>
                  <a:srgbClr val="00B0F0"/>
                </a:solidFill>
              </a:rPr>
              <a:t>second.get</a:t>
            </a:r>
            <a:r>
              <a:rPr lang="en-US" altLang="zh-CN" sz="1200" dirty="0">
                <a:solidFill>
                  <a:srgbClr val="00B0F0"/>
                </a:solidFill>
              </a:rPr>
              <a:t>();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00B0F0"/>
                </a:solidFill>
              </a:rPr>
              <a:t>AllocaInst</a:t>
            </a:r>
            <a:r>
              <a:rPr lang="en-US" altLang="zh-CN" sz="1200" dirty="0">
                <a:solidFill>
                  <a:srgbClr val="00B0F0"/>
                </a:solidFill>
              </a:rPr>
              <a:t> *</a:t>
            </a:r>
            <a:r>
              <a:rPr lang="en-US" altLang="zh-CN" sz="1200" dirty="0" err="1">
                <a:solidFill>
                  <a:srgbClr val="00B0F0"/>
                </a:solidFill>
              </a:rPr>
              <a:t>Alloca</a:t>
            </a:r>
            <a:r>
              <a:rPr lang="en-US" altLang="zh-CN" sz="1200" dirty="0">
                <a:solidFill>
                  <a:srgbClr val="00B0F0"/>
                </a:solidFill>
              </a:rPr>
              <a:t> = </a:t>
            </a:r>
            <a:r>
              <a:rPr lang="en-US" altLang="zh-CN" sz="1200" dirty="0" err="1">
                <a:solidFill>
                  <a:srgbClr val="00B0F0"/>
                </a:solidFill>
              </a:rPr>
              <a:t>CreateEntryBlockAlloca</a:t>
            </a:r>
            <a:r>
              <a:rPr lang="en-US" altLang="zh-CN" sz="1200" dirty="0">
                <a:solidFill>
                  <a:srgbClr val="00B0F0"/>
                </a:solidFill>
              </a:rPr>
              <a:t>(</a:t>
            </a:r>
            <a:r>
              <a:rPr lang="en-US" altLang="zh-CN" sz="1200" dirty="0" err="1">
                <a:solidFill>
                  <a:srgbClr val="00B0F0"/>
                </a:solidFill>
              </a:rPr>
              <a:t>TheFunction</a:t>
            </a:r>
            <a:r>
              <a:rPr lang="en-US" altLang="zh-CN" sz="1200" dirty="0">
                <a:solidFill>
                  <a:srgbClr val="00B0F0"/>
                </a:solidFill>
              </a:rPr>
              <a:t>, </a:t>
            </a:r>
            <a:r>
              <a:rPr lang="en-US" altLang="zh-CN" sz="1200" dirty="0" err="1">
                <a:solidFill>
                  <a:srgbClr val="00B0F0"/>
                </a:solidFill>
              </a:rPr>
              <a:t>VarName</a:t>
            </a:r>
            <a:r>
              <a:rPr lang="en-US" altLang="zh-CN" sz="1200" dirty="0">
                <a:solidFill>
                  <a:srgbClr val="00B0F0"/>
                </a:solidFill>
              </a:rPr>
              <a:t>);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00B0F0"/>
                </a:solidFill>
              </a:rPr>
              <a:t>Builder.CreateStore</a:t>
            </a:r>
            <a:r>
              <a:rPr lang="en-US" altLang="zh-CN" sz="1200" dirty="0">
                <a:solidFill>
                  <a:srgbClr val="00B0F0"/>
                </a:solidFill>
              </a:rPr>
              <a:t>(</a:t>
            </a:r>
            <a:r>
              <a:rPr lang="en-US" altLang="zh-CN" sz="1200" dirty="0" err="1">
                <a:solidFill>
                  <a:srgbClr val="00B0F0"/>
                </a:solidFill>
              </a:rPr>
              <a:t>InitVal</a:t>
            </a:r>
            <a:r>
              <a:rPr lang="en-US" altLang="zh-CN" sz="1200" dirty="0">
                <a:solidFill>
                  <a:srgbClr val="00B0F0"/>
                </a:solidFill>
              </a:rPr>
              <a:t>, </a:t>
            </a:r>
            <a:r>
              <a:rPr lang="en-US" altLang="zh-CN" sz="1200" dirty="0" err="1">
                <a:solidFill>
                  <a:srgbClr val="00B0F0"/>
                </a:solidFill>
              </a:rPr>
              <a:t>Alloca</a:t>
            </a:r>
            <a:r>
              <a:rPr lang="en-US" altLang="zh-CN" sz="1200" dirty="0">
                <a:solidFill>
                  <a:srgbClr val="00B0F0"/>
                </a:solidFill>
              </a:rPr>
              <a:t>);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F0"/>
                </a:solidFill>
              </a:rPr>
              <a:t>Value *</a:t>
            </a:r>
            <a:r>
              <a:rPr lang="en-US" altLang="zh-CN" sz="1200" dirty="0" err="1">
                <a:solidFill>
                  <a:srgbClr val="00B0F0"/>
                </a:solidFill>
              </a:rPr>
              <a:t>BodyVal</a:t>
            </a:r>
            <a:r>
              <a:rPr lang="en-US" altLang="zh-CN" sz="1200" dirty="0">
                <a:solidFill>
                  <a:srgbClr val="00B0F0"/>
                </a:solidFill>
              </a:rPr>
              <a:t> = Body-&gt;</a:t>
            </a:r>
            <a:r>
              <a:rPr lang="en-US" altLang="zh-CN" sz="1200" dirty="0" err="1">
                <a:solidFill>
                  <a:srgbClr val="00B0F0"/>
                </a:solidFill>
              </a:rPr>
              <a:t>codegen</a:t>
            </a:r>
            <a:r>
              <a:rPr lang="en-US" altLang="zh-CN" sz="1200" dirty="0">
                <a:solidFill>
                  <a:srgbClr val="00B0F0"/>
                </a:solidFill>
              </a:rPr>
              <a:t>(); 					</a:t>
            </a:r>
            <a:r>
              <a:rPr lang="zh-CN" altLang="en-US" sz="1200" dirty="0"/>
              <a:t>生成</a:t>
            </a:r>
            <a:r>
              <a:rPr lang="en-US" altLang="zh-CN" sz="1200" dirty="0"/>
              <a:t>var</a:t>
            </a:r>
            <a:r>
              <a:rPr lang="zh-CN" altLang="en-US" sz="1200" dirty="0"/>
              <a:t>主体</a:t>
            </a:r>
            <a:endParaRPr lang="en-US" altLang="zh-CN" sz="12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00B0F0"/>
                </a:solidFill>
              </a:rPr>
              <a:t>BinaryExprAST</a:t>
            </a:r>
            <a:r>
              <a:rPr lang="en-US" altLang="zh-CN" sz="1200" dirty="0">
                <a:solidFill>
                  <a:srgbClr val="00B0F0"/>
                </a:solidFill>
              </a:rPr>
              <a:t>::</a:t>
            </a:r>
            <a:r>
              <a:rPr lang="en-US" altLang="zh-CN" sz="1200" dirty="0" err="1">
                <a:solidFill>
                  <a:srgbClr val="00B0F0"/>
                </a:solidFill>
              </a:rPr>
              <a:t>codegen</a:t>
            </a:r>
            <a:r>
              <a:rPr lang="en-US" altLang="zh-CN" sz="1200" dirty="0">
                <a:solidFill>
                  <a:srgbClr val="00B0F0"/>
                </a:solidFill>
              </a:rPr>
              <a:t>()					</a:t>
            </a:r>
            <a:r>
              <a:rPr lang="zh-CN" altLang="en-US" sz="1200" dirty="0"/>
              <a:t>生成</a:t>
            </a:r>
            <a:r>
              <a:rPr lang="en-US" altLang="zh-CN" sz="1200" dirty="0"/>
              <a:t>: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00B0F0"/>
                </a:solidFill>
              </a:rPr>
              <a:t>ForExprAST</a:t>
            </a:r>
            <a:r>
              <a:rPr lang="en-US" altLang="zh-CN" sz="1200" dirty="0">
                <a:solidFill>
                  <a:srgbClr val="00B0F0"/>
                </a:solidFill>
              </a:rPr>
              <a:t>::</a:t>
            </a:r>
            <a:r>
              <a:rPr lang="en-US" altLang="zh-CN" sz="1200" dirty="0" err="1">
                <a:solidFill>
                  <a:srgbClr val="00B0F0"/>
                </a:solidFill>
              </a:rPr>
              <a:t>codegen</a:t>
            </a:r>
            <a:r>
              <a:rPr lang="en-US" altLang="zh-CN" sz="1200" dirty="0">
                <a:solidFill>
                  <a:srgbClr val="00B0F0"/>
                </a:solidFill>
              </a:rPr>
              <a:t>()					</a:t>
            </a:r>
            <a:r>
              <a:rPr lang="zh-CN" altLang="en-US" sz="1200" dirty="0"/>
              <a:t>生成</a:t>
            </a:r>
            <a:r>
              <a:rPr lang="en-US" altLang="zh-CN" sz="1200" dirty="0"/>
              <a:t>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chemeClr val="accent2">
                    <a:lumMod val="75000"/>
                  </a:schemeClr>
                </a:solidFill>
              </a:rPr>
              <a:t>forFnIR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-&gt;print(errs());</a:t>
            </a:r>
          </a:p>
        </p:txBody>
      </p:sp>
    </p:spTree>
    <p:extLst>
      <p:ext uri="{BB962C8B-B14F-4D97-AF65-F5344CB8AC3E}">
        <p14:creationId xmlns:p14="http://schemas.microsoft.com/office/powerpoint/2010/main" val="278044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6710C-735B-4666-9CCE-3AA1D3C6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8E1B0-5F25-4989-AA65-26D256621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Kaleidoscope</a:t>
            </a:r>
            <a:r>
              <a:rPr lang="zh-CN" altLang="en-US" dirty="0"/>
              <a:t>前端系列共 </a:t>
            </a:r>
            <a:r>
              <a:rPr lang="en-US" altLang="zh-CN" dirty="0"/>
              <a:t>8 </a:t>
            </a:r>
            <a:r>
              <a:rPr lang="zh-CN" altLang="en-US" dirty="0"/>
              <a:t>期</a:t>
            </a:r>
            <a:endParaRPr lang="en-US" altLang="zh-CN" dirty="0"/>
          </a:p>
          <a:p>
            <a:r>
              <a:rPr lang="en-US" altLang="zh-CN" dirty="0"/>
              <a:t>Building a JIT</a:t>
            </a:r>
            <a:r>
              <a:rPr lang="zh-CN" altLang="en-US" dirty="0"/>
              <a:t>共 </a:t>
            </a:r>
            <a:r>
              <a:rPr lang="en-US" altLang="zh-CN" dirty="0"/>
              <a:t>5 </a:t>
            </a:r>
            <a:r>
              <a:rPr lang="zh-CN" altLang="en-US" dirty="0"/>
              <a:t>期</a:t>
            </a:r>
            <a:endParaRPr lang="en-US" altLang="zh-CN" dirty="0"/>
          </a:p>
          <a:p>
            <a:pPr lvl="1"/>
            <a:r>
              <a:rPr lang="en-US" altLang="zh-CN" sz="2000" dirty="0"/>
              <a:t>This tutorial is currently being updated to account for ORC API changes. Only Chapters 1 and 2 are up-to-date.</a:t>
            </a:r>
          </a:p>
          <a:p>
            <a:pPr lvl="1"/>
            <a:r>
              <a:rPr lang="en-US" altLang="zh-CN" sz="2000" dirty="0"/>
              <a:t>Example code from Chapters 3 to 5 will compile and run, but has not been updated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096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F8D7D-68B2-4C58-A6EE-D0AFB9AD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80" y="0"/>
            <a:ext cx="10515600" cy="698059"/>
          </a:xfrm>
        </p:spPr>
        <p:txBody>
          <a:bodyPr/>
          <a:lstStyle/>
          <a:p>
            <a:r>
              <a:rPr lang="zh-CN" altLang="en-US" dirty="0"/>
              <a:t>语言拓展：可变变量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A99D8C-B47D-444B-B76F-7F89F5855284}"/>
              </a:ext>
            </a:extLst>
          </p:cNvPr>
          <p:cNvSpPr txBox="1"/>
          <p:nvPr/>
        </p:nvSpPr>
        <p:spPr>
          <a:xfrm>
            <a:off x="739280" y="698059"/>
            <a:ext cx="10713440" cy="59708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C000"/>
                </a:solidFill>
              </a:rPr>
              <a:t>ready&gt; </a:t>
            </a:r>
            <a:r>
              <a:rPr lang="en-US" altLang="zh-CN" sz="1400" dirty="0"/>
              <a:t>def binary: 1 (x y) y;</a:t>
            </a:r>
          </a:p>
          <a:p>
            <a:r>
              <a:rPr lang="en-US" altLang="zh-CN" sz="1400" b="1" dirty="0">
                <a:solidFill>
                  <a:srgbClr val="FFC000"/>
                </a:solidFill>
              </a:rPr>
              <a:t>ready&gt; </a:t>
            </a:r>
            <a:r>
              <a:rPr lang="en-US" altLang="zh-CN" sz="1400" dirty="0"/>
              <a:t>Read function </a:t>
            </a:r>
            <a:r>
              <a:rPr lang="en-US" altLang="zh-CN" sz="1400" dirty="0" err="1"/>
              <a:t>definition:define</a:t>
            </a:r>
            <a:r>
              <a:rPr lang="en-US" altLang="zh-CN" sz="1400" dirty="0"/>
              <a:t> double @"binary:"(double %x, double %y) {</a:t>
            </a:r>
          </a:p>
          <a:p>
            <a:r>
              <a:rPr lang="en-US" altLang="zh-CN" sz="1400" dirty="0"/>
              <a:t>entry:</a:t>
            </a:r>
          </a:p>
          <a:p>
            <a:r>
              <a:rPr lang="en-US" altLang="zh-CN" sz="1400" dirty="0"/>
              <a:t>  ret double %y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b="1" dirty="0">
              <a:solidFill>
                <a:srgbClr val="FFC000"/>
              </a:solidFill>
            </a:endParaRPr>
          </a:p>
          <a:p>
            <a:r>
              <a:rPr lang="en-US" altLang="zh-CN" sz="1400" b="1" dirty="0">
                <a:solidFill>
                  <a:srgbClr val="FFC000"/>
                </a:solidFill>
              </a:rPr>
              <a:t>ready&gt; </a:t>
            </a:r>
            <a:r>
              <a:rPr lang="en-US" altLang="zh-CN" sz="1400" dirty="0"/>
              <a:t>def acc(n) var sum=0 in (for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=1,i&lt;n in sum=</a:t>
            </a:r>
            <a:r>
              <a:rPr lang="en-US" altLang="zh-CN" sz="1400" dirty="0" err="1"/>
              <a:t>sum+i</a:t>
            </a:r>
            <a:r>
              <a:rPr lang="en-US" altLang="zh-CN" sz="1400" dirty="0"/>
              <a:t>) : sum;</a:t>
            </a:r>
          </a:p>
          <a:p>
            <a:r>
              <a:rPr lang="en-US" altLang="zh-CN" sz="1400" b="1" dirty="0">
                <a:solidFill>
                  <a:srgbClr val="FFC000"/>
                </a:solidFill>
              </a:rPr>
              <a:t>ready&gt; </a:t>
            </a:r>
            <a:r>
              <a:rPr lang="en-US" altLang="zh-CN" sz="1400" dirty="0"/>
              <a:t>Read function </a:t>
            </a:r>
            <a:r>
              <a:rPr lang="en-US" altLang="zh-CN" sz="1400" dirty="0" err="1"/>
              <a:t>definition:define</a:t>
            </a:r>
            <a:r>
              <a:rPr lang="en-US" altLang="zh-CN" sz="1400" dirty="0"/>
              <a:t> double @acc(double %n) {</a:t>
            </a:r>
          </a:p>
          <a:p>
            <a:r>
              <a:rPr lang="en-US" altLang="zh-CN" sz="1400" dirty="0"/>
              <a:t>entry: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 label %loop</a:t>
            </a:r>
          </a:p>
          <a:p>
            <a:endParaRPr lang="en-US" altLang="zh-CN" sz="1400" dirty="0"/>
          </a:p>
          <a:p>
            <a:r>
              <a:rPr lang="en-US" altLang="zh-CN" sz="1400" dirty="0"/>
              <a:t>loop:                                             ; </a:t>
            </a:r>
            <a:r>
              <a:rPr lang="en-US" altLang="zh-CN" sz="1400" dirty="0" err="1"/>
              <a:t>preds</a:t>
            </a:r>
            <a:r>
              <a:rPr lang="en-US" altLang="zh-CN" sz="1400" dirty="0"/>
              <a:t> = %loop, %entry</a:t>
            </a:r>
          </a:p>
          <a:p>
            <a:r>
              <a:rPr lang="en-US" altLang="zh-CN" sz="1400" dirty="0"/>
              <a:t>  %sum.0 = phi double [ 0.000000e+00, %entry ], [ %</a:t>
            </a:r>
            <a:r>
              <a:rPr lang="en-US" altLang="zh-CN" sz="1400" dirty="0" err="1"/>
              <a:t>addtmp</a:t>
            </a:r>
            <a:r>
              <a:rPr lang="en-US" altLang="zh-CN" sz="1400" dirty="0"/>
              <a:t>, %loop ]</a:t>
            </a:r>
          </a:p>
          <a:p>
            <a:r>
              <a:rPr lang="en-US" altLang="zh-CN" sz="1400" dirty="0"/>
              <a:t>  %i.0 = phi double [ 1.000000e+00, %entry ], [ %</a:t>
            </a:r>
            <a:r>
              <a:rPr lang="en-US" altLang="zh-CN" sz="1400" dirty="0" err="1"/>
              <a:t>nextvar</a:t>
            </a:r>
            <a:r>
              <a:rPr lang="en-US" altLang="zh-CN" sz="1400" dirty="0"/>
              <a:t>, %loop ]</a:t>
            </a:r>
          </a:p>
          <a:p>
            <a:r>
              <a:rPr lang="en-US" altLang="zh-CN" sz="1400" dirty="0"/>
              <a:t>  %</a:t>
            </a:r>
            <a:r>
              <a:rPr lang="en-US" altLang="zh-CN" sz="1400" dirty="0" err="1"/>
              <a:t>addtmp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fadd</a:t>
            </a:r>
            <a:r>
              <a:rPr lang="en-US" altLang="zh-CN" sz="1400" dirty="0"/>
              <a:t> double %sum.0, %i.0</a:t>
            </a:r>
          </a:p>
          <a:p>
            <a:r>
              <a:rPr lang="en-US" altLang="zh-CN" sz="1400" dirty="0"/>
              <a:t>  %</a:t>
            </a:r>
            <a:r>
              <a:rPr lang="en-US" altLang="zh-CN" sz="1400" dirty="0" err="1"/>
              <a:t>cmptmp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fcmp</a:t>
            </a:r>
            <a:r>
              <a:rPr lang="en-US" altLang="zh-CN" sz="1400" dirty="0"/>
              <a:t> </a:t>
            </a:r>
            <a:r>
              <a:rPr lang="en-US" altLang="zh-CN" sz="1400" dirty="0" err="1"/>
              <a:t>ult</a:t>
            </a:r>
            <a:r>
              <a:rPr lang="en-US" altLang="zh-CN" sz="1400" dirty="0"/>
              <a:t> double %i.0, %n</a:t>
            </a:r>
          </a:p>
          <a:p>
            <a:r>
              <a:rPr lang="en-US" altLang="zh-CN" sz="1400" dirty="0"/>
              <a:t>  %</a:t>
            </a:r>
            <a:r>
              <a:rPr lang="en-US" altLang="zh-CN" sz="1400" dirty="0" err="1"/>
              <a:t>nextvar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fadd</a:t>
            </a:r>
            <a:r>
              <a:rPr lang="en-US" altLang="zh-CN" sz="1400" dirty="0"/>
              <a:t> double %i.0, 1.000000e+00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 i1 %</a:t>
            </a:r>
            <a:r>
              <a:rPr lang="en-US" altLang="zh-CN" sz="1400" dirty="0" err="1"/>
              <a:t>cmptmp</a:t>
            </a:r>
            <a:r>
              <a:rPr lang="en-US" altLang="zh-CN" sz="1400" dirty="0"/>
              <a:t>, label %loop, label %</a:t>
            </a:r>
            <a:r>
              <a:rPr lang="en-US" altLang="zh-CN" sz="1400" dirty="0" err="1"/>
              <a:t>afterloop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afterloop</a:t>
            </a:r>
            <a:r>
              <a:rPr lang="en-US" altLang="zh-CN" sz="1400" dirty="0"/>
              <a:t>:                                        ; </a:t>
            </a:r>
            <a:r>
              <a:rPr lang="en-US" altLang="zh-CN" sz="1400" dirty="0" err="1"/>
              <a:t>preds</a:t>
            </a:r>
            <a:r>
              <a:rPr lang="en-US" altLang="zh-CN" sz="1400" dirty="0"/>
              <a:t> = %loop</a:t>
            </a:r>
          </a:p>
          <a:p>
            <a:r>
              <a:rPr lang="en-US" altLang="zh-CN" sz="1400" dirty="0"/>
              <a:t>  %</a:t>
            </a:r>
            <a:r>
              <a:rPr lang="en-US" altLang="zh-CN" sz="1400" dirty="0" err="1"/>
              <a:t>binop</a:t>
            </a:r>
            <a:r>
              <a:rPr lang="en-US" altLang="zh-CN" sz="1400" dirty="0"/>
              <a:t> = call double @"binary:"(double 0.000000e+00, double %</a:t>
            </a:r>
            <a:r>
              <a:rPr lang="en-US" altLang="zh-CN" sz="1400" dirty="0" err="1"/>
              <a:t>addtmp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ret double %</a:t>
            </a:r>
            <a:r>
              <a:rPr lang="en-US" altLang="zh-CN" sz="1400" dirty="0" err="1"/>
              <a:t>binop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</a:p>
          <a:p>
            <a:endParaRPr lang="en-US" altLang="zh-CN" sz="1400" b="1" dirty="0">
              <a:solidFill>
                <a:srgbClr val="FFC000"/>
              </a:solidFill>
            </a:endParaRPr>
          </a:p>
          <a:p>
            <a:r>
              <a:rPr lang="en-US" altLang="zh-CN" sz="1400" b="1" dirty="0">
                <a:solidFill>
                  <a:srgbClr val="FFC000"/>
                </a:solidFill>
              </a:rPr>
              <a:t>ready&gt; </a:t>
            </a:r>
            <a:r>
              <a:rPr lang="en-US" altLang="zh-CN" sz="1400" dirty="0"/>
              <a:t>acc(100);</a:t>
            </a:r>
          </a:p>
          <a:p>
            <a:r>
              <a:rPr lang="en-US" altLang="zh-CN" sz="1400" b="1" dirty="0">
                <a:solidFill>
                  <a:srgbClr val="FFC000"/>
                </a:solidFill>
              </a:rPr>
              <a:t>ready&gt; </a:t>
            </a:r>
            <a:r>
              <a:rPr lang="en-US" altLang="zh-CN" sz="1400" dirty="0"/>
              <a:t>Evaluated to 5050.000000</a:t>
            </a:r>
          </a:p>
          <a:p>
            <a:r>
              <a:rPr lang="en-US" altLang="zh-CN" sz="1400" b="1" dirty="0">
                <a:solidFill>
                  <a:srgbClr val="FFC000"/>
                </a:solidFill>
              </a:rPr>
              <a:t>ready&gt;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814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7638F3E-DE07-4508-9DDB-9DE2A5BB0574}"/>
              </a:ext>
            </a:extLst>
          </p:cNvPr>
          <p:cNvSpPr/>
          <p:nvPr/>
        </p:nvSpPr>
        <p:spPr>
          <a:xfrm>
            <a:off x="492154" y="3429000"/>
            <a:ext cx="11392249" cy="95410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&lt;result&gt; = </a:t>
            </a:r>
            <a:r>
              <a:rPr lang="en-US" altLang="zh-CN" sz="1400" dirty="0" err="1"/>
              <a:t>alloca</a:t>
            </a:r>
            <a:r>
              <a:rPr lang="en-US" altLang="zh-CN" sz="1400" dirty="0"/>
              <a:t> [</a:t>
            </a:r>
            <a:r>
              <a:rPr lang="en-US" altLang="zh-CN" sz="1400" dirty="0" err="1"/>
              <a:t>inalloca</a:t>
            </a:r>
            <a:r>
              <a:rPr lang="en-US" altLang="zh-CN" sz="1400" dirty="0"/>
              <a:t>] &lt;type&gt; [, &lt;ty&gt; &lt;</a:t>
            </a:r>
            <a:r>
              <a:rPr lang="en-US" altLang="zh-CN" sz="1400" dirty="0" err="1"/>
              <a:t>NumElements</a:t>
            </a:r>
            <a:r>
              <a:rPr lang="en-US" altLang="zh-CN" sz="1400" dirty="0"/>
              <a:t>&gt;] [, align &lt;alignment&gt;] [, </a:t>
            </a:r>
            <a:r>
              <a:rPr lang="en-US" altLang="zh-CN" sz="1400" dirty="0" err="1"/>
              <a:t>addrspace</a:t>
            </a:r>
            <a:r>
              <a:rPr lang="en-US" altLang="zh-CN" sz="1400" dirty="0"/>
              <a:t>(&lt;num&gt;)] </a:t>
            </a:r>
          </a:p>
          <a:p>
            <a:r>
              <a:rPr lang="en-US" altLang="zh-CN" sz="1400" dirty="0"/>
              <a:t>; yields type </a:t>
            </a:r>
            <a:r>
              <a:rPr lang="en-US" altLang="zh-CN" sz="1400" dirty="0" err="1"/>
              <a:t>addrspace</a:t>
            </a:r>
            <a:r>
              <a:rPr lang="en-US" altLang="zh-CN" sz="1400" dirty="0"/>
              <a:t>(num)*:result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alloca</a:t>
            </a:r>
            <a:r>
              <a:rPr lang="zh-CN" altLang="en-US" sz="1400" dirty="0"/>
              <a:t>指令为当前的函数分配</a:t>
            </a:r>
            <a:r>
              <a:rPr lang="en-US" altLang="zh-CN" sz="1400" dirty="0"/>
              <a:t>stack</a:t>
            </a:r>
            <a:r>
              <a:rPr lang="zh-CN" altLang="en-US" sz="1400" dirty="0"/>
              <a:t>上的内存空间</a:t>
            </a:r>
            <a:r>
              <a:rPr lang="en-US" altLang="zh-CN" sz="1400" dirty="0"/>
              <a:t>,</a:t>
            </a:r>
            <a:r>
              <a:rPr lang="zh-CN" altLang="en-US" sz="1400" dirty="0"/>
              <a:t>函数结束时自动释放</a:t>
            </a:r>
          </a:p>
        </p:txBody>
      </p:sp>
    </p:spTree>
    <p:extLst>
      <p:ext uri="{BB962C8B-B14F-4D97-AF65-F5344CB8AC3E}">
        <p14:creationId xmlns:p14="http://schemas.microsoft.com/office/powerpoint/2010/main" val="332984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159AA-43CF-469E-8A1F-5A52BA64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991" y="110980"/>
            <a:ext cx="2964808" cy="2397328"/>
          </a:xfrm>
        </p:spPr>
        <p:txBody>
          <a:bodyPr>
            <a:normAutofit/>
          </a:bodyPr>
          <a:lstStyle/>
          <a:p>
            <a:r>
              <a:rPr lang="zh-CN" altLang="en-US" dirty="0"/>
              <a:t>头文件、</a:t>
            </a:r>
            <a:br>
              <a:rPr lang="en-US" altLang="zh-CN" dirty="0"/>
            </a:br>
            <a:r>
              <a:rPr lang="zh-CN" altLang="en-US" dirty="0"/>
              <a:t>词法分析、</a:t>
            </a:r>
            <a:br>
              <a:rPr lang="en-US" altLang="zh-CN" dirty="0"/>
            </a:br>
            <a:r>
              <a:rPr lang="en-US" altLang="zh-CN" dirty="0"/>
              <a:t>AST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48424E-1458-498C-92E3-F8D0EACECFD7}"/>
              </a:ext>
            </a:extLst>
          </p:cNvPr>
          <p:cNvSpPr/>
          <p:nvPr/>
        </p:nvSpPr>
        <p:spPr>
          <a:xfrm>
            <a:off x="838199" y="78406"/>
            <a:ext cx="6904838" cy="2769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/Transforms/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Utils.h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Utils transformations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库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ABD7D1-00E6-481D-91D7-93BCCCD359CA}"/>
              </a:ext>
            </a:extLst>
          </p:cNvPr>
          <p:cNvSpPr/>
          <p:nvPr/>
        </p:nvSpPr>
        <p:spPr>
          <a:xfrm>
            <a:off x="838199" y="474348"/>
            <a:ext cx="6904838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var definition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tok_var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DC2FE8-E47D-4222-B440-862D70E26D2C}"/>
              </a:ext>
            </a:extLst>
          </p:cNvPr>
          <p:cNvSpPr/>
          <p:nvPr/>
        </p:nvSpPr>
        <p:spPr>
          <a:xfrm>
            <a:off x="838199" y="1608954"/>
            <a:ext cx="6904838" cy="19389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isalpha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identifier: [a-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zA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-Z][a-zA-Z0-9]*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"var"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tok_var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ThisChar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0FD85D-C0BD-40BF-9627-622E0448C729}"/>
              </a:ext>
            </a:extLst>
          </p:cNvPr>
          <p:cNvSpPr/>
          <p:nvPr/>
        </p:nvSpPr>
        <p:spPr>
          <a:xfrm>
            <a:off x="838198" y="3682217"/>
            <a:ext cx="6904839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F4A5F0-84DD-4774-99A4-E6770D4F202A}"/>
              </a:ext>
            </a:extLst>
          </p:cNvPr>
          <p:cNvSpPr/>
          <p:nvPr/>
        </p:nvSpPr>
        <p:spPr>
          <a:xfrm>
            <a:off x="838199" y="4462819"/>
            <a:ext cx="6904840" cy="2308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VarExprAST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pair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pair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6704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A7154-1F47-42BC-B634-6E0B3F71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语法解析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BD697C-83E3-498B-8764-940F0F96E182}"/>
              </a:ext>
            </a:extLst>
          </p:cNvPr>
          <p:cNvSpPr/>
          <p:nvPr/>
        </p:nvSpPr>
        <p:spPr>
          <a:xfrm>
            <a:off x="838200" y="1559194"/>
            <a:ext cx="8389690" cy="784830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varexpr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'var' identifier ('=' expression)?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                   (',' identifier ('=' expression)?)* 'in'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ParseVarExpr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保存所有的变量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pair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最少有一个变量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identifier after var"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读取变量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此处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为变量名，读取一下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判断是否默认初始化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'='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此处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，读取一下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解析赋值表达式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存入变量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make_pair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判断是否为最后一个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此处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，读取一下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判断下一是否为变量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identifier list after var"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变量读取结束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检测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'in' keyword after 'var'"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此处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，读取一下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解析主体部分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返回生成的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AST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VarExprAST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700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A7154-1F47-42BC-B634-6E0B3F71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语法解析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BD697C-83E3-498B-8764-940F0F96E182}"/>
              </a:ext>
            </a:extLst>
          </p:cNvPr>
          <p:cNvSpPr/>
          <p:nvPr/>
        </p:nvSpPr>
        <p:spPr>
          <a:xfrm>
            <a:off x="838200" y="-3767821"/>
            <a:ext cx="8389690" cy="784830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varexpr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'var' identifier ('=' expression)?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                   (',' identifier ('=' expression)?)* 'in'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ParseVarExpr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保存所有的变量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pair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最少有一个变量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identifier after var"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读取变量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此处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为变量名，读取一下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判断是否默认初始化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'='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此处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，读取一下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解析赋值表达式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存入变量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make_pair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判断是否为最后一个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此处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，读取一下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判断下一是否为变量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identifier list after var"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变量读取结束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检测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'in' keyword after 'var'"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此处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，读取一下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解析主体部分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返回生成的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AST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VarExprAST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DB4222-6772-4C2A-A7E9-ABC27398F5AB}"/>
              </a:ext>
            </a:extLst>
          </p:cNvPr>
          <p:cNvSpPr/>
          <p:nvPr/>
        </p:nvSpPr>
        <p:spPr>
          <a:xfrm>
            <a:off x="838199" y="4530504"/>
            <a:ext cx="8389689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tok_var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ParseVarExpr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149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BAD1F-D064-46BA-A379-92F650AB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代码生成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2FE1CA-6E3D-4F37-AF15-839F1660E1D1}"/>
              </a:ext>
            </a:extLst>
          </p:cNvPr>
          <p:cNvSpPr/>
          <p:nvPr/>
        </p:nvSpPr>
        <p:spPr>
          <a:xfrm>
            <a:off x="838199" y="1409444"/>
            <a:ext cx="9857761" cy="7386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map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4EC9B0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, Value *&gt; </a:t>
            </a:r>
            <a:r>
              <a:rPr lang="en-US" altLang="zh-CN" sz="1400" dirty="0" err="1">
                <a:solidFill>
                  <a:srgbClr val="9CDCFE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NamedValues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569CD6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map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4EC9B0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AllocaInst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*&gt; </a:t>
            </a:r>
            <a:r>
              <a:rPr lang="en-US" altLang="zh-CN" sz="1400" dirty="0" err="1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NamedValues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Alloca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是在内存上的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stack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分配空间</a:t>
            </a:r>
            <a:endParaRPr lang="en-US" altLang="zh-CN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DF5B7A-4856-4178-A41E-FD0A44394B0F}"/>
              </a:ext>
            </a:extLst>
          </p:cNvPr>
          <p:cNvSpPr/>
          <p:nvPr/>
        </p:nvSpPr>
        <p:spPr>
          <a:xfrm>
            <a:off x="838200" y="2204734"/>
            <a:ext cx="9857762" cy="16004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为可变变量的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Alloca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指令在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entry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块中生成代码</a:t>
            </a:r>
            <a:endParaRPr lang="en-US" altLang="zh-CN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AllocaInst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CreateEntryBlockAlloca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StringRef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IRBuilder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&lt;&gt;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TmpB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getEntryBlock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getEntryBlock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TmpB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CreateAlloca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D32AC3-30B0-4292-B4C1-8CE181B3C181}"/>
              </a:ext>
            </a:extLst>
          </p:cNvPr>
          <p:cNvSpPr/>
          <p:nvPr/>
        </p:nvSpPr>
        <p:spPr>
          <a:xfrm>
            <a:off x="5746458" y="4175026"/>
            <a:ext cx="4949504" cy="20313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VariableExprAST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Look this variable up in the function.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*V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[Name];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(!V)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"Unknown variable name"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 // Load the value.</a:t>
            </a:r>
            <a:endParaRPr lang="en-US" altLang="zh-CN" sz="1400" dirty="0">
              <a:solidFill>
                <a:srgbClr val="D4D4D4"/>
              </a:solidFill>
              <a:highlight>
                <a:srgbClr val="008000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CreateLoad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(V, </a:t>
            </a:r>
            <a:r>
              <a:rPr lang="en-US" altLang="zh-CN" sz="1400" dirty="0" err="1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400" dirty="0" err="1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c_str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2984A5-9F9E-45AF-9A58-442B9FA59479}"/>
              </a:ext>
            </a:extLst>
          </p:cNvPr>
          <p:cNvSpPr/>
          <p:nvPr/>
        </p:nvSpPr>
        <p:spPr>
          <a:xfrm>
            <a:off x="838200" y="4175026"/>
            <a:ext cx="4832758" cy="16004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VariableExprAST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Look this variable up in the function.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*V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(!V)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"Unknown variable name"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V;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277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58E104-E012-4735-9BF2-2623C1CA31F4}"/>
              </a:ext>
            </a:extLst>
          </p:cNvPr>
          <p:cNvSpPr/>
          <p:nvPr/>
        </p:nvSpPr>
        <p:spPr>
          <a:xfrm>
            <a:off x="1091967" y="905232"/>
            <a:ext cx="10008066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特殊处理，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左边的变量名不应该被解析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(Op ==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'='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我们假定了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LHS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是个变量，且其类型在运行前已被确定</a:t>
            </a:r>
            <a:endParaRPr lang="en-US" altLang="zh-CN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VariableExprAST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*LHSE =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VariableExprAST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*&gt;(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(!LHSE)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"destination of '=' must be a variable"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解析右边</a:t>
            </a:r>
            <a:endParaRPr lang="en-US" altLang="zh-CN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Value *Val =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(!Val)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在变量名的符号表中查找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LHSE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Value *Variable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LHSE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()];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(!Variable)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"Unknown variable name"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保存变量名和值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(Val, Variable);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Val;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989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华文中宋"/>
        <a:cs typeface=""/>
      </a:majorFont>
      <a:minorFont>
        <a:latin typeface="Consolas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  <a:lumOff val="15000"/>
          </a:schemeClr>
        </a:solidFill>
      </a:spPr>
      <a:bodyPr wrap="square">
        <a:spAutoFit/>
      </a:bodyPr>
      <a:lstStyle>
        <a:defPPr algn="l">
          <a:defRPr sz="1600" dirty="0">
            <a:solidFill>
              <a:srgbClr val="4EC9B0"/>
            </a:solidFill>
            <a:latin typeface="Consolas" panose="020B0609020204030204" pitchFamily="49" charset="0"/>
          </a:defRPr>
        </a:defPPr>
      </a:lstStyle>
    </a:spDef>
    <a:txDef>
      <a:spPr>
        <a:solidFill>
          <a:schemeClr val="bg1">
            <a:lumMod val="85000"/>
            <a:lumOff val="15000"/>
          </a:schemeClr>
        </a:solidFill>
      </a:spPr>
      <a:bodyPr wrap="square" rtlCol="0">
        <a:spAutoFit/>
      </a:bodyPr>
      <a:lstStyle>
        <a:defPPr algn="l"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4832</TotalTime>
  <Words>5948</Words>
  <Application>Microsoft Office PowerPoint</Application>
  <PresentationFormat>宽屏</PresentationFormat>
  <Paragraphs>692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Arial</vt:lpstr>
      <vt:lpstr>Consolas</vt:lpstr>
      <vt:lpstr>Office 主题​​</vt:lpstr>
      <vt:lpstr>Kaleidoscope 代码解释(6/8)</vt:lpstr>
      <vt:lpstr>进度说明</vt:lpstr>
      <vt:lpstr>语言拓展：可变变量</vt:lpstr>
      <vt:lpstr>PowerPoint 演示文稿</vt:lpstr>
      <vt:lpstr>头文件、 词法分析、 AST</vt:lpstr>
      <vt:lpstr>语法解析</vt:lpstr>
      <vt:lpstr>语法解析</vt:lpstr>
      <vt:lpstr>代码生成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pass、main函数</vt:lpstr>
      <vt:lpstr>def acc(n) var sum=0 in (for i=1,i&lt;n in sum=sum+i) : sum;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Kaleidoscope</dc:title>
  <dc:creator>sunmiimuu</dc:creator>
  <cp:lastModifiedBy>Sun</cp:lastModifiedBy>
  <cp:revision>126</cp:revision>
  <dcterms:created xsi:type="dcterms:W3CDTF">2020-08-03T14:28:18Z</dcterms:created>
  <dcterms:modified xsi:type="dcterms:W3CDTF">2020-09-04T15:02:59Z</dcterms:modified>
</cp:coreProperties>
</file>