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11"/>
  </p:notesMasterIdLst>
  <p:sldIdLst>
    <p:sldId id="256" r:id="rId2"/>
    <p:sldId id="260" r:id="rId3"/>
    <p:sldId id="262" r:id="rId4"/>
    <p:sldId id="259" r:id="rId5"/>
    <p:sldId id="263" r:id="rId6"/>
    <p:sldId id="266" r:id="rId7"/>
    <p:sldId id="261" r:id="rId8"/>
    <p:sldId id="267"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165" autoAdjust="0"/>
  </p:normalViewPr>
  <p:slideViewPr>
    <p:cSldViewPr snapToGrid="0">
      <p:cViewPr varScale="1">
        <p:scale>
          <a:sx n="81" d="100"/>
          <a:sy n="81" d="100"/>
        </p:scale>
        <p:origin x="754" y="6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E62A22-10D3-4FAC-A1EB-996795E1E456}" type="datetimeFigureOut">
              <a:rPr lang="en-IN" smtClean="0"/>
              <a:t>17-04-2022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BB336-7CAB-418F-9FDB-91167D39B132}" type="slidenum">
              <a:rPr lang="en-IN" smtClean="0"/>
              <a:t>‹#›</a:t>
            </a:fld>
            <a:endParaRPr lang="en-IN"/>
          </a:p>
        </p:txBody>
      </p:sp>
    </p:spTree>
    <p:extLst>
      <p:ext uri="{BB962C8B-B14F-4D97-AF65-F5344CB8AC3E}">
        <p14:creationId xmlns:p14="http://schemas.microsoft.com/office/powerpoint/2010/main" val="4189995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56BB336-7CAB-418F-9FDB-91167D39B132}" type="slidenum">
              <a:rPr lang="en-IN" smtClean="0"/>
              <a:t>2</a:t>
            </a:fld>
            <a:endParaRPr lang="en-IN"/>
          </a:p>
        </p:txBody>
      </p:sp>
    </p:spTree>
    <p:extLst>
      <p:ext uri="{BB962C8B-B14F-4D97-AF65-F5344CB8AC3E}">
        <p14:creationId xmlns:p14="http://schemas.microsoft.com/office/powerpoint/2010/main" val="1672242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s://en.wikipedia.org/wiki/Osmania_University"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86C7AF-816A-453B-A448-5FD0DEBC00E8}" type="datetimeFigureOut">
              <a:rPr lang="en-IN" smtClean="0"/>
              <a:t>17-04-2022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0A3EC0-5172-4D81-8123-072435A98350}" type="slidenum">
              <a:rPr lang="en-IN" smtClean="0"/>
              <a:t>‹#›</a:t>
            </a:fld>
            <a:endParaRPr lang="en-IN"/>
          </a:p>
        </p:txBody>
      </p:sp>
    </p:spTree>
    <p:extLst>
      <p:ext uri="{BB962C8B-B14F-4D97-AF65-F5344CB8AC3E}">
        <p14:creationId xmlns:p14="http://schemas.microsoft.com/office/powerpoint/2010/main" val="1565679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86C7AF-816A-453B-A448-5FD0DEBC00E8}" type="datetimeFigureOut">
              <a:rPr lang="en-IN" smtClean="0"/>
              <a:t>17-04-2022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0A3EC0-5172-4D81-8123-072435A98350}" type="slidenum">
              <a:rPr lang="en-IN" smtClean="0"/>
              <a:t>‹#›</a:t>
            </a:fld>
            <a:endParaRPr lang="en-IN"/>
          </a:p>
        </p:txBody>
      </p:sp>
    </p:spTree>
    <p:extLst>
      <p:ext uri="{BB962C8B-B14F-4D97-AF65-F5344CB8AC3E}">
        <p14:creationId xmlns:p14="http://schemas.microsoft.com/office/powerpoint/2010/main" val="956176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86C7AF-816A-453B-A448-5FD0DEBC00E8}" type="datetimeFigureOut">
              <a:rPr lang="en-IN" smtClean="0"/>
              <a:t>17-04-2022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0A3EC0-5172-4D81-8123-072435A9835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81308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86C7AF-816A-453B-A448-5FD0DEBC00E8}" type="datetimeFigureOut">
              <a:rPr lang="en-IN" smtClean="0"/>
              <a:t>17-04-2022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0A3EC0-5172-4D81-8123-072435A98350}" type="slidenum">
              <a:rPr lang="en-IN" smtClean="0"/>
              <a:t>‹#›</a:t>
            </a:fld>
            <a:endParaRPr lang="en-IN"/>
          </a:p>
        </p:txBody>
      </p:sp>
    </p:spTree>
    <p:extLst>
      <p:ext uri="{BB962C8B-B14F-4D97-AF65-F5344CB8AC3E}">
        <p14:creationId xmlns:p14="http://schemas.microsoft.com/office/powerpoint/2010/main" val="3398605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86C7AF-816A-453B-A448-5FD0DEBC00E8}" type="datetimeFigureOut">
              <a:rPr lang="en-IN" smtClean="0"/>
              <a:t>17-04-2022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0A3EC0-5172-4D81-8123-072435A9835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69441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86C7AF-816A-453B-A448-5FD0DEBC00E8}" type="datetimeFigureOut">
              <a:rPr lang="en-IN" smtClean="0"/>
              <a:t>17-04-2022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0A3EC0-5172-4D81-8123-072435A98350}" type="slidenum">
              <a:rPr lang="en-IN" smtClean="0"/>
              <a:t>‹#›</a:t>
            </a:fld>
            <a:endParaRPr lang="en-IN"/>
          </a:p>
        </p:txBody>
      </p:sp>
    </p:spTree>
    <p:extLst>
      <p:ext uri="{BB962C8B-B14F-4D97-AF65-F5344CB8AC3E}">
        <p14:creationId xmlns:p14="http://schemas.microsoft.com/office/powerpoint/2010/main" val="2441293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86C7AF-816A-453B-A448-5FD0DEBC00E8}" type="datetimeFigureOut">
              <a:rPr lang="en-IN" smtClean="0"/>
              <a:t>17-04-2022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0A3EC0-5172-4D81-8123-072435A98350}" type="slidenum">
              <a:rPr lang="en-IN" smtClean="0"/>
              <a:t>‹#›</a:t>
            </a:fld>
            <a:endParaRPr lang="en-IN"/>
          </a:p>
        </p:txBody>
      </p:sp>
    </p:spTree>
    <p:extLst>
      <p:ext uri="{BB962C8B-B14F-4D97-AF65-F5344CB8AC3E}">
        <p14:creationId xmlns:p14="http://schemas.microsoft.com/office/powerpoint/2010/main" val="2358109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86C7AF-816A-453B-A448-5FD0DEBC00E8}" type="datetimeFigureOut">
              <a:rPr lang="en-IN" smtClean="0"/>
              <a:t>17-04-2022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0A3EC0-5172-4D81-8123-072435A98350}" type="slidenum">
              <a:rPr lang="en-IN" smtClean="0"/>
              <a:t>‹#›</a:t>
            </a:fld>
            <a:endParaRPr lang="en-IN"/>
          </a:p>
        </p:txBody>
      </p:sp>
    </p:spTree>
    <p:extLst>
      <p:ext uri="{BB962C8B-B14F-4D97-AF65-F5344CB8AC3E}">
        <p14:creationId xmlns:p14="http://schemas.microsoft.com/office/powerpoint/2010/main" val="32144721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86C7AF-816A-453B-A448-5FD0DEBC00E8}" type="datetimeFigureOut">
              <a:rPr lang="en-IN" smtClean="0"/>
              <a:t>17-04-2022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0A3EC0-5172-4D81-8123-072435A98350}" type="slidenum">
              <a:rPr lang="en-IN" smtClean="0"/>
              <a:t>‹#›</a:t>
            </a:fld>
            <a:endParaRPr lang="en-IN"/>
          </a:p>
        </p:txBody>
      </p:sp>
      <p:sp>
        <p:nvSpPr>
          <p:cNvPr id="6" name="Picture Placeholder 5">
            <a:extLst>
              <a:ext uri="{FF2B5EF4-FFF2-40B4-BE49-F238E27FC236}">
                <a16:creationId xmlns:a16="http://schemas.microsoft.com/office/drawing/2014/main" id="{91A3CB3B-EF3D-4D84-AB86-CEFFD1345D34}"/>
              </a:ext>
            </a:extLst>
          </p:cNvPr>
          <p:cNvSpPr>
            <a:spLocks noGrp="1"/>
          </p:cNvSpPr>
          <p:nvPr>
            <p:ph type="pic" sz="quarter" idx="13"/>
          </p:nvPr>
        </p:nvSpPr>
        <p:spPr>
          <a:xfrm>
            <a:off x="8359602" y="89274"/>
            <a:ext cx="914400" cy="914400"/>
          </a:xfrm>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p:spPr>
        <p:txBody>
          <a:bodyPr/>
          <a:lstStyle/>
          <a:p>
            <a:endParaRPr lang="en-IN" dirty="0"/>
          </a:p>
        </p:txBody>
      </p:sp>
    </p:spTree>
    <p:extLst>
      <p:ext uri="{BB962C8B-B14F-4D97-AF65-F5344CB8AC3E}">
        <p14:creationId xmlns:p14="http://schemas.microsoft.com/office/powerpoint/2010/main" val="3579993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86C7AF-816A-453B-A448-5FD0DEBC00E8}" type="datetimeFigureOut">
              <a:rPr lang="en-IN" smtClean="0"/>
              <a:t>17-04-2022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0A3EC0-5172-4D81-8123-072435A98350}" type="slidenum">
              <a:rPr lang="en-IN" smtClean="0"/>
              <a:t>‹#›</a:t>
            </a:fld>
            <a:endParaRPr lang="en-IN"/>
          </a:p>
        </p:txBody>
      </p:sp>
    </p:spTree>
    <p:extLst>
      <p:ext uri="{BB962C8B-B14F-4D97-AF65-F5344CB8AC3E}">
        <p14:creationId xmlns:p14="http://schemas.microsoft.com/office/powerpoint/2010/main" val="4123195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86C7AF-816A-453B-A448-5FD0DEBC00E8}" type="datetimeFigureOut">
              <a:rPr lang="en-IN" smtClean="0"/>
              <a:t>17-04-2022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0A3EC0-5172-4D81-8123-072435A98350}" type="slidenum">
              <a:rPr lang="en-IN" smtClean="0"/>
              <a:t>‹#›</a:t>
            </a:fld>
            <a:endParaRPr lang="en-IN"/>
          </a:p>
        </p:txBody>
      </p:sp>
    </p:spTree>
    <p:extLst>
      <p:ext uri="{BB962C8B-B14F-4D97-AF65-F5344CB8AC3E}">
        <p14:creationId xmlns:p14="http://schemas.microsoft.com/office/powerpoint/2010/main" val="745208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86C7AF-816A-453B-A448-5FD0DEBC00E8}" type="datetimeFigureOut">
              <a:rPr lang="en-IN" smtClean="0"/>
              <a:t>17-04-2022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0A3EC0-5172-4D81-8123-072435A98350}" type="slidenum">
              <a:rPr lang="en-IN" smtClean="0"/>
              <a:t>‹#›</a:t>
            </a:fld>
            <a:endParaRPr lang="en-IN"/>
          </a:p>
        </p:txBody>
      </p:sp>
    </p:spTree>
    <p:extLst>
      <p:ext uri="{BB962C8B-B14F-4D97-AF65-F5344CB8AC3E}">
        <p14:creationId xmlns:p14="http://schemas.microsoft.com/office/powerpoint/2010/main" val="1747203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86C7AF-816A-453B-A448-5FD0DEBC00E8}" type="datetimeFigureOut">
              <a:rPr lang="en-IN" smtClean="0"/>
              <a:t>17-04-2022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0A3EC0-5172-4D81-8123-072435A98350}" type="slidenum">
              <a:rPr lang="en-IN" smtClean="0"/>
              <a:t>‹#›</a:t>
            </a:fld>
            <a:endParaRPr lang="en-IN"/>
          </a:p>
        </p:txBody>
      </p:sp>
    </p:spTree>
    <p:extLst>
      <p:ext uri="{BB962C8B-B14F-4D97-AF65-F5344CB8AC3E}">
        <p14:creationId xmlns:p14="http://schemas.microsoft.com/office/powerpoint/2010/main" val="2742895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86C7AF-816A-453B-A448-5FD0DEBC00E8}" type="datetimeFigureOut">
              <a:rPr lang="en-IN" smtClean="0"/>
              <a:t>17-04-2022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0A3EC0-5172-4D81-8123-072435A98350}" type="slidenum">
              <a:rPr lang="en-IN" smtClean="0"/>
              <a:t>‹#›</a:t>
            </a:fld>
            <a:endParaRPr lang="en-IN"/>
          </a:p>
        </p:txBody>
      </p:sp>
    </p:spTree>
    <p:extLst>
      <p:ext uri="{BB962C8B-B14F-4D97-AF65-F5344CB8AC3E}">
        <p14:creationId xmlns:p14="http://schemas.microsoft.com/office/powerpoint/2010/main" val="2293957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86C7AF-816A-453B-A448-5FD0DEBC00E8}" type="datetimeFigureOut">
              <a:rPr lang="en-IN" smtClean="0"/>
              <a:t>17-04-2022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0A3EC0-5172-4D81-8123-072435A98350}" type="slidenum">
              <a:rPr lang="en-IN" smtClean="0"/>
              <a:t>‹#›</a:t>
            </a:fld>
            <a:endParaRPr lang="en-IN"/>
          </a:p>
        </p:txBody>
      </p:sp>
    </p:spTree>
    <p:extLst>
      <p:ext uri="{BB962C8B-B14F-4D97-AF65-F5344CB8AC3E}">
        <p14:creationId xmlns:p14="http://schemas.microsoft.com/office/powerpoint/2010/main" val="519065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86C7AF-816A-453B-A448-5FD0DEBC00E8}" type="datetimeFigureOut">
              <a:rPr lang="en-IN" smtClean="0"/>
              <a:t>17-04-2022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0A3EC0-5172-4D81-8123-072435A98350}" type="slidenum">
              <a:rPr lang="en-IN" smtClean="0"/>
              <a:t>‹#›</a:t>
            </a:fld>
            <a:endParaRPr lang="en-IN"/>
          </a:p>
        </p:txBody>
      </p:sp>
    </p:spTree>
    <p:extLst>
      <p:ext uri="{BB962C8B-B14F-4D97-AF65-F5344CB8AC3E}">
        <p14:creationId xmlns:p14="http://schemas.microsoft.com/office/powerpoint/2010/main" val="2345191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86C7AF-816A-453B-A448-5FD0DEBC00E8}" type="datetimeFigureOut">
              <a:rPr lang="en-IN" smtClean="0"/>
              <a:t>17-04-2022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0A3EC0-5172-4D81-8123-072435A98350}" type="slidenum">
              <a:rPr lang="en-IN" smtClean="0"/>
              <a:t>‹#›</a:t>
            </a:fld>
            <a:endParaRPr lang="en-IN"/>
          </a:p>
        </p:txBody>
      </p:sp>
    </p:spTree>
    <p:extLst>
      <p:ext uri="{BB962C8B-B14F-4D97-AF65-F5344CB8AC3E}">
        <p14:creationId xmlns:p14="http://schemas.microsoft.com/office/powerpoint/2010/main" val="1617227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186C7AF-816A-453B-A448-5FD0DEBC00E8}" type="datetimeFigureOut">
              <a:rPr lang="en-IN" smtClean="0"/>
              <a:t>17-04-2022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1E0A3EC0-5172-4D81-8123-072435A98350}" type="slidenum">
              <a:rPr lang="en-IN" smtClean="0"/>
              <a:t>‹#›</a:t>
            </a:fld>
            <a:endParaRPr lang="en-IN"/>
          </a:p>
        </p:txBody>
      </p:sp>
    </p:spTree>
    <p:extLst>
      <p:ext uri="{BB962C8B-B14F-4D97-AF65-F5344CB8AC3E}">
        <p14:creationId xmlns:p14="http://schemas.microsoft.com/office/powerpoint/2010/main" val="1604365460"/>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en.wikipedia.org/wiki/Osmania_University" TargetMode="Externa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en.wikipedia.org/wiki/Osmania_University" TargetMode="Externa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7.xml"/><Relationship Id="rId5" Type="http://schemas.openxmlformats.org/officeDocument/2006/relationships/image" Target="../media/image1.png"/><Relationship Id="rId4" Type="http://schemas.openxmlformats.org/officeDocument/2006/relationships/hyperlink" Target="https://en.wikipedia.org/wiki/Osmania_University" TargetMode="Externa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en.wikipedia.org/wiki/Osmania_University" TargetMode="Externa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en.wikipedia.org/wiki/Osmania_University" TargetMode="Externa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hyperlink" Target="https://en.wikipedia.org/wiki/Osmania_University" TargetMode="Externa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hyperlink" Target="https://en.wikipedia.org/wiki/Osmania_University" TargetMode="Externa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en.wikipedia.org/wiki/Osmania_Universi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7F4303-36E9-40B1-A7CE-AB85E569759B}"/>
              </a:ext>
            </a:extLst>
          </p:cNvPr>
          <p:cNvSpPr>
            <a:spLocks noGrp="1"/>
          </p:cNvSpPr>
          <p:nvPr>
            <p:ph type="title"/>
          </p:nvPr>
        </p:nvSpPr>
        <p:spPr>
          <a:xfrm>
            <a:off x="614581" y="1167292"/>
            <a:ext cx="8596668" cy="2595460"/>
          </a:xfrm>
        </p:spPr>
        <p:txBody>
          <a:bodyPr>
            <a:normAutofit/>
          </a:bodyPr>
          <a:lstStyle/>
          <a:p>
            <a:pPr algn="ctr"/>
            <a:r>
              <a:rPr lang="en-US" sz="3600" dirty="0">
                <a:effectLst/>
                <a:latin typeface="Calibri" panose="020F0502020204030204" pitchFamily="34" charset="0"/>
                <a:ea typeface="Times New Roman" panose="02020603050405020304" pitchFamily="18" charset="0"/>
                <a:cs typeface="Calibri" panose="020F0502020204030204" pitchFamily="34" charset="0"/>
              </a:rPr>
              <a:t>Intelligent Agent based Job Search System</a:t>
            </a:r>
            <a:br>
              <a:rPr lang="en-IN" sz="36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sz="3600" dirty="0"/>
          </a:p>
        </p:txBody>
      </p:sp>
      <p:sp>
        <p:nvSpPr>
          <p:cNvPr id="5" name="Text Placeholder 4">
            <a:extLst>
              <a:ext uri="{FF2B5EF4-FFF2-40B4-BE49-F238E27FC236}">
                <a16:creationId xmlns:a16="http://schemas.microsoft.com/office/drawing/2014/main" id="{599A31FD-16C1-4F10-B823-3E44D7029044}"/>
              </a:ext>
            </a:extLst>
          </p:cNvPr>
          <p:cNvSpPr>
            <a:spLocks noGrp="1"/>
          </p:cNvSpPr>
          <p:nvPr>
            <p:ph type="body" idx="1"/>
          </p:nvPr>
        </p:nvSpPr>
        <p:spPr>
          <a:xfrm>
            <a:off x="1733550" y="3981450"/>
            <a:ext cx="6768928" cy="1143000"/>
          </a:xfrm>
        </p:spPr>
        <p:txBody>
          <a:bodyPr>
            <a:normAutofit fontScale="92500" lnSpcReduction="10000"/>
          </a:bodyPr>
          <a:lstStyle/>
          <a:p>
            <a:pPr algn="ctr"/>
            <a:r>
              <a:rPr lang="en-IN" sz="2100" dirty="0">
                <a:latin typeface="Calibri" panose="020F0502020204030204" pitchFamily="34" charset="0"/>
                <a:cs typeface="Calibri" panose="020F0502020204030204" pitchFamily="34" charset="0"/>
              </a:rPr>
              <a:t>By </a:t>
            </a:r>
          </a:p>
          <a:p>
            <a:pPr algn="ctr"/>
            <a:r>
              <a:rPr lang="en-IN" sz="2100" dirty="0">
                <a:latin typeface="Calibri" panose="020F0502020204030204" pitchFamily="34" charset="0"/>
                <a:cs typeface="Calibri" panose="020F0502020204030204" pitchFamily="34" charset="0"/>
              </a:rPr>
              <a:t>Mohd Mahaboob Pasha</a:t>
            </a:r>
          </a:p>
          <a:p>
            <a:pPr algn="ctr"/>
            <a:r>
              <a:rPr lang="en-IN" sz="2100" dirty="0">
                <a:latin typeface="Calibri" panose="020F0502020204030204" pitchFamily="34" charset="0"/>
                <a:cs typeface="Calibri" panose="020F0502020204030204" pitchFamily="34" charset="0"/>
              </a:rPr>
              <a:t>1011-19-862-007</a:t>
            </a:r>
          </a:p>
          <a:p>
            <a:pPr algn="ctr"/>
            <a:endParaRPr lang="en-IN" sz="2400" dirty="0">
              <a:latin typeface="Calibri" panose="020F0502020204030204" pitchFamily="34" charset="0"/>
              <a:cs typeface="Calibri" panose="020F0502020204030204" pitchFamily="34" charset="0"/>
            </a:endParaRPr>
          </a:p>
        </p:txBody>
      </p:sp>
      <p:pic>
        <p:nvPicPr>
          <p:cNvPr id="2052" name="Picture 4" descr="University College of Science,Saifabad">
            <a:extLst>
              <a:ext uri="{FF2B5EF4-FFF2-40B4-BE49-F238E27FC236}">
                <a16:creationId xmlns:a16="http://schemas.microsoft.com/office/drawing/2014/main" id="{3D1D8CD0-BCA4-498C-80FB-34732AB07B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5062058"/>
            <a:ext cx="4286250" cy="1005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0075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2052"/>
                                        </p:tgtEl>
                                        <p:attrNameLst>
                                          <p:attrName>style.visibility</p:attrName>
                                        </p:attrNameLst>
                                      </p:cBhvr>
                                      <p:to>
                                        <p:strVal val="visible"/>
                                      </p:to>
                                    </p:set>
                                    <p:animEffect transition="in" filter="barn(inVertical)">
                                      <p:cBhvr>
                                        <p:cTn id="31"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B86B1EC-01A3-4E6D-B019-BC720C327B5C}"/>
              </a:ext>
            </a:extLst>
          </p:cNvPr>
          <p:cNvSpPr/>
          <p:nvPr/>
        </p:nvSpPr>
        <p:spPr>
          <a:xfrm>
            <a:off x="10868025" y="0"/>
            <a:ext cx="1323975" cy="1238250"/>
          </a:xfrm>
          <a:prstGeom prst="roundRect">
            <a:avLst>
              <a:gd name="adj" fmla="val 0"/>
            </a:avLst>
          </a:prstGeom>
          <a:blipFill>
            <a:blip r:embed="rId3">
              <a:extLst>
                <a:ext uri="{BEBA8EAE-BF5A-486C-A8C5-ECC9F3942E4B}">
                  <a14:imgProps xmlns:a14="http://schemas.microsoft.com/office/drawing/2010/main">
                    <a14:imgLayer r:embed="rId4">
                      <a14:imgEffect>
                        <a14:saturation sat="147000"/>
                      </a14:imgEffect>
                    </a14:imgLayer>
                  </a14:imgProps>
                </a:ext>
                <a:ext uri="{837473B0-CC2E-450A-ABE3-18F120FF3D39}">
                  <a1611:picAttrSrcUrl xmlns:a1611="http://schemas.microsoft.com/office/drawing/2016/11/main" r:id="rId5"/>
                </a:ext>
              </a:extLst>
            </a:blip>
            <a:stretch>
              <a:fillRect/>
            </a:stretch>
          </a:blipFill>
        </p:spPr>
        <p:style>
          <a:lnRef idx="2">
            <a:schemeClr val="dk1"/>
          </a:lnRef>
          <a:fillRef idx="1">
            <a:schemeClr val="lt1"/>
          </a:fillRef>
          <a:effectRef idx="0">
            <a:schemeClr val="dk1"/>
          </a:effectRef>
          <a:fontRef idx="minor">
            <a:schemeClr val="dk1"/>
          </a:fontRef>
        </p:style>
        <p:txBody>
          <a:bodyPr rtlCol="0" anchor="ctr"/>
          <a:lstStyle/>
          <a:p>
            <a:pPr algn="ctr"/>
            <a:endParaRPr lang="en-IN">
              <a:blipFill dpi="0" rotWithShape="1">
                <a:blip r:embed="rId6">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a:fillRect/>
                </a:stretch>
              </a:blipFill>
            </a:endParaRPr>
          </a:p>
        </p:txBody>
      </p:sp>
      <p:sp>
        <p:nvSpPr>
          <p:cNvPr id="9" name="Title 8">
            <a:extLst>
              <a:ext uri="{FF2B5EF4-FFF2-40B4-BE49-F238E27FC236}">
                <a16:creationId xmlns:a16="http://schemas.microsoft.com/office/drawing/2014/main" id="{52F7DC22-7EA2-4C6B-AC34-CC87C867DF56}"/>
              </a:ext>
            </a:extLst>
          </p:cNvPr>
          <p:cNvSpPr>
            <a:spLocks noGrp="1"/>
          </p:cNvSpPr>
          <p:nvPr>
            <p:ph type="ctrTitle"/>
          </p:nvPr>
        </p:nvSpPr>
        <p:spPr>
          <a:xfrm>
            <a:off x="-521758" y="1039411"/>
            <a:ext cx="7766936" cy="1096900"/>
          </a:xfrm>
        </p:spPr>
        <p:txBody>
          <a:bodyPr/>
          <a:lstStyle/>
          <a:p>
            <a:pPr algn="ctr"/>
            <a:r>
              <a:rPr lang="en-IN" sz="3600" dirty="0">
                <a:latin typeface="Calibri" panose="020F0502020204030204" pitchFamily="34" charset="0"/>
                <a:cs typeface="Calibri" panose="020F0502020204030204" pitchFamily="34" charset="0"/>
              </a:rPr>
              <a:t>Core objectives: </a:t>
            </a:r>
          </a:p>
        </p:txBody>
      </p:sp>
      <p:sp>
        <p:nvSpPr>
          <p:cNvPr id="10" name="Subtitle 9">
            <a:extLst>
              <a:ext uri="{FF2B5EF4-FFF2-40B4-BE49-F238E27FC236}">
                <a16:creationId xmlns:a16="http://schemas.microsoft.com/office/drawing/2014/main" id="{B01C4865-F40B-4372-A2B9-E31BE64B7A93}"/>
              </a:ext>
            </a:extLst>
          </p:cNvPr>
          <p:cNvSpPr>
            <a:spLocks noGrp="1"/>
          </p:cNvSpPr>
          <p:nvPr>
            <p:ph type="subTitle" idx="1"/>
          </p:nvPr>
        </p:nvSpPr>
        <p:spPr>
          <a:xfrm>
            <a:off x="1507067" y="2857500"/>
            <a:ext cx="7766936" cy="2857499"/>
          </a:xfrm>
        </p:spPr>
        <p:txBody>
          <a:bodyPr>
            <a:noAutofit/>
          </a:bodyPr>
          <a:lstStyle/>
          <a:p>
            <a:pPr algn="l"/>
            <a:r>
              <a:rPr lang="en-US" sz="1600" dirty="0">
                <a:solidFill>
                  <a:schemeClr val="tx1">
                    <a:lumMod val="85000"/>
                    <a:lumOff val="15000"/>
                  </a:schemeClr>
                </a:solidFill>
                <a:effectLst/>
                <a:latin typeface="Calibri" panose="020F0502020204030204" pitchFamily="34" charset="0"/>
                <a:ea typeface="Times New Roman" panose="02020603050405020304" pitchFamily="18" charset="0"/>
                <a:cs typeface="Calibri" panose="020F0502020204030204" pitchFamily="34" charset="0"/>
              </a:rPr>
              <a:t>Our Intelligent agent Job Search system would dynamically facilitate the suitability profiling based on configurable factors such as: </a:t>
            </a:r>
          </a:p>
          <a:p>
            <a:pPr marL="342900" indent="-342900" algn="l">
              <a:buClr>
                <a:srgbClr val="FFC000"/>
              </a:buClr>
              <a:buFont typeface="Wingdings" panose="05000000000000000000" pitchFamily="2" charset="2"/>
              <a:buChar char="q"/>
            </a:pPr>
            <a:r>
              <a:rPr lang="en-US" sz="1600" b="1" dirty="0">
                <a:solidFill>
                  <a:schemeClr val="tx1">
                    <a:lumMod val="85000"/>
                    <a:lumOff val="15000"/>
                  </a:schemeClr>
                </a:solidFill>
                <a:latin typeface="Calibri" panose="020F0502020204030204" pitchFamily="34" charset="0"/>
                <a:ea typeface="Times New Roman" panose="02020603050405020304" pitchFamily="18" charset="0"/>
                <a:cs typeface="Calibri" panose="020F0502020204030204" pitchFamily="34" charset="0"/>
              </a:rPr>
              <a:t>D</a:t>
            </a:r>
            <a:r>
              <a:rPr lang="en-US" sz="1600" b="1" dirty="0">
                <a:solidFill>
                  <a:schemeClr val="tx1">
                    <a:lumMod val="85000"/>
                    <a:lumOff val="15000"/>
                  </a:schemeClr>
                </a:solidFill>
                <a:effectLst/>
                <a:latin typeface="Calibri" panose="020F0502020204030204" pitchFamily="34" charset="0"/>
                <a:ea typeface="Times New Roman" panose="02020603050405020304" pitchFamily="18" charset="0"/>
                <a:cs typeface="Calibri" panose="020F0502020204030204" pitchFamily="34" charset="0"/>
              </a:rPr>
              <a:t>istance from work</a:t>
            </a:r>
          </a:p>
          <a:p>
            <a:pPr marL="342900" indent="-342900" algn="l">
              <a:buClr>
                <a:srgbClr val="FFC000"/>
              </a:buClr>
              <a:buFont typeface="Wingdings" panose="05000000000000000000" pitchFamily="2" charset="2"/>
              <a:buChar char="q"/>
            </a:pPr>
            <a:r>
              <a:rPr lang="en-US" sz="1600" b="1" dirty="0">
                <a:solidFill>
                  <a:schemeClr val="tx1">
                    <a:lumMod val="85000"/>
                    <a:lumOff val="15000"/>
                  </a:schemeClr>
                </a:solidFill>
                <a:latin typeface="Calibri" panose="020F0502020204030204" pitchFamily="34" charset="0"/>
                <a:ea typeface="Times New Roman" panose="02020603050405020304" pitchFamily="18" charset="0"/>
                <a:cs typeface="Calibri" panose="020F0502020204030204" pitchFamily="34" charset="0"/>
              </a:rPr>
              <a:t>D</a:t>
            </a:r>
            <a:r>
              <a:rPr lang="en-US" sz="1600" b="1" dirty="0">
                <a:solidFill>
                  <a:schemeClr val="tx1">
                    <a:lumMod val="85000"/>
                    <a:lumOff val="15000"/>
                  </a:schemeClr>
                </a:solidFill>
                <a:effectLst/>
                <a:latin typeface="Calibri" panose="020F0502020204030204" pitchFamily="34" charset="0"/>
                <a:ea typeface="Times New Roman" panose="02020603050405020304" pitchFamily="18" charset="0"/>
                <a:cs typeface="Calibri" panose="020F0502020204030204" pitchFamily="34" charset="0"/>
              </a:rPr>
              <a:t>ays and shift requirements</a:t>
            </a:r>
          </a:p>
          <a:p>
            <a:pPr marL="342900" indent="-342900" algn="l">
              <a:buClr>
                <a:srgbClr val="FFC000"/>
              </a:buClr>
              <a:buFont typeface="Wingdings" panose="05000000000000000000" pitchFamily="2" charset="2"/>
              <a:buChar char="q"/>
            </a:pPr>
            <a:r>
              <a:rPr lang="en-US" sz="1600" b="1" dirty="0">
                <a:solidFill>
                  <a:schemeClr val="tx1">
                    <a:lumMod val="85000"/>
                    <a:lumOff val="15000"/>
                  </a:schemeClr>
                </a:solidFill>
                <a:latin typeface="Calibri" panose="020F0502020204030204" pitchFamily="34" charset="0"/>
                <a:ea typeface="Times New Roman" panose="02020603050405020304" pitchFamily="18" charset="0"/>
                <a:cs typeface="Calibri" panose="020F0502020204030204" pitchFamily="34" charset="0"/>
              </a:rPr>
              <a:t>W</a:t>
            </a:r>
            <a:r>
              <a:rPr lang="en-US" sz="1600" b="1" dirty="0">
                <a:solidFill>
                  <a:schemeClr val="tx1">
                    <a:lumMod val="85000"/>
                    <a:lumOff val="15000"/>
                  </a:schemeClr>
                </a:solidFill>
                <a:effectLst/>
                <a:latin typeface="Calibri" panose="020F0502020204030204" pitchFamily="34" charset="0"/>
                <a:ea typeface="Times New Roman" panose="02020603050405020304" pitchFamily="18" charset="0"/>
                <a:cs typeface="Calibri" panose="020F0502020204030204" pitchFamily="34" charset="0"/>
              </a:rPr>
              <a:t>ork environment</a:t>
            </a:r>
          </a:p>
          <a:p>
            <a:pPr marL="342900" indent="-342900" algn="l">
              <a:buClr>
                <a:srgbClr val="FFC000"/>
              </a:buClr>
              <a:buFont typeface="Wingdings" panose="05000000000000000000" pitchFamily="2" charset="2"/>
              <a:buChar char="q"/>
            </a:pPr>
            <a:r>
              <a:rPr lang="en-US" sz="1600" b="1" dirty="0">
                <a:solidFill>
                  <a:schemeClr val="tx1">
                    <a:lumMod val="85000"/>
                    <a:lumOff val="15000"/>
                  </a:schemeClr>
                </a:solidFill>
                <a:latin typeface="Calibri" panose="020F0502020204030204" pitchFamily="34" charset="0"/>
                <a:ea typeface="Times New Roman" panose="02020603050405020304" pitchFamily="18" charset="0"/>
                <a:cs typeface="Calibri" panose="020F0502020204030204" pitchFamily="34" charset="0"/>
              </a:rPr>
              <a:t>S</a:t>
            </a:r>
            <a:r>
              <a:rPr lang="en-US" sz="1600" b="1" dirty="0">
                <a:solidFill>
                  <a:schemeClr val="tx1">
                    <a:lumMod val="85000"/>
                    <a:lumOff val="15000"/>
                  </a:schemeClr>
                </a:solidFill>
                <a:effectLst/>
                <a:latin typeface="Calibri" panose="020F0502020204030204" pitchFamily="34" charset="0"/>
                <a:ea typeface="Times New Roman" panose="02020603050405020304" pitchFamily="18" charset="0"/>
                <a:cs typeface="Calibri" panose="020F0502020204030204" pitchFamily="34" charset="0"/>
              </a:rPr>
              <a:t>afety and hazard considerations</a:t>
            </a:r>
          </a:p>
          <a:p>
            <a:pPr marL="342900" indent="-342900" algn="l">
              <a:buClr>
                <a:srgbClr val="FFC000"/>
              </a:buClr>
              <a:buFont typeface="Wingdings" panose="05000000000000000000" pitchFamily="2" charset="2"/>
              <a:buChar char="q"/>
            </a:pPr>
            <a:r>
              <a:rPr lang="en-US" sz="1600" b="1" dirty="0">
                <a:solidFill>
                  <a:schemeClr val="tx1">
                    <a:lumMod val="85000"/>
                    <a:lumOff val="15000"/>
                  </a:schemeClr>
                </a:solidFill>
                <a:latin typeface="Calibri" panose="020F0502020204030204" pitchFamily="34" charset="0"/>
                <a:ea typeface="Times New Roman" panose="02020603050405020304" pitchFamily="18" charset="0"/>
                <a:cs typeface="Calibri" panose="020F0502020204030204" pitchFamily="34" charset="0"/>
              </a:rPr>
              <a:t>R</a:t>
            </a:r>
            <a:r>
              <a:rPr lang="en-US" sz="1600" b="1" dirty="0">
                <a:solidFill>
                  <a:schemeClr val="tx1">
                    <a:lumMod val="85000"/>
                    <a:lumOff val="15000"/>
                  </a:schemeClr>
                </a:solidFill>
                <a:effectLst/>
                <a:latin typeface="Calibri" panose="020F0502020204030204" pitchFamily="34" charset="0"/>
                <a:ea typeface="Times New Roman" panose="02020603050405020304" pitchFamily="18" charset="0"/>
                <a:cs typeface="Calibri" panose="020F0502020204030204" pitchFamily="34" charset="0"/>
              </a:rPr>
              <a:t>emuneration</a:t>
            </a:r>
          </a:p>
          <a:p>
            <a:pPr marL="342900" indent="-342900" algn="l">
              <a:buClr>
                <a:srgbClr val="FFC000"/>
              </a:buClr>
              <a:buFont typeface="Wingdings" panose="05000000000000000000" pitchFamily="2" charset="2"/>
              <a:buChar char="q"/>
            </a:pPr>
            <a:r>
              <a:rPr lang="en-US" sz="1600" b="1" dirty="0">
                <a:solidFill>
                  <a:schemeClr val="tx1">
                    <a:lumMod val="85000"/>
                    <a:lumOff val="15000"/>
                  </a:schemeClr>
                </a:solidFill>
                <a:latin typeface="Calibri" panose="020F0502020204030204" pitchFamily="34" charset="0"/>
                <a:ea typeface="Times New Roman" panose="02020603050405020304" pitchFamily="18" charset="0"/>
                <a:cs typeface="Calibri" panose="020F0502020204030204" pitchFamily="34" charset="0"/>
              </a:rPr>
              <a:t>S</a:t>
            </a:r>
            <a:r>
              <a:rPr lang="en-US" sz="1600" b="1" dirty="0">
                <a:solidFill>
                  <a:schemeClr val="tx1">
                    <a:lumMod val="85000"/>
                    <a:lumOff val="15000"/>
                  </a:schemeClr>
                </a:solidFill>
                <a:effectLst/>
                <a:latin typeface="Calibri" panose="020F0502020204030204" pitchFamily="34" charset="0"/>
                <a:ea typeface="Times New Roman" panose="02020603050405020304" pitchFamily="18" charset="0"/>
                <a:cs typeface="Calibri" panose="020F0502020204030204" pitchFamily="34" charset="0"/>
              </a:rPr>
              <a:t>kill-set, </a:t>
            </a:r>
            <a:r>
              <a:rPr lang="en-US" sz="1600" b="1" dirty="0" err="1">
                <a:solidFill>
                  <a:schemeClr val="tx1">
                    <a:lumMod val="85000"/>
                    <a:lumOff val="15000"/>
                  </a:schemeClr>
                </a:solidFill>
                <a:effectLst/>
                <a:latin typeface="Calibri" panose="020F0502020204030204" pitchFamily="34" charset="0"/>
                <a:ea typeface="Times New Roman" panose="02020603050405020304" pitchFamily="18" charset="0"/>
                <a:cs typeface="Calibri" panose="020F0502020204030204" pitchFamily="34" charset="0"/>
              </a:rPr>
              <a:t>etc</a:t>
            </a:r>
            <a:endParaRPr lang="en-IN" sz="1600" b="1" dirty="0">
              <a:solidFill>
                <a:schemeClr val="tx1">
                  <a:lumMod val="85000"/>
                  <a:lumOff val="1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6122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fade">
                                      <p:cBhvr>
                                        <p:cTn id="7" dur="1000"/>
                                        <p:tgtEl>
                                          <p:spTgt spid="10">
                                            <p:txEl>
                                              <p:pRg st="1" end="1"/>
                                            </p:txEl>
                                          </p:spTgt>
                                        </p:tgtEl>
                                      </p:cBhvr>
                                    </p:animEffect>
                                    <p:anim calcmode="lin" valueType="num">
                                      <p:cBhvr>
                                        <p:cTn id="8"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1000"/>
                                        <p:tgtEl>
                                          <p:spTgt spid="10">
                                            <p:txEl>
                                              <p:pRg st="2" end="2"/>
                                            </p:txEl>
                                          </p:spTgt>
                                        </p:tgtEl>
                                      </p:cBhvr>
                                    </p:animEffect>
                                    <p:anim calcmode="lin" valueType="num">
                                      <p:cBhvr>
                                        <p:cTn id="13"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0">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fade">
                                      <p:cBhvr>
                                        <p:cTn id="17" dur="1000"/>
                                        <p:tgtEl>
                                          <p:spTgt spid="10">
                                            <p:txEl>
                                              <p:pRg st="3" end="3"/>
                                            </p:txEl>
                                          </p:spTgt>
                                        </p:tgtEl>
                                      </p:cBhvr>
                                    </p:animEffect>
                                    <p:anim calcmode="lin" valueType="num">
                                      <p:cBhvr>
                                        <p:cTn id="18"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10">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fade">
                                      <p:cBhvr>
                                        <p:cTn id="22" dur="1000"/>
                                        <p:tgtEl>
                                          <p:spTgt spid="10">
                                            <p:txEl>
                                              <p:pRg st="4" end="4"/>
                                            </p:txEl>
                                          </p:spTgt>
                                        </p:tgtEl>
                                      </p:cBhvr>
                                    </p:animEffect>
                                    <p:anim calcmode="lin" valueType="num">
                                      <p:cBhvr>
                                        <p:cTn id="23"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10">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animEffect transition="in" filter="fade">
                                      <p:cBhvr>
                                        <p:cTn id="27" dur="1000"/>
                                        <p:tgtEl>
                                          <p:spTgt spid="10">
                                            <p:txEl>
                                              <p:pRg st="5" end="5"/>
                                            </p:txEl>
                                          </p:spTgt>
                                        </p:tgtEl>
                                      </p:cBhvr>
                                    </p:animEffect>
                                    <p:anim calcmode="lin" valueType="num">
                                      <p:cBhvr>
                                        <p:cTn id="28"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10">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0">
                                            <p:txEl>
                                              <p:pRg st="6" end="6"/>
                                            </p:txEl>
                                          </p:spTgt>
                                        </p:tgtEl>
                                        <p:attrNameLst>
                                          <p:attrName>style.visibility</p:attrName>
                                        </p:attrNameLst>
                                      </p:cBhvr>
                                      <p:to>
                                        <p:strVal val="visible"/>
                                      </p:to>
                                    </p:set>
                                    <p:animEffect transition="in" filter="fade">
                                      <p:cBhvr>
                                        <p:cTn id="32" dur="1000"/>
                                        <p:tgtEl>
                                          <p:spTgt spid="10">
                                            <p:txEl>
                                              <p:pRg st="6" end="6"/>
                                            </p:txEl>
                                          </p:spTgt>
                                        </p:tgtEl>
                                      </p:cBhvr>
                                    </p:animEffect>
                                    <p:anim calcmode="lin" valueType="num">
                                      <p:cBhvr>
                                        <p:cTn id="33" dur="10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1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0">
                                            <p:txEl>
                                              <p:pRg st="0" end="0"/>
                                            </p:txEl>
                                          </p:spTgt>
                                        </p:tgtEl>
                                        <p:attrNameLst>
                                          <p:attrName>style.visibility</p:attrName>
                                        </p:attrNameLst>
                                      </p:cBhvr>
                                      <p:to>
                                        <p:strVal val="visible"/>
                                      </p:to>
                                    </p:set>
                                    <p:animEffect transition="in" filter="fade">
                                      <p:cBhvr>
                                        <p:cTn id="39" dur="1000"/>
                                        <p:tgtEl>
                                          <p:spTgt spid="10">
                                            <p:txEl>
                                              <p:pRg st="0" end="0"/>
                                            </p:txEl>
                                          </p:spTgt>
                                        </p:tgtEl>
                                      </p:cBhvr>
                                    </p:animEffect>
                                    <p:anim calcmode="lin" valueType="num">
                                      <p:cBhvr>
                                        <p:cTn id="40"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41"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B28CF57-A61D-468F-8407-94B3DB9B366E}"/>
              </a:ext>
            </a:extLst>
          </p:cNvPr>
          <p:cNvSpPr/>
          <p:nvPr/>
        </p:nvSpPr>
        <p:spPr>
          <a:xfrm>
            <a:off x="10868025" y="0"/>
            <a:ext cx="1323975" cy="1238250"/>
          </a:xfrm>
          <a:prstGeom prst="roundRect">
            <a:avLst>
              <a:gd name="adj" fmla="val 0"/>
            </a:avLst>
          </a:prstGeom>
          <a:blipFill>
            <a:blip r:embed="rId2">
              <a:extLst>
                <a:ext uri="{BEBA8EAE-BF5A-486C-A8C5-ECC9F3942E4B}">
                  <a14:imgProps xmlns:a14="http://schemas.microsoft.com/office/drawing/2010/main">
                    <a14:imgLayer r:embed="rId3">
                      <a14:imgEffect>
                        <a14:saturation sat="147000"/>
                      </a14:imgEffect>
                    </a14:imgLayer>
                  </a14:imgProps>
                </a:ext>
                <a:ext uri="{837473B0-CC2E-450A-ABE3-18F120FF3D39}">
                  <a1611:picAttrSrcUrl xmlns:a1611="http://schemas.microsoft.com/office/drawing/2016/11/main" r:id="rId4"/>
                </a:ext>
              </a:extLst>
            </a:blip>
            <a:stretch>
              <a:fillRect/>
            </a:stretch>
          </a:blipFill>
        </p:spPr>
        <p:style>
          <a:lnRef idx="2">
            <a:schemeClr val="dk1"/>
          </a:lnRef>
          <a:fillRef idx="1">
            <a:schemeClr val="lt1"/>
          </a:fillRef>
          <a:effectRef idx="0">
            <a:schemeClr val="dk1"/>
          </a:effectRef>
          <a:fontRef idx="minor">
            <a:schemeClr val="dk1"/>
          </a:fontRef>
        </p:style>
        <p:txBody>
          <a:bodyPr rtlCol="0" anchor="ctr"/>
          <a:lstStyle/>
          <a:p>
            <a:pPr algn="ctr"/>
            <a:endParaRPr lang="en-IN">
              <a:blipFill dpi="0"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endParaRPr>
          </a:p>
        </p:txBody>
      </p:sp>
      <p:sp>
        <p:nvSpPr>
          <p:cNvPr id="6" name="Title 5">
            <a:extLst>
              <a:ext uri="{FF2B5EF4-FFF2-40B4-BE49-F238E27FC236}">
                <a16:creationId xmlns:a16="http://schemas.microsoft.com/office/drawing/2014/main" id="{F34D154F-1130-4250-A05A-632D4A7F0865}"/>
              </a:ext>
            </a:extLst>
          </p:cNvPr>
          <p:cNvSpPr>
            <a:spLocks noGrp="1"/>
          </p:cNvSpPr>
          <p:nvPr>
            <p:ph type="title"/>
          </p:nvPr>
        </p:nvSpPr>
        <p:spPr>
          <a:xfrm>
            <a:off x="572559" y="1238250"/>
            <a:ext cx="8596668" cy="1320800"/>
          </a:xfrm>
        </p:spPr>
        <p:txBody>
          <a:bodyPr>
            <a:normAutofit/>
          </a:bodyPr>
          <a:lstStyle/>
          <a:p>
            <a:r>
              <a:rPr lang="en-IN" dirty="0">
                <a:latin typeface="Calibri" panose="020F0502020204030204" pitchFamily="34" charset="0"/>
                <a:cs typeface="Calibri" panose="020F0502020204030204" pitchFamily="34" charset="0"/>
              </a:rPr>
              <a:t>Existing System</a:t>
            </a:r>
          </a:p>
        </p:txBody>
      </p:sp>
      <p:sp>
        <p:nvSpPr>
          <p:cNvPr id="7" name="Content Placeholder 6">
            <a:extLst>
              <a:ext uri="{FF2B5EF4-FFF2-40B4-BE49-F238E27FC236}">
                <a16:creationId xmlns:a16="http://schemas.microsoft.com/office/drawing/2014/main" id="{3EF0509F-46CC-42BB-A66E-D94396B44334}"/>
              </a:ext>
            </a:extLst>
          </p:cNvPr>
          <p:cNvSpPr>
            <a:spLocks noGrp="1"/>
          </p:cNvSpPr>
          <p:nvPr>
            <p:ph idx="1"/>
          </p:nvPr>
        </p:nvSpPr>
        <p:spPr>
          <a:xfrm>
            <a:off x="677334" y="2171700"/>
            <a:ext cx="8596668" cy="3869662"/>
          </a:xfrm>
        </p:spPr>
        <p:txBody>
          <a:bodyPr/>
          <a:lstStyle/>
          <a:p>
            <a:pPr>
              <a:buClr>
                <a:srgbClr val="FFC000"/>
              </a:buClr>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Normally when we want to apply for a job, we search the newspapers, listen to radio and television broadcasts that may advertise vacancies, register ourselves with many job search sites such as Academickeys.com, Monster.com, Careerbuilder.com and so on. </a:t>
            </a:r>
          </a:p>
          <a:p>
            <a:pPr>
              <a:buClr>
                <a:srgbClr val="FFC000"/>
              </a:buClr>
              <a:buFont typeface="Wingdings" panose="05000000000000000000" pitchFamily="2" charset="2"/>
              <a:buChar char="q"/>
            </a:pPr>
            <a:endParaRPr lang="en-US" sz="1800" dirty="0">
              <a:effectLst/>
              <a:latin typeface="Times New Roman" panose="02020603050405020304" pitchFamily="18" charset="0"/>
              <a:ea typeface="Times New Roman" panose="02020603050405020304" pitchFamily="18" charset="0"/>
            </a:endParaRPr>
          </a:p>
          <a:p>
            <a:pPr>
              <a:buClr>
                <a:srgbClr val="FFC000"/>
              </a:buClr>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Many employers do not directly register themselves with these mediums to provide full details of their job specifications but instead post important details on their company’s website only. Therefore we do not always get to know all the vacancies, the nature and status of the employer to decide if this is the sort of job that is being sought for.</a:t>
            </a:r>
            <a:endParaRPr lang="en-IN" dirty="0"/>
          </a:p>
        </p:txBody>
      </p:sp>
    </p:spTree>
    <p:extLst>
      <p:ext uri="{BB962C8B-B14F-4D97-AF65-F5344CB8AC3E}">
        <p14:creationId xmlns:p14="http://schemas.microsoft.com/office/powerpoint/2010/main" val="241051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30F5751-2025-41CD-9756-8FB019ABDDF2}"/>
              </a:ext>
            </a:extLst>
          </p:cNvPr>
          <p:cNvSpPr txBox="1"/>
          <p:nvPr/>
        </p:nvSpPr>
        <p:spPr>
          <a:xfrm>
            <a:off x="1200150" y="1238250"/>
            <a:ext cx="7096125" cy="2287549"/>
          </a:xfrm>
          <a:prstGeom prst="rect">
            <a:avLst/>
          </a:prstGeom>
          <a:noFill/>
        </p:spPr>
        <p:txBody>
          <a:bodyPr wrap="square">
            <a:spAutoFit/>
          </a:bodyPr>
          <a:lstStyle/>
          <a:p>
            <a:pPr>
              <a:lnSpc>
                <a:spcPct val="115000"/>
              </a:lnSpc>
              <a:spcAft>
                <a:spcPts val="1000"/>
              </a:spcAft>
            </a:pPr>
            <a:r>
              <a:rPr lang="en-US" sz="2800" dirty="0">
                <a:solidFill>
                  <a:schemeClr val="accent1">
                    <a:lumMod val="75000"/>
                  </a:schemeClr>
                </a:solidFill>
                <a:effectLst/>
                <a:latin typeface="Calibri" panose="020F0502020204030204" pitchFamily="34" charset="0"/>
                <a:ea typeface="Times New Roman" panose="02020603050405020304" pitchFamily="18" charset="0"/>
                <a:cs typeface="Calibri" panose="020F0502020204030204" pitchFamily="34" charset="0"/>
              </a:rPr>
              <a:t>Drawbacks of existing system: </a:t>
            </a:r>
          </a:p>
          <a:p>
            <a:pPr>
              <a:lnSpc>
                <a:spcPct val="115000"/>
              </a:lnSpc>
              <a:spcAft>
                <a:spcPts val="1000"/>
              </a:spcAft>
            </a:pPr>
            <a:endParaRPr lang="en-IN" sz="2000" b="1" dirty="0">
              <a:effectLst/>
              <a:latin typeface="Calibri" panose="020F0502020204030204" pitchFamily="34" charset="0"/>
              <a:ea typeface="Times New Roman" panose="02020603050405020304" pitchFamily="18" charset="0"/>
              <a:cs typeface="Calibri" panose="020F0502020204030204" pitchFamily="34" charset="0"/>
            </a:endParaRPr>
          </a:p>
          <a:p>
            <a:pPr marL="742950" lvl="1" indent="-285750">
              <a:lnSpc>
                <a:spcPct val="115000"/>
              </a:lnSpc>
              <a:spcAft>
                <a:spcPts val="1000"/>
              </a:spcAft>
              <a:buClr>
                <a:srgbClr val="FFC000"/>
              </a:buClr>
              <a:buFont typeface="Wingdings" panose="05000000000000000000" pitchFamily="2" charset="2"/>
              <a:buChar char="q"/>
            </a:pPr>
            <a:r>
              <a:rPr lang="en-US" sz="1600" b="1" dirty="0">
                <a:effectLst/>
                <a:latin typeface="Calibri" panose="020F0502020204030204" pitchFamily="34" charset="0"/>
                <a:ea typeface="Times New Roman" panose="02020603050405020304" pitchFamily="18" charset="0"/>
                <a:cs typeface="Calibri" panose="020F0502020204030204" pitchFamily="34" charset="0"/>
              </a:rPr>
              <a:t>Manual process</a:t>
            </a:r>
            <a:endParaRPr lang="en-IN" sz="1600" b="1" dirty="0">
              <a:effectLst/>
              <a:latin typeface="Calibri" panose="020F0502020204030204" pitchFamily="34" charset="0"/>
              <a:ea typeface="Times New Roman" panose="02020603050405020304" pitchFamily="18" charset="0"/>
              <a:cs typeface="Calibri" panose="020F0502020204030204" pitchFamily="34" charset="0"/>
            </a:endParaRPr>
          </a:p>
          <a:p>
            <a:pPr marL="742950" lvl="1" indent="-285750">
              <a:lnSpc>
                <a:spcPct val="115000"/>
              </a:lnSpc>
              <a:spcAft>
                <a:spcPts val="1000"/>
              </a:spcAft>
              <a:buClr>
                <a:srgbClr val="FFC000"/>
              </a:buClr>
              <a:buFont typeface="Wingdings" panose="05000000000000000000" pitchFamily="2" charset="2"/>
              <a:buChar char="q"/>
            </a:pPr>
            <a:r>
              <a:rPr lang="en-US" sz="1600" b="1" dirty="0">
                <a:effectLst/>
                <a:latin typeface="Calibri" panose="020F0502020204030204" pitchFamily="34" charset="0"/>
                <a:ea typeface="Times New Roman" panose="02020603050405020304" pitchFamily="18" charset="0"/>
                <a:cs typeface="Calibri" panose="020F0502020204030204" pitchFamily="34" charset="0"/>
              </a:rPr>
              <a:t>Time taken process</a:t>
            </a:r>
            <a:endParaRPr lang="en-IN" sz="1600" b="1" dirty="0">
              <a:effectLst/>
              <a:latin typeface="Calibri" panose="020F0502020204030204" pitchFamily="34" charset="0"/>
              <a:ea typeface="Times New Roman" panose="02020603050405020304" pitchFamily="18" charset="0"/>
              <a:cs typeface="Calibri" panose="020F0502020204030204" pitchFamily="34" charset="0"/>
            </a:endParaRPr>
          </a:p>
          <a:p>
            <a:pPr marL="742950" lvl="1" indent="-285750">
              <a:lnSpc>
                <a:spcPct val="115000"/>
              </a:lnSpc>
              <a:spcAft>
                <a:spcPts val="1000"/>
              </a:spcAft>
              <a:buClr>
                <a:srgbClr val="FFC000"/>
              </a:buClr>
              <a:buFont typeface="Wingdings" panose="05000000000000000000" pitchFamily="2" charset="2"/>
              <a:buChar char="q"/>
            </a:pPr>
            <a:r>
              <a:rPr lang="en-US" sz="1600" b="1" dirty="0">
                <a:effectLst/>
                <a:latin typeface="Calibri" panose="020F0502020204030204" pitchFamily="34" charset="0"/>
                <a:ea typeface="Times New Roman" panose="02020603050405020304" pitchFamily="18" charset="0"/>
                <a:cs typeface="Calibri" panose="020F0502020204030204" pitchFamily="34" charset="0"/>
              </a:rPr>
              <a:t>Unable to find many jobs in single place</a:t>
            </a:r>
            <a:endParaRPr lang="en-IN" sz="1600" b="1" dirty="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8" name="Rectangle: Rounded Corners 7">
            <a:extLst>
              <a:ext uri="{FF2B5EF4-FFF2-40B4-BE49-F238E27FC236}">
                <a16:creationId xmlns:a16="http://schemas.microsoft.com/office/drawing/2014/main" id="{B723BACC-1C5B-4E40-A5FE-314D72F78402}"/>
              </a:ext>
            </a:extLst>
          </p:cNvPr>
          <p:cNvSpPr/>
          <p:nvPr/>
        </p:nvSpPr>
        <p:spPr>
          <a:xfrm>
            <a:off x="10868025" y="0"/>
            <a:ext cx="1323975" cy="1238250"/>
          </a:xfrm>
          <a:prstGeom prst="roundRect">
            <a:avLst>
              <a:gd name="adj" fmla="val 0"/>
            </a:avLst>
          </a:prstGeom>
          <a:blipFill>
            <a:blip r:embed="rId2">
              <a:extLst>
                <a:ext uri="{BEBA8EAE-BF5A-486C-A8C5-ECC9F3942E4B}">
                  <a14:imgProps xmlns:a14="http://schemas.microsoft.com/office/drawing/2010/main">
                    <a14:imgLayer r:embed="rId3">
                      <a14:imgEffect>
                        <a14:saturation sat="147000"/>
                      </a14:imgEffect>
                    </a14:imgLayer>
                  </a14:imgProps>
                </a:ext>
                <a:ext uri="{837473B0-CC2E-450A-ABE3-18F120FF3D39}">
                  <a1611:picAttrSrcUrl xmlns:a1611="http://schemas.microsoft.com/office/drawing/2016/11/main" r:id="rId4"/>
                </a:ext>
              </a:extLst>
            </a:blip>
            <a:stretch>
              <a:fillRect/>
            </a:stretch>
          </a:blipFill>
        </p:spPr>
        <p:style>
          <a:lnRef idx="2">
            <a:schemeClr val="dk1"/>
          </a:lnRef>
          <a:fillRef idx="1">
            <a:schemeClr val="lt1"/>
          </a:fillRef>
          <a:effectRef idx="0">
            <a:schemeClr val="dk1"/>
          </a:effectRef>
          <a:fontRef idx="minor">
            <a:schemeClr val="dk1"/>
          </a:fontRef>
        </p:style>
        <p:txBody>
          <a:bodyPr rtlCol="0" anchor="ctr"/>
          <a:lstStyle/>
          <a:p>
            <a:pPr algn="ctr"/>
            <a:endParaRPr lang="en-IN">
              <a:blipFill dpi="0"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endParaRPr>
          </a:p>
        </p:txBody>
      </p:sp>
    </p:spTree>
    <p:extLst>
      <p:ext uri="{BB962C8B-B14F-4D97-AF65-F5344CB8AC3E}">
        <p14:creationId xmlns:p14="http://schemas.microsoft.com/office/powerpoint/2010/main" val="2248983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812E46F-C25E-4391-B2F5-A5C7E83F6960}"/>
              </a:ext>
            </a:extLst>
          </p:cNvPr>
          <p:cNvSpPr/>
          <p:nvPr/>
        </p:nvSpPr>
        <p:spPr>
          <a:xfrm>
            <a:off x="10868025" y="0"/>
            <a:ext cx="1323975" cy="1238250"/>
          </a:xfrm>
          <a:prstGeom prst="roundRect">
            <a:avLst>
              <a:gd name="adj" fmla="val 0"/>
            </a:avLst>
          </a:prstGeom>
          <a:blipFill>
            <a:blip r:embed="rId2">
              <a:extLst>
                <a:ext uri="{BEBA8EAE-BF5A-486C-A8C5-ECC9F3942E4B}">
                  <a14:imgProps xmlns:a14="http://schemas.microsoft.com/office/drawing/2010/main">
                    <a14:imgLayer r:embed="rId3">
                      <a14:imgEffect>
                        <a14:saturation sat="147000"/>
                      </a14:imgEffect>
                    </a14:imgLayer>
                  </a14:imgProps>
                </a:ext>
                <a:ext uri="{837473B0-CC2E-450A-ABE3-18F120FF3D39}">
                  <a1611:picAttrSrcUrl xmlns:a1611="http://schemas.microsoft.com/office/drawing/2016/11/main" r:id="rId4"/>
                </a:ext>
              </a:extLst>
            </a:blip>
            <a:stretch>
              <a:fillRect/>
            </a:stretch>
          </a:blipFill>
        </p:spPr>
        <p:style>
          <a:lnRef idx="2">
            <a:schemeClr val="dk1"/>
          </a:lnRef>
          <a:fillRef idx="1">
            <a:schemeClr val="lt1"/>
          </a:fillRef>
          <a:effectRef idx="0">
            <a:schemeClr val="dk1"/>
          </a:effectRef>
          <a:fontRef idx="minor">
            <a:schemeClr val="dk1"/>
          </a:fontRef>
        </p:style>
        <p:txBody>
          <a:bodyPr rtlCol="0" anchor="ctr"/>
          <a:lstStyle/>
          <a:p>
            <a:pPr algn="ctr"/>
            <a:endParaRPr lang="en-IN">
              <a:blipFill dpi="0"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endParaRPr>
          </a:p>
        </p:txBody>
      </p:sp>
      <p:sp>
        <p:nvSpPr>
          <p:cNvPr id="4" name="Title 3">
            <a:extLst>
              <a:ext uri="{FF2B5EF4-FFF2-40B4-BE49-F238E27FC236}">
                <a16:creationId xmlns:a16="http://schemas.microsoft.com/office/drawing/2014/main" id="{9B284FA1-5594-4463-9B34-76B582EDB8F1}"/>
              </a:ext>
            </a:extLst>
          </p:cNvPr>
          <p:cNvSpPr>
            <a:spLocks noGrp="1"/>
          </p:cNvSpPr>
          <p:nvPr>
            <p:ph type="ctrTitle"/>
          </p:nvPr>
        </p:nvSpPr>
        <p:spPr>
          <a:xfrm>
            <a:off x="878417" y="1377008"/>
            <a:ext cx="7766936" cy="666519"/>
          </a:xfrm>
        </p:spPr>
        <p:txBody>
          <a:bodyPr/>
          <a:lstStyle/>
          <a:p>
            <a:pPr algn="l"/>
            <a:r>
              <a:rPr lang="en-IN" sz="3600" dirty="0">
                <a:latin typeface="Calibri" panose="020F0502020204030204" pitchFamily="34" charset="0"/>
                <a:cs typeface="Calibri" panose="020F0502020204030204" pitchFamily="34" charset="0"/>
              </a:rPr>
              <a:t>Proposed System </a:t>
            </a:r>
          </a:p>
        </p:txBody>
      </p:sp>
      <p:sp>
        <p:nvSpPr>
          <p:cNvPr id="5" name="Subtitle 4">
            <a:extLst>
              <a:ext uri="{FF2B5EF4-FFF2-40B4-BE49-F238E27FC236}">
                <a16:creationId xmlns:a16="http://schemas.microsoft.com/office/drawing/2014/main" id="{5A0161C6-8B3B-4AD3-9552-FC248959ED86}"/>
              </a:ext>
            </a:extLst>
          </p:cNvPr>
          <p:cNvSpPr>
            <a:spLocks noGrp="1"/>
          </p:cNvSpPr>
          <p:nvPr>
            <p:ph type="subTitle" idx="1"/>
          </p:nvPr>
        </p:nvSpPr>
        <p:spPr>
          <a:xfrm>
            <a:off x="909109" y="2295525"/>
            <a:ext cx="7766936" cy="2590799"/>
          </a:xfrm>
        </p:spPr>
        <p:txBody>
          <a:bodyPr/>
          <a:lstStyle/>
          <a:p>
            <a:pPr marL="285750" indent="-285750" algn="l">
              <a:buClr>
                <a:srgbClr val="FFC000"/>
              </a:buClr>
              <a:buFont typeface="Wingdings" panose="05000000000000000000" pitchFamily="2" charset="2"/>
              <a:buChar char="q"/>
            </a:pPr>
            <a:r>
              <a:rPr lang="en-US"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proposed system would be based on the PYTHON, DJANGO, MYSQL technologies to provide mobile and web based accessibility. </a:t>
            </a:r>
          </a:p>
          <a:p>
            <a:pPr marL="285750" indent="-285750" algn="l">
              <a:buClr>
                <a:srgbClr val="FFC000"/>
              </a:buClr>
              <a:buFont typeface="Wingdings" panose="05000000000000000000" pitchFamily="2" charset="2"/>
              <a:buChar char="q"/>
            </a:pPr>
            <a:r>
              <a:rPr lang="en-US"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agents would function based on fuzzy preference rules, to make a proper decision in getting a list of jobs corresponding to the user desired specification.</a:t>
            </a:r>
            <a:endParaRPr lang="en-IN" dirty="0">
              <a:solidFill>
                <a:schemeClr val="tx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algn="l"/>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0211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812E46F-C25E-4391-B2F5-A5C7E83F6960}"/>
              </a:ext>
            </a:extLst>
          </p:cNvPr>
          <p:cNvSpPr/>
          <p:nvPr/>
        </p:nvSpPr>
        <p:spPr>
          <a:xfrm>
            <a:off x="10868025" y="0"/>
            <a:ext cx="1323975" cy="1238250"/>
          </a:xfrm>
          <a:prstGeom prst="roundRect">
            <a:avLst>
              <a:gd name="adj" fmla="val 0"/>
            </a:avLst>
          </a:prstGeom>
          <a:blipFill>
            <a:blip r:embed="rId2">
              <a:extLst>
                <a:ext uri="{BEBA8EAE-BF5A-486C-A8C5-ECC9F3942E4B}">
                  <a14:imgProps xmlns:a14="http://schemas.microsoft.com/office/drawing/2010/main">
                    <a14:imgLayer r:embed="rId3">
                      <a14:imgEffect>
                        <a14:saturation sat="147000"/>
                      </a14:imgEffect>
                    </a14:imgLayer>
                  </a14:imgProps>
                </a:ext>
                <a:ext uri="{837473B0-CC2E-450A-ABE3-18F120FF3D39}">
                  <a1611:picAttrSrcUrl xmlns:a1611="http://schemas.microsoft.com/office/drawing/2016/11/main" r:id="rId4"/>
                </a:ext>
              </a:extLst>
            </a:blip>
            <a:stretch>
              <a:fillRect/>
            </a:stretch>
          </a:blipFill>
        </p:spPr>
        <p:style>
          <a:lnRef idx="2">
            <a:schemeClr val="dk1"/>
          </a:lnRef>
          <a:fillRef idx="1">
            <a:schemeClr val="lt1"/>
          </a:fillRef>
          <a:effectRef idx="0">
            <a:schemeClr val="dk1"/>
          </a:effectRef>
          <a:fontRef idx="minor">
            <a:schemeClr val="dk1"/>
          </a:fontRef>
        </p:style>
        <p:txBody>
          <a:bodyPr rtlCol="0" anchor="ctr"/>
          <a:lstStyle/>
          <a:p>
            <a:pPr algn="ctr"/>
            <a:endParaRPr lang="en-IN">
              <a:blipFill dpi="0"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endParaRPr>
          </a:p>
        </p:txBody>
      </p:sp>
      <p:sp>
        <p:nvSpPr>
          <p:cNvPr id="5" name="Title 4">
            <a:extLst>
              <a:ext uri="{FF2B5EF4-FFF2-40B4-BE49-F238E27FC236}">
                <a16:creationId xmlns:a16="http://schemas.microsoft.com/office/drawing/2014/main" id="{ADCC8D51-A3BD-4DBD-95E9-903792FB6D65}"/>
              </a:ext>
            </a:extLst>
          </p:cNvPr>
          <p:cNvSpPr>
            <a:spLocks noGrp="1"/>
          </p:cNvSpPr>
          <p:nvPr>
            <p:ph type="title"/>
          </p:nvPr>
        </p:nvSpPr>
        <p:spPr>
          <a:xfrm>
            <a:off x="753534" y="1238250"/>
            <a:ext cx="8596668" cy="1320800"/>
          </a:xfrm>
        </p:spPr>
        <p:txBody>
          <a:bodyPr/>
          <a:lstStyle/>
          <a:p>
            <a:r>
              <a:rPr lang="en-US" sz="3600" dirty="0">
                <a:effectLst/>
                <a:latin typeface="Calibri" panose="020F0502020204030204" pitchFamily="34" charset="0"/>
                <a:ea typeface="Times New Roman" panose="02020603050405020304" pitchFamily="18" charset="0"/>
                <a:cs typeface="Calibri" panose="020F0502020204030204" pitchFamily="34" charset="0"/>
              </a:rPr>
              <a:t>Advantages:</a:t>
            </a:r>
            <a:br>
              <a:rPr lang="en-IN" sz="2800" b="1" dirty="0">
                <a:effectLst/>
                <a:latin typeface="Calibri" panose="020F0502020204030204" pitchFamily="34" charset="0"/>
                <a:ea typeface="Times New Roman" panose="02020603050405020304" pitchFamily="18" charset="0"/>
                <a:cs typeface="Calibri" panose="020F0502020204030204" pitchFamily="34" charset="0"/>
              </a:rPr>
            </a:br>
            <a:endParaRPr lang="en-IN" dirty="0"/>
          </a:p>
        </p:txBody>
      </p:sp>
      <p:sp>
        <p:nvSpPr>
          <p:cNvPr id="6" name="Content Placeholder 5">
            <a:extLst>
              <a:ext uri="{FF2B5EF4-FFF2-40B4-BE49-F238E27FC236}">
                <a16:creationId xmlns:a16="http://schemas.microsoft.com/office/drawing/2014/main" id="{48FC658A-19BC-417D-B992-C02F4D237B98}"/>
              </a:ext>
            </a:extLst>
          </p:cNvPr>
          <p:cNvSpPr>
            <a:spLocks noGrp="1"/>
          </p:cNvSpPr>
          <p:nvPr>
            <p:ph idx="1"/>
          </p:nvPr>
        </p:nvSpPr>
        <p:spPr>
          <a:xfrm>
            <a:off x="1248834" y="2343150"/>
            <a:ext cx="8596668" cy="793087"/>
          </a:xfrm>
        </p:spPr>
        <p:txBody>
          <a:bodyPr/>
          <a:lstStyle/>
          <a:p>
            <a:pPr>
              <a:buClr>
                <a:srgbClr val="FFC000"/>
              </a:buClr>
              <a:buFont typeface="Wingdings" panose="05000000000000000000" pitchFamily="2" charset="2"/>
              <a:buChar char="q"/>
            </a:pPr>
            <a:r>
              <a:rPr lang="en-US" dirty="0">
                <a:solidFill>
                  <a:schemeClr val="tx1">
                    <a:lumMod val="85000"/>
                    <a:lumOff val="15000"/>
                  </a:schemeClr>
                </a:solidFill>
                <a:effectLst/>
                <a:latin typeface="Calibri" panose="020F0502020204030204" pitchFamily="34" charset="0"/>
                <a:ea typeface="Times New Roman" panose="02020603050405020304" pitchFamily="18" charset="0"/>
                <a:cs typeface="Calibri" panose="020F0502020204030204" pitchFamily="34" charset="0"/>
              </a:rPr>
              <a:t>Easy to find job from anywhere</a:t>
            </a:r>
          </a:p>
          <a:p>
            <a:pPr>
              <a:buClr>
                <a:srgbClr val="FFC000"/>
              </a:buClr>
              <a:buFont typeface="Wingdings" panose="05000000000000000000" pitchFamily="2" charset="2"/>
              <a:buChar char="q"/>
            </a:pPr>
            <a:r>
              <a:rPr lang="en-US" dirty="0">
                <a:solidFill>
                  <a:schemeClr val="tx1">
                    <a:lumMod val="85000"/>
                    <a:lumOff val="15000"/>
                  </a:schemeClr>
                </a:solidFill>
                <a:effectLst/>
                <a:latin typeface="Calibri" panose="020F0502020204030204" pitchFamily="34" charset="0"/>
                <a:ea typeface="Times New Roman" panose="02020603050405020304" pitchFamily="18" charset="0"/>
                <a:cs typeface="Calibri" panose="020F0502020204030204" pitchFamily="34" charset="0"/>
              </a:rPr>
              <a:t>More number of jobs we can find </a:t>
            </a:r>
            <a:endParaRPr lang="en-IN" dirty="0">
              <a:solidFill>
                <a:schemeClr val="tx1">
                  <a:lumMod val="85000"/>
                  <a:lumOff val="15000"/>
                </a:schemeClr>
              </a:solidFill>
              <a:effectLst/>
              <a:latin typeface="Calibri" panose="020F0502020204030204" pitchFamily="34" charset="0"/>
              <a:ea typeface="Times New Roman" panose="02020603050405020304" pitchFamily="18" charset="0"/>
              <a:cs typeface="Calibri" panose="020F0502020204030204" pitchFamily="34" charset="0"/>
            </a:endParaRPr>
          </a:p>
          <a:p>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62375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DF200-D9F7-46C3-9559-BC67D3331F2D}"/>
              </a:ext>
            </a:extLst>
          </p:cNvPr>
          <p:cNvSpPr>
            <a:spLocks noGrp="1"/>
          </p:cNvSpPr>
          <p:nvPr>
            <p:ph type="title"/>
          </p:nvPr>
        </p:nvSpPr>
        <p:spPr/>
        <p:txBody>
          <a:bodyPr/>
          <a:lstStyle/>
          <a:p>
            <a:r>
              <a:rPr lang="en-IN" dirty="0">
                <a:latin typeface="Calibri" panose="020F0502020204030204" pitchFamily="34" charset="0"/>
                <a:cs typeface="Calibri" panose="020F0502020204030204" pitchFamily="34" charset="0"/>
              </a:rPr>
              <a:t>Modules </a:t>
            </a:r>
          </a:p>
        </p:txBody>
      </p:sp>
      <p:sp>
        <p:nvSpPr>
          <p:cNvPr id="4" name="Content Placeholder 3">
            <a:extLst>
              <a:ext uri="{FF2B5EF4-FFF2-40B4-BE49-F238E27FC236}">
                <a16:creationId xmlns:a16="http://schemas.microsoft.com/office/drawing/2014/main" id="{340E4BE6-FEE6-4AB1-BB00-F0178AB9EB0E}"/>
              </a:ext>
            </a:extLst>
          </p:cNvPr>
          <p:cNvSpPr>
            <a:spLocks noGrp="1"/>
          </p:cNvSpPr>
          <p:nvPr>
            <p:ph sz="half" idx="2"/>
          </p:nvPr>
        </p:nvSpPr>
        <p:spPr>
          <a:xfrm>
            <a:off x="935527" y="1898650"/>
            <a:ext cx="3761316" cy="3304117"/>
          </a:xfrm>
        </p:spPr>
        <p:txBody>
          <a:bodyPr/>
          <a:lstStyle/>
          <a:p>
            <a:pPr>
              <a:buClr>
                <a:srgbClr val="FFC000"/>
              </a:buClr>
              <a:buFont typeface="Wingdings" panose="05000000000000000000" pitchFamily="2" charset="2"/>
              <a:buChar char="q"/>
            </a:pPr>
            <a:r>
              <a:rPr lang="en-US" sz="1800" b="1" dirty="0">
                <a:effectLst/>
                <a:latin typeface="Calibri" panose="020F0502020204030204" pitchFamily="34" charset="0"/>
                <a:ea typeface="Times New Roman" panose="02020603050405020304" pitchFamily="18" charset="0"/>
                <a:cs typeface="Calibri" panose="020F0502020204030204" pitchFamily="34" charset="0"/>
              </a:rPr>
              <a:t>Applicant agent</a:t>
            </a: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p>
            <a:pPr>
              <a:buClr>
                <a:srgbClr val="FFC000"/>
              </a:buClr>
              <a:buFont typeface="Wingdings" panose="05000000000000000000" pitchFamily="2" charset="2"/>
              <a:buChar char="q"/>
            </a:pPr>
            <a:r>
              <a:rPr lang="en-US" sz="1800" b="1" dirty="0">
                <a:effectLst/>
                <a:latin typeface="Calibri" panose="020F0502020204030204" pitchFamily="34" charset="0"/>
                <a:ea typeface="Times New Roman" panose="02020603050405020304" pitchFamily="18" charset="0"/>
                <a:cs typeface="Calibri" panose="020F0502020204030204" pitchFamily="34" charset="0"/>
              </a:rPr>
              <a:t>Employer agent</a:t>
            </a: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p>
            <a:pPr>
              <a:buClr>
                <a:srgbClr val="FFC000"/>
              </a:buClr>
              <a:buFont typeface="Wingdings" panose="05000000000000000000" pitchFamily="2" charset="2"/>
              <a:buChar char="q"/>
            </a:pPr>
            <a:r>
              <a:rPr lang="en-US" sz="1800" b="1" dirty="0">
                <a:effectLst/>
                <a:latin typeface="Calibri" panose="020F0502020204030204" pitchFamily="34" charset="0"/>
                <a:ea typeface="Times New Roman" panose="02020603050405020304" pitchFamily="18" charset="0"/>
                <a:cs typeface="Calibri" panose="020F0502020204030204" pitchFamily="34" charset="0"/>
              </a:rPr>
              <a:t>Job Search agent</a:t>
            </a: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p>
            <a:endParaRPr lang="en-IN" dirty="0"/>
          </a:p>
        </p:txBody>
      </p:sp>
      <p:sp>
        <p:nvSpPr>
          <p:cNvPr id="6" name="Content Placeholder 5">
            <a:extLst>
              <a:ext uri="{FF2B5EF4-FFF2-40B4-BE49-F238E27FC236}">
                <a16:creationId xmlns:a16="http://schemas.microsoft.com/office/drawing/2014/main" id="{A628C9CD-E2B3-4E73-BCBC-858A3B83E6A7}"/>
              </a:ext>
            </a:extLst>
          </p:cNvPr>
          <p:cNvSpPr>
            <a:spLocks noGrp="1"/>
          </p:cNvSpPr>
          <p:nvPr>
            <p:ph sz="quarter" idx="4"/>
          </p:nvPr>
        </p:nvSpPr>
        <p:spPr>
          <a:xfrm>
            <a:off x="4696843" y="2006600"/>
            <a:ext cx="4185617" cy="3304117"/>
          </a:xfrm>
        </p:spPr>
        <p:txBody>
          <a:bodyPr/>
          <a:lstStyle/>
          <a:p>
            <a:pPr>
              <a:buClr>
                <a:srgbClr val="FFC000"/>
              </a:buClr>
              <a:buFont typeface="Wingdings" panose="05000000000000000000" pitchFamily="2" charset="2"/>
              <a:buChar char="q"/>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Activate/De-activate Job Post</a:t>
            </a: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a:buClr>
                <a:srgbClr val="FFC000"/>
              </a:buClr>
              <a:buFont typeface="Wingdings" panose="05000000000000000000" pitchFamily="2" charset="2"/>
              <a:buChar char="q"/>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Search Job Posts</a:t>
            </a: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
        <p:nvSpPr>
          <p:cNvPr id="7" name="Rectangle: Rounded Corners 6">
            <a:extLst>
              <a:ext uri="{FF2B5EF4-FFF2-40B4-BE49-F238E27FC236}">
                <a16:creationId xmlns:a16="http://schemas.microsoft.com/office/drawing/2014/main" id="{01654401-EAC4-438D-9886-51FE85C32B17}"/>
              </a:ext>
            </a:extLst>
          </p:cNvPr>
          <p:cNvSpPr/>
          <p:nvPr/>
        </p:nvSpPr>
        <p:spPr>
          <a:xfrm>
            <a:off x="10868025" y="0"/>
            <a:ext cx="1323975" cy="1238250"/>
          </a:xfrm>
          <a:prstGeom prst="roundRect">
            <a:avLst>
              <a:gd name="adj" fmla="val 0"/>
            </a:avLst>
          </a:prstGeom>
          <a:blipFill>
            <a:blip r:embed="rId2">
              <a:extLst>
                <a:ext uri="{BEBA8EAE-BF5A-486C-A8C5-ECC9F3942E4B}">
                  <a14:imgProps xmlns:a14="http://schemas.microsoft.com/office/drawing/2010/main">
                    <a14:imgLayer r:embed="rId3">
                      <a14:imgEffect>
                        <a14:saturation sat="147000"/>
                      </a14:imgEffect>
                    </a14:imgLayer>
                  </a14:imgProps>
                </a:ext>
                <a:ext uri="{837473B0-CC2E-450A-ABE3-18F120FF3D39}">
                  <a1611:picAttrSrcUrl xmlns:a1611="http://schemas.microsoft.com/office/drawing/2016/11/main" r:id="rId4"/>
                </a:ext>
              </a:extLst>
            </a:blip>
            <a:stretch>
              <a:fillRect/>
            </a:stretch>
          </a:blipFill>
        </p:spPr>
        <p:style>
          <a:lnRef idx="2">
            <a:schemeClr val="dk1"/>
          </a:lnRef>
          <a:fillRef idx="1">
            <a:schemeClr val="lt1"/>
          </a:fillRef>
          <a:effectRef idx="0">
            <a:schemeClr val="dk1"/>
          </a:effectRef>
          <a:fontRef idx="minor">
            <a:schemeClr val="dk1"/>
          </a:fontRef>
        </p:style>
        <p:txBody>
          <a:bodyPr rtlCol="0" anchor="ctr"/>
          <a:lstStyle/>
          <a:p>
            <a:pPr algn="ctr"/>
            <a:endParaRPr lang="en-IN">
              <a:blipFill dpi="0"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endParaRPr>
          </a:p>
        </p:txBody>
      </p:sp>
    </p:spTree>
    <p:extLst>
      <p:ext uri="{BB962C8B-B14F-4D97-AF65-F5344CB8AC3E}">
        <p14:creationId xmlns:p14="http://schemas.microsoft.com/office/powerpoint/2010/main" val="306000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fade">
                                      <p:cBhvr>
                                        <p:cTn id="28" dur="1000"/>
                                        <p:tgtEl>
                                          <p:spTgt spid="6">
                                            <p:txEl>
                                              <p:pRg st="0" end="0"/>
                                            </p:txEl>
                                          </p:spTgt>
                                        </p:tgtEl>
                                      </p:cBhvr>
                                    </p:animEffect>
                                    <p:anim calcmode="lin" valueType="num">
                                      <p:cBhvr>
                                        <p:cTn id="29"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animEffect transition="in" filter="fade">
                                      <p:cBhvr>
                                        <p:cTn id="35" dur="1000"/>
                                        <p:tgtEl>
                                          <p:spTgt spid="6">
                                            <p:txEl>
                                              <p:pRg st="1" end="1"/>
                                            </p:txEl>
                                          </p:spTgt>
                                        </p:tgtEl>
                                      </p:cBhvr>
                                    </p:animEffect>
                                    <p:anim calcmode="lin" valueType="num">
                                      <p:cBhvr>
                                        <p:cTn id="36"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812E46F-C25E-4391-B2F5-A5C7E83F6960}"/>
              </a:ext>
            </a:extLst>
          </p:cNvPr>
          <p:cNvSpPr/>
          <p:nvPr/>
        </p:nvSpPr>
        <p:spPr>
          <a:xfrm>
            <a:off x="10868025" y="0"/>
            <a:ext cx="1323975" cy="1238250"/>
          </a:xfrm>
          <a:prstGeom prst="roundRect">
            <a:avLst>
              <a:gd name="adj" fmla="val 0"/>
            </a:avLst>
          </a:prstGeom>
          <a:blipFill>
            <a:blip r:embed="rId2">
              <a:extLst>
                <a:ext uri="{BEBA8EAE-BF5A-486C-A8C5-ECC9F3942E4B}">
                  <a14:imgProps xmlns:a14="http://schemas.microsoft.com/office/drawing/2010/main">
                    <a14:imgLayer r:embed="rId3">
                      <a14:imgEffect>
                        <a14:saturation sat="147000"/>
                      </a14:imgEffect>
                    </a14:imgLayer>
                  </a14:imgProps>
                </a:ext>
                <a:ext uri="{837473B0-CC2E-450A-ABE3-18F120FF3D39}">
                  <a1611:picAttrSrcUrl xmlns:a1611="http://schemas.microsoft.com/office/drawing/2016/11/main" r:id="rId4"/>
                </a:ext>
              </a:extLst>
            </a:blip>
            <a:stretch>
              <a:fillRect/>
            </a:stretch>
          </a:blipFill>
        </p:spPr>
        <p:style>
          <a:lnRef idx="2">
            <a:schemeClr val="dk1"/>
          </a:lnRef>
          <a:fillRef idx="1">
            <a:schemeClr val="lt1"/>
          </a:fillRef>
          <a:effectRef idx="0">
            <a:schemeClr val="dk1"/>
          </a:effectRef>
          <a:fontRef idx="minor">
            <a:schemeClr val="dk1"/>
          </a:fontRef>
        </p:style>
        <p:txBody>
          <a:bodyPr rtlCol="0" anchor="ctr"/>
          <a:lstStyle/>
          <a:p>
            <a:pPr algn="ctr"/>
            <a:endParaRPr lang="en-IN">
              <a:blipFill dpi="0"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endParaRPr>
          </a:p>
        </p:txBody>
      </p:sp>
      <p:sp>
        <p:nvSpPr>
          <p:cNvPr id="3" name="Title 2">
            <a:extLst>
              <a:ext uri="{FF2B5EF4-FFF2-40B4-BE49-F238E27FC236}">
                <a16:creationId xmlns:a16="http://schemas.microsoft.com/office/drawing/2014/main" id="{947C01C3-F50D-43B8-98DD-AFC96ABA22BC}"/>
              </a:ext>
            </a:extLst>
          </p:cNvPr>
          <p:cNvSpPr>
            <a:spLocks noGrp="1"/>
          </p:cNvSpPr>
          <p:nvPr>
            <p:ph type="title"/>
          </p:nvPr>
        </p:nvSpPr>
        <p:spPr/>
        <p:txBody>
          <a:bodyPr/>
          <a:lstStyle/>
          <a:p>
            <a:r>
              <a:rPr lang="en-IN" dirty="0">
                <a:latin typeface="Calibri" panose="020F0502020204030204" pitchFamily="34" charset="0"/>
                <a:cs typeface="Calibri" panose="020F0502020204030204" pitchFamily="34" charset="0"/>
              </a:rPr>
              <a:t>System Requirements</a:t>
            </a:r>
          </a:p>
        </p:txBody>
      </p:sp>
      <p:sp>
        <p:nvSpPr>
          <p:cNvPr id="4" name="Content Placeholder 3">
            <a:extLst>
              <a:ext uri="{FF2B5EF4-FFF2-40B4-BE49-F238E27FC236}">
                <a16:creationId xmlns:a16="http://schemas.microsoft.com/office/drawing/2014/main" id="{AC6E07CA-28A8-4C50-953E-469B4C2EAA85}"/>
              </a:ext>
            </a:extLst>
          </p:cNvPr>
          <p:cNvSpPr>
            <a:spLocks noGrp="1"/>
          </p:cNvSpPr>
          <p:nvPr>
            <p:ph sz="half" idx="1"/>
          </p:nvPr>
        </p:nvSpPr>
        <p:spPr/>
        <p:txBody>
          <a:bodyPr/>
          <a:lstStyle/>
          <a:p>
            <a:pPr marL="0" indent="0">
              <a:buNone/>
            </a:pPr>
            <a:r>
              <a:rPr lang="en-IN" dirty="0"/>
              <a:t>			</a:t>
            </a:r>
            <a:r>
              <a:rPr lang="en-IN" b="1" dirty="0">
                <a:latin typeface="Calibri" panose="020F0502020204030204" pitchFamily="34" charset="0"/>
                <a:cs typeface="Calibri" panose="020F0502020204030204" pitchFamily="34" charset="0"/>
              </a:rPr>
              <a:t>Hardware</a:t>
            </a:r>
          </a:p>
          <a:p>
            <a:pPr marL="0" indent="0">
              <a:buNone/>
            </a:pPr>
            <a:endParaRPr lang="en-IN" dirty="0"/>
          </a:p>
          <a:p>
            <a:pPr>
              <a:buClr>
                <a:srgbClr val="FFC000"/>
              </a:buClr>
              <a:buFont typeface="Wingdings" panose="05000000000000000000" pitchFamily="2" charset="2"/>
              <a:buChar char="q"/>
            </a:pPr>
            <a:r>
              <a:rPr lang="nn-NO" dirty="0"/>
              <a:t>System    :   i3 Processor</a:t>
            </a:r>
          </a:p>
          <a:p>
            <a:pPr>
              <a:buClr>
                <a:srgbClr val="FFC000"/>
              </a:buClr>
              <a:buFont typeface="Wingdings" panose="05000000000000000000" pitchFamily="2" charset="2"/>
              <a:buChar char="q"/>
            </a:pPr>
            <a:r>
              <a:rPr lang="nn-NO" dirty="0"/>
              <a:t>Hard Disk:   40 GB </a:t>
            </a:r>
          </a:p>
          <a:p>
            <a:pPr>
              <a:buClr>
                <a:srgbClr val="FFC000"/>
              </a:buClr>
              <a:buFont typeface="Wingdings" panose="05000000000000000000" pitchFamily="2" charset="2"/>
              <a:buChar char="q"/>
            </a:pPr>
            <a:r>
              <a:rPr lang="nn-NO" dirty="0"/>
              <a:t>RAM        :   4 GB</a:t>
            </a:r>
            <a:endParaRPr lang="en-IN" dirty="0"/>
          </a:p>
        </p:txBody>
      </p:sp>
      <p:sp>
        <p:nvSpPr>
          <p:cNvPr id="5" name="Content Placeholder 4">
            <a:extLst>
              <a:ext uri="{FF2B5EF4-FFF2-40B4-BE49-F238E27FC236}">
                <a16:creationId xmlns:a16="http://schemas.microsoft.com/office/drawing/2014/main" id="{FC6EEC05-C122-4AE6-985B-CC6C20B959D5}"/>
              </a:ext>
            </a:extLst>
          </p:cNvPr>
          <p:cNvSpPr>
            <a:spLocks noGrp="1"/>
          </p:cNvSpPr>
          <p:nvPr>
            <p:ph sz="half" idx="2"/>
          </p:nvPr>
        </p:nvSpPr>
        <p:spPr/>
        <p:txBody>
          <a:bodyPr/>
          <a:lstStyle/>
          <a:p>
            <a:pPr marL="0" indent="0">
              <a:buNone/>
            </a:pPr>
            <a:r>
              <a:rPr lang="en-IN" dirty="0"/>
              <a:t>			</a:t>
            </a:r>
            <a:r>
              <a:rPr lang="en-IN" b="1" dirty="0">
                <a:latin typeface="Calibri" panose="020F0502020204030204" pitchFamily="34" charset="0"/>
                <a:cs typeface="Calibri" panose="020F0502020204030204" pitchFamily="34" charset="0"/>
              </a:rPr>
              <a:t>Software</a:t>
            </a:r>
          </a:p>
          <a:p>
            <a:pPr marL="0" indent="0">
              <a:buNone/>
            </a:pPr>
            <a:endParaRPr lang="en-IN" dirty="0">
              <a:latin typeface="Calibri" panose="020F0502020204030204" pitchFamily="34" charset="0"/>
              <a:cs typeface="Calibri" panose="020F0502020204030204" pitchFamily="34" charset="0"/>
            </a:endParaRPr>
          </a:p>
          <a:p>
            <a:pPr>
              <a:buClr>
                <a:srgbClr val="FFC000"/>
              </a:buClr>
              <a:buFont typeface="Wingdings" panose="05000000000000000000" pitchFamily="2" charset="2"/>
              <a:buChar char="q"/>
            </a:pPr>
            <a:r>
              <a:rPr lang="en-IN" dirty="0">
                <a:latin typeface="Calibri" panose="020F0502020204030204" pitchFamily="34" charset="0"/>
                <a:cs typeface="Calibri" panose="020F0502020204030204" pitchFamily="34" charset="0"/>
              </a:rPr>
              <a:t>Operating system :   Windows 8</a:t>
            </a:r>
          </a:p>
          <a:p>
            <a:pPr>
              <a:buClr>
                <a:srgbClr val="FFC000"/>
              </a:buClr>
              <a:buFont typeface="Wingdings" panose="05000000000000000000" pitchFamily="2" charset="2"/>
              <a:buChar char="q"/>
            </a:pPr>
            <a:r>
              <a:rPr lang="en-IN" dirty="0">
                <a:latin typeface="Calibri" panose="020F0502020204030204" pitchFamily="34" charset="0"/>
                <a:cs typeface="Calibri" panose="020F0502020204030204" pitchFamily="34" charset="0"/>
              </a:rPr>
              <a:t>Coding Language  :   Python</a:t>
            </a:r>
          </a:p>
          <a:p>
            <a:pPr>
              <a:buClr>
                <a:srgbClr val="FFC000"/>
              </a:buClr>
              <a:buFont typeface="Wingdings" panose="05000000000000000000" pitchFamily="2" charset="2"/>
              <a:buChar char="q"/>
            </a:pPr>
            <a:r>
              <a:rPr lang="en-IN" dirty="0">
                <a:latin typeface="Calibri" panose="020F0502020204030204" pitchFamily="34" charset="0"/>
                <a:cs typeface="Calibri" panose="020F0502020204030204" pitchFamily="34" charset="0"/>
              </a:rPr>
              <a:t>Framework	    :   Django</a:t>
            </a:r>
          </a:p>
          <a:p>
            <a:pPr>
              <a:buClr>
                <a:srgbClr val="FFC000"/>
              </a:buClr>
              <a:buFont typeface="Wingdings" panose="05000000000000000000" pitchFamily="2" charset="2"/>
              <a:buChar char="q"/>
            </a:pPr>
            <a:r>
              <a:rPr lang="en-IN" dirty="0">
                <a:latin typeface="Calibri" panose="020F0502020204030204" pitchFamily="34" charset="0"/>
                <a:cs typeface="Calibri" panose="020F0502020204030204" pitchFamily="34" charset="0"/>
              </a:rPr>
              <a:t>Designing		    :   HTML, CSS, 						Javascript</a:t>
            </a:r>
          </a:p>
          <a:p>
            <a:pPr>
              <a:buClr>
                <a:srgbClr val="FFC000"/>
              </a:buClr>
              <a:buFont typeface="Wingdings" panose="05000000000000000000" pitchFamily="2" charset="2"/>
              <a:buChar char="q"/>
            </a:pPr>
            <a:r>
              <a:rPr lang="en-IN" dirty="0">
                <a:latin typeface="Calibri" panose="020F0502020204030204" pitchFamily="34" charset="0"/>
                <a:cs typeface="Calibri" panose="020F0502020204030204" pitchFamily="34" charset="0"/>
              </a:rPr>
              <a:t>Database		      :   MySQL</a:t>
            </a:r>
          </a:p>
        </p:txBody>
      </p:sp>
    </p:spTree>
    <p:extLst>
      <p:ext uri="{BB962C8B-B14F-4D97-AF65-F5344CB8AC3E}">
        <p14:creationId xmlns:p14="http://schemas.microsoft.com/office/powerpoint/2010/main" val="3630778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812E46F-C25E-4391-B2F5-A5C7E83F6960}"/>
              </a:ext>
            </a:extLst>
          </p:cNvPr>
          <p:cNvSpPr/>
          <p:nvPr/>
        </p:nvSpPr>
        <p:spPr>
          <a:xfrm>
            <a:off x="10868025" y="0"/>
            <a:ext cx="1323975" cy="1238250"/>
          </a:xfrm>
          <a:prstGeom prst="roundRect">
            <a:avLst>
              <a:gd name="adj" fmla="val 0"/>
            </a:avLst>
          </a:prstGeom>
          <a:blipFill>
            <a:blip r:embed="rId2">
              <a:extLst>
                <a:ext uri="{BEBA8EAE-BF5A-486C-A8C5-ECC9F3942E4B}">
                  <a14:imgProps xmlns:a14="http://schemas.microsoft.com/office/drawing/2010/main">
                    <a14:imgLayer r:embed="rId3">
                      <a14:imgEffect>
                        <a14:saturation sat="147000"/>
                      </a14:imgEffect>
                    </a14:imgLayer>
                  </a14:imgProps>
                </a:ext>
                <a:ext uri="{837473B0-CC2E-450A-ABE3-18F120FF3D39}">
                  <a1611:picAttrSrcUrl xmlns:a1611="http://schemas.microsoft.com/office/drawing/2016/11/main" r:id="rId4"/>
                </a:ext>
              </a:extLst>
            </a:blip>
            <a:stretch>
              <a:fillRect/>
            </a:stretch>
          </a:blipFill>
        </p:spPr>
        <p:style>
          <a:lnRef idx="2">
            <a:schemeClr val="dk1"/>
          </a:lnRef>
          <a:fillRef idx="1">
            <a:schemeClr val="lt1"/>
          </a:fillRef>
          <a:effectRef idx="0">
            <a:schemeClr val="dk1"/>
          </a:effectRef>
          <a:fontRef idx="minor">
            <a:schemeClr val="dk1"/>
          </a:fontRef>
        </p:style>
        <p:txBody>
          <a:bodyPr rtlCol="0" anchor="ctr"/>
          <a:lstStyle/>
          <a:p>
            <a:pPr algn="ctr"/>
            <a:endParaRPr lang="en-IN">
              <a:blipFill dpi="0"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endParaRPr>
          </a:p>
        </p:txBody>
      </p:sp>
      <p:sp>
        <p:nvSpPr>
          <p:cNvPr id="4" name="Title 3">
            <a:extLst>
              <a:ext uri="{FF2B5EF4-FFF2-40B4-BE49-F238E27FC236}">
                <a16:creationId xmlns:a16="http://schemas.microsoft.com/office/drawing/2014/main" id="{C3470F7D-F77B-49A3-92FC-951E90AC05FD}"/>
              </a:ext>
            </a:extLst>
          </p:cNvPr>
          <p:cNvSpPr>
            <a:spLocks noGrp="1"/>
          </p:cNvSpPr>
          <p:nvPr>
            <p:ph type="ctrTitle"/>
          </p:nvPr>
        </p:nvSpPr>
        <p:spPr>
          <a:xfrm>
            <a:off x="2105024" y="2981324"/>
            <a:ext cx="6664153" cy="688511"/>
          </a:xfrm>
        </p:spPr>
        <p:txBody>
          <a:bodyPr/>
          <a:lstStyle/>
          <a:p>
            <a:pPr algn="ctr"/>
            <a:r>
              <a:rPr lang="en-IN" dirty="0">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30989236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92</TotalTime>
  <Words>330</Words>
  <Application>Microsoft Office PowerPoint</Application>
  <PresentationFormat>Widescreen</PresentationFormat>
  <Paragraphs>48</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Times New Roman</vt:lpstr>
      <vt:lpstr>Trebuchet MS</vt:lpstr>
      <vt:lpstr>Wingdings</vt:lpstr>
      <vt:lpstr>Wingdings 3</vt:lpstr>
      <vt:lpstr>Facet</vt:lpstr>
      <vt:lpstr>Intelligent Agent based Job Search System </vt:lpstr>
      <vt:lpstr>Core objectives: </vt:lpstr>
      <vt:lpstr>Existing System</vt:lpstr>
      <vt:lpstr>PowerPoint Presentation</vt:lpstr>
      <vt:lpstr>Proposed System </vt:lpstr>
      <vt:lpstr>Advantages: </vt:lpstr>
      <vt:lpstr>Modules </vt:lpstr>
      <vt:lpstr>System Requirements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Agent based Job Search System</dc:title>
  <dc:creator>Mohd Mahaboob Pasha</dc:creator>
  <cp:lastModifiedBy>Mohd Mahaboob Pasha</cp:lastModifiedBy>
  <cp:revision>3</cp:revision>
  <dcterms:created xsi:type="dcterms:W3CDTF">2022-04-17T06:50:32Z</dcterms:created>
  <dcterms:modified xsi:type="dcterms:W3CDTF">2022-04-17T08:25:24Z</dcterms:modified>
</cp:coreProperties>
</file>