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31" r:id="rId2"/>
  </p:sldMasterIdLst>
  <p:notesMasterIdLst>
    <p:notesMasterId r:id="rId45"/>
  </p:notesMasterIdLst>
  <p:sldIdLst>
    <p:sldId id="256" r:id="rId3"/>
    <p:sldId id="257" r:id="rId4"/>
    <p:sldId id="281" r:id="rId5"/>
    <p:sldId id="261" r:id="rId6"/>
    <p:sldId id="263" r:id="rId7"/>
    <p:sldId id="264" r:id="rId8"/>
    <p:sldId id="296" r:id="rId9"/>
    <p:sldId id="267" r:id="rId10"/>
    <p:sldId id="266" r:id="rId11"/>
    <p:sldId id="297" r:id="rId12"/>
    <p:sldId id="265" r:id="rId13"/>
    <p:sldId id="277" r:id="rId14"/>
    <p:sldId id="268" r:id="rId15"/>
    <p:sldId id="270" r:id="rId16"/>
    <p:sldId id="271" r:id="rId17"/>
    <p:sldId id="272" r:id="rId18"/>
    <p:sldId id="273" r:id="rId19"/>
    <p:sldId id="282" r:id="rId20"/>
    <p:sldId id="278" r:id="rId21"/>
    <p:sldId id="279" r:id="rId22"/>
    <p:sldId id="280" r:id="rId23"/>
    <p:sldId id="295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8" r:id="rId32"/>
    <p:sldId id="299" r:id="rId33"/>
    <p:sldId id="300" r:id="rId34"/>
    <p:sldId id="304" r:id="rId35"/>
    <p:sldId id="305" r:id="rId36"/>
    <p:sldId id="306" r:id="rId37"/>
    <p:sldId id="307" r:id="rId38"/>
    <p:sldId id="301" r:id="rId39"/>
    <p:sldId id="302" r:id="rId40"/>
    <p:sldId id="303" r:id="rId41"/>
    <p:sldId id="290" r:id="rId42"/>
    <p:sldId id="293" r:id="rId43"/>
    <p:sldId id="294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82" autoAdjust="0"/>
  </p:normalViewPr>
  <p:slideViewPr>
    <p:cSldViewPr snapToGrid="0">
      <p:cViewPr>
        <p:scale>
          <a:sx n="50" d="100"/>
          <a:sy n="50" d="100"/>
        </p:scale>
        <p:origin x="-2874" y="-1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C1ED7-0067-447F-AC95-3019D648584C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C2016-3935-4917-A37F-702A8AA4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81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C2016-3935-4917-A37F-702A8AA4D2D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76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Требование создания электронной информационно-образовательной среды</a:t>
            </a:r>
            <a:r>
              <a:rPr lang="ru-RU" baseline="0" dirty="0" smtClean="0"/>
              <a:t> входит в требования ФГОС. Кроме этого существуют рекомендации Рособрнадзора и другие нормативные акты, регламентирующие размещение информации на официальном сайте образовательной организации. При этом действует закон №152-ФЗ «О персональных данных».</a:t>
            </a:r>
            <a:endParaRPr lang="ru-RU" dirty="0" smtClean="0"/>
          </a:p>
          <a:p>
            <a:r>
              <a:rPr lang="ru-RU" dirty="0" smtClean="0"/>
              <a:t>В настоящее время электронная информационно-образовательная среда представляет из себя набор веб-страниц, доступных в подразделе «Электронная информационно-образовательная среда» раздела «Наш вуз».</a:t>
            </a:r>
          </a:p>
          <a:p>
            <a:r>
              <a:rPr lang="ru-RU" dirty="0" smtClean="0"/>
              <a:t>При этом отсутствует возможность автоматизации работы с данными. Все правки в разметку веб-страниц вносятся вручную,</a:t>
            </a:r>
            <a:r>
              <a:rPr lang="ru-RU" baseline="0" dirty="0" smtClean="0"/>
              <a:t> что представляет собой трудоемкий процесс.</a:t>
            </a:r>
          </a:p>
          <a:p>
            <a:r>
              <a:rPr lang="ru-RU" baseline="0" dirty="0" smtClean="0"/>
              <a:t>Достигнут предел возможностей развития образовательной среды. Необходимо коренное изменение самого подхода к организации подготовки и размещения информации на сайте образовательной организации и в ЭИОС.</a:t>
            </a:r>
          </a:p>
          <a:p>
            <a:r>
              <a:rPr lang="ru-RU" baseline="0" dirty="0" smtClean="0"/>
              <a:t>Необходимо создание Автоматизированной информационной системы вуза. При этом существует ряд проблем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C2016-3935-4917-A37F-702A8AA4D2D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58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2020 году добавлен раздел «Учебные пособия»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C2016-3935-4917-A37F-702A8AA4D2D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48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38B561-7136-4FA9-94A4-D1C93871AF28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77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6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14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505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3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563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915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04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131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295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49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696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184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946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499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842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417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0657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9542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21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7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0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6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7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27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90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53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2A06-A435-4287-89DC-25540ED5B496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0F053B-51A8-4291-9FEB-5FC3C1512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89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8141" y="595088"/>
            <a:ext cx="8654487" cy="3570526"/>
          </a:xfrm>
        </p:spPr>
        <p:txBody>
          <a:bodyPr>
            <a:noAutofit/>
          </a:bodyPr>
          <a:lstStyle/>
          <a:p>
            <a:pPr algn="l"/>
            <a:r>
              <a:rPr lang="ru-RU" sz="4400" b="1" dirty="0" smtClean="0"/>
              <a:t>О состоянии </a:t>
            </a:r>
            <a:r>
              <a:rPr lang="ru-RU" sz="4400" b="1" dirty="0"/>
              <a:t>и </a:t>
            </a:r>
            <a:r>
              <a:rPr lang="ru-RU" sz="4400" b="1" dirty="0" smtClean="0"/>
              <a:t>перспективах развития электронной информационно-образовательной среды и сайта института</a:t>
            </a:r>
            <a:endParaRPr lang="ru-RU" sz="4400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08827" y="5243290"/>
            <a:ext cx="5853224" cy="9361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800" dirty="0" smtClean="0"/>
              <a:t>Докладчик:</a:t>
            </a:r>
          </a:p>
          <a:p>
            <a:pPr algn="l"/>
            <a:r>
              <a:rPr lang="ru-RU" sz="2800" dirty="0" smtClean="0"/>
              <a:t>Литвинов Владимир Николаевич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7335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100" y="0"/>
            <a:ext cx="8239059" cy="6858000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 rot="10800000">
            <a:off x="4419627" y="5000171"/>
            <a:ext cx="1262742" cy="449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683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44955" y="190134"/>
            <a:ext cx="9016758" cy="10000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Автоматизированные рабочие места (18 АРМ)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25407" y="1024879"/>
            <a:ext cx="484487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Администратор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Администратор СДО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Отдел кадров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Канцелярия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Бухгалтерия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Учебный отдел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Деканат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Куратор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Приёмная комиссия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 smtClean="0"/>
              <a:t>Юротдел</a:t>
            </a:r>
            <a:endParaRPr lang="ru-R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ЦПОРМ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235292" y="1099071"/>
            <a:ext cx="42425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Зам. директора</a:t>
            </a:r>
          </a:p>
          <a:p>
            <a:r>
              <a:rPr lang="ru-RU" sz="3200" dirty="0" smtClean="0"/>
              <a:t>  по соц. работе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Зам. директора</a:t>
            </a:r>
          </a:p>
          <a:p>
            <a:r>
              <a:rPr lang="ru-RU" sz="3200" dirty="0"/>
              <a:t>  по </a:t>
            </a:r>
            <a:r>
              <a:rPr lang="ru-RU" sz="3200" dirty="0" err="1" smtClean="0"/>
              <a:t>восп</a:t>
            </a:r>
            <a:r>
              <a:rPr lang="ru-RU" sz="3200" dirty="0" smtClean="0"/>
              <a:t>. </a:t>
            </a:r>
            <a:r>
              <a:rPr lang="ru-RU" sz="3200" dirty="0"/>
              <a:t>работе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 smtClean="0"/>
              <a:t>Методкомиссия</a:t>
            </a:r>
            <a:endParaRPr lang="ru-R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Библиотека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НИЧ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Руководитель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Преподаватель</a:t>
            </a:r>
          </a:p>
        </p:txBody>
      </p:sp>
    </p:spTree>
    <p:extLst>
      <p:ext uri="{BB962C8B-B14F-4D97-AF65-F5344CB8AC3E}">
        <p14:creationId xmlns:p14="http://schemas.microsoft.com/office/powerpoint/2010/main" val="338383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7680" y="203201"/>
            <a:ext cx="8596668" cy="1320800"/>
          </a:xfrm>
        </p:spPr>
        <p:txBody>
          <a:bodyPr/>
          <a:lstStyle/>
          <a:p>
            <a:r>
              <a:rPr lang="ru-RU" dirty="0" smtClean="0"/>
              <a:t>ОХРАНА ПРАВ ИНТЕЛЛЕКТУАЛЬНОЙ СОБСТВЕННОСТИ</a:t>
            </a:r>
            <a:endParaRPr lang="ru-RU" dirty="0"/>
          </a:p>
        </p:txBody>
      </p:sp>
      <p:pic>
        <p:nvPicPr>
          <p:cNvPr id="9218" name="Picture 2" descr="C:\!Google Drive\НИР\! Публикации\2018\Свидетельство Информация о сроке действия государственной аккредитации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9810" y="2119075"/>
            <a:ext cx="2521616" cy="367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!Google Drive\НИР\! Публикации\2018\Свидетельство Основные сведения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7092" y="2119075"/>
            <a:ext cx="2472231" cy="367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!Google Drive\НИР\! Публикации\2018\Свидетельство Сведения о филиалах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5732" y="2119075"/>
            <a:ext cx="2502984" cy="367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!Google Drive\НИР\! Публикации\2018\Свидетельство Сведения об учредителях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59003" y="2119075"/>
            <a:ext cx="2451037" cy="36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1298" y="1480459"/>
            <a:ext cx="903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Получено 12 свидетельств о регистрации программ для ЭВМ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7795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163" y="116118"/>
            <a:ext cx="8596668" cy="899885"/>
          </a:xfrm>
        </p:spPr>
        <p:txBody>
          <a:bodyPr/>
          <a:lstStyle/>
          <a:p>
            <a:r>
              <a:rPr lang="ru-RU" dirty="0" smtClean="0"/>
              <a:t>Результаты проверки АИС-мониторинг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7007" y="799193"/>
            <a:ext cx="9801678" cy="6066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54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03163" y="116118"/>
            <a:ext cx="8596668" cy="89988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Проверка микроразметки: </a:t>
            </a:r>
            <a:r>
              <a:rPr lang="en-US" dirty="0" smtClean="0"/>
              <a:t>29</a:t>
            </a:r>
            <a:r>
              <a:rPr lang="ru-RU" dirty="0" smtClean="0"/>
              <a:t>1 показатель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914394"/>
            <a:ext cx="12058021" cy="5225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26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054" y="116124"/>
            <a:ext cx="8596668" cy="856343"/>
          </a:xfrm>
        </p:spPr>
        <p:txBody>
          <a:bodyPr/>
          <a:lstStyle/>
          <a:p>
            <a:r>
              <a:rPr lang="ru-RU" dirty="0" smtClean="0"/>
              <a:t>Экспертный мониторинг 2020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4173" y="827316"/>
            <a:ext cx="11677175" cy="885369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743" y="1877995"/>
            <a:ext cx="10113400" cy="471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41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70" y="14519"/>
            <a:ext cx="9855207" cy="1320800"/>
          </a:xfrm>
        </p:spPr>
        <p:txBody>
          <a:bodyPr/>
          <a:lstStyle/>
          <a:p>
            <a:r>
              <a:rPr lang="ru-RU" dirty="0" smtClean="0"/>
              <a:t>Нормативные документы и письма Рособрнадзора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116" y="1254868"/>
            <a:ext cx="10680852" cy="549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2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848" y="4"/>
            <a:ext cx="8596668" cy="827314"/>
          </a:xfrm>
        </p:spPr>
        <p:txBody>
          <a:bodyPr/>
          <a:lstStyle/>
          <a:p>
            <a:r>
              <a:rPr lang="ru-RU" dirty="0" smtClean="0"/>
              <a:t>Методические рекомендации 20</a:t>
            </a:r>
            <a:r>
              <a:rPr lang="en-US" dirty="0" smtClean="0"/>
              <a:t>20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403771" y="5457363"/>
            <a:ext cx="3730165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FF0000"/>
                </a:solidFill>
              </a:rPr>
              <a:t>118</a:t>
            </a:r>
            <a:r>
              <a:rPr lang="ru-RU" sz="4000" dirty="0" smtClean="0">
                <a:solidFill>
                  <a:srgbClr val="FF0000"/>
                </a:solidFill>
              </a:rPr>
              <a:t> страниц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FF0000"/>
                </a:solidFill>
              </a:rPr>
              <a:t>49</a:t>
            </a:r>
            <a:r>
              <a:rPr lang="ru-RU" sz="4000" dirty="0" smtClean="0">
                <a:solidFill>
                  <a:srgbClr val="FF0000"/>
                </a:solidFill>
              </a:rPr>
              <a:t> таблиц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682" y="1549235"/>
            <a:ext cx="11417204" cy="36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3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500" y="46038"/>
            <a:ext cx="8534400" cy="10969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Приёмная кампания 2020 и электронная подача документов</a:t>
            </a:r>
            <a:endParaRPr lang="ru-RU" dirty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8" y="1214438"/>
            <a:ext cx="4364037" cy="564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1125" y="1108075"/>
            <a:ext cx="70008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444750" y="1214438"/>
            <a:ext cx="2278063" cy="45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59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64703"/>
              </p:ext>
            </p:extLst>
          </p:nvPr>
        </p:nvGraphicFramePr>
        <p:xfrm>
          <a:off x="255896" y="390658"/>
          <a:ext cx="11732904" cy="557471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48790"/>
                <a:gridCol w="4693525"/>
                <a:gridCol w="2739982"/>
                <a:gridCol w="3350607"/>
              </a:tblGrid>
              <a:tr h="8524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№ п/п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Мероприятие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Сроки выполнения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Ответственные должностные лица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</a:tr>
              <a:tr h="17388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Проведение обучающих семинаров с профессорско-преподавательским составом по работе на платформе </a:t>
                      </a:r>
                      <a:r>
                        <a:rPr lang="en-US" sz="2000" dirty="0">
                          <a:effectLst/>
                        </a:rPr>
                        <a:t>Stepik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1 кв. 2021 г.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Заведующий Учебным центром прикладных квалификаций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</a:tr>
              <a:tr h="1278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2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Разработка электронного курса по дисциплине «Информатика» на платформе </a:t>
                      </a:r>
                      <a:r>
                        <a:rPr lang="en-US" sz="2000" dirty="0">
                          <a:effectLst/>
                        </a:rPr>
                        <a:t>Stepik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1-2 кв. 2021 г.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Ведущие специалисты по информационным системам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</a:tr>
              <a:tr h="17048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3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Разработка электронного курса по дисциплине «Математика» на платформе </a:t>
                      </a:r>
                      <a:r>
                        <a:rPr lang="en-US" sz="2000" dirty="0">
                          <a:effectLst/>
                        </a:rPr>
                        <a:t>Stepik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1-2 кв. 2021 г.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Заведующий кафедрой «Математика и биоинформатика»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9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452" y="3254"/>
            <a:ext cx="8797893" cy="102544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Состояние </a:t>
            </a:r>
            <a:r>
              <a:rPr lang="ru-RU" dirty="0"/>
              <a:t>электронной </a:t>
            </a:r>
            <a:r>
              <a:rPr lang="ru-RU" dirty="0" smtClean="0"/>
              <a:t>информационно-образовательной среды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91050" y="1298868"/>
            <a:ext cx="4002892" cy="21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Корпоративная информационная </a:t>
            </a:r>
            <a:r>
              <a:rPr lang="ru-RU" sz="2800" dirty="0" smtClean="0"/>
              <a:t>система (КИС) института</a:t>
            </a:r>
            <a:endParaRPr lang="ru-RU" sz="2800" dirty="0"/>
          </a:p>
          <a:p>
            <a:pPr algn="ctr"/>
            <a:r>
              <a:rPr lang="ru-RU" sz="2800" dirty="0"/>
              <a:t>ачии.рф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76721" y="1734222"/>
            <a:ext cx="4134821" cy="858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Портфолио обучающихся и преподавателей</a:t>
            </a:r>
            <a:endParaRPr lang="ru-RU" sz="24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994826" y="4177145"/>
            <a:ext cx="3221910" cy="2445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Фиксация хода образовательного процесса, результатов промежуточной аттестации и результатов освоения образовательных программ</a:t>
            </a:r>
            <a:endParaRPr lang="ru-RU" sz="2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006431" y="4177145"/>
            <a:ext cx="2791695" cy="2389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Учебные планы, графики учебного процесса, основные профессиональные образовательные программы</a:t>
            </a:r>
            <a:endParaRPr lang="ru-RU" sz="20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304091" y="2715493"/>
            <a:ext cx="3221911" cy="1258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Рабочие программы дисциплин, фонды оценочных средств</a:t>
            </a:r>
            <a:endParaRPr lang="ru-RU" sz="24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8763" y="4177145"/>
            <a:ext cx="2317173" cy="2337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Электронные библиотечные системы и электронные образовательные ресурсы</a:t>
            </a:r>
            <a:endParaRPr lang="ru-RU" sz="2000" dirty="0"/>
          </a:p>
        </p:txBody>
      </p:sp>
      <p:cxnSp>
        <p:nvCxnSpPr>
          <p:cNvPr id="13" name="Прямая со стрелкой 12"/>
          <p:cNvCxnSpPr>
            <a:stCxn id="4" idx="3"/>
            <a:endCxn id="7" idx="1"/>
          </p:cNvCxnSpPr>
          <p:nvPr/>
        </p:nvCxnSpPr>
        <p:spPr>
          <a:xfrm flipV="1">
            <a:off x="5093942" y="2163712"/>
            <a:ext cx="1482779" cy="215810"/>
          </a:xfrm>
          <a:prstGeom prst="straightConnector1">
            <a:avLst/>
          </a:prstGeom>
          <a:ln w="6350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3"/>
            <a:endCxn id="10" idx="1"/>
          </p:cNvCxnSpPr>
          <p:nvPr/>
        </p:nvCxnSpPr>
        <p:spPr>
          <a:xfrm>
            <a:off x="5093942" y="2379522"/>
            <a:ext cx="2210149" cy="965021"/>
          </a:xfrm>
          <a:prstGeom prst="straightConnector1">
            <a:avLst/>
          </a:prstGeom>
          <a:ln w="6350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2"/>
            <a:endCxn id="11" idx="0"/>
          </p:cNvCxnSpPr>
          <p:nvPr/>
        </p:nvCxnSpPr>
        <p:spPr>
          <a:xfrm flipH="1">
            <a:off x="1657350" y="3460176"/>
            <a:ext cx="1435146" cy="716969"/>
          </a:xfrm>
          <a:prstGeom prst="straightConnector1">
            <a:avLst/>
          </a:prstGeom>
          <a:ln w="6350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4" idx="2"/>
            <a:endCxn id="9" idx="0"/>
          </p:cNvCxnSpPr>
          <p:nvPr/>
        </p:nvCxnSpPr>
        <p:spPr>
          <a:xfrm>
            <a:off x="3092496" y="3460176"/>
            <a:ext cx="1309783" cy="716969"/>
          </a:xfrm>
          <a:prstGeom prst="straightConnector1">
            <a:avLst/>
          </a:prstGeom>
          <a:ln w="6350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3"/>
            <a:endCxn id="8" idx="0"/>
          </p:cNvCxnSpPr>
          <p:nvPr/>
        </p:nvCxnSpPr>
        <p:spPr>
          <a:xfrm>
            <a:off x="5093942" y="2379522"/>
            <a:ext cx="2511839" cy="1797623"/>
          </a:xfrm>
          <a:prstGeom prst="straightConnector1">
            <a:avLst/>
          </a:prstGeom>
          <a:ln w="6350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13"/>
          <p:cNvSpPr/>
          <p:nvPr/>
        </p:nvSpPr>
        <p:spPr>
          <a:xfrm>
            <a:off x="5496525" y="641450"/>
            <a:ext cx="3834511" cy="90679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Официальный </a:t>
            </a:r>
            <a:r>
              <a:rPr lang="ru-RU" sz="2800" dirty="0" smtClean="0"/>
              <a:t>сайт института ачгаа.рф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501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51704"/>
              </p:ext>
            </p:extLst>
          </p:nvPr>
        </p:nvGraphicFramePr>
        <p:xfrm>
          <a:off x="257385" y="260839"/>
          <a:ext cx="11716899" cy="639722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98958"/>
                <a:gridCol w="6415314"/>
                <a:gridCol w="1901372"/>
                <a:gridCol w="2801255"/>
              </a:tblGrid>
              <a:tr h="995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№ п/п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Мероприятие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Сроки выполнения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Ответственные должностные лица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</a:tr>
              <a:tr h="153772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marL="27756" marR="277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Разработка модуля дистанционного образования в корпоративной информационной системе.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Этап 1. Формирование реляционной модели данных.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Этап 2. Программная реализация.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756" marR="277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</a:rPr>
                        <a:t>1-4 кв. 2021 г.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756" marR="277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</a:rPr>
                        <a:t>Заместитель директора по информатизации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756" marR="27756" marT="0" marB="0"/>
                </a:tc>
              </a:tr>
              <a:tr h="14885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</a:rPr>
                        <a:t>5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756" marR="277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</a:rPr>
                        <a:t>Видеозапись лекционного материала, обработка и размещение в облачном хранилище, доступном для обучающихся и сотрудников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756" marR="277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</a:rPr>
                        <a:t>В течение учебного года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756" marR="277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</a:rPr>
                        <a:t>Начальник Отдела информационных технологий и издательской деятельности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756" marR="27756" marT="0" marB="0"/>
                </a:tc>
              </a:tr>
              <a:tr h="23065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</a:rPr>
                        <a:t>6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756" marR="277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</a:rPr>
                        <a:t>Модификация модуля «Электронные образовательные и информационные ресурсы» корпоративной информационной системы. Добавление реляционной связи «многие-ко-многим» между таблицами «Электронные ресурсы» и «Дисциплины», «Электронные ресурсы» и «Тип электронного ресурса»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756" marR="277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</a:rPr>
                        <a:t>3 кв. 2021 г.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756" marR="277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Заместитель директора по информатизации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756" marR="2775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091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276985"/>
              </p:ext>
            </p:extLst>
          </p:nvPr>
        </p:nvGraphicFramePr>
        <p:xfrm>
          <a:off x="470060" y="143102"/>
          <a:ext cx="10865597" cy="628249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62054"/>
                <a:gridCol w="4572001"/>
                <a:gridCol w="2191657"/>
                <a:gridCol w="3439885"/>
              </a:tblGrid>
              <a:tr h="12350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</a:rPr>
                        <a:t>№ п/п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</a:rPr>
                        <a:t>Мероприятие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</a:rPr>
                        <a:t>Сроки выполнения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</a:rPr>
                        <a:t>Ответственные должностные лица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/>
                </a:tc>
              </a:tr>
              <a:tr h="12350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43" marR="479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</a:rPr>
                        <a:t>Формирование перечня типов информационных ресурсов в корпоративной информационной системе. 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43" marR="479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effectLst/>
                        </a:rPr>
                        <a:t>3 кв. 2021 г.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43" marR="479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effectLst/>
                        </a:rPr>
                        <a:t>Заместитель директора по информатизации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43" marR="47943" marT="0" marB="0"/>
                </a:tc>
              </a:tr>
              <a:tr h="12350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</a:rPr>
                        <a:t>8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43" marR="479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</a:rPr>
                        <a:t>Формирование механизмов добавления, редактирования и удаления информационных ресурсов.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43" marR="479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effectLst/>
                        </a:rPr>
                        <a:t>4 кв. 2021 г.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43" marR="479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effectLst/>
                        </a:rPr>
                        <a:t>Заместитель директора по информатизации 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43" marR="47943" marT="0" marB="0"/>
                </a:tc>
              </a:tr>
              <a:tr h="14114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</a:rPr>
                        <a:t>9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43" marR="479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</a:rPr>
                        <a:t>Добавление открытых бесплатных информационных ресурсов в корпоративную информационную систему.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43" marR="479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>
                          <a:effectLst/>
                        </a:rPr>
                        <a:t>4 кв. 2021 г.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43" marR="479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</a:rPr>
                        <a:t>Ведущие специалисты по информационным системам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943" marR="4794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994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ырезка экрана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84" y="368365"/>
            <a:ext cx="12032343" cy="598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45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913" y="577850"/>
            <a:ext cx="8059737" cy="465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049838" y="103188"/>
            <a:ext cx="4125912" cy="1476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177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13" y="119063"/>
            <a:ext cx="12036425" cy="338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625" y="3619500"/>
            <a:ext cx="46513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трелка вниз 3"/>
          <p:cNvSpPr/>
          <p:nvPr/>
        </p:nvSpPr>
        <p:spPr>
          <a:xfrm rot="762043">
            <a:off x="4206875" y="1770063"/>
            <a:ext cx="409575" cy="1747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356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38" y="406400"/>
            <a:ext cx="12079287" cy="547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700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75" y="1047750"/>
            <a:ext cx="12103100" cy="384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647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000" y="279400"/>
            <a:ext cx="8369300" cy="626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235200" y="0"/>
            <a:ext cx="4368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853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25"/>
            <a:ext cx="12185650" cy="604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11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600" y="101600"/>
            <a:ext cx="8445500" cy="654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93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444499" y="195263"/>
            <a:ext cx="9483271" cy="8651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ТЕХНОЛОГИИ ДИСТАНЦИОННОГО ОБУЧЕНИЯ</a:t>
            </a: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444500" y="1293813"/>
            <a:ext cx="95996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3200" b="1" dirty="0">
                <a:latin typeface="Trebuchet MS" pitchFamily="34" charset="0"/>
              </a:rPr>
              <a:t>КИС: личные сообщения и сообщения группам</a:t>
            </a:r>
          </a:p>
          <a:p>
            <a:endParaRPr lang="ru-RU" sz="3200" dirty="0">
              <a:latin typeface="Trebuchet MS" pitchFamily="34" charset="0"/>
            </a:endParaRPr>
          </a:p>
          <a:p>
            <a:r>
              <a:rPr lang="ru-RU" sz="3200" dirty="0">
                <a:latin typeface="Trebuchet MS" pitchFamily="34" charset="0"/>
              </a:rPr>
              <a:t>Видеоконференции: </a:t>
            </a:r>
            <a:r>
              <a:rPr lang="en-US" sz="3200" b="1" dirty="0">
                <a:latin typeface="Trebuchet MS" pitchFamily="34" charset="0"/>
              </a:rPr>
              <a:t>Skype, Zoom</a:t>
            </a:r>
          </a:p>
          <a:p>
            <a:endParaRPr lang="ru-RU" sz="3200" b="1" dirty="0">
              <a:latin typeface="Trebuchet MS" pitchFamily="34" charset="0"/>
            </a:endParaRPr>
          </a:p>
          <a:p>
            <a:r>
              <a:rPr lang="ru-RU" sz="3200" dirty="0">
                <a:latin typeface="Trebuchet MS" pitchFamily="34" charset="0"/>
              </a:rPr>
              <a:t>Обмен сообщениями: </a:t>
            </a:r>
            <a:r>
              <a:rPr lang="en-US" sz="3200" b="1" dirty="0" err="1">
                <a:latin typeface="Trebuchet MS" pitchFamily="34" charset="0"/>
              </a:rPr>
              <a:t>WhatsApp</a:t>
            </a:r>
            <a:endParaRPr lang="en-US" sz="3200" b="1" dirty="0">
              <a:latin typeface="Trebuchet MS" pitchFamily="34" charset="0"/>
            </a:endParaRPr>
          </a:p>
          <a:p>
            <a:endParaRPr lang="ru-RU" sz="3200" b="1" dirty="0">
              <a:latin typeface="Trebuchet MS" pitchFamily="34" charset="0"/>
            </a:endParaRPr>
          </a:p>
          <a:p>
            <a:r>
              <a:rPr lang="ru-RU" sz="3200" dirty="0">
                <a:latin typeface="Trebuchet MS" pitchFamily="34" charset="0"/>
              </a:rPr>
              <a:t>Веб-портал дистанционного обучения: </a:t>
            </a:r>
            <a:r>
              <a:rPr lang="en-US" sz="3200" b="1" dirty="0">
                <a:latin typeface="Trebuchet MS" pitchFamily="34" charset="0"/>
              </a:rPr>
              <a:t>Stepik.org</a:t>
            </a:r>
          </a:p>
        </p:txBody>
      </p:sp>
    </p:spTree>
    <p:extLst>
      <p:ext uri="{BB962C8B-B14F-4D97-AF65-F5344CB8AC3E}">
        <p14:creationId xmlns:p14="http://schemas.microsoft.com/office/powerpoint/2010/main" val="2713826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32229"/>
            <a:ext cx="8394094" cy="1320800"/>
          </a:xfrm>
        </p:spPr>
        <p:txBody>
          <a:bodyPr/>
          <a:lstStyle/>
          <a:p>
            <a:r>
              <a:rPr lang="ru-RU" dirty="0" smtClean="0"/>
              <a:t>Результаты текущей аттестации обучающихся</a:t>
            </a:r>
            <a:endParaRPr lang="ru-RU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192" y="1828254"/>
            <a:ext cx="10036676" cy="21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90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1" y="753801"/>
            <a:ext cx="11935034" cy="45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09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72118"/>
            <a:ext cx="12192000" cy="41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19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042" y="672561"/>
            <a:ext cx="11774190" cy="53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57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436" y="325299"/>
            <a:ext cx="11896315" cy="600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73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765" y="404925"/>
            <a:ext cx="11699002" cy="5531418"/>
          </a:xfrm>
          <a:prstGeom prst="rect">
            <a:avLst/>
          </a:prstGeom>
        </p:spPr>
      </p:pic>
      <p:sp>
        <p:nvSpPr>
          <p:cNvPr id="5" name="Стрелка вниз 4"/>
          <p:cNvSpPr/>
          <p:nvPr/>
        </p:nvSpPr>
        <p:spPr>
          <a:xfrm rot="5400000">
            <a:off x="3164114" y="3374571"/>
            <a:ext cx="870857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53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7650" y="321129"/>
            <a:ext cx="11713029" cy="619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137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05" y="1397504"/>
            <a:ext cx="11963154" cy="2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89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644" y="926624"/>
            <a:ext cx="11905418" cy="4545262"/>
          </a:xfrm>
          <a:prstGeom prst="rect">
            <a:avLst/>
          </a:prstGeom>
        </p:spPr>
      </p:pic>
      <p:sp>
        <p:nvSpPr>
          <p:cNvPr id="5" name="Стрелка вниз 4"/>
          <p:cNvSpPr/>
          <p:nvPr/>
        </p:nvSpPr>
        <p:spPr>
          <a:xfrm rot="3571015">
            <a:off x="10203542" y="3541484"/>
            <a:ext cx="725714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27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634" y="630999"/>
            <a:ext cx="11336332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7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5221" y="195888"/>
            <a:ext cx="8534400" cy="863986"/>
          </a:xfrm>
        </p:spPr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45221" y="872834"/>
            <a:ext cx="89169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Операционная система: </a:t>
            </a:r>
            <a:r>
              <a:rPr lang="en-US" sz="3200" b="1" dirty="0" smtClean="0"/>
              <a:t>CentOS</a:t>
            </a:r>
            <a:r>
              <a:rPr lang="ru-RU" sz="3200" b="1" dirty="0" smtClean="0"/>
              <a:t> 7</a:t>
            </a:r>
          </a:p>
          <a:p>
            <a:r>
              <a:rPr lang="ru-RU" sz="3200" dirty="0" smtClean="0"/>
              <a:t>Веб-сервер: </a:t>
            </a:r>
            <a:r>
              <a:rPr lang="en-US" sz="3200" b="1" dirty="0" smtClean="0"/>
              <a:t>nginx</a:t>
            </a:r>
          </a:p>
          <a:p>
            <a:r>
              <a:rPr lang="ru-RU" sz="3200" dirty="0" smtClean="0"/>
              <a:t>СУБД: </a:t>
            </a:r>
            <a:r>
              <a:rPr lang="en-US" sz="3200" b="1" dirty="0" smtClean="0"/>
              <a:t>MariaDB</a:t>
            </a:r>
          </a:p>
          <a:p>
            <a:r>
              <a:rPr lang="ru-RU" sz="3200" dirty="0" smtClean="0"/>
              <a:t>Доступ к серверу: </a:t>
            </a:r>
            <a:r>
              <a:rPr lang="en-US" sz="3200" b="1" dirty="0" smtClean="0"/>
              <a:t>SSH</a:t>
            </a:r>
          </a:p>
          <a:p>
            <a:r>
              <a:rPr lang="ru-RU" sz="3200" dirty="0" smtClean="0"/>
              <a:t>Система контроля версий ПО: </a:t>
            </a:r>
            <a:r>
              <a:rPr lang="en-US" sz="3200" b="1" dirty="0" smtClean="0"/>
              <a:t>git</a:t>
            </a:r>
            <a:endParaRPr lang="ru-RU" sz="3200" b="1" dirty="0" smtClean="0"/>
          </a:p>
          <a:p>
            <a:r>
              <a:rPr lang="ru-RU" sz="3200" dirty="0" smtClean="0"/>
              <a:t>Среда разработки: </a:t>
            </a:r>
            <a:r>
              <a:rPr lang="en-US" sz="3200" b="1" dirty="0" smtClean="0"/>
              <a:t>Visual Studio 201</a:t>
            </a:r>
            <a:r>
              <a:rPr lang="ru-RU" sz="3200" b="1" dirty="0" smtClean="0"/>
              <a:t>9</a:t>
            </a:r>
            <a:endParaRPr lang="en-US" sz="3200" b="1" dirty="0" smtClean="0"/>
          </a:p>
          <a:p>
            <a:r>
              <a:rPr lang="ru-RU" sz="3200" dirty="0" smtClean="0"/>
              <a:t>Клиентская часть ПО</a:t>
            </a:r>
            <a:r>
              <a:rPr lang="en-US" sz="3200" dirty="0" smtClean="0"/>
              <a:t>: </a:t>
            </a:r>
            <a:r>
              <a:rPr lang="en-US" sz="3200" b="1" dirty="0" smtClean="0"/>
              <a:t>HTML, CSS, Bootstrap</a:t>
            </a:r>
            <a:r>
              <a:rPr lang="en-US" sz="3200" dirty="0" smtClean="0"/>
              <a:t> </a:t>
            </a:r>
            <a:r>
              <a:rPr lang="ru-RU" sz="3200" dirty="0" smtClean="0"/>
              <a:t>Серверная часть ПО: </a:t>
            </a:r>
            <a:r>
              <a:rPr lang="en-US" sz="3200" b="1" dirty="0" smtClean="0"/>
              <a:t>ASP .NET Core MVC, Entity Framework, Identity Framework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207558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677863" y="266700"/>
            <a:ext cx="8596312" cy="676275"/>
          </a:xfrm>
        </p:spPr>
        <p:txBody>
          <a:bodyPr/>
          <a:lstStyle/>
          <a:p>
            <a:r>
              <a:rPr lang="ru-RU" dirty="0" smtClean="0"/>
              <a:t>ПРОБЛЕМЫ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5" y="957489"/>
            <a:ext cx="10425113" cy="67403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2400" dirty="0"/>
              <a:t>Высокое время ожидания отклика системы на запрос пользователя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/>
              <a:t>Несвоевременное обновление данных в системе ответственными лицами (приказ от </a:t>
            </a:r>
            <a:r>
              <a:rPr lang="en-US" sz="2400" dirty="0"/>
              <a:t>0</a:t>
            </a:r>
            <a:r>
              <a:rPr lang="ru-RU" sz="2400" dirty="0"/>
              <a:t>7.10.19 № 291-О), что приводит к отсутствию актуальной информации на сайте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/>
              <a:t>Отсутствие сопроводительной документации для пользователей и администраторов </a:t>
            </a:r>
            <a:r>
              <a:rPr lang="ru-RU" sz="2400" dirty="0" smtClean="0"/>
              <a:t>системы</a:t>
            </a:r>
            <a:endParaRPr lang="en-US" sz="2400" dirty="0" smtClean="0"/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Нежелание </a:t>
            </a:r>
            <a:r>
              <a:rPr lang="ru-RU" sz="2400" dirty="0"/>
              <a:t>сотрудников принять новые реалии и повышать свою квалификацию в области ИТ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400" dirty="0"/>
              <a:t>Перегруженность ППС «бумажной» работой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400" dirty="0"/>
              <a:t>Нехватка квалифицированных кадров, вызванная отсутствием штатных единиц и конкурентной оплаты труда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400" dirty="0"/>
              <a:t>Устаревший парк компьютерной техники и ЛВС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400" dirty="0"/>
              <a:t>Сложность интеграции различных приложений и информационных систем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400" dirty="0">
                <a:solidFill>
                  <a:srgbClr val="FF0000"/>
                </a:solidFill>
              </a:rPr>
              <a:t>ПОЛЬЗОВАТЕЛИ КИС НЕ ЧИТАЮТ ИНСТРУКЦИИ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090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394" y="152345"/>
            <a:ext cx="8534400" cy="729272"/>
          </a:xfrm>
        </p:spPr>
        <p:txBody>
          <a:bodyPr>
            <a:normAutofit/>
          </a:bodyPr>
          <a:lstStyle/>
          <a:p>
            <a:r>
              <a:rPr lang="ru-RU" dirty="0" smtClean="0"/>
              <a:t>Пути решения проблем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4958" y="806489"/>
            <a:ext cx="93654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Оперативная модернизация программного кода системы для обеспечения соответствия структуры раздела «Сведения об образовательной организации» </a:t>
            </a:r>
            <a:r>
              <a:rPr lang="ru-RU" sz="2400" dirty="0"/>
              <a:t>(ачии.рф) </a:t>
            </a:r>
            <a:r>
              <a:rPr lang="ru-RU" sz="2400" dirty="0" smtClean="0"/>
              <a:t>методическим рекомендациям Рособрнадзора о представлении </a:t>
            </a:r>
            <a:r>
              <a:rPr lang="ru-RU" sz="2400" dirty="0"/>
              <a:t>информации на сайтах </a:t>
            </a:r>
            <a:r>
              <a:rPr lang="ru-RU" sz="2400" dirty="0" smtClean="0"/>
              <a:t>образовательных организаций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Совершенствование архитектуры информационной системы с разработкой эффективных алгоритмов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Разработка механизмов поддержки информации на сайте ОО и в КИС в актуальном состоянии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Разработка сопроводительной документации для пользователей и администраторов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4196542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530" y="104681"/>
            <a:ext cx="8534400" cy="957504"/>
          </a:xfrm>
        </p:spPr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04413" y="718448"/>
            <a:ext cx="1146507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Модернизация программного кода системы для обеспечения требований Рособрнадзора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800" dirty="0"/>
              <a:t>Разработка электронных курсов, включающих видеоматериалы и виртуальные лабораторные работы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800" dirty="0"/>
              <a:t>Переход на бесплатное ПО</a:t>
            </a:r>
            <a:r>
              <a:rPr lang="en-US" sz="2800" dirty="0"/>
              <a:t> (</a:t>
            </a:r>
            <a:r>
              <a:rPr lang="en-US" sz="2800" dirty="0" err="1"/>
              <a:t>SMathStudio</a:t>
            </a:r>
            <a:r>
              <a:rPr lang="en-US" sz="2800" dirty="0"/>
              <a:t>, SimInTech, Qucs, </a:t>
            </a:r>
            <a:r>
              <a:rPr lang="en-US" sz="2800" dirty="0" err="1"/>
              <a:t>FlowCode</a:t>
            </a:r>
            <a:r>
              <a:rPr lang="en-US" sz="2800" dirty="0"/>
              <a:t>, </a:t>
            </a:r>
            <a:r>
              <a:rPr lang="en-US" sz="2800" dirty="0" err="1"/>
              <a:t>OwenLogic</a:t>
            </a:r>
            <a:r>
              <a:rPr lang="en-US" sz="2800" dirty="0"/>
              <a:t>, </a:t>
            </a:r>
            <a:r>
              <a:rPr lang="en-US" sz="2800" dirty="0" err="1"/>
              <a:t>FreeCad</a:t>
            </a:r>
            <a:r>
              <a:rPr lang="en-US" sz="2800" dirty="0"/>
              <a:t>)</a:t>
            </a:r>
            <a:endParaRPr lang="ru-RU" sz="2800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800" dirty="0"/>
              <a:t>Трансформация КИС из монолитного приложения в приложение на основе </a:t>
            </a:r>
            <a:r>
              <a:rPr lang="ru-RU" sz="2800" dirty="0" err="1"/>
              <a:t>микросервисной</a:t>
            </a:r>
            <a:r>
              <a:rPr lang="ru-RU" sz="2800" dirty="0"/>
              <a:t> </a:t>
            </a:r>
            <a:r>
              <a:rPr lang="ru-RU" sz="2800" dirty="0" smtClean="0"/>
              <a:t>архитектуры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Разработка модуля импорта учебных планов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Разработка механизма заполнения учебной документации в многопользовательском режиме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Автоматизация формирования кадровых справок и справок МТО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Интеграция с </a:t>
            </a:r>
            <a:r>
              <a:rPr lang="en-US" sz="2800" dirty="0" smtClean="0"/>
              <a:t>API </a:t>
            </a:r>
            <a:r>
              <a:rPr lang="en-US" sz="2800" dirty="0" err="1" smtClean="0"/>
              <a:t>eLibrary</a:t>
            </a:r>
            <a:r>
              <a:rPr lang="en-US" sz="2800" dirty="0" smtClean="0"/>
              <a:t> </a:t>
            </a:r>
            <a:r>
              <a:rPr lang="ru-RU" sz="2800" dirty="0" smtClean="0"/>
              <a:t>для автоматизации работы с результатами научно-исследовательской деятельности ППС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836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1390" y="100147"/>
            <a:ext cx="8596668" cy="683623"/>
          </a:xfrm>
        </p:spPr>
        <p:txBody>
          <a:bodyPr>
            <a:normAutofit/>
          </a:bodyPr>
          <a:lstStyle/>
          <a:p>
            <a:r>
              <a:rPr lang="ru-RU" dirty="0" smtClean="0"/>
              <a:t>Краткие характеристики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07691" y="1387736"/>
            <a:ext cx="111223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https://github.com/achii-dongau-zernograd/KisVuzDotNetCore2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522</a:t>
            </a:r>
            <a:r>
              <a:rPr lang="en-US" sz="3200" dirty="0" smtClean="0"/>
              <a:t> </a:t>
            </a:r>
            <a:r>
              <a:rPr lang="ru-RU" sz="3200" dirty="0" smtClean="0"/>
              <a:t>обновления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Модели: 242 файла, 12 папок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Контроллеры: 183 файла, 15 папок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Представления: 984 файла, 187 папок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База данных: 223 таблицы, 1004 поля, 570 индексов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603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385" y="74021"/>
            <a:ext cx="8596668" cy="1101635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разделы КИС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766" y="1028431"/>
            <a:ext cx="10814823" cy="4893398"/>
          </a:xfrm>
          <a:prstGeom prst="rect">
            <a:avLst/>
          </a:prstGeom>
        </p:spPr>
      </p:pic>
      <p:sp>
        <p:nvSpPr>
          <p:cNvPr id="4" name="Стрелка вправо 3"/>
          <p:cNvSpPr/>
          <p:nvPr/>
        </p:nvSpPr>
        <p:spPr>
          <a:xfrm rot="10800000">
            <a:off x="4151086" y="4136571"/>
            <a:ext cx="1262742" cy="449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1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606" y="103637"/>
            <a:ext cx="11157936" cy="671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1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1200" y="304800"/>
            <a:ext cx="9173026" cy="615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07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92" y="298603"/>
            <a:ext cx="4345422" cy="6267434"/>
          </a:xfrm>
          <a:prstGeom prst="rect">
            <a:avLst/>
          </a:prstGeom>
        </p:spPr>
      </p:pic>
      <p:sp>
        <p:nvSpPr>
          <p:cNvPr id="4" name="Стрелка вправо 3"/>
          <p:cNvSpPr/>
          <p:nvPr/>
        </p:nvSpPr>
        <p:spPr>
          <a:xfrm rot="10800000">
            <a:off x="3135085" y="3911600"/>
            <a:ext cx="1262742" cy="449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07226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TM02900720[[fn=Интеграл]]</Template>
  <TotalTime>1051</TotalTime>
  <Words>924</Words>
  <Application>Microsoft Office PowerPoint</Application>
  <PresentationFormat>Произвольный</PresentationFormat>
  <Paragraphs>153</Paragraphs>
  <Slides>42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42</vt:i4>
      </vt:variant>
    </vt:vector>
  </HeadingPairs>
  <TitlesOfParts>
    <vt:vector size="44" baseType="lpstr">
      <vt:lpstr>HDOfficeLightV0</vt:lpstr>
      <vt:lpstr>Аспект</vt:lpstr>
      <vt:lpstr>О состоянии и перспективах развития электронной информационно-образовательной среды и сайта института</vt:lpstr>
      <vt:lpstr>Состояние электронной информационно-образовательной среды</vt:lpstr>
      <vt:lpstr>ТЕХНОЛОГИИ ДИСТАНЦИОННОГО ОБУЧЕНИЯ</vt:lpstr>
      <vt:lpstr>ТЕХНОЛОГИИ</vt:lpstr>
      <vt:lpstr>Краткие характеристики</vt:lpstr>
      <vt:lpstr>Основные разделы КИС</vt:lpstr>
      <vt:lpstr>Презентация PowerPoint</vt:lpstr>
      <vt:lpstr>Презентация PowerPoint</vt:lpstr>
      <vt:lpstr>Презентация PowerPoint</vt:lpstr>
      <vt:lpstr>Презентация PowerPoint</vt:lpstr>
      <vt:lpstr>Автоматизированные рабочие места (18 АРМ)</vt:lpstr>
      <vt:lpstr>ОХРАНА ПРАВ ИНТЕЛЛЕКТУАЛЬНОЙ СОБСТВЕННОСТИ</vt:lpstr>
      <vt:lpstr>Результаты проверки АИС-мониторинг</vt:lpstr>
      <vt:lpstr>Проверка микроразметки: 291 показатель</vt:lpstr>
      <vt:lpstr>Экспертный мониторинг 2020</vt:lpstr>
      <vt:lpstr>Нормативные документы и письма Рособрнадзора</vt:lpstr>
      <vt:lpstr>Методические рекомендации 2020</vt:lpstr>
      <vt:lpstr>Приёмная кампания 2020 и электронная подача документов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текущей аттестации обучающихся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ПРОБЛЕМЫ</vt:lpstr>
      <vt:lpstr>Пути решения проблем</vt:lpstr>
      <vt:lpstr>Перспективы развития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 состоянии и перспективах развития электронной информационно-образовательной среды в институте</dc:title>
  <dc:creator>Владимир Литвинов</dc:creator>
  <cp:lastModifiedBy>Пользователь Windows</cp:lastModifiedBy>
  <cp:revision>144</cp:revision>
  <dcterms:created xsi:type="dcterms:W3CDTF">2017-05-14T14:33:42Z</dcterms:created>
  <dcterms:modified xsi:type="dcterms:W3CDTF">2021-01-28T06:17:17Z</dcterms:modified>
</cp:coreProperties>
</file>