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31946F-5A2B-4F42-A952-7EEEE9798A30}"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227278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1946F-5A2B-4F42-A952-7EEEE9798A30}"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7574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1946F-5A2B-4F42-A952-7EEEE9798A30}"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1593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1946F-5A2B-4F42-A952-7EEEE9798A30}"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215813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1946F-5A2B-4F42-A952-7EEEE9798A30}"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47939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31946F-5A2B-4F42-A952-7EEEE9798A30}"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185920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31946F-5A2B-4F42-A952-7EEEE9798A30}" type="datetimeFigureOut">
              <a:rPr lang="en-US" smtClean="0"/>
              <a:t>5/20/2018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428068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31946F-5A2B-4F42-A952-7EEEE9798A30}" type="datetimeFigureOut">
              <a:rPr lang="en-US" smtClean="0"/>
              <a:t>5/20/2018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157095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1946F-5A2B-4F42-A952-7EEEE9798A30}" type="datetimeFigureOut">
              <a:rPr lang="en-US" smtClean="0"/>
              <a:t>5/20/2018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407592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1946F-5A2B-4F42-A952-7EEEE9798A30}"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145590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1946F-5A2B-4F42-A952-7EEEE9798A30}"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CE221-7B64-4522-8AEF-E8CEC93590BA}" type="slidenum">
              <a:rPr lang="en-US" smtClean="0"/>
              <a:t>‹#›</a:t>
            </a:fld>
            <a:endParaRPr lang="en-US"/>
          </a:p>
        </p:txBody>
      </p:sp>
    </p:spTree>
    <p:extLst>
      <p:ext uri="{BB962C8B-B14F-4D97-AF65-F5344CB8AC3E}">
        <p14:creationId xmlns:p14="http://schemas.microsoft.com/office/powerpoint/2010/main" val="48406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1946F-5A2B-4F42-A952-7EEEE9798A30}" type="datetimeFigureOut">
              <a:rPr lang="en-US" smtClean="0"/>
              <a:t>5/20/2018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CE221-7B64-4522-8AEF-E8CEC93590BA}" type="slidenum">
              <a:rPr lang="en-US" smtClean="0"/>
              <a:t>‹#›</a:t>
            </a:fld>
            <a:endParaRPr lang="en-US"/>
          </a:p>
        </p:txBody>
      </p:sp>
    </p:spTree>
    <p:extLst>
      <p:ext uri="{BB962C8B-B14F-4D97-AF65-F5344CB8AC3E}">
        <p14:creationId xmlns:p14="http://schemas.microsoft.com/office/powerpoint/2010/main" val="315065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Errors</a:t>
            </a:r>
            <a:endParaRPr lang="en-US" dirty="0"/>
          </a:p>
        </p:txBody>
      </p:sp>
    </p:spTree>
    <p:extLst>
      <p:ext uri="{BB962C8B-B14F-4D97-AF65-F5344CB8AC3E}">
        <p14:creationId xmlns:p14="http://schemas.microsoft.com/office/powerpoint/2010/main" val="45308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5910" y="49081"/>
            <a:ext cx="10947042" cy="13120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4475E"/>
                </a:solidFill>
                <a:effectLst/>
                <a:latin typeface="Source Sans Pro"/>
              </a:rPr>
              <a:t>HTTP 406 Not Acceptable</a:t>
            </a:r>
          </a:p>
          <a:p>
            <a:pPr lvl="0"/>
            <a:r>
              <a:rPr kumimoji="0" lang="en-US" altLang="en-US" sz="1400" b="0" i="0" u="none" strike="noStrike" cap="none" normalizeH="0" baseline="0" dirty="0" smtClean="0">
                <a:ln>
                  <a:noFill/>
                </a:ln>
                <a:solidFill>
                  <a:srgbClr val="000000"/>
                </a:solidFill>
                <a:effectLst/>
                <a:cs typeface="Arial" panose="020B0604020202020204" pitchFamily="34" charset="0"/>
              </a:rPr>
              <a:t>Requests can, and often do, specify the type of content they are looking for, using MIME(</a:t>
            </a:r>
            <a:r>
              <a:rPr lang="en-US" sz="1400" dirty="0"/>
              <a:t>Multipurpose Internet Mail Extensions</a:t>
            </a:r>
            <a:r>
              <a:rPr kumimoji="0" lang="en-US" altLang="en-US" sz="1400" b="0" i="0" u="none" strike="noStrike" cap="none" normalizeH="0" baseline="0" dirty="0" smtClean="0">
                <a:ln>
                  <a:noFill/>
                </a:ln>
                <a:solidFill>
                  <a:srgbClr val="000000"/>
                </a:solidFill>
                <a:effectLst/>
                <a:cs typeface="Arial" panose="020B0604020202020204" pitchFamily="34" charset="0"/>
              </a:rPr>
              <a:t>) types.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If the requested resource is of a type that does not match the type(s) listed in the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Accept </a:t>
            </a:r>
            <a:r>
              <a:rPr kumimoji="0" lang="en-US" altLang="en-US" sz="1400" b="0" i="0" u="none" strike="noStrike" cap="none" normalizeH="0" baseline="0" dirty="0" smtClean="0">
                <a:ln>
                  <a:noFill/>
                </a:ln>
                <a:solidFill>
                  <a:srgbClr val="000000"/>
                </a:solidFill>
                <a:effectLst/>
                <a:cs typeface="Arial" panose="020B0604020202020204" pitchFamily="34" charset="0"/>
              </a:rPr>
              <a:t>header of the request,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the server will return the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406: Not Acceptable</a:t>
            </a:r>
            <a:r>
              <a:rPr kumimoji="0" lang="en-US" altLang="en-US" sz="1400" b="0" i="0" u="none" strike="noStrike" cap="none" normalizeH="0" baseline="0" dirty="0" smtClean="0">
                <a:ln>
                  <a:noFill/>
                </a:ln>
                <a:solidFill>
                  <a:srgbClr val="000000"/>
                </a:solidFill>
                <a:effectLst/>
                <a:cs typeface="Arial" panose="020B0604020202020204" pitchFamily="34" charset="0"/>
              </a:rPr>
              <a:t> error.</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2109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2530" y="381850"/>
            <a:ext cx="10668000" cy="830997"/>
          </a:xfrm>
          <a:prstGeom prst="rect">
            <a:avLst/>
          </a:prstGeom>
        </p:spPr>
        <p:txBody>
          <a:bodyPr wrap="square">
            <a:spAutoFit/>
          </a:bodyPr>
          <a:lstStyle/>
          <a:p>
            <a:r>
              <a:rPr lang="en-US" sz="1600" b="1" i="0" dirty="0" smtClean="0">
                <a:solidFill>
                  <a:srgbClr val="14475E"/>
                </a:solidFill>
                <a:effectLst/>
                <a:latin typeface="Source Sans Pro"/>
              </a:rPr>
              <a:t>HTTP 407 Proxy Authentication Required</a:t>
            </a:r>
          </a:p>
          <a:p>
            <a:r>
              <a:rPr lang="en-US" sz="1600" b="0" i="0" dirty="0" smtClean="0">
                <a:solidFill>
                  <a:srgbClr val="000000"/>
                </a:solidFill>
                <a:effectLst/>
                <a:latin typeface="Arial" panose="020B0604020202020204" pitchFamily="34" charset="0"/>
              </a:rPr>
              <a:t>Before being given access to the requested resource, the client must first authenticate itself with the proxy specified in the response.</a:t>
            </a:r>
            <a:endParaRPr lang="en-US" sz="16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39198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37882" y="615751"/>
            <a:ext cx="10212946" cy="13120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4475E"/>
                </a:solidFill>
                <a:effectLst/>
                <a:latin typeface="Source Sans Pro"/>
              </a:rPr>
              <a:t>HTTP 408 Request Timeout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This error happens when the server times out while waiting for the request.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cs typeface="Arial" panose="020B0604020202020204" pitchFamily="34" charset="0"/>
              </a:rPr>
              <a:t>If t</a:t>
            </a:r>
            <a:r>
              <a:rPr kumimoji="0" lang="en-US" altLang="en-US" sz="1400" b="0" i="0" u="none" strike="noStrike" cap="none" normalizeH="0" baseline="0" dirty="0" smtClean="0">
                <a:ln>
                  <a:noFill/>
                </a:ln>
                <a:solidFill>
                  <a:schemeClr val="tx1"/>
                </a:solidFill>
                <a:effectLst/>
                <a:cs typeface="Arial" panose="020B0604020202020204" pitchFamily="34" charset="0"/>
              </a:rPr>
              <a:t>he client did not produce a request within the time that the server was prepared to wait.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cs typeface="Arial" panose="020B0604020202020204" pitchFamily="34" charset="0"/>
              </a:rPr>
              <a:t> The client may repeat the request without modifications at any later time.</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4692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436" y="372138"/>
            <a:ext cx="11402096" cy="738664"/>
          </a:xfrm>
          <a:prstGeom prst="rect">
            <a:avLst/>
          </a:prstGeom>
        </p:spPr>
        <p:txBody>
          <a:bodyPr wrap="square">
            <a:spAutoFit/>
          </a:bodyPr>
          <a:lstStyle/>
          <a:p>
            <a:r>
              <a:rPr lang="en-US" sz="1400" b="1" i="0" dirty="0" smtClean="0">
                <a:solidFill>
                  <a:srgbClr val="14475E"/>
                </a:solidFill>
                <a:effectLst/>
                <a:latin typeface="Source Sans Pro"/>
              </a:rPr>
              <a:t>HTTP 409 Conflict</a:t>
            </a:r>
          </a:p>
          <a:p>
            <a:r>
              <a:rPr lang="en-US" sz="1400" b="0" i="0" dirty="0" smtClean="0">
                <a:solidFill>
                  <a:srgbClr val="000000"/>
                </a:solidFill>
                <a:effectLst/>
                <a:latin typeface="Arial" panose="020B0604020202020204" pitchFamily="34" charset="0"/>
              </a:rPr>
              <a:t>Indicates that the request could not be processed because it conflicts with itself. This may occur, for example, in the case of multiple updates that cause edit conflicts with each other.</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10599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8941" y="142729"/>
            <a:ext cx="11447044" cy="17429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4475E"/>
                </a:solidFill>
                <a:effectLst/>
                <a:latin typeface="Source Sans Pro"/>
              </a:rPr>
              <a:t>HTTP 410 Gone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This error is similar to the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404</a:t>
            </a:r>
            <a:r>
              <a:rPr kumimoji="0" lang="en-US" altLang="en-US" sz="1400" b="0" i="0" u="none" strike="noStrike" cap="none" normalizeH="0" baseline="0" dirty="0" smtClean="0">
                <a:ln>
                  <a:noFill/>
                </a:ln>
                <a:solidFill>
                  <a:srgbClr val="000000"/>
                </a:solidFill>
                <a:effectLst/>
                <a:cs typeface="Arial" panose="020B0604020202020204" pitchFamily="34" charset="0"/>
              </a:rPr>
              <a:t> error, but is intended to indicate the requested resource has been intentionally removed and will no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longer be available at any URL.</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Clients should reacts to this response by purging the resource — bookmarks should be deleted and search engines should remove the resource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from their indices.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Most use cases do not require this, and the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404</a:t>
            </a:r>
            <a:r>
              <a:rPr kumimoji="0" lang="en-US" altLang="en-US" sz="1400" b="0" i="0" u="none" strike="noStrike" cap="none" normalizeH="0" baseline="0" dirty="0" smtClean="0">
                <a:ln>
                  <a:noFill/>
                </a:ln>
                <a:solidFill>
                  <a:srgbClr val="000000"/>
                </a:solidFill>
                <a:effectLst/>
                <a:cs typeface="Arial" panose="020B0604020202020204" pitchFamily="34" charset="0"/>
              </a:rPr>
              <a:t> is usually a more appropriate error.</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32496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073" y="520349"/>
            <a:ext cx="10874061" cy="523220"/>
          </a:xfrm>
          <a:prstGeom prst="rect">
            <a:avLst/>
          </a:prstGeom>
        </p:spPr>
        <p:txBody>
          <a:bodyPr wrap="square">
            <a:spAutoFit/>
          </a:bodyPr>
          <a:lstStyle/>
          <a:p>
            <a:r>
              <a:rPr lang="en-US" sz="1400" b="1" i="0" dirty="0" smtClean="0">
                <a:solidFill>
                  <a:srgbClr val="14475E"/>
                </a:solidFill>
                <a:effectLst/>
                <a:latin typeface="Source Sans Pro"/>
              </a:rPr>
              <a:t>HTTP 411 Length Required</a:t>
            </a:r>
          </a:p>
          <a:p>
            <a:r>
              <a:rPr lang="en-US" sz="1400" b="0" i="0" dirty="0" smtClean="0">
                <a:solidFill>
                  <a:srgbClr val="000000"/>
                </a:solidFill>
                <a:effectLst/>
                <a:latin typeface="Arial" panose="020B0604020202020204" pitchFamily="34" charset="0"/>
              </a:rPr>
              <a:t>The requested resource requires that requests specify their length, and the request did not do so.</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2976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135" y="433366"/>
            <a:ext cx="10989971" cy="738664"/>
          </a:xfrm>
          <a:prstGeom prst="rect">
            <a:avLst/>
          </a:prstGeom>
        </p:spPr>
        <p:txBody>
          <a:bodyPr wrap="square">
            <a:spAutoFit/>
          </a:bodyPr>
          <a:lstStyle/>
          <a:p>
            <a:r>
              <a:rPr lang="en-US" sz="1400" b="1" i="0" dirty="0" smtClean="0">
                <a:solidFill>
                  <a:srgbClr val="14475E"/>
                </a:solidFill>
                <a:effectLst/>
                <a:latin typeface="Source Sans Pro"/>
              </a:rPr>
              <a:t>HTTP 412 Precondition Failed</a:t>
            </a:r>
          </a:p>
          <a:p>
            <a:r>
              <a:rPr lang="en-US" sz="1400" b="0" i="0" dirty="0" smtClean="0">
                <a:solidFill>
                  <a:srgbClr val="000000"/>
                </a:solidFill>
                <a:effectLst/>
                <a:latin typeface="Arial" panose="020B0604020202020204" pitchFamily="34" charset="0"/>
              </a:rPr>
              <a:t>The requester placed preconditions or requirements into the request's header, and the server is unable to meet one or more of those requirements.</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11898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863" y="452787"/>
            <a:ext cx="6096000" cy="523220"/>
          </a:xfrm>
          <a:prstGeom prst="rect">
            <a:avLst/>
          </a:prstGeom>
        </p:spPr>
        <p:txBody>
          <a:bodyPr>
            <a:spAutoFit/>
          </a:bodyPr>
          <a:lstStyle/>
          <a:p>
            <a:r>
              <a:rPr lang="en-US" sz="1400" b="1" i="0" dirty="0" smtClean="0">
                <a:solidFill>
                  <a:srgbClr val="14475E"/>
                </a:solidFill>
                <a:effectLst/>
                <a:latin typeface="Source Sans Pro"/>
              </a:rPr>
              <a:t>HTTP 413 Request Entity Too Large</a:t>
            </a:r>
          </a:p>
          <a:p>
            <a:r>
              <a:rPr lang="en-US" sz="1400" b="0" i="0" dirty="0" smtClean="0">
                <a:solidFill>
                  <a:srgbClr val="000000"/>
                </a:solidFill>
                <a:effectLst/>
                <a:latin typeface="Arial" panose="020B0604020202020204" pitchFamily="34" charset="0"/>
              </a:rPr>
              <a:t>The request is larger than the server is able to process.</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51050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60608" y="242264"/>
            <a:ext cx="10844012" cy="13120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4475E"/>
                </a:solidFill>
                <a:effectLst/>
                <a:latin typeface="Source Sans Pro"/>
              </a:rPr>
              <a:t>HTTP 414 Request-URI Too Long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The URI (URL) provided was too long for the server to process.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This is often cause when an inappropriate amount of data is being conveyed within the URL as a query string in a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400" b="0" i="0" u="none" strike="noStrike" cap="none" normalizeH="0" baseline="0" dirty="0" smtClean="0">
                <a:ln>
                  <a:noFill/>
                </a:ln>
                <a:solidFill>
                  <a:srgbClr val="000000"/>
                </a:solidFill>
                <a:effectLst/>
                <a:cs typeface="Arial" panose="020B0604020202020204" pitchFamily="34" charset="0"/>
              </a:rPr>
              <a:t> request.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The usual remedy is to convert the request to a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POST</a:t>
            </a:r>
            <a:r>
              <a:rPr kumimoji="0" lang="en-US" altLang="en-US" sz="1400" b="0" i="0" u="none" strike="noStrike" cap="none" normalizeH="0" baseline="0" dirty="0" smtClean="0">
                <a:ln>
                  <a:noFill/>
                </a:ln>
                <a:solidFill>
                  <a:srgbClr val="000000"/>
                </a:solidFill>
                <a:effectLst/>
                <a:cs typeface="Arial" panose="020B0604020202020204" pitchFamily="34" charset="0"/>
              </a:rPr>
              <a:t> and place the data into the body of the request.</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7166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132" y="201546"/>
            <a:ext cx="11157397" cy="523220"/>
          </a:xfrm>
          <a:prstGeom prst="rect">
            <a:avLst/>
          </a:prstGeom>
        </p:spPr>
        <p:txBody>
          <a:bodyPr wrap="square">
            <a:spAutoFit/>
          </a:bodyPr>
          <a:lstStyle/>
          <a:p>
            <a:r>
              <a:rPr lang="en-US" sz="1400" b="1" i="0" dirty="0" smtClean="0">
                <a:solidFill>
                  <a:srgbClr val="14475E"/>
                </a:solidFill>
                <a:effectLst/>
                <a:latin typeface="Source Sans Pro"/>
              </a:rPr>
              <a:t>HTTP 415 Unsupported Media Type</a:t>
            </a:r>
          </a:p>
          <a:p>
            <a:r>
              <a:rPr lang="en-US" sz="1400" b="0" i="0" dirty="0" smtClean="0">
                <a:solidFill>
                  <a:srgbClr val="000000"/>
                </a:solidFill>
                <a:effectLst/>
                <a:latin typeface="Arial" panose="020B0604020202020204" pitchFamily="34" charset="0"/>
              </a:rPr>
              <a:t>This generally used for file uploads, when the request entity (the file being uploaded) is of a type not supported by the server.</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6543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8192" y="437882"/>
            <a:ext cx="7495504" cy="2862322"/>
          </a:xfrm>
          <a:prstGeom prst="rect">
            <a:avLst/>
          </a:prstGeom>
          <a:noFill/>
        </p:spPr>
        <p:txBody>
          <a:bodyPr wrap="square" rtlCol="0">
            <a:spAutoFit/>
          </a:bodyPr>
          <a:lstStyle/>
          <a:p>
            <a:r>
              <a:rPr lang="en-US" dirty="0" smtClean="0"/>
              <a:t>What is Client errors? And why they occur?</a:t>
            </a:r>
          </a:p>
          <a:p>
            <a:r>
              <a:rPr lang="en-US" dirty="0" smtClean="0"/>
              <a:t>The errors caused from client side ,they </a:t>
            </a:r>
            <a:r>
              <a:rPr lang="en-US" dirty="0"/>
              <a:t>indicate that something is wrong on the client side. </a:t>
            </a:r>
            <a:r>
              <a:rPr lang="en-US" dirty="0" smtClean="0"/>
              <a:t>There</a:t>
            </a:r>
            <a:r>
              <a:rPr lang="en-US" dirty="0"/>
              <a:t> </a:t>
            </a:r>
            <a:r>
              <a:rPr lang="en-US" dirty="0" smtClean="0"/>
              <a:t>might be </a:t>
            </a:r>
            <a:r>
              <a:rPr lang="en-US" dirty="0"/>
              <a:t>a problem with authentication, with the format of the representation, or with the HTTP library itself. The client needs to fix something on its end.</a:t>
            </a:r>
            <a:endParaRPr lang="en-US" dirty="0" smtClean="0"/>
          </a:p>
          <a:p>
            <a:r>
              <a:rPr lang="en-US" dirty="0"/>
              <a:t>This often </a:t>
            </a:r>
            <a:r>
              <a:rPr lang="en-US" b="1" dirty="0"/>
              <a:t>occurs</a:t>
            </a:r>
            <a:r>
              <a:rPr lang="en-US" dirty="0"/>
              <a:t> when an application request cannot be fulfilled due to the application being configured incorrectly on the </a:t>
            </a:r>
            <a:r>
              <a:rPr lang="en-US" b="1" dirty="0"/>
              <a:t>server</a:t>
            </a:r>
            <a:r>
              <a:rPr lang="en-US" dirty="0"/>
              <a:t>. This </a:t>
            </a:r>
            <a:r>
              <a:rPr lang="en-US" b="1" dirty="0"/>
              <a:t>error</a:t>
            </a:r>
            <a:r>
              <a:rPr lang="en-US" dirty="0"/>
              <a:t> indicates that </a:t>
            </a:r>
            <a:r>
              <a:rPr lang="en-US" dirty="0" smtClean="0"/>
              <a:t>the </a:t>
            </a:r>
            <a:r>
              <a:rPr lang="en-US" b="1" dirty="0" smtClean="0"/>
              <a:t>HTTP</a:t>
            </a:r>
            <a:r>
              <a:rPr lang="en-US" dirty="0"/>
              <a:t> method sent by the </a:t>
            </a:r>
            <a:r>
              <a:rPr lang="en-US" b="1" dirty="0"/>
              <a:t>client is</a:t>
            </a:r>
            <a:r>
              <a:rPr lang="en-US" dirty="0"/>
              <a:t> not supported by the </a:t>
            </a:r>
            <a:r>
              <a:rPr lang="en-US" b="1" dirty="0"/>
              <a:t>server</a:t>
            </a:r>
            <a:r>
              <a:rPr lang="en-US" dirty="0" smtClean="0"/>
              <a:t>.</a:t>
            </a:r>
          </a:p>
          <a:p>
            <a:r>
              <a:rPr lang="en-US" dirty="0" smtClean="0"/>
              <a:t>The Client errors are represented by 4XX status code.</a:t>
            </a:r>
          </a:p>
          <a:p>
            <a:r>
              <a:rPr lang="en-US" dirty="0" smtClean="0"/>
              <a:t> </a:t>
            </a:r>
            <a:endParaRPr lang="en-US" dirty="0"/>
          </a:p>
        </p:txBody>
      </p:sp>
    </p:spTree>
    <p:extLst>
      <p:ext uri="{BB962C8B-B14F-4D97-AF65-F5344CB8AC3E}">
        <p14:creationId xmlns:p14="http://schemas.microsoft.com/office/powerpoint/2010/main" val="2851457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210371"/>
            <a:ext cx="10529870" cy="1096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4475E"/>
                </a:solidFill>
                <a:effectLst/>
                <a:latin typeface="Source Sans Pro"/>
              </a:rPr>
              <a:t>HTTP 416 Requested Range Not </a:t>
            </a:r>
            <a:r>
              <a:rPr kumimoji="0" lang="en-US" altLang="en-US" sz="1400" b="1" i="0" u="none" strike="noStrike" cap="none" normalizeH="0" baseline="0" dirty="0" err="1" smtClean="0">
                <a:ln>
                  <a:noFill/>
                </a:ln>
                <a:solidFill>
                  <a:srgbClr val="14475E"/>
                </a:solidFill>
                <a:effectLst/>
                <a:latin typeface="Source Sans Pro"/>
              </a:rPr>
              <a:t>Satisfiable</a:t>
            </a:r>
            <a:endParaRPr kumimoji="0" lang="en-US" altLang="en-US" sz="1400" b="1" i="0" u="none" strike="noStrike" cap="none" normalizeH="0" baseline="0" dirty="0" smtClean="0">
              <a:ln>
                <a:noFill/>
              </a:ln>
              <a:solidFill>
                <a:srgbClr val="14475E"/>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This is returned when the request is asking for a portion of the file, using the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range</a:t>
            </a:r>
            <a:r>
              <a:rPr kumimoji="0" lang="en-US" altLang="en-US" sz="1400" b="0" i="0" u="none" strike="noStrike" cap="none" normalizeH="0" baseline="0" dirty="0" smtClean="0">
                <a:ln>
                  <a:noFill/>
                </a:ln>
                <a:solidFill>
                  <a:srgbClr val="000000"/>
                </a:solidFill>
                <a:effectLst/>
                <a:cs typeface="Arial" panose="020B0604020202020204" pitchFamily="34" charset="0"/>
              </a:rPr>
              <a:t> header, but the requested portion does not exist.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For example, if the request asks for a part of the file which is beyond the end of the file.</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0354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3031" y="92408"/>
            <a:ext cx="8579272" cy="1096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4475E"/>
                </a:solidFill>
                <a:effectLst/>
                <a:latin typeface="Source Sans Pro"/>
              </a:rPr>
              <a:t>HTTP 417 Expectation Failed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This status is returned by a server if it cannot meet the expectation set by the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expect</a:t>
            </a:r>
            <a:r>
              <a:rPr kumimoji="0" lang="en-US" altLang="en-US" sz="1400" b="0" i="0" u="none" strike="noStrike" cap="none" normalizeH="0" baseline="0" dirty="0" smtClean="0">
                <a:ln>
                  <a:noFill/>
                </a:ln>
                <a:solidFill>
                  <a:srgbClr val="000000"/>
                </a:solidFill>
                <a:effectLst/>
                <a:cs typeface="Arial" panose="020B0604020202020204" pitchFamily="34" charset="0"/>
              </a:rPr>
              <a:t> header in the request.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The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expect</a:t>
            </a:r>
            <a:r>
              <a:rPr kumimoji="0" lang="en-US" altLang="en-US" sz="1400" b="0" i="0" u="none" strike="noStrike" cap="none" normalizeH="0" baseline="0" dirty="0" smtClean="0">
                <a:ln>
                  <a:noFill/>
                </a:ln>
                <a:solidFill>
                  <a:srgbClr val="000000"/>
                </a:solidFill>
                <a:effectLst/>
                <a:cs typeface="Arial" panose="020B0604020202020204" pitchFamily="34" charset="0"/>
              </a:rPr>
              <a:t> header is most commonly used to ask the server for a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100 Continue</a:t>
            </a:r>
            <a:r>
              <a:rPr kumimoji="0" lang="en-US" altLang="en-US" sz="1400" b="0" i="0" u="none" strike="noStrike" cap="none" normalizeH="0" baseline="0" dirty="0" smtClean="0">
                <a:ln>
                  <a:noFill/>
                </a:ln>
                <a:solidFill>
                  <a:srgbClr val="000000"/>
                </a:solidFill>
                <a:effectLst/>
                <a:cs typeface="Arial" panose="020B0604020202020204" pitchFamily="34" charset="0"/>
              </a:rPr>
              <a:t> status.</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5231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62125"/>
            <a:ext cx="7620000" cy="3333750"/>
          </a:xfrm>
          <a:prstGeom prst="rect">
            <a:avLst/>
          </a:prstGeom>
        </p:spPr>
      </p:pic>
    </p:spTree>
    <p:extLst>
      <p:ext uri="{BB962C8B-B14F-4D97-AF65-F5344CB8AC3E}">
        <p14:creationId xmlns:p14="http://schemas.microsoft.com/office/powerpoint/2010/main" val="268653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6372" y="334851"/>
            <a:ext cx="7547020" cy="1200329"/>
          </a:xfrm>
          <a:prstGeom prst="rect">
            <a:avLst/>
          </a:prstGeom>
          <a:noFill/>
        </p:spPr>
        <p:txBody>
          <a:bodyPr wrap="square" rtlCol="0">
            <a:spAutoFit/>
          </a:bodyPr>
          <a:lstStyle/>
          <a:p>
            <a:r>
              <a:rPr lang="en-US" dirty="0" smtClean="0"/>
              <a:t>Types of Client errors:</a:t>
            </a:r>
          </a:p>
          <a:p>
            <a:r>
              <a:rPr lang="en-US" dirty="0" smtClean="0"/>
              <a:t>There are 100 types of client errors, have the status code range of 400-499.</a:t>
            </a:r>
          </a:p>
          <a:p>
            <a:r>
              <a:rPr lang="en-US" dirty="0" smtClean="0"/>
              <a:t>Some important Client errors and their status codes are as follows</a:t>
            </a:r>
          </a:p>
          <a:p>
            <a:endParaRPr lang="en-US" dirty="0" smtClean="0"/>
          </a:p>
        </p:txBody>
      </p:sp>
      <p:sp>
        <p:nvSpPr>
          <p:cNvPr id="9" name="TextBox 8"/>
          <p:cNvSpPr txBox="1"/>
          <p:nvPr/>
        </p:nvSpPr>
        <p:spPr>
          <a:xfrm>
            <a:off x="734096" y="1834478"/>
            <a:ext cx="4275786"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HTTP 400 Bad Request</a:t>
            </a:r>
          </a:p>
          <a:p>
            <a:pPr marL="285750" indent="-285750">
              <a:buFont typeface="Arial" panose="020B0604020202020204" pitchFamily="34" charset="0"/>
              <a:buChar char="•"/>
            </a:pPr>
            <a:r>
              <a:rPr lang="en-US" sz="1600" dirty="0" smtClean="0"/>
              <a:t>HTTP 401 Unauthorized</a:t>
            </a:r>
          </a:p>
          <a:p>
            <a:pPr marL="285750" indent="-285750">
              <a:buFont typeface="Arial" panose="020B0604020202020204" pitchFamily="34" charset="0"/>
              <a:buChar char="•"/>
            </a:pPr>
            <a:r>
              <a:rPr lang="en-US" sz="1600" dirty="0" smtClean="0"/>
              <a:t>HTTP 402 Payment Required</a:t>
            </a:r>
          </a:p>
          <a:p>
            <a:pPr marL="285750" indent="-285750">
              <a:buFont typeface="Arial" panose="020B0604020202020204" pitchFamily="34" charset="0"/>
              <a:buChar char="•"/>
            </a:pPr>
            <a:r>
              <a:rPr lang="en-US" sz="1600" dirty="0" smtClean="0"/>
              <a:t>HTTP 403 Forbidden</a:t>
            </a:r>
          </a:p>
          <a:p>
            <a:pPr marL="285750" indent="-285750">
              <a:buFont typeface="Arial" panose="020B0604020202020204" pitchFamily="34" charset="0"/>
              <a:buChar char="•"/>
            </a:pPr>
            <a:r>
              <a:rPr lang="en-US" sz="1600" dirty="0" smtClean="0"/>
              <a:t>HTTP 404 Not Found</a:t>
            </a:r>
          </a:p>
          <a:p>
            <a:pPr marL="285750" indent="-285750">
              <a:buFont typeface="Arial" panose="020B0604020202020204" pitchFamily="34" charset="0"/>
              <a:buChar char="•"/>
            </a:pPr>
            <a:r>
              <a:rPr lang="en-US" sz="1600" dirty="0" smtClean="0"/>
              <a:t>HTTP 405 Method Not Allowed</a:t>
            </a:r>
          </a:p>
          <a:p>
            <a:pPr marL="285750" indent="-285750">
              <a:buFont typeface="Arial" panose="020B0604020202020204" pitchFamily="34" charset="0"/>
              <a:buChar char="•"/>
            </a:pPr>
            <a:r>
              <a:rPr lang="en-US" sz="1600" dirty="0" smtClean="0"/>
              <a:t>HTTP 406 Not Acceptable</a:t>
            </a:r>
          </a:p>
          <a:p>
            <a:pPr marL="285750" indent="-285750">
              <a:buFont typeface="Arial" panose="020B0604020202020204" pitchFamily="34" charset="0"/>
              <a:buChar char="•"/>
            </a:pPr>
            <a:r>
              <a:rPr lang="en-US" sz="1600" dirty="0" smtClean="0"/>
              <a:t>HTTP 407 Proxy Authentication Required</a:t>
            </a:r>
          </a:p>
          <a:p>
            <a:pPr marL="285750" indent="-285750">
              <a:buFont typeface="Arial" panose="020B0604020202020204" pitchFamily="34" charset="0"/>
              <a:buChar char="•"/>
            </a:pPr>
            <a:r>
              <a:rPr lang="en-US" sz="1600" dirty="0" smtClean="0"/>
              <a:t>HTTP 408 Request Timeout</a:t>
            </a:r>
          </a:p>
          <a:p>
            <a:pPr marL="285750" indent="-285750">
              <a:buFont typeface="Arial" panose="020B0604020202020204" pitchFamily="34" charset="0"/>
              <a:buChar char="•"/>
            </a:pPr>
            <a:r>
              <a:rPr lang="en-US" sz="1600" dirty="0" smtClean="0"/>
              <a:t>HTTP 409 Conflict</a:t>
            </a:r>
          </a:p>
          <a:p>
            <a:pPr marL="285750" indent="-285750">
              <a:buFont typeface="Arial" panose="020B0604020202020204" pitchFamily="34" charset="0"/>
              <a:buChar char="•"/>
            </a:pPr>
            <a:r>
              <a:rPr lang="en-US" sz="1600" dirty="0" smtClean="0"/>
              <a:t>HTTP 410 Gone</a:t>
            </a:r>
          </a:p>
          <a:p>
            <a:pPr marL="285750" indent="-285750">
              <a:buFont typeface="Arial" panose="020B0604020202020204" pitchFamily="34" charset="0"/>
              <a:buChar char="•"/>
            </a:pPr>
            <a:r>
              <a:rPr lang="en-US" sz="1600" dirty="0" smtClean="0"/>
              <a:t>HTTP 411 Length Required</a:t>
            </a:r>
          </a:p>
          <a:p>
            <a:pPr marL="285750" indent="-285750">
              <a:buFont typeface="Arial" panose="020B0604020202020204" pitchFamily="34" charset="0"/>
              <a:buChar char="•"/>
            </a:pPr>
            <a:r>
              <a:rPr lang="en-US" sz="1600" dirty="0" smtClean="0"/>
              <a:t>HTTP 412 Precondition Failed</a:t>
            </a:r>
          </a:p>
          <a:p>
            <a:pPr marL="285750" indent="-285750">
              <a:buFont typeface="Arial" panose="020B0604020202020204" pitchFamily="34" charset="0"/>
              <a:buChar char="•"/>
            </a:pPr>
            <a:r>
              <a:rPr lang="en-US" sz="1600" dirty="0" smtClean="0"/>
              <a:t>HTTP 413 Request Entity Too Large</a:t>
            </a:r>
          </a:p>
          <a:p>
            <a:pPr marL="285750" indent="-285750">
              <a:buFont typeface="Arial" panose="020B0604020202020204" pitchFamily="34" charset="0"/>
              <a:buChar char="•"/>
            </a:pPr>
            <a:r>
              <a:rPr lang="en-US" sz="1600" dirty="0" smtClean="0"/>
              <a:t>HTTP 414 Request-URI Too Long</a:t>
            </a:r>
          </a:p>
          <a:p>
            <a:pPr marL="285750" indent="-285750">
              <a:buFont typeface="Arial" panose="020B0604020202020204" pitchFamily="34" charset="0"/>
              <a:buChar char="•"/>
            </a:pPr>
            <a:r>
              <a:rPr lang="en-US" sz="1600" dirty="0" smtClean="0"/>
              <a:t>HTTP 415 Unsupported Media Type</a:t>
            </a:r>
            <a:endParaRPr lang="en-US" sz="1600" dirty="0"/>
          </a:p>
        </p:txBody>
      </p:sp>
      <p:sp>
        <p:nvSpPr>
          <p:cNvPr id="10" name="TextBox 9"/>
          <p:cNvSpPr txBox="1"/>
          <p:nvPr/>
        </p:nvSpPr>
        <p:spPr>
          <a:xfrm>
            <a:off x="6096000" y="1957589"/>
            <a:ext cx="4297251"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HTTP 416 Requested Range Not </a:t>
            </a:r>
            <a:r>
              <a:rPr lang="en-US" sz="1600" dirty="0" err="1" smtClean="0"/>
              <a:t>Satisfiable</a:t>
            </a:r>
            <a:endParaRPr lang="en-US" sz="1600" dirty="0" smtClean="0"/>
          </a:p>
          <a:p>
            <a:pPr marL="285750" indent="-285750">
              <a:buFont typeface="Arial" panose="020B0604020202020204" pitchFamily="34" charset="0"/>
              <a:buChar char="•"/>
            </a:pPr>
            <a:r>
              <a:rPr lang="en-US" sz="1600" dirty="0" smtClean="0"/>
              <a:t>HTTP 417 Expectation Failed</a:t>
            </a:r>
          </a:p>
          <a:p>
            <a:pPr marL="285750" indent="-285750">
              <a:buFont typeface="Arial" panose="020B0604020202020204" pitchFamily="34" charset="0"/>
              <a:buChar char="•"/>
            </a:pPr>
            <a:r>
              <a:rPr lang="en-US" sz="1600" dirty="0" smtClean="0"/>
              <a:t>HTTP 418 I'm a teapot</a:t>
            </a:r>
          </a:p>
          <a:p>
            <a:pPr marL="285750" indent="-285750">
              <a:buFont typeface="Arial" panose="020B0604020202020204" pitchFamily="34" charset="0"/>
              <a:buChar char="•"/>
            </a:pPr>
            <a:r>
              <a:rPr lang="en-US" sz="1600" dirty="0" smtClean="0"/>
              <a:t>HTTP 419 Authentication Timeout</a:t>
            </a:r>
          </a:p>
          <a:p>
            <a:pPr marL="285750" indent="-285750">
              <a:buFont typeface="Arial" panose="020B0604020202020204" pitchFamily="34" charset="0"/>
              <a:buChar char="•"/>
            </a:pPr>
            <a:r>
              <a:rPr lang="en-US" sz="1600" dirty="0" smtClean="0"/>
              <a:t>HTTP 421 Misdirected Request</a:t>
            </a:r>
          </a:p>
          <a:p>
            <a:pPr marL="285750" indent="-285750">
              <a:buFont typeface="Arial" panose="020B0604020202020204" pitchFamily="34" charset="0"/>
              <a:buChar char="•"/>
            </a:pPr>
            <a:r>
              <a:rPr lang="en-US" sz="1600" dirty="0" smtClean="0"/>
              <a:t>HTTP 422 </a:t>
            </a:r>
            <a:r>
              <a:rPr lang="en-US" sz="1600" dirty="0" err="1" smtClean="0"/>
              <a:t>Unprocessable</a:t>
            </a:r>
            <a:r>
              <a:rPr lang="en-US" sz="1600" dirty="0" smtClean="0"/>
              <a:t> Entity</a:t>
            </a:r>
          </a:p>
          <a:p>
            <a:pPr marL="285750" indent="-285750">
              <a:buFont typeface="Arial" panose="020B0604020202020204" pitchFamily="34" charset="0"/>
              <a:buChar char="•"/>
            </a:pPr>
            <a:r>
              <a:rPr lang="en-US" sz="1600" dirty="0" smtClean="0"/>
              <a:t>HTTP 423 Locked</a:t>
            </a:r>
          </a:p>
          <a:p>
            <a:pPr marL="285750" indent="-285750">
              <a:buFont typeface="Arial" panose="020B0604020202020204" pitchFamily="34" charset="0"/>
              <a:buChar char="•"/>
            </a:pPr>
            <a:r>
              <a:rPr lang="en-US" sz="1600" dirty="0" smtClean="0"/>
              <a:t>HTTP 424 Failed Dependency</a:t>
            </a:r>
          </a:p>
          <a:p>
            <a:pPr marL="285750" indent="-285750">
              <a:buFont typeface="Arial" panose="020B0604020202020204" pitchFamily="34" charset="0"/>
              <a:buChar char="•"/>
            </a:pPr>
            <a:r>
              <a:rPr lang="en-US" sz="1600" dirty="0" smtClean="0"/>
              <a:t>HTTP 426 Upgrade Required</a:t>
            </a:r>
          </a:p>
          <a:p>
            <a:pPr marL="285750" indent="-285750">
              <a:buFont typeface="Arial" panose="020B0604020202020204" pitchFamily="34" charset="0"/>
              <a:buChar char="•"/>
            </a:pPr>
            <a:r>
              <a:rPr lang="en-US" sz="1600" dirty="0" smtClean="0"/>
              <a:t>HTTP 428 Precondition Required</a:t>
            </a:r>
          </a:p>
          <a:p>
            <a:pPr marL="285750" indent="-285750">
              <a:buFont typeface="Arial" panose="020B0604020202020204" pitchFamily="34" charset="0"/>
              <a:buChar char="•"/>
            </a:pPr>
            <a:r>
              <a:rPr lang="en-US" sz="1600" dirty="0" smtClean="0"/>
              <a:t>HTTP 429 Too Many Requests</a:t>
            </a:r>
          </a:p>
          <a:p>
            <a:pPr marL="285750" indent="-285750">
              <a:buFont typeface="Arial" panose="020B0604020202020204" pitchFamily="34" charset="0"/>
              <a:buChar char="•"/>
            </a:pPr>
            <a:r>
              <a:rPr lang="en-US" sz="1600" dirty="0" smtClean="0"/>
              <a:t>HTTP 431 Request Header Fields Too Large</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60421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2129" y="399245"/>
            <a:ext cx="10045521" cy="1477328"/>
          </a:xfrm>
          <a:prstGeom prst="rect">
            <a:avLst/>
          </a:prstGeom>
          <a:noFill/>
        </p:spPr>
        <p:txBody>
          <a:bodyPr wrap="square" rtlCol="0">
            <a:spAutoFit/>
          </a:bodyPr>
          <a:lstStyle/>
          <a:p>
            <a:r>
              <a:rPr lang="en-US" b="1" dirty="0"/>
              <a:t>HTTP 400 Bad Request</a:t>
            </a:r>
          </a:p>
          <a:p>
            <a:r>
              <a:rPr lang="en-US" dirty="0"/>
              <a:t>This is a generic response to a request with some problem. The problem could be malformed syntax, invalid formatting, or deceptive request routing. Servers will often provide additional information about what specifically went wrong with the request.</a:t>
            </a:r>
          </a:p>
          <a:p>
            <a:endParaRPr lang="en-US" dirty="0"/>
          </a:p>
        </p:txBody>
      </p:sp>
    </p:spTree>
    <p:extLst>
      <p:ext uri="{BB962C8B-B14F-4D97-AF65-F5344CB8AC3E}">
        <p14:creationId xmlns:p14="http://schemas.microsoft.com/office/powerpoint/2010/main" val="137144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492" y="746975"/>
            <a:ext cx="9195515" cy="1200329"/>
          </a:xfrm>
          <a:prstGeom prst="rect">
            <a:avLst/>
          </a:prstGeom>
          <a:noFill/>
        </p:spPr>
        <p:txBody>
          <a:bodyPr wrap="square" rtlCol="0">
            <a:spAutoFit/>
          </a:bodyPr>
          <a:lstStyle/>
          <a:p>
            <a:r>
              <a:rPr lang="en-US" b="1" dirty="0"/>
              <a:t>HTTP 401 Unauthorized</a:t>
            </a:r>
          </a:p>
          <a:p>
            <a:r>
              <a:rPr lang="en-US" dirty="0"/>
              <a:t>This is used when the resource is restricted to certain authenticated users. The status means that wither there has been no authentication, or that authentication has failed. </a:t>
            </a:r>
          </a:p>
          <a:p>
            <a:endParaRPr lang="en-US" dirty="0"/>
          </a:p>
        </p:txBody>
      </p:sp>
    </p:spTree>
    <p:extLst>
      <p:ext uri="{BB962C8B-B14F-4D97-AF65-F5344CB8AC3E}">
        <p14:creationId xmlns:p14="http://schemas.microsoft.com/office/powerpoint/2010/main" val="92067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4502" y="297828"/>
            <a:ext cx="9714964" cy="954107"/>
          </a:xfrm>
          <a:prstGeom prst="rect">
            <a:avLst/>
          </a:prstGeom>
        </p:spPr>
        <p:txBody>
          <a:bodyPr wrap="square">
            <a:spAutoFit/>
          </a:bodyPr>
          <a:lstStyle/>
          <a:p>
            <a:r>
              <a:rPr lang="en-US" sz="1400" b="1" i="0" dirty="0" smtClean="0">
                <a:effectLst/>
                <a:latin typeface="Source Sans Pro"/>
              </a:rPr>
              <a:t>HTTP 402 Payment Required</a:t>
            </a:r>
            <a:endParaRPr lang="en-US" sz="1400" b="0" i="0" dirty="0" smtClean="0">
              <a:solidFill>
                <a:srgbClr val="000000"/>
              </a:solidFill>
              <a:effectLst/>
              <a:latin typeface="Arial" panose="020B0604020202020204" pitchFamily="34" charset="0"/>
            </a:endParaRPr>
          </a:p>
          <a:p>
            <a:r>
              <a:rPr lang="en-US" sz="1400" b="0" i="0" dirty="0" smtClean="0">
                <a:solidFill>
                  <a:srgbClr val="000000"/>
                </a:solidFill>
                <a:effectLst/>
                <a:latin typeface="Arial" panose="020B0604020202020204" pitchFamily="34" charset="0"/>
              </a:rPr>
              <a:t>The intention is to use this code as part of some type of digital cash or micropayment system.</a:t>
            </a:r>
          </a:p>
          <a:p>
            <a:r>
              <a:rPr lang="en-US" sz="1400" b="0" i="0" dirty="0" smtClean="0">
                <a:solidFill>
                  <a:srgbClr val="000000"/>
                </a:solidFill>
                <a:effectLst/>
                <a:latin typeface="Arial" panose="020B0604020202020204" pitchFamily="34" charset="0"/>
              </a:rPr>
              <a:t>YouTube uses this status if they receive too many requests from a single IP address. The response requires a CAPTCHA to verify the user is a human.</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8464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48193" y="232604"/>
            <a:ext cx="11105604" cy="13120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Source Sans Pro"/>
              </a:rPr>
              <a:t>HTTP 403 Forbidden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Similar to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401</a:t>
            </a:r>
            <a:r>
              <a:rPr kumimoji="0" lang="en-US" altLang="en-US" sz="1400" b="0" i="0" u="none" strike="noStrike" cap="none" normalizeH="0" baseline="0" dirty="0" smtClean="0">
                <a:ln>
                  <a:noFill/>
                </a:ln>
                <a:solidFill>
                  <a:srgbClr val="000000"/>
                </a:solidFill>
                <a:effectLst/>
                <a:cs typeface="Arial" panose="020B0604020202020204" pitchFamily="34" charset="0"/>
              </a:rPr>
              <a:t>, this means that the request was valid, but the server will not respond to it because the user does not have permission to 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 the resource.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 Unlike a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401: Unauthorized</a:t>
            </a:r>
            <a:r>
              <a:rPr kumimoji="0" lang="en-US" altLang="en-US" sz="1400" b="0" i="0" u="none" strike="noStrike" cap="none" normalizeH="0" baseline="0" dirty="0" smtClean="0">
                <a:ln>
                  <a:noFill/>
                </a:ln>
                <a:solidFill>
                  <a:srgbClr val="000000"/>
                </a:solidFill>
                <a:effectLst/>
                <a:cs typeface="Arial" panose="020B0604020202020204" pitchFamily="34" charset="0"/>
              </a:rPr>
              <a:t> error, authenticating will make no difference.</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9729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8788" y="175203"/>
            <a:ext cx="12063212" cy="21738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4475E"/>
                </a:solidFill>
                <a:effectLst/>
                <a:latin typeface="Source Sans Pro"/>
              </a:rPr>
              <a:t>HTTP 404 Not Found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404</a:t>
            </a:r>
            <a:r>
              <a:rPr kumimoji="0" lang="en-US" altLang="en-US" sz="1400" b="0" i="0" u="none" strike="noStrike" cap="none" normalizeH="0" baseline="0" dirty="0" smtClean="0">
                <a:ln>
                  <a:noFill/>
                </a:ln>
                <a:solidFill>
                  <a:srgbClr val="000000"/>
                </a:solidFill>
                <a:effectLst/>
                <a:cs typeface="Arial" panose="020B0604020202020204" pitchFamily="34" charset="0"/>
              </a:rPr>
              <a:t> is returned if the request is valid, but the requested resource simply cannot be found on the server.</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Typically, this informs the user of the problem, apologizes for the inconvenience, and provides alternate ways of finding the content the user is looking for, such as 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Some websites will look at any keywords in the request URL and try to determine what page or resource the user might have been looking for, and provide one or more options for alternate pages.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Arial" panose="020B0604020202020204" pitchFamily="34" charset="0"/>
              </a:rPr>
              <a:t>Even though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4xx</a:t>
            </a:r>
            <a:r>
              <a:rPr kumimoji="0" lang="en-US" altLang="en-US" sz="1400" b="0" i="0" u="none" strike="noStrike" cap="none" normalizeH="0" baseline="0" dirty="0" smtClean="0">
                <a:ln>
                  <a:noFill/>
                </a:ln>
                <a:solidFill>
                  <a:srgbClr val="000000"/>
                </a:solidFill>
                <a:effectLst/>
                <a:cs typeface="Arial" panose="020B0604020202020204" pitchFamily="34" charset="0"/>
              </a:rPr>
              <a:t> errors are technically "Client Errors," the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404</a:t>
            </a:r>
            <a:r>
              <a:rPr kumimoji="0" lang="en-US" altLang="en-US" sz="1400" b="0" i="0" u="none" strike="noStrike" cap="none" normalizeH="0" baseline="0" dirty="0" smtClean="0">
                <a:ln>
                  <a:noFill/>
                </a:ln>
                <a:solidFill>
                  <a:srgbClr val="000000"/>
                </a:solidFill>
                <a:effectLst/>
                <a:cs typeface="Arial" panose="020B0604020202020204" pitchFamily="34" charset="0"/>
              </a:rPr>
              <a:t> error often is a result of dead links — URLs that previously had content but which have now changed.</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3955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9271" y="128694"/>
            <a:ext cx="12072729" cy="1927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5947"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14475E"/>
                </a:solidFill>
                <a:effectLst/>
                <a:latin typeface="Source Sans Pro"/>
              </a:rPr>
              <a:t>HTTP 405 Method Not Allowed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cs typeface="Arial" panose="020B0604020202020204" pitchFamily="34" charset="0"/>
              </a:rPr>
              <a:t>This is used when the request is well-formed and the resource it asks for does exist, but the request method (such as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dirty="0" smtClean="0">
                <a:ln>
                  <a:noFill/>
                </a:ln>
                <a:solidFill>
                  <a:srgbClr val="000000"/>
                </a:solidFill>
                <a:effectLst/>
                <a:cs typeface="Arial" panose="020B0604020202020204" pitchFamily="34" charset="0"/>
              </a:rPr>
              <a:t> or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POST</a:t>
            </a:r>
            <a:r>
              <a:rPr kumimoji="0" lang="en-US" altLang="en-US" sz="1600" b="0" i="0" u="none" strike="noStrike" cap="none" normalizeH="0" baseline="0" dirty="0" smtClean="0">
                <a:ln>
                  <a:noFill/>
                </a:ln>
                <a:solidFill>
                  <a:srgbClr val="000000"/>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cs typeface="Arial" panose="020B0604020202020204" pitchFamily="34" charset="0"/>
              </a:rPr>
              <a:t>is not appropriate to the resource.</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cs typeface="Arial" panose="020B0604020202020204" pitchFamily="34" charset="0"/>
              </a:rPr>
              <a:t>For example, a URL that received form data should be accessed with a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POST</a:t>
            </a:r>
            <a:r>
              <a:rPr kumimoji="0" lang="en-US" altLang="en-US" sz="1600" b="0" i="0" u="none" strike="noStrike" cap="none" normalizeH="0" baseline="0" dirty="0" smtClean="0">
                <a:ln>
                  <a:noFill/>
                </a:ln>
                <a:solidFill>
                  <a:srgbClr val="000000"/>
                </a:solidFill>
                <a:effectLst/>
                <a:cs typeface="Arial" panose="020B0604020202020204" pitchFamily="34" charset="0"/>
              </a:rPr>
              <a:t> request.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cs typeface="Arial" panose="020B0604020202020204" pitchFamily="34" charset="0"/>
              </a:rPr>
              <a:t> A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GET </a:t>
            </a:r>
            <a:r>
              <a:rPr kumimoji="0" lang="en-US" altLang="en-US" sz="1600" b="0" i="0" u="none" strike="noStrike" cap="none" normalizeH="0" baseline="0" dirty="0" smtClean="0">
                <a:ln>
                  <a:noFill/>
                </a:ln>
                <a:solidFill>
                  <a:srgbClr val="000000"/>
                </a:solidFill>
                <a:effectLst/>
                <a:cs typeface="Arial" panose="020B0604020202020204" pitchFamily="34" charset="0"/>
              </a:rPr>
              <a:t>request may result in a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405: Method Not Allowed</a:t>
            </a:r>
            <a:r>
              <a:rPr kumimoji="0" lang="en-US" altLang="en-US" sz="1600" b="0" i="0" u="none" strike="noStrike" cap="none" normalizeH="0" baseline="0" dirty="0" smtClean="0">
                <a:ln>
                  <a:noFill/>
                </a:ln>
                <a:solidFill>
                  <a:srgbClr val="000000"/>
                </a:solidFill>
                <a:effectLst/>
                <a:cs typeface="Arial" panose="020B0604020202020204" pitchFamily="34" charset="0"/>
              </a:rPr>
              <a:t> response. Using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PUT</a:t>
            </a:r>
            <a:r>
              <a:rPr kumimoji="0" lang="en-US" altLang="en-US" sz="1600" b="0" i="0" u="none" strike="noStrike" cap="none" normalizeH="0" baseline="0" dirty="0" smtClean="0">
                <a:ln>
                  <a:noFill/>
                </a:ln>
                <a:solidFill>
                  <a:srgbClr val="000000"/>
                </a:solidFill>
                <a:effectLst/>
                <a:cs typeface="Arial" panose="020B0604020202020204" pitchFamily="34" charset="0"/>
              </a:rPr>
              <a:t> on a read-only resource may also cause such a response.</a:t>
            </a:r>
            <a:endParaRPr kumimoji="0" lang="en-US" altLang="en-US" sz="1600" b="0" i="0" u="none" strike="noStrike" cap="none" normalizeH="0" baseline="0" dirty="0" smtClean="0">
              <a:ln>
                <a:noFill/>
              </a:ln>
              <a:solidFill>
                <a:schemeClr val="tx1"/>
              </a:solidFill>
              <a:effectLst/>
            </a:endParaRPr>
          </a:p>
        </p:txBody>
      </p:sp>
      <p:sp>
        <p:nvSpPr>
          <p:cNvPr id="3" name="Rectangle 2"/>
          <p:cNvSpPr/>
          <p:nvPr/>
        </p:nvSpPr>
        <p:spPr>
          <a:xfrm>
            <a:off x="59634" y="2056323"/>
            <a:ext cx="10727635" cy="646331"/>
          </a:xfrm>
          <a:prstGeom prst="rect">
            <a:avLst/>
          </a:prstGeom>
        </p:spPr>
        <p:txBody>
          <a:bodyPr wrap="square">
            <a:spAutoFit/>
          </a:bodyPr>
          <a:lstStyle/>
          <a:p>
            <a:r>
              <a:rPr lang="en-US" dirty="0" smtClean="0"/>
              <a:t>The method specified in the Request-Line is not allowed for the resource identified by the Request-URI. The response MUST include an Allow header containing a list of valid methods for the requested resource.</a:t>
            </a:r>
            <a:endParaRPr lang="en-US" dirty="0"/>
          </a:p>
        </p:txBody>
      </p:sp>
    </p:spTree>
    <p:extLst>
      <p:ext uri="{BB962C8B-B14F-4D97-AF65-F5344CB8AC3E}">
        <p14:creationId xmlns:p14="http://schemas.microsoft.com/office/powerpoint/2010/main" val="279868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780</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Source Sans Pro</vt:lpstr>
      <vt:lpstr>Office Theme</vt:lpstr>
      <vt:lpstr>Client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Errors</dc:title>
  <dc:creator>cena</dc:creator>
  <cp:lastModifiedBy>cena</cp:lastModifiedBy>
  <cp:revision>18</cp:revision>
  <dcterms:created xsi:type="dcterms:W3CDTF">2018-05-20T08:14:30Z</dcterms:created>
  <dcterms:modified xsi:type="dcterms:W3CDTF">2018-05-20T12:32:37Z</dcterms:modified>
</cp:coreProperties>
</file>