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91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57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058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6315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3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1364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389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4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77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9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5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765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961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8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6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794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1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9088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3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065B1-A688-4927-821B-E21D98002B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713" b="7018"/>
          <a:stretch/>
        </p:blipFill>
        <p:spPr>
          <a:xfrm>
            <a:off x="-3175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909818-F437-4ABD-89A1-AB4FDFEB0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r>
              <a:rPr lang="en-US" dirty="0"/>
              <a:t>The perfect race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7A3C1-4564-4337-983B-65FC32FA1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765100" cy="1947333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tx1"/>
                </a:solidFill>
              </a:rPr>
              <a:t>How Father Time (age) and Mother Nature (wind) affect sprint times of the world’s fastest athletes</a:t>
            </a:r>
          </a:p>
          <a:p>
            <a:endParaRPr lang="en-US" sz="1900" dirty="0">
              <a:solidFill>
                <a:schemeClr val="tx1"/>
              </a:solidFill>
            </a:endParaRPr>
          </a:p>
          <a:p>
            <a:endParaRPr lang="en-US" sz="1900" dirty="0">
              <a:solidFill>
                <a:schemeClr val="tx1"/>
              </a:solidFill>
            </a:endParaRPr>
          </a:p>
          <a:p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By Anesu Masube and Aaron Childress</a:t>
            </a:r>
          </a:p>
        </p:txBody>
      </p:sp>
    </p:spTree>
    <p:extLst>
      <p:ext uri="{BB962C8B-B14F-4D97-AF65-F5344CB8AC3E}">
        <p14:creationId xmlns:p14="http://schemas.microsoft.com/office/powerpoint/2010/main" val="345919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B9F2FF0-1E1F-40B2-B500-1110593958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2700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Rectangle 139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BD26263-32FC-47A7-A2FE-E3C969DF0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Optimizing for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0AEB2-26E1-44ED-B7C7-E9284B05C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5992813" cy="36152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rgbClr val="FF9933"/>
                </a:solidFill>
              </a:rPr>
              <a:t>Age:</a:t>
            </a:r>
            <a:r>
              <a:rPr lang="en-US" dirty="0">
                <a:solidFill>
                  <a:schemeClr val="tx1"/>
                </a:solidFill>
              </a:rPr>
              <a:t> Analyze the impact of age on sprint times</a:t>
            </a:r>
          </a:p>
          <a:p>
            <a:r>
              <a:rPr lang="en-US" b="1" dirty="0">
                <a:solidFill>
                  <a:srgbClr val="FF9933"/>
                </a:solidFill>
              </a:rPr>
              <a:t>Wind:</a:t>
            </a:r>
            <a:r>
              <a:rPr lang="en-US" dirty="0">
                <a:solidFill>
                  <a:schemeClr val="tx1"/>
                </a:solidFill>
              </a:rPr>
              <a:t> Analyze the impact of headwind and tailwind on sprint times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774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1CA295-97D7-4945-86FA-2284CBFB4939}"/>
              </a:ext>
            </a:extLst>
          </p:cNvPr>
          <p:cNvSpPr/>
          <p:nvPr/>
        </p:nvSpPr>
        <p:spPr>
          <a:xfrm>
            <a:off x="0" y="0"/>
            <a:ext cx="66008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8F2C2-4463-4811-8E37-D2A781C8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/>
          <a:lstStyle/>
          <a:p>
            <a:r>
              <a:rPr lang="en-US" b="1" dirty="0"/>
              <a:t>Is there an optimal </a:t>
            </a:r>
            <a:br>
              <a:rPr lang="en-US" b="1" dirty="0"/>
            </a:br>
            <a:r>
              <a:rPr lang="en-US" b="1" dirty="0"/>
              <a:t>sprint age?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468B3-2E07-438B-880F-49A39E4D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52412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Plotting fastest times run by age yielded a parabolic pattern.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The minimum of the best-fit curve suggests an optimal age of 28.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Therefore, we tested whether mean run times of ages 27-29 are lower than other ages.  </a:t>
            </a:r>
          </a:p>
        </p:txBody>
      </p:sp>
      <p:pic>
        <p:nvPicPr>
          <p:cNvPr id="17" name="Content Placeholder 16" descr="A close up of a map&#10;&#10;Description automatically generated">
            <a:extLst>
              <a:ext uri="{FF2B5EF4-FFF2-40B4-BE49-F238E27FC236}">
                <a16:creationId xmlns:a16="http://schemas.microsoft.com/office/drawing/2014/main" id="{7D397090-8D8F-4DD9-9666-380D1DD86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299"/>
          <a:stretch/>
        </p:blipFill>
        <p:spPr>
          <a:xfrm>
            <a:off x="484188" y="1636157"/>
            <a:ext cx="5715000" cy="3831828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1497CA4-D1FB-46B2-A699-E4D9284658A1}"/>
              </a:ext>
            </a:extLst>
          </p:cNvPr>
          <p:cNvSpPr txBox="1"/>
          <p:nvPr/>
        </p:nvSpPr>
        <p:spPr>
          <a:xfrm>
            <a:off x="1190625" y="1276350"/>
            <a:ext cx="474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Fastest Men’s 100m Sprint Times By Age</a:t>
            </a:r>
          </a:p>
        </p:txBody>
      </p:sp>
    </p:spTree>
    <p:extLst>
      <p:ext uri="{BB962C8B-B14F-4D97-AF65-F5344CB8AC3E}">
        <p14:creationId xmlns:p14="http://schemas.microsoft.com/office/powerpoint/2010/main" val="230508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1CA295-97D7-4945-86FA-2284CBFB4939}"/>
              </a:ext>
            </a:extLst>
          </p:cNvPr>
          <p:cNvSpPr/>
          <p:nvPr/>
        </p:nvSpPr>
        <p:spPr>
          <a:xfrm>
            <a:off x="0" y="0"/>
            <a:ext cx="66008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8F2C2-4463-4811-8E37-D2A781C8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/>
          <a:lstStyle/>
          <a:p>
            <a:r>
              <a:rPr lang="en-US" b="1" dirty="0"/>
              <a:t>We </a:t>
            </a:r>
            <a:r>
              <a:rPr lang="en-US" b="1" dirty="0">
                <a:solidFill>
                  <a:srgbClr val="FF9933"/>
                </a:solidFill>
              </a:rPr>
              <a:t>can’t</a:t>
            </a:r>
            <a:r>
              <a:rPr lang="en-US" b="1" dirty="0"/>
              <a:t> say with 95% confidence that age matters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468B3-2E07-438B-880F-49A39E4D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52412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While sprinters 27-29 put up low times, they also put up high times.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Mean run time of 27-29 age group was lower than other ages, but there’s a 20% chance there’s no real difference.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Therefore, we cannot say that age matters.  </a:t>
            </a:r>
          </a:p>
        </p:txBody>
      </p:sp>
      <p:pic>
        <p:nvPicPr>
          <p:cNvPr id="8" name="Content Placeholder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5833DDD7-B70F-443F-AFA4-71660E55A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881"/>
          <a:stretch/>
        </p:blipFill>
        <p:spPr>
          <a:xfrm>
            <a:off x="474663" y="1619249"/>
            <a:ext cx="5715000" cy="384873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39160B-527D-4905-821E-695EAAEF732D}"/>
              </a:ext>
            </a:extLst>
          </p:cNvPr>
          <p:cNvSpPr txBox="1"/>
          <p:nvPr/>
        </p:nvSpPr>
        <p:spPr>
          <a:xfrm>
            <a:off x="1190625" y="1276350"/>
            <a:ext cx="474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Men’s 100m Sprint Times By Age</a:t>
            </a:r>
          </a:p>
        </p:txBody>
      </p:sp>
    </p:spTree>
    <p:extLst>
      <p:ext uri="{BB962C8B-B14F-4D97-AF65-F5344CB8AC3E}">
        <p14:creationId xmlns:p14="http://schemas.microsoft.com/office/powerpoint/2010/main" val="2711056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1CA295-97D7-4945-86FA-2284CBFB4939}"/>
              </a:ext>
            </a:extLst>
          </p:cNvPr>
          <p:cNvSpPr/>
          <p:nvPr/>
        </p:nvSpPr>
        <p:spPr>
          <a:xfrm>
            <a:off x="0" y="0"/>
            <a:ext cx="66008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8F2C2-4463-4811-8E37-D2A781C8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/>
          <a:lstStyle/>
          <a:p>
            <a:r>
              <a:rPr lang="en-US" b="1" dirty="0"/>
              <a:t>Does wind impact speed?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468B3-2E07-438B-880F-49A39E4D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2209798"/>
            <a:ext cx="3657600" cy="274320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Plotting fastest run times by windspeed yielded a linear pattern.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The best-fit line suggests tailwind helps runners and headwind hurts runners.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Therefore, we tested whether mean run times of tailwind races are lower than headwind races.  </a:t>
            </a:r>
          </a:p>
        </p:txBody>
      </p:sp>
      <p:pic>
        <p:nvPicPr>
          <p:cNvPr id="8" name="Content Placeholder 7" descr="A picture containing white&#10;&#10;Description automatically generated">
            <a:extLst>
              <a:ext uri="{FF2B5EF4-FFF2-40B4-BE49-F238E27FC236}">
                <a16:creationId xmlns:a16="http://schemas.microsoft.com/office/drawing/2014/main" id="{868E02DC-70F2-48E2-9EDB-E5943E4A4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881"/>
          <a:stretch/>
        </p:blipFill>
        <p:spPr>
          <a:xfrm>
            <a:off x="465138" y="1609724"/>
            <a:ext cx="5715000" cy="384873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FD3ECF-4B5E-4ED4-A9DF-F3B4D0F5F58D}"/>
              </a:ext>
            </a:extLst>
          </p:cNvPr>
          <p:cNvSpPr txBox="1"/>
          <p:nvPr/>
        </p:nvSpPr>
        <p:spPr>
          <a:xfrm>
            <a:off x="1133474" y="1266825"/>
            <a:ext cx="486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Fastest Men’s 100m Sprint Times By Wind</a:t>
            </a:r>
          </a:p>
        </p:txBody>
      </p:sp>
    </p:spTree>
    <p:extLst>
      <p:ext uri="{BB962C8B-B14F-4D97-AF65-F5344CB8AC3E}">
        <p14:creationId xmlns:p14="http://schemas.microsoft.com/office/powerpoint/2010/main" val="422629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1CA295-97D7-4945-86FA-2284CBFB4939}"/>
              </a:ext>
            </a:extLst>
          </p:cNvPr>
          <p:cNvSpPr/>
          <p:nvPr/>
        </p:nvSpPr>
        <p:spPr>
          <a:xfrm>
            <a:off x="0" y="0"/>
            <a:ext cx="66008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8F2C2-4463-4811-8E37-D2A781C8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/>
          <a:lstStyle/>
          <a:p>
            <a:r>
              <a:rPr lang="en-US" b="1" dirty="0"/>
              <a:t>We </a:t>
            </a:r>
            <a:r>
              <a:rPr lang="en-US" b="1" dirty="0">
                <a:solidFill>
                  <a:srgbClr val="FF9933"/>
                </a:solidFill>
              </a:rPr>
              <a:t>can</a:t>
            </a:r>
            <a:r>
              <a:rPr lang="en-US" b="1" dirty="0"/>
              <a:t> say with 95% confidence that wind matters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468B3-2E07-438B-880F-49A39E4D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2209798"/>
            <a:ext cx="3657600" cy="315341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While higher times are recorded in all wind conditions, lower times are mainly recorded with tailwind.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Mean run time of tailwind group was lower than headwind group, and there’s only a 3% chance that means are really the same.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Therefore, we can say the means are different. 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3A92E5-4E09-4BA0-8EC5-4EAA9C723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116"/>
          <a:stretch/>
        </p:blipFill>
        <p:spPr>
          <a:xfrm>
            <a:off x="474663" y="1590675"/>
            <a:ext cx="5715000" cy="383921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1B3B2D-761B-4094-9635-5389686BF43E}"/>
              </a:ext>
            </a:extLst>
          </p:cNvPr>
          <p:cNvSpPr txBox="1"/>
          <p:nvPr/>
        </p:nvSpPr>
        <p:spPr>
          <a:xfrm>
            <a:off x="1190625" y="1276350"/>
            <a:ext cx="474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Men’s 100m Sprint Times By Wind</a:t>
            </a:r>
          </a:p>
        </p:txBody>
      </p:sp>
    </p:spTree>
    <p:extLst>
      <p:ext uri="{BB962C8B-B14F-4D97-AF65-F5344CB8AC3E}">
        <p14:creationId xmlns:p14="http://schemas.microsoft.com/office/powerpoint/2010/main" val="417545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87BE-5072-40F6-90DF-538A7DBC0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5277F-F459-485A-86BA-228895522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9933"/>
                </a:solidFill>
              </a:rPr>
              <a:t>AGE</a:t>
            </a:r>
          </a:p>
          <a:p>
            <a:r>
              <a:rPr lang="en-US" dirty="0"/>
              <a:t>For the lowest times, there is a relationship between age and speed that indicates an optimal age for peak performance, but we could not confirm this for the entire sample.</a:t>
            </a:r>
          </a:p>
          <a:p>
            <a:r>
              <a:rPr lang="en-US" dirty="0"/>
              <a:t> Get more data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9933"/>
                </a:solidFill>
              </a:rPr>
              <a:t>WIND</a:t>
            </a:r>
          </a:p>
          <a:p>
            <a:r>
              <a:rPr lang="en-US" dirty="0"/>
              <a:t>Every 1m/s change in wind speed correlates with 0.07s change in time.  </a:t>
            </a:r>
          </a:p>
          <a:p>
            <a:r>
              <a:rPr lang="en-US" dirty="0"/>
              <a:t>Indoor meets are preferred venue; headwinds can prevent new records. </a:t>
            </a:r>
          </a:p>
        </p:txBody>
      </p:sp>
    </p:spTree>
    <p:extLst>
      <p:ext uri="{BB962C8B-B14F-4D97-AF65-F5344CB8AC3E}">
        <p14:creationId xmlns:p14="http://schemas.microsoft.com/office/powerpoint/2010/main" val="1609752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87BE-5072-40F6-90DF-538A7DBC0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5277F-F459-485A-86BA-228895522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9933"/>
                </a:solidFill>
              </a:rPr>
              <a:t>AGE</a:t>
            </a:r>
          </a:p>
          <a:p>
            <a:r>
              <a:rPr lang="en-US" dirty="0"/>
              <a:t>Vary age test group range ( e.g. 25-30 vs control)</a:t>
            </a:r>
          </a:p>
          <a:p>
            <a:r>
              <a:rPr lang="en-US" dirty="0"/>
              <a:t> Look at frequencies of low times across age and time period categories (chi-squared test) </a:t>
            </a:r>
          </a:p>
          <a:p>
            <a:r>
              <a:rPr lang="en-US" dirty="0"/>
              <a:t>Analyze times by runner at different ages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9933"/>
                </a:solidFill>
              </a:rPr>
              <a:t>WIND</a:t>
            </a:r>
          </a:p>
          <a:p>
            <a:r>
              <a:rPr lang="en-US" dirty="0"/>
              <a:t>Analyze times by runner under various wind conditions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9933"/>
                </a:solidFill>
              </a:rPr>
              <a:t>OTHER</a:t>
            </a:r>
          </a:p>
          <a:p>
            <a:r>
              <a:rPr lang="en-US" dirty="0"/>
              <a:t>Weather on race 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7337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420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Slice</vt:lpstr>
      <vt:lpstr>The perfect race</vt:lpstr>
      <vt:lpstr>Optimizing for speed</vt:lpstr>
      <vt:lpstr>Is there an optimal  sprint age?</vt:lpstr>
      <vt:lpstr>We can’t say with 95% confidence that age matters</vt:lpstr>
      <vt:lpstr>Does wind impact speed?</vt:lpstr>
      <vt:lpstr>We can say with 95% confidence that wind matters</vt:lpstr>
      <vt:lpstr>Results and implications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perfect race</dc:title>
  <dc:creator>Aaron Childress</dc:creator>
  <cp:lastModifiedBy>Aaron Childress</cp:lastModifiedBy>
  <cp:revision>13</cp:revision>
  <dcterms:created xsi:type="dcterms:W3CDTF">2020-01-08T05:21:28Z</dcterms:created>
  <dcterms:modified xsi:type="dcterms:W3CDTF">2020-01-08T16:27:45Z</dcterms:modified>
</cp:coreProperties>
</file>