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57" r:id="rId6"/>
    <p:sldId id="259" r:id="rId7"/>
    <p:sldId id="258" r:id="rId8"/>
    <p:sldId id="260" r:id="rId9"/>
    <p:sldId id="261" r:id="rId10"/>
    <p:sldId id="278" r:id="rId11"/>
    <p:sldId id="276" r:id="rId12"/>
    <p:sldId id="269" r:id="rId13"/>
    <p:sldId id="277" r:id="rId14"/>
    <p:sldId id="264"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AE5E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p:scale>
          <a:sx n="77" d="100"/>
          <a:sy n="77" d="100"/>
        </p:scale>
        <p:origin x="82" y="17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Accuracy</a:t>
            </a:r>
            <a:r>
              <a:rPr lang="en-US" baseline="0" dirty="0"/>
              <a:t> Score Overall</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2742750966030759"/>
          <c:y val="0.17496344988655585"/>
          <c:w val="0.60861459175954513"/>
          <c:h val="0.7733297060815687"/>
        </c:manualLayout>
      </c:layout>
      <c:barChart>
        <c:barDir val="bar"/>
        <c:grouping val="clustered"/>
        <c:varyColors val="0"/>
        <c:ser>
          <c:idx val="0"/>
          <c:order val="0"/>
          <c:tx>
            <c:strRef>
              <c:f>Sheet1!$B$1</c:f>
              <c:strCache>
                <c:ptCount val="1"/>
                <c:pt idx="0">
                  <c:v>Score</c:v>
                </c:pt>
              </c:strCache>
            </c:strRef>
          </c:tx>
          <c:spPr>
            <a:solidFill>
              <a:schemeClr val="accent1"/>
            </a:solidFill>
            <a:ln>
              <a:noFill/>
            </a:ln>
            <a:effectLst/>
          </c:spPr>
          <c:invertIfNegative val="0"/>
          <c:dPt>
            <c:idx val="0"/>
            <c:invertIfNegative val="0"/>
            <c:bubble3D val="0"/>
            <c:spPr>
              <a:solidFill>
                <a:srgbClr val="DAE5EF"/>
              </a:solidFill>
              <a:ln>
                <a:noFill/>
              </a:ln>
              <a:effectLst/>
            </c:spPr>
            <c:extLst>
              <c:ext xmlns:c16="http://schemas.microsoft.com/office/drawing/2014/chart" uri="{C3380CC4-5D6E-409C-BE32-E72D297353CC}">
                <c16:uniqueId val="{00000008-701A-429D-913A-71D9323729B6}"/>
              </c:ext>
            </c:extLst>
          </c:dPt>
          <c:dPt>
            <c:idx val="1"/>
            <c:invertIfNegative val="0"/>
            <c:bubble3D val="0"/>
            <c:spPr>
              <a:solidFill>
                <a:srgbClr val="DAE5EF"/>
              </a:solidFill>
              <a:ln>
                <a:noFill/>
              </a:ln>
              <a:effectLst/>
            </c:spPr>
            <c:extLst>
              <c:ext xmlns:c16="http://schemas.microsoft.com/office/drawing/2014/chart" uri="{C3380CC4-5D6E-409C-BE32-E72D297353CC}">
                <c16:uniqueId val="{00000007-701A-429D-913A-71D9323729B6}"/>
              </c:ext>
            </c:extLst>
          </c:dPt>
          <c:dPt>
            <c:idx val="2"/>
            <c:invertIfNegative val="0"/>
            <c:bubble3D val="0"/>
            <c:spPr>
              <a:solidFill>
                <a:srgbClr val="DAE5EF"/>
              </a:solidFill>
              <a:ln>
                <a:noFill/>
              </a:ln>
              <a:effectLst/>
            </c:spPr>
            <c:extLst>
              <c:ext xmlns:c16="http://schemas.microsoft.com/office/drawing/2014/chart" uri="{C3380CC4-5D6E-409C-BE32-E72D297353CC}">
                <c16:uniqueId val="{00000006-701A-429D-913A-71D9323729B6}"/>
              </c:ext>
            </c:extLst>
          </c:dPt>
          <c:dPt>
            <c:idx val="3"/>
            <c:invertIfNegative val="0"/>
            <c:bubble3D val="0"/>
            <c:spPr>
              <a:solidFill>
                <a:srgbClr val="DAE5EF"/>
              </a:solidFill>
              <a:ln>
                <a:noFill/>
              </a:ln>
              <a:effectLst/>
            </c:spPr>
            <c:extLst>
              <c:ext xmlns:c16="http://schemas.microsoft.com/office/drawing/2014/chart" uri="{C3380CC4-5D6E-409C-BE32-E72D297353CC}">
                <c16:uniqueId val="{00000005-701A-429D-913A-71D9323729B6}"/>
              </c:ext>
            </c:extLst>
          </c:dPt>
          <c:dPt>
            <c:idx val="4"/>
            <c:invertIfNegative val="0"/>
            <c:bubble3D val="0"/>
            <c:spPr>
              <a:solidFill>
                <a:srgbClr val="DAE5EF"/>
              </a:solidFill>
              <a:ln>
                <a:noFill/>
              </a:ln>
              <a:effectLst/>
            </c:spPr>
            <c:extLst>
              <c:ext xmlns:c16="http://schemas.microsoft.com/office/drawing/2014/chart" uri="{C3380CC4-5D6E-409C-BE32-E72D297353CC}">
                <c16:uniqueId val="{00000004-701A-429D-913A-71D9323729B6}"/>
              </c:ext>
            </c:extLst>
          </c:dPt>
          <c:dPt>
            <c:idx val="5"/>
            <c:invertIfNegative val="0"/>
            <c:bubble3D val="0"/>
            <c:spPr>
              <a:solidFill>
                <a:srgbClr val="DAE5EF"/>
              </a:solidFill>
              <a:ln>
                <a:noFill/>
              </a:ln>
              <a:effectLst/>
            </c:spPr>
            <c:extLst>
              <c:ext xmlns:c16="http://schemas.microsoft.com/office/drawing/2014/chart" uri="{C3380CC4-5D6E-409C-BE32-E72D297353CC}">
                <c16:uniqueId val="{00000003-701A-429D-913A-71D9323729B6}"/>
              </c:ext>
            </c:extLst>
          </c:dPt>
          <c:dPt>
            <c:idx val="6"/>
            <c:invertIfNegative val="0"/>
            <c:bubble3D val="0"/>
            <c:spPr>
              <a:solidFill>
                <a:srgbClr val="DAE5EF"/>
              </a:solidFill>
              <a:ln>
                <a:noFill/>
              </a:ln>
              <a:effectLst/>
            </c:spPr>
            <c:extLst>
              <c:ext xmlns:c16="http://schemas.microsoft.com/office/drawing/2014/chart" uri="{C3380CC4-5D6E-409C-BE32-E72D297353CC}">
                <c16:uniqueId val="{00000002-701A-429D-913A-71D9323729B6}"/>
              </c:ext>
            </c:extLst>
          </c:dPt>
          <c:dPt>
            <c:idx val="7"/>
            <c:invertIfNegative val="0"/>
            <c:bubble3D val="0"/>
            <c:spPr>
              <a:solidFill>
                <a:srgbClr val="DAE5EF"/>
              </a:solidFill>
              <a:ln>
                <a:noFill/>
              </a:ln>
              <a:effectLst/>
            </c:spPr>
            <c:extLst>
              <c:ext xmlns:c16="http://schemas.microsoft.com/office/drawing/2014/chart" uri="{C3380CC4-5D6E-409C-BE32-E72D297353CC}">
                <c16:uniqueId val="{00000001-701A-429D-913A-71D9323729B6}"/>
              </c:ext>
            </c:extLst>
          </c:dPt>
          <c:dPt>
            <c:idx val="8"/>
            <c:invertIfNegative val="0"/>
            <c:bubble3D val="0"/>
            <c:spPr>
              <a:solidFill>
                <a:srgbClr val="DAE5EF"/>
              </a:solidFill>
              <a:ln>
                <a:noFill/>
              </a:ln>
              <a:effectLst/>
            </c:spPr>
            <c:extLst>
              <c:ext xmlns:c16="http://schemas.microsoft.com/office/drawing/2014/chart" uri="{C3380CC4-5D6E-409C-BE32-E72D297353CC}">
                <c16:uniqueId val="{00000000-701A-429D-913A-71D9323729B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Color Inconsistency</c:v>
                </c:pt>
                <c:pt idx="1">
                  <c:v>Barcode</c:v>
                </c:pt>
                <c:pt idx="2">
                  <c:v>Disallowed Type</c:v>
                </c:pt>
                <c:pt idx="3">
                  <c:v>Compromised</c:v>
                </c:pt>
                <c:pt idx="4">
                  <c:v>Expired</c:v>
                </c:pt>
                <c:pt idx="5">
                  <c:v>Disallowed Country</c:v>
                </c:pt>
                <c:pt idx="6">
                  <c:v>Entity</c:v>
                </c:pt>
                <c:pt idx="7">
                  <c:v>Portrait</c:v>
                </c:pt>
                <c:pt idx="8">
                  <c:v>Extracted Properties</c:v>
                </c:pt>
                <c:pt idx="9">
                  <c:v>Tamper</c:v>
                </c:pt>
              </c:strCache>
            </c:strRef>
          </c:cat>
          <c:val>
            <c:numRef>
              <c:f>Sheet1!$B$2:$B$11</c:f>
              <c:numCache>
                <c:formatCode>General</c:formatCode>
                <c:ptCount val="10"/>
                <c:pt idx="0">
                  <c:v>93.17</c:v>
                </c:pt>
                <c:pt idx="1">
                  <c:v>75.52</c:v>
                </c:pt>
                <c:pt idx="2">
                  <c:v>81.63</c:v>
                </c:pt>
                <c:pt idx="3">
                  <c:v>91.75</c:v>
                </c:pt>
                <c:pt idx="4">
                  <c:v>88.38</c:v>
                </c:pt>
                <c:pt idx="5">
                  <c:v>91.64</c:v>
                </c:pt>
                <c:pt idx="6">
                  <c:v>88.62</c:v>
                </c:pt>
                <c:pt idx="7">
                  <c:v>91.07</c:v>
                </c:pt>
                <c:pt idx="8">
                  <c:v>91.75</c:v>
                </c:pt>
                <c:pt idx="9">
                  <c:v>93.74</c:v>
                </c:pt>
              </c:numCache>
            </c:numRef>
          </c:val>
          <c:extLst>
            <c:ext xmlns:c16="http://schemas.microsoft.com/office/drawing/2014/chart" uri="{C3380CC4-5D6E-409C-BE32-E72D297353CC}">
              <c16:uniqueId val="{00000000-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min val="70"/>
        </c:scaling>
        <c:delete val="1"/>
        <c:axPos val="b"/>
        <c:numFmt formatCode="General" sourceLinked="1"/>
        <c:majorTickMark val="out"/>
        <c:minorTickMark val="none"/>
        <c:tickLblPos val="nextTo"/>
        <c:crossAx val="1111705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Accuracy Score on Fraud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Pt>
            <c:idx val="1"/>
            <c:invertIfNegative val="0"/>
            <c:bubble3D val="0"/>
            <c:spPr>
              <a:solidFill>
                <a:srgbClr val="DAE5EF"/>
              </a:solidFill>
              <a:ln>
                <a:noFill/>
              </a:ln>
              <a:effectLst/>
            </c:spPr>
            <c:extLst>
              <c:ext xmlns:c16="http://schemas.microsoft.com/office/drawing/2014/chart" uri="{C3380CC4-5D6E-409C-BE32-E72D297353CC}">
                <c16:uniqueId val="{00000005-4E0D-4BCD-9E35-147DF6C6D9FB}"/>
              </c:ext>
            </c:extLst>
          </c:dPt>
          <c:dPt>
            <c:idx val="2"/>
            <c:invertIfNegative val="0"/>
            <c:bubble3D val="0"/>
            <c:spPr>
              <a:solidFill>
                <a:srgbClr val="DAE5EF"/>
              </a:solidFill>
              <a:ln>
                <a:noFill/>
              </a:ln>
              <a:effectLst/>
            </c:spPr>
            <c:extLst>
              <c:ext xmlns:c16="http://schemas.microsoft.com/office/drawing/2014/chart" uri="{C3380CC4-5D6E-409C-BE32-E72D297353CC}">
                <c16:uniqueId val="{00000004-4E0D-4BCD-9E35-147DF6C6D9FB}"/>
              </c:ext>
            </c:extLst>
          </c:dPt>
          <c:dPt>
            <c:idx val="3"/>
            <c:invertIfNegative val="0"/>
            <c:bubble3D val="0"/>
            <c:spPr>
              <a:solidFill>
                <a:srgbClr val="DAE5EF"/>
              </a:solidFill>
              <a:ln>
                <a:noFill/>
              </a:ln>
              <a:effectLst/>
            </c:spPr>
            <c:extLst>
              <c:ext xmlns:c16="http://schemas.microsoft.com/office/drawing/2014/chart" uri="{C3380CC4-5D6E-409C-BE32-E72D297353CC}">
                <c16:uniqueId val="{00000003-4E0D-4BCD-9E35-147DF6C6D9FB}"/>
              </c:ext>
            </c:extLst>
          </c:dPt>
          <c:dPt>
            <c:idx val="5"/>
            <c:invertIfNegative val="0"/>
            <c:bubble3D val="0"/>
            <c:spPr>
              <a:solidFill>
                <a:srgbClr val="DAE5EF"/>
              </a:solidFill>
              <a:ln>
                <a:noFill/>
              </a:ln>
              <a:effectLst/>
            </c:spPr>
            <c:extLst>
              <c:ext xmlns:c16="http://schemas.microsoft.com/office/drawing/2014/chart" uri="{C3380CC4-5D6E-409C-BE32-E72D297353CC}">
                <c16:uniqueId val="{00000002-4E0D-4BCD-9E35-147DF6C6D9FB}"/>
              </c:ext>
            </c:extLst>
          </c:dPt>
          <c:dPt>
            <c:idx val="6"/>
            <c:invertIfNegative val="0"/>
            <c:bubble3D val="0"/>
            <c:spPr>
              <a:solidFill>
                <a:srgbClr val="DAE5EF"/>
              </a:solidFill>
              <a:ln>
                <a:noFill/>
              </a:ln>
              <a:effectLst/>
            </c:spPr>
            <c:extLst>
              <c:ext xmlns:c16="http://schemas.microsoft.com/office/drawing/2014/chart" uri="{C3380CC4-5D6E-409C-BE32-E72D297353CC}">
                <c16:uniqueId val="{00000001-4E0D-4BCD-9E35-147DF6C6D9FB}"/>
              </c:ext>
            </c:extLst>
          </c:dPt>
          <c:dPt>
            <c:idx val="8"/>
            <c:invertIfNegative val="0"/>
            <c:bubble3D val="0"/>
            <c:spPr>
              <a:solidFill>
                <a:srgbClr val="DAE5EF"/>
              </a:solidFill>
              <a:ln>
                <a:noFill/>
              </a:ln>
              <a:effectLst/>
            </c:spPr>
            <c:extLst>
              <c:ext xmlns:c16="http://schemas.microsoft.com/office/drawing/2014/chart" uri="{C3380CC4-5D6E-409C-BE32-E72D297353CC}">
                <c16:uniqueId val="{00000000-4E0D-4BCD-9E35-147DF6C6D9F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Barcode</c:v>
                </c:pt>
                <c:pt idx="1">
                  <c:v>Disallowed Type</c:v>
                </c:pt>
                <c:pt idx="2">
                  <c:v>Compromised</c:v>
                </c:pt>
                <c:pt idx="3">
                  <c:v>Expired</c:v>
                </c:pt>
                <c:pt idx="4">
                  <c:v>Disallowed Country</c:v>
                </c:pt>
                <c:pt idx="5">
                  <c:v>Entity</c:v>
                </c:pt>
                <c:pt idx="6">
                  <c:v>Portrait</c:v>
                </c:pt>
                <c:pt idx="7">
                  <c:v>Extracted Properties</c:v>
                </c:pt>
                <c:pt idx="8">
                  <c:v>Tamper</c:v>
                </c:pt>
              </c:strCache>
            </c:strRef>
          </c:cat>
          <c:val>
            <c:numRef>
              <c:f>Sheet1!$B$2:$B$10</c:f>
              <c:numCache>
                <c:formatCode>General</c:formatCode>
                <c:ptCount val="9"/>
                <c:pt idx="0">
                  <c:v>84.06</c:v>
                </c:pt>
                <c:pt idx="1">
                  <c:v>18.309999999999999</c:v>
                </c:pt>
                <c:pt idx="2">
                  <c:v>1.41</c:v>
                </c:pt>
                <c:pt idx="3">
                  <c:v>7.02</c:v>
                </c:pt>
                <c:pt idx="5">
                  <c:v>18.309999999999999</c:v>
                </c:pt>
                <c:pt idx="6">
                  <c:v>8.4499999999999993</c:v>
                </c:pt>
                <c:pt idx="8">
                  <c:v>23.94</c:v>
                </c:pt>
              </c:numCache>
            </c:numRef>
          </c:val>
          <c:extLst>
            <c:ext xmlns:c16="http://schemas.microsoft.com/office/drawing/2014/chart" uri="{C3380CC4-5D6E-409C-BE32-E72D297353CC}">
              <c16:uniqueId val="{00000000-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Sunday fraud rate is an outlier – 13.8% vs 7.5% average for other weekdays. And volume is sufficient to warrant a closer look</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Device</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73% of all traffic comes from mobile, but it accounts for %83 of fraud – a 10ppt over-index</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OS</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39% of all fraud comes from Android vs 33% of traffic overall. Moreover, 10% of Android traffic is fraudulent</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Browser</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There’s a spike in fraud during Dec – 11.5% vs 8% average for other months. However, Dec sample is small (~3% of data). This might normalize with larger sample.</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Weekday</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Month</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19% of Safari traffic on mobile is fraudulent. Safari’s pct composition of fraud is 2x its pct composition of non-fraud</a:t>
          </a:r>
        </a:p>
      </dgm:t>
    </dgm:pt>
    <dgm:pt modelId="{90FAB5D1-62B3-4FF6-A07D-EE607F529C32}" type="sibTrans" cxnId="{51563A4F-C0EB-47D6-B5BC-47A4E599AD4B}">
      <dgm:prSet/>
      <dgm:spPr/>
      <dgm:t>
        <a:bodyPr/>
        <a:lstStyle/>
        <a:p>
          <a:endParaRPr lang="en-US">
            <a:latin typeface="Tenorite" pitchFamily="2" charset="0"/>
          </a:endParaRPr>
        </a:p>
      </dgm:t>
    </dgm:pt>
    <dgm:pt modelId="{1E4DD98E-100E-46B7-B24A-408BBF69E9FA}" type="parTrans" cxnId="{51563A4F-C0EB-47D6-B5BC-47A4E599AD4B}">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Device</a:t>
          </a:r>
        </a:p>
        <a:p>
          <a:pPr marL="0" lvl="1" indent="-114300" algn="ctr" defTabSz="622300">
            <a:lnSpc>
              <a:spcPct val="90000"/>
            </a:lnSpc>
            <a:spcBef>
              <a:spcPct val="0"/>
            </a:spcBef>
            <a:spcAft>
              <a:spcPct val="15000"/>
            </a:spcAft>
            <a:buNone/>
          </a:pPr>
          <a:r>
            <a:rPr lang="en-US" sz="1400" kern="1200" dirty="0">
              <a:latin typeface="Tenorite" pitchFamily="2" charset="0"/>
            </a:rPr>
            <a:t>73% of all traffic comes from mobile, but it accounts for %83 of fraud – a 10ppt over-index</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OS</a:t>
          </a:r>
        </a:p>
        <a:p>
          <a:pPr marL="0" lvl="1" indent="-114300" algn="ctr" defTabSz="622300">
            <a:lnSpc>
              <a:spcPct val="90000"/>
            </a:lnSpc>
            <a:spcBef>
              <a:spcPct val="0"/>
            </a:spcBef>
            <a:spcAft>
              <a:spcPct val="15000"/>
            </a:spcAft>
            <a:buNone/>
          </a:pPr>
          <a:r>
            <a:rPr lang="en-US" sz="1400" kern="1200" dirty="0">
              <a:latin typeface="Tenorite" pitchFamily="2" charset="0"/>
            </a:rPr>
            <a:t>39% of all fraud comes from Android vs 33% of traffic overall. Moreover, 10% of Android traffic is fraudulent</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Browser</a:t>
          </a:r>
        </a:p>
        <a:p>
          <a:pPr marL="0" lvl="1" indent="-114300" algn="ctr" defTabSz="622300">
            <a:lnSpc>
              <a:spcPct val="90000"/>
            </a:lnSpc>
            <a:spcBef>
              <a:spcPct val="0"/>
            </a:spcBef>
            <a:spcAft>
              <a:spcPct val="15000"/>
            </a:spcAft>
            <a:buNone/>
          </a:pPr>
          <a:r>
            <a:rPr lang="en-US" sz="1400" kern="1200" dirty="0">
              <a:latin typeface="Tenorite" pitchFamily="2" charset="0"/>
            </a:rPr>
            <a:t>19% of Safari traffic on mobile is fraudulent. Safari’s pct composition of fraud is 2x its pct composition of non-fraud</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Month</a:t>
          </a:r>
        </a:p>
        <a:p>
          <a:pPr marL="0" lvl="1" indent="-114300" algn="ctr" defTabSz="622300" rtl="0">
            <a:lnSpc>
              <a:spcPct val="90000"/>
            </a:lnSpc>
            <a:spcBef>
              <a:spcPct val="0"/>
            </a:spcBef>
            <a:spcAft>
              <a:spcPct val="15000"/>
            </a:spcAft>
            <a:buNone/>
          </a:pPr>
          <a:r>
            <a:rPr lang="en-US" sz="1400" kern="1200" dirty="0">
              <a:latin typeface="Tenorite" pitchFamily="2" charset="0"/>
            </a:rPr>
            <a:t>There’s a spike in fraud during Dec – 11.5% vs 8% average for other months. However, Dec sample is small (~3% of data). This might normalize with larger sample.</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Weekday</a:t>
          </a:r>
        </a:p>
        <a:p>
          <a:pPr marL="0" lvl="1" indent="-114300" algn="ctr" defTabSz="622300" rtl="0">
            <a:lnSpc>
              <a:spcPct val="90000"/>
            </a:lnSpc>
            <a:spcBef>
              <a:spcPct val="0"/>
            </a:spcBef>
            <a:spcAft>
              <a:spcPct val="15000"/>
            </a:spcAft>
            <a:buNone/>
          </a:pPr>
          <a:r>
            <a:rPr lang="en-US" sz="1400" kern="1200" dirty="0">
              <a:latin typeface="Tenorite" pitchFamily="2" charset="0"/>
            </a:rPr>
            <a:t>Sunday fraud rate is an outlier – 13.8% vs 7.5% average for other weekdays. And volume is sufficient to warrant a closer look</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6/1/2022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6/1/2022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Persona Verification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Aaron Childress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Looking into a few age groups with above average rates could be worthwhile</a:t>
            </a:r>
          </a:p>
        </p:txBody>
      </p:sp>
      <p:pic>
        <p:nvPicPr>
          <p:cNvPr id="6" name="Picture 5">
            <a:extLst>
              <a:ext uri="{FF2B5EF4-FFF2-40B4-BE49-F238E27FC236}">
                <a16:creationId xmlns:a16="http://schemas.microsoft.com/office/drawing/2014/main" id="{C82629DF-91C9-9506-5DFC-807906618581}"/>
              </a:ext>
            </a:extLst>
          </p:cNvPr>
          <p:cNvPicPr>
            <a:picLocks noChangeAspect="1"/>
          </p:cNvPicPr>
          <p:nvPr/>
        </p:nvPicPr>
        <p:blipFill>
          <a:blip r:embed="rId2"/>
          <a:stretch>
            <a:fillRect/>
          </a:stretch>
        </p:blipFill>
        <p:spPr>
          <a:xfrm>
            <a:off x="4777316" y="1442191"/>
            <a:ext cx="6780700" cy="3971288"/>
          </a:xfrm>
          <a:prstGeom prst="rect">
            <a:avLst/>
          </a:prstGeom>
        </p:spPr>
      </p:pic>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1028700" y="6356350"/>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Verification Project</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8842248" y="6356350"/>
            <a:ext cx="1997202" cy="365125"/>
          </a:xfrm>
        </p:spPr>
        <p:txBody>
          <a:bodyPr vert="horz" lIns="91440" tIns="45720" rIns="91440" bIns="45720" rtlCol="0" anchor="ctr">
            <a:normAutofit/>
          </a:bodyPr>
          <a:lstStyle/>
          <a:p>
            <a:pPr algn="r">
              <a:spcAft>
                <a:spcPts val="600"/>
              </a:spcAft>
            </a:pPr>
            <a:fld id="{52D104B6-D63E-FE41-98E2-AF7FB6EA6483}" type="datetime1">
              <a:rPr lang="en-US">
                <a:solidFill>
                  <a:schemeClr val="tx1">
                    <a:alpha val="80000"/>
                  </a:schemeClr>
                </a:solidFill>
              </a:rPr>
              <a:pPr algn="r">
                <a:spcAft>
                  <a:spcPts val="600"/>
                </a:spcAft>
              </a:pPr>
              <a:t>6/1/2022</a:t>
            </a:fld>
            <a:endParaRPr lang="en-US">
              <a:solidFill>
                <a:schemeClr val="tx1">
                  <a:alpha val="80000"/>
                </a:schemeClr>
              </a:solidFill>
            </a:endParaRP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11034184" y="6356350"/>
            <a:ext cx="514349" cy="365125"/>
          </a:xfrm>
        </p:spPr>
        <p:txBody>
          <a:bodyPr vert="horz" lIns="91440" tIns="45720" rIns="91440" bIns="45720" rtlCol="0" anchor="ctr">
            <a:normAutofit/>
          </a:bodyPr>
          <a:lstStyle/>
          <a:p>
            <a:pPr>
              <a:spcAft>
                <a:spcPts val="600"/>
              </a:spcAft>
            </a:pPr>
            <a:fld id="{294A09A9-5501-47C1-A89A-A340965A2BE2}" type="slidenum">
              <a:rPr lang="en-US">
                <a:solidFill>
                  <a:schemeClr val="tx1">
                    <a:alpha val="80000"/>
                  </a:schemeClr>
                </a:solidFill>
              </a:rPr>
              <a:pPr>
                <a:spcAft>
                  <a:spcPts val="600"/>
                </a:spcAft>
              </a:pPr>
              <a:t>10</a:t>
            </a:fld>
            <a:endParaRPr lang="en-US">
              <a:solidFill>
                <a:schemeClr val="tx1">
                  <a:alpha val="80000"/>
                </a:schemeClr>
              </a:solidFill>
            </a:endParaRPr>
          </a:p>
        </p:txBody>
      </p:sp>
      <p:sp>
        <p:nvSpPr>
          <p:cNvPr id="7" name="Oval 6">
            <a:extLst>
              <a:ext uri="{FF2B5EF4-FFF2-40B4-BE49-F238E27FC236}">
                <a16:creationId xmlns:a16="http://schemas.microsoft.com/office/drawing/2014/main" id="{24E9E181-B521-4998-B6AB-072E10F43358}"/>
              </a:ext>
            </a:extLst>
          </p:cNvPr>
          <p:cNvSpPr/>
          <p:nvPr/>
        </p:nvSpPr>
        <p:spPr>
          <a:xfrm>
            <a:off x="8527775" y="2126974"/>
            <a:ext cx="1371600" cy="974035"/>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with Corners Rounded 8">
            <a:extLst>
              <a:ext uri="{FF2B5EF4-FFF2-40B4-BE49-F238E27FC236}">
                <a16:creationId xmlns:a16="http://schemas.microsoft.com/office/drawing/2014/main" id="{BF9EFD2D-AE1C-152D-0F3D-88526C48F3A4}"/>
              </a:ext>
            </a:extLst>
          </p:cNvPr>
          <p:cNvSpPr/>
          <p:nvPr/>
        </p:nvSpPr>
        <p:spPr>
          <a:xfrm>
            <a:off x="10266385" y="1516207"/>
            <a:ext cx="1282148" cy="902118"/>
          </a:xfrm>
          <a:prstGeom prst="wedgeRoundRectCallout">
            <a:avLst>
              <a:gd name="adj1" fmla="val 22578"/>
              <a:gd name="adj2" fmla="val 6360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1">
                    <a:lumMod val="75000"/>
                  </a:schemeClr>
                </a:solidFill>
              </a:rPr>
              <a:t>This is interesting, I would expect to see more fraud from younger groups</a:t>
            </a:r>
          </a:p>
        </p:txBody>
      </p:sp>
    </p:spTree>
    <p:extLst>
      <p:ext uri="{BB962C8B-B14F-4D97-AF65-F5344CB8AC3E}">
        <p14:creationId xmlns:p14="http://schemas.microsoft.com/office/powerpoint/2010/main" val="571042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Device and Calendar Based Spikes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318505441"/>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6/1/2022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Verification Project</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Key Take Aways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In summary, Persona’s automated solution is reasonably effective at catching fraud as 87% of the positive fraud observations were correctly classified. Barcodes are the best individual check. Regarding End Users, isolating day parts and unpacking device information is the likeliest means to effectively address fraud.</a:t>
            </a:r>
          </a:p>
          <a:p>
            <a:endParaRPr lang="en-US" dirty="0"/>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6/1/2022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Verification Project</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Assess Overall Model Effectiveness</a:t>
            </a:r>
          </a:p>
          <a:p>
            <a:r>
              <a:rPr lang="en-US" dirty="0"/>
              <a:t>Assess Individual Check Effectiveness</a:t>
            </a:r>
          </a:p>
          <a:p>
            <a:r>
              <a:rPr lang="en-US" dirty="0"/>
              <a:t>Highlight Meaningful End User Trends</a:t>
            </a:r>
          </a:p>
          <a:p>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6/1/2022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Verification Project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Model Effectiveness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Overall &amp; Individual Checks </a:t>
            </a:r>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Approach</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I decided to focus on records where the ground truth was observable (no image quality issues). This represents ~86% of the data. Further, this is an imbalanced classification problem, so I used relevant measures to score the model – precision and recall.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6/1/2022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Verification Project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Model Goal: Minimize False Negatives</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3675075705"/>
              </p:ext>
            </p:extLst>
          </p:nvPr>
        </p:nvGraphicFramePr>
        <p:xfrm>
          <a:off x="1205707" y="2501900"/>
          <a:ext cx="9780585" cy="222504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Precision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Recall</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F1-score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Support</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b="1" dirty="0">
                          <a:solidFill>
                            <a:schemeClr val="tx2">
                              <a:lumMod val="75000"/>
                            </a:schemeClr>
                          </a:solidFill>
                          <a:latin typeface="Tenorite" pitchFamily="2" charset="0"/>
                        </a:rPr>
                        <a:t>No Fraud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0.98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0.60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0.74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793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b="1" dirty="0">
                          <a:solidFill>
                            <a:schemeClr val="tx2">
                              <a:lumMod val="75000"/>
                            </a:schemeClr>
                          </a:solidFill>
                          <a:latin typeface="Tenorite" pitchFamily="2" charset="0"/>
                        </a:rPr>
                        <a:t>Fraud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0.16</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0.87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0.27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b="1" dirty="0">
                          <a:solidFill>
                            <a:schemeClr val="tx2">
                              <a:lumMod val="75000"/>
                            </a:schemeClr>
                          </a:solidFill>
                          <a:latin typeface="Tenorite" pitchFamily="2" charset="0"/>
                        </a:rPr>
                        <a:t>Accuracy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0.62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864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b="1" dirty="0">
                          <a:solidFill>
                            <a:schemeClr val="tx2">
                              <a:lumMod val="75000"/>
                            </a:schemeClr>
                          </a:solidFill>
                          <a:latin typeface="Tenorite" pitchFamily="2" charset="0"/>
                        </a:rPr>
                        <a:t>Macro Avg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0.57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0.74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0.51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864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r h="370840">
                <a:tc>
                  <a:txBody>
                    <a:bodyPr/>
                    <a:lstStyle/>
                    <a:p>
                      <a:pPr algn="ctr"/>
                      <a:r>
                        <a:rPr lang="en-US" sz="1400" b="1" dirty="0">
                          <a:solidFill>
                            <a:schemeClr val="tx2">
                              <a:lumMod val="75000"/>
                            </a:schemeClr>
                          </a:solidFill>
                          <a:latin typeface="Tenorite" pitchFamily="2" charset="0"/>
                        </a:rPr>
                        <a:t>Weighted Avg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0.91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0.62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0.70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864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6982260"/>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6/1/2022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Verification Project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8" name="Text Placeholder 33">
            <a:extLst>
              <a:ext uri="{FF2B5EF4-FFF2-40B4-BE49-F238E27FC236}">
                <a16:creationId xmlns:a16="http://schemas.microsoft.com/office/drawing/2014/main" id="{EA7CDBE9-B854-DB8F-0236-8F108AA655AC}"/>
              </a:ext>
            </a:extLst>
          </p:cNvPr>
          <p:cNvSpPr txBox="1">
            <a:spLocks/>
          </p:cNvSpPr>
          <p:nvPr/>
        </p:nvSpPr>
        <p:spPr>
          <a:xfrm>
            <a:off x="1265394" y="4864800"/>
            <a:ext cx="9681281" cy="9489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least desirable outcome is an incidence of fraud that is predicted as not fraud</a:t>
            </a:r>
          </a:p>
          <a:p>
            <a:r>
              <a:rPr lang="en-US" sz="2000" dirty="0"/>
              <a:t>In this respect the model does a better job than the accuracy score would suggest</a:t>
            </a:r>
          </a:p>
          <a:p>
            <a:r>
              <a:rPr lang="en-US" sz="2000" dirty="0"/>
              <a:t>87% of the positive fraud observations were correctly classified</a:t>
            </a:r>
          </a:p>
        </p:txBody>
      </p:sp>
      <p:sp>
        <p:nvSpPr>
          <p:cNvPr id="9" name="Oval 8">
            <a:extLst>
              <a:ext uri="{FF2B5EF4-FFF2-40B4-BE49-F238E27FC236}">
                <a16:creationId xmlns:a16="http://schemas.microsoft.com/office/drawing/2014/main" id="{B8E56886-DA94-884C-BBAA-96239BA46F81}"/>
              </a:ext>
            </a:extLst>
          </p:cNvPr>
          <p:cNvSpPr/>
          <p:nvPr/>
        </p:nvSpPr>
        <p:spPr>
          <a:xfrm>
            <a:off x="5773161" y="3299792"/>
            <a:ext cx="607760" cy="282835"/>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Best Individual Check Surprises </a:t>
            </a:r>
          </a:p>
        </p:txBody>
      </p:sp>
      <p:graphicFrame>
        <p:nvGraphicFramePr>
          <p:cNvPr id="6" name="Content Placeholder 5" descr="Chart">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3278736880"/>
              </p:ext>
            </p:extLst>
          </p:nvPr>
        </p:nvGraphicFramePr>
        <p:xfrm>
          <a:off x="1258176" y="2360884"/>
          <a:ext cx="4765635" cy="27017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descr="Chart">
            <a:extLst>
              <a:ext uri="{FF2B5EF4-FFF2-40B4-BE49-F238E27FC236}">
                <a16:creationId xmlns:a16="http://schemas.microsoft.com/office/drawing/2014/main" id="{5A839DA0-FCCD-084E-87E3-CCD098AB7F71}"/>
              </a:ext>
            </a:extLst>
          </p:cNvPr>
          <p:cNvGraphicFramePr>
            <a:graphicFrameLocks/>
          </p:cNvGraphicFramePr>
          <p:nvPr>
            <p:extLst>
              <p:ext uri="{D42A27DB-BD31-4B8C-83A1-F6EECF244321}">
                <p14:modId xmlns:p14="http://schemas.microsoft.com/office/powerpoint/2010/main" val="1419268702"/>
              </p:ext>
            </p:extLst>
          </p:nvPr>
        </p:nvGraphicFramePr>
        <p:xfrm>
          <a:off x="6697091" y="2360884"/>
          <a:ext cx="4765635" cy="2701770"/>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6/1/2022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Verification Project</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8" name="Speech Bubble: Rectangle with Corners Rounded 7">
            <a:extLst>
              <a:ext uri="{FF2B5EF4-FFF2-40B4-BE49-F238E27FC236}">
                <a16:creationId xmlns:a16="http://schemas.microsoft.com/office/drawing/2014/main" id="{C842032D-2585-A67C-889D-8E1026FE23E7}"/>
              </a:ext>
            </a:extLst>
          </p:cNvPr>
          <p:cNvSpPr/>
          <p:nvPr/>
        </p:nvSpPr>
        <p:spPr>
          <a:xfrm>
            <a:off x="4989444" y="1801326"/>
            <a:ext cx="1282148" cy="902118"/>
          </a:xfrm>
          <a:prstGeom prst="wedgeRoundRectCallou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1">
                    <a:lumMod val="75000"/>
                  </a:schemeClr>
                </a:solidFill>
              </a:rPr>
              <a:t>Tamper detection appears to be a great predictor when looking at all observations…</a:t>
            </a:r>
          </a:p>
        </p:txBody>
      </p:sp>
      <p:sp>
        <p:nvSpPr>
          <p:cNvPr id="10" name="Speech Bubble: Rectangle with Corners Rounded 9">
            <a:extLst>
              <a:ext uri="{FF2B5EF4-FFF2-40B4-BE49-F238E27FC236}">
                <a16:creationId xmlns:a16="http://schemas.microsoft.com/office/drawing/2014/main" id="{A6A04A27-1072-4D41-BDD2-E3F6DEDE54E9}"/>
              </a:ext>
            </a:extLst>
          </p:cNvPr>
          <p:cNvSpPr/>
          <p:nvPr/>
        </p:nvSpPr>
        <p:spPr>
          <a:xfrm>
            <a:off x="10164852" y="5062653"/>
            <a:ext cx="1282148" cy="980337"/>
          </a:xfrm>
          <a:prstGeom prst="wedgeRoundRectCallout">
            <a:avLst>
              <a:gd name="adj1" fmla="val 22578"/>
              <a:gd name="adj2" fmla="val -63100"/>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1">
                    <a:lumMod val="75000"/>
                  </a:schemeClr>
                </a:solidFill>
              </a:rPr>
              <a:t>…However, when looking only at fraud instances, barcode detection moves from last to first</a:t>
            </a:r>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End User Analysis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Device, Calendar &amp; Location </a:t>
            </a:r>
          </a:p>
        </p:txBody>
      </p:sp>
    </p:spTree>
    <p:extLst>
      <p:ext uri="{BB962C8B-B14F-4D97-AF65-F5344CB8AC3E}">
        <p14:creationId xmlns:p14="http://schemas.microsoft.com/office/powerpoint/2010/main" val="250280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Isolate Day Parts to Address Spikes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6/1/2022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Verification Project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11" name="Picture 10">
            <a:extLst>
              <a:ext uri="{FF2B5EF4-FFF2-40B4-BE49-F238E27FC236}">
                <a16:creationId xmlns:a16="http://schemas.microsoft.com/office/drawing/2014/main" id="{E6387322-82DB-CD85-D16E-F843F14D9E31}"/>
              </a:ext>
            </a:extLst>
          </p:cNvPr>
          <p:cNvPicPr>
            <a:picLocks noChangeAspect="1"/>
          </p:cNvPicPr>
          <p:nvPr/>
        </p:nvPicPr>
        <p:blipFill>
          <a:blip r:embed="rId2"/>
          <a:stretch>
            <a:fillRect/>
          </a:stretch>
        </p:blipFill>
        <p:spPr>
          <a:xfrm>
            <a:off x="3164180" y="1976121"/>
            <a:ext cx="5863641" cy="3426005"/>
          </a:xfrm>
          <a:prstGeom prst="rect">
            <a:avLst/>
          </a:prstGeom>
        </p:spPr>
      </p:pic>
      <p:sp>
        <p:nvSpPr>
          <p:cNvPr id="13" name="Speech Bubble: Rectangle with Corners Rounded 12">
            <a:extLst>
              <a:ext uri="{FF2B5EF4-FFF2-40B4-BE49-F238E27FC236}">
                <a16:creationId xmlns:a16="http://schemas.microsoft.com/office/drawing/2014/main" id="{2919ADA0-7A05-0833-4FA6-0935CEEF5023}"/>
              </a:ext>
            </a:extLst>
          </p:cNvPr>
          <p:cNvSpPr/>
          <p:nvPr/>
        </p:nvSpPr>
        <p:spPr>
          <a:xfrm>
            <a:off x="9273209" y="2578285"/>
            <a:ext cx="1657723" cy="1228404"/>
          </a:xfrm>
          <a:prstGeom prst="wedgeRoundRectCallout">
            <a:avLst>
              <a:gd name="adj1" fmla="val -61918"/>
              <a:gd name="adj2" fmla="val 22837"/>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1">
                    <a:lumMod val="75000"/>
                  </a:schemeClr>
                </a:solidFill>
              </a:rPr>
              <a:t>While early and late morning have the highest fraud rates, it could be more impactful to focus on night and afternoon as there’s larger volume.</a:t>
            </a:r>
          </a:p>
        </p:txBody>
      </p:sp>
    </p:spTree>
    <p:extLst>
      <p:ext uri="{BB962C8B-B14F-4D97-AF65-F5344CB8AC3E}">
        <p14:creationId xmlns:p14="http://schemas.microsoft.com/office/powerpoint/2010/main" val="144473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DC and NC have the highest fraud rates at 33%; ND and MI come in at ~25%</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6/1/2022</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Verification Project</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9</a:t>
            </a:fld>
            <a:endParaRPr lang="en-US" dirty="0"/>
          </a:p>
        </p:txBody>
      </p:sp>
      <p:pic>
        <p:nvPicPr>
          <p:cNvPr id="78" name="Picture 77">
            <a:extLst>
              <a:ext uri="{FF2B5EF4-FFF2-40B4-BE49-F238E27FC236}">
                <a16:creationId xmlns:a16="http://schemas.microsoft.com/office/drawing/2014/main" id="{BCB7FDE5-D427-7268-3C6F-CD881271CF39}"/>
              </a:ext>
            </a:extLst>
          </p:cNvPr>
          <p:cNvPicPr>
            <a:picLocks noChangeAspect="1"/>
          </p:cNvPicPr>
          <p:nvPr/>
        </p:nvPicPr>
        <p:blipFill>
          <a:blip r:embed="rId2"/>
          <a:stretch>
            <a:fillRect/>
          </a:stretch>
        </p:blipFill>
        <p:spPr>
          <a:xfrm>
            <a:off x="2861791" y="1791265"/>
            <a:ext cx="6468417" cy="3712786"/>
          </a:xfrm>
          <a:prstGeom prst="rect">
            <a:avLst/>
          </a:prstGeom>
        </p:spPr>
      </p:pic>
    </p:spTree>
    <p:extLst>
      <p:ext uri="{BB962C8B-B14F-4D97-AF65-F5344CB8AC3E}">
        <p14:creationId xmlns:p14="http://schemas.microsoft.com/office/powerpoint/2010/main" val="339626675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168</TotalTime>
  <Words>517</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Office Theme</vt:lpstr>
      <vt:lpstr>Persona Verification</vt:lpstr>
      <vt:lpstr>Agenda</vt:lpstr>
      <vt:lpstr>Model Effectiveness</vt:lpstr>
      <vt:lpstr>Approach</vt:lpstr>
      <vt:lpstr>Model Goal: Minimize False Negatives</vt:lpstr>
      <vt:lpstr>Best Individual Check Surprises </vt:lpstr>
      <vt:lpstr>End User Analysis</vt:lpstr>
      <vt:lpstr>Isolate Day Parts to Address Spikes</vt:lpstr>
      <vt:lpstr>DC and NC have the highest fraud rates at 33%; ND and MI come in at ~25%</vt:lpstr>
      <vt:lpstr>Looking into a few age groups with above average rates could be worthwhile</vt:lpstr>
      <vt:lpstr>Device and Calendar Based Spikes </vt:lpstr>
      <vt:lpstr>Key Take Aways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 Verification</dc:title>
  <dc:creator>Aaron Childress</dc:creator>
  <cp:lastModifiedBy>Aaron Childress</cp:lastModifiedBy>
  <cp:revision>2</cp:revision>
  <dcterms:created xsi:type="dcterms:W3CDTF">2022-06-01T09:35:14Z</dcterms:created>
  <dcterms:modified xsi:type="dcterms:W3CDTF">2022-06-01T12:23:58Z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