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302" r:id="rId3"/>
    <p:sldId id="312" r:id="rId4"/>
    <p:sldId id="313" r:id="rId5"/>
    <p:sldId id="314" r:id="rId6"/>
    <p:sldId id="315" r:id="rId7"/>
    <p:sldId id="316" r:id="rId8"/>
    <p:sldId id="318" r:id="rId9"/>
    <p:sldId id="319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30" r:id="rId19"/>
    <p:sldId id="329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6" r:id="rId30"/>
    <p:sldId id="345" r:id="rId31"/>
    <p:sldId id="344" r:id="rId32"/>
    <p:sldId id="342" r:id="rId33"/>
    <p:sldId id="34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5549"/>
    <a:srgbClr val="6F78B9"/>
    <a:srgbClr val="B4B9DA"/>
    <a:srgbClr val="FF7871"/>
    <a:srgbClr val="83FF7D"/>
    <a:srgbClr val="6087CC"/>
    <a:srgbClr val="DFE7F5"/>
    <a:srgbClr val="AABFE4"/>
    <a:srgbClr val="FFDBAB"/>
    <a:srgbClr val="81C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3216" autoAdjust="0"/>
  </p:normalViewPr>
  <p:slideViewPr>
    <p:cSldViewPr snapToGrid="0">
      <p:cViewPr varScale="1">
        <p:scale>
          <a:sx n="80" d="100"/>
          <a:sy n="80" d="100"/>
        </p:scale>
        <p:origin x="221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EE247-F616-4A3E-B31A-86E649BB5C1B}" type="datetimeFigureOut">
              <a:rPr lang="el-GR" smtClean="0"/>
              <a:t>19/10/21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798B3-B803-408F-BC60-8778E18D450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5935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798B3-B803-408F-BC60-8778E18D4506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10411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798B3-B803-408F-BC60-8778E18D4506}" type="slidenum">
              <a:rPr lang="el-GR" smtClean="0"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61740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798B3-B803-408F-BC60-8778E18D4506}" type="slidenum">
              <a:rPr lang="el-GR" smtClean="0"/>
              <a:t>17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81225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798B3-B803-408F-BC60-8778E18D4506}" type="slidenum">
              <a:rPr lang="el-GR" smtClean="0"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13754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798B3-B803-408F-BC60-8778E18D4506}" type="slidenum">
              <a:rPr lang="el-GR" smtClean="0"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31725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798B3-B803-408F-BC60-8778E18D4506}" type="slidenum">
              <a:rPr lang="el-GR" smtClean="0"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93882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798B3-B803-408F-BC60-8778E18D4506}" type="slidenum">
              <a:rPr lang="el-GR" smtClean="0"/>
              <a:t>22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78416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798B3-B803-408F-BC60-8778E18D4506}" type="slidenum">
              <a:rPr lang="el-GR" smtClean="0"/>
              <a:t>23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00618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798B3-B803-408F-BC60-8778E18D4506}" type="slidenum">
              <a:rPr lang="el-GR" smtClean="0"/>
              <a:t>24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65200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798B3-B803-408F-BC60-8778E18D4506}" type="slidenum">
              <a:rPr lang="el-GR" smtClean="0"/>
              <a:t>25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1945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798B3-B803-408F-BC60-8778E18D4506}" type="slidenum">
              <a:rPr lang="el-GR" smtClean="0"/>
              <a:t>26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66248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798B3-B803-408F-BC60-8778E18D4506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691903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798B3-B803-408F-BC60-8778E18D4506}" type="slidenum">
              <a:rPr lang="el-GR" smtClean="0"/>
              <a:t>27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453677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798B3-B803-408F-BC60-8778E18D4506}" type="slidenum">
              <a:rPr lang="el-GR" smtClean="0"/>
              <a:t>28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31549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798B3-B803-408F-BC60-8778E18D4506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38611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798B3-B803-408F-BC60-8778E18D4506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49002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798B3-B803-408F-BC60-8778E18D4506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82509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798B3-B803-408F-BC60-8778E18D4506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59150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798B3-B803-408F-BC60-8778E18D4506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9122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798B3-B803-408F-BC60-8778E18D4506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35668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798B3-B803-408F-BC60-8778E18D4506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8733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8540-2DF3-4258-8CEA-6D1A5233D0F6}" type="datetimeFigureOut">
              <a:rPr lang="el-GR" smtClean="0"/>
              <a:t>19/10/21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BEAF-AFD2-4933-A094-3E9A66728BD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0150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8540-2DF3-4258-8CEA-6D1A5233D0F6}" type="datetimeFigureOut">
              <a:rPr lang="el-GR" smtClean="0"/>
              <a:t>19/10/21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BEAF-AFD2-4933-A094-3E9A66728BD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5643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8540-2DF3-4258-8CEA-6D1A5233D0F6}" type="datetimeFigureOut">
              <a:rPr lang="el-GR" smtClean="0"/>
              <a:t>19/10/21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BEAF-AFD2-4933-A094-3E9A66728BD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7371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8540-2DF3-4258-8CEA-6D1A5233D0F6}" type="datetimeFigureOut">
              <a:rPr lang="el-GR" smtClean="0"/>
              <a:t>19/10/21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BEAF-AFD2-4933-A094-3E9A66728BD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6152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8540-2DF3-4258-8CEA-6D1A5233D0F6}" type="datetimeFigureOut">
              <a:rPr lang="el-GR" smtClean="0"/>
              <a:t>19/10/21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BEAF-AFD2-4933-A094-3E9A66728BD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1225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8540-2DF3-4258-8CEA-6D1A5233D0F6}" type="datetimeFigureOut">
              <a:rPr lang="el-GR" smtClean="0"/>
              <a:t>19/10/21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BEAF-AFD2-4933-A094-3E9A66728BD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8980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8540-2DF3-4258-8CEA-6D1A5233D0F6}" type="datetimeFigureOut">
              <a:rPr lang="el-GR" smtClean="0"/>
              <a:t>19/10/21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BEAF-AFD2-4933-A094-3E9A66728BD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0398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8540-2DF3-4258-8CEA-6D1A5233D0F6}" type="datetimeFigureOut">
              <a:rPr lang="el-GR" smtClean="0"/>
              <a:t>19/10/21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BEAF-AFD2-4933-A094-3E9A66728BD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4261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8540-2DF3-4258-8CEA-6D1A5233D0F6}" type="datetimeFigureOut">
              <a:rPr lang="el-GR" smtClean="0"/>
              <a:t>19/10/21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BEAF-AFD2-4933-A094-3E9A66728BD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759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8540-2DF3-4258-8CEA-6D1A5233D0F6}" type="datetimeFigureOut">
              <a:rPr lang="el-GR" smtClean="0"/>
              <a:t>19/10/21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BEAF-AFD2-4933-A094-3E9A66728BD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1788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8540-2DF3-4258-8CEA-6D1A5233D0F6}" type="datetimeFigureOut">
              <a:rPr lang="el-GR" smtClean="0"/>
              <a:t>19/10/21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BEAF-AFD2-4933-A094-3E9A66728BD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528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48540-2DF3-4258-8CEA-6D1A5233D0F6}" type="datetimeFigureOut">
              <a:rPr lang="el-GR" smtClean="0"/>
              <a:t>19/10/21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5BEAF-AFD2-4933-A094-3E9A66728BD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7627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0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0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0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33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18.png"/><Relationship Id="rId10" Type="http://schemas.openxmlformats.org/officeDocument/2006/relationships/image" Target="../media/image58.png"/><Relationship Id="rId4" Type="http://schemas.openxmlformats.org/officeDocument/2006/relationships/image" Target="../media/image10.png"/><Relationship Id="rId9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33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33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33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0.png"/><Relationship Id="rId4" Type="http://schemas.openxmlformats.org/officeDocument/2006/relationships/image" Target="../media/image65.png"/><Relationship Id="rId9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9.png"/><Relationship Id="rId7" Type="http://schemas.openxmlformats.org/officeDocument/2006/relationships/image" Target="../media/image65.png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73.png"/><Relationship Id="rId5" Type="http://schemas.openxmlformats.org/officeDocument/2006/relationships/image" Target="../media/image71.png"/><Relationship Id="rId10" Type="http://schemas.openxmlformats.org/officeDocument/2006/relationships/image" Target="../media/image18.png"/><Relationship Id="rId4" Type="http://schemas.openxmlformats.org/officeDocument/2006/relationships/image" Target="../media/image70.png"/><Relationship Id="rId9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33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18.png"/><Relationship Id="rId10" Type="http://schemas.openxmlformats.org/officeDocument/2006/relationships/image" Target="../media/image79.png"/><Relationship Id="rId4" Type="http://schemas.openxmlformats.org/officeDocument/2006/relationships/image" Target="../media/image10.png"/><Relationship Id="rId9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2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0.png"/><Relationship Id="rId4" Type="http://schemas.openxmlformats.org/officeDocument/2006/relationships/image" Target="../media/image33.png"/><Relationship Id="rId9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33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18.png"/><Relationship Id="rId10" Type="http://schemas.openxmlformats.org/officeDocument/2006/relationships/image" Target="../media/image90.png"/><Relationship Id="rId4" Type="http://schemas.openxmlformats.org/officeDocument/2006/relationships/image" Target="../media/image10.png"/><Relationship Id="rId9" Type="http://schemas.openxmlformats.org/officeDocument/2006/relationships/image" Target="../media/image8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33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10.png"/><Relationship Id="rId9" Type="http://schemas.openxmlformats.org/officeDocument/2006/relationships/image" Target="../media/image9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0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A3EDA8F-DB3C-4AF3-A61A-ADD0DD83C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7596"/>
            <a:ext cx="9144000" cy="3742807"/>
          </a:xfrm>
        </p:spPr>
        <p:txBody>
          <a:bodyPr>
            <a:normAutofit fontScale="90000"/>
          </a:bodyPr>
          <a:lstStyle/>
          <a:p>
            <a:r>
              <a:rPr lang="el-GR" sz="3600" b="1" dirty="0">
                <a:latin typeface="Cambria" panose="02040503050406030204" pitchFamily="18" charset="0"/>
                <a:ea typeface="Cambria" panose="02040503050406030204" pitchFamily="18" charset="0"/>
              </a:rPr>
              <a:t>Θέμα: </a:t>
            </a:r>
            <a:r>
              <a:rPr lang="el-GR" sz="3600" dirty="0">
                <a:latin typeface="Cambria" panose="02040503050406030204" pitchFamily="18" charset="0"/>
                <a:ea typeface="Cambria" panose="02040503050406030204" pitchFamily="18" charset="0"/>
              </a:rPr>
              <a:t>Εύρεση Δικριτηριακά Βέλτιστων Διαδρομών</a:t>
            </a:r>
            <a:b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l-GR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l-GR" sz="3600" b="1" dirty="0">
                <a:latin typeface="Cambria" panose="02040503050406030204" pitchFamily="18" charset="0"/>
                <a:ea typeface="Cambria" panose="02040503050406030204" pitchFamily="18" charset="0"/>
              </a:rPr>
              <a:t>Νταλαγιώργος Αχιλλέας</a:t>
            </a:r>
            <a:b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l-GR" sz="36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l-GR" sz="3600" b="1" dirty="0">
                <a:latin typeface="Cambria" panose="02040503050406030204" pitchFamily="18" charset="0"/>
                <a:ea typeface="Cambria" panose="02040503050406030204" pitchFamily="18" charset="0"/>
              </a:rPr>
              <a:t>Επιβλέπων: </a:t>
            </a:r>
            <a:r>
              <a:rPr lang="el-GR" sz="3100" dirty="0">
                <a:latin typeface="Cambria" panose="02040503050406030204" pitchFamily="18" charset="0"/>
                <a:ea typeface="Cambria" panose="02040503050406030204" pitchFamily="18" charset="0"/>
              </a:rPr>
              <a:t>Σπυρίδων Κοντογιάννης</a:t>
            </a:r>
            <a:b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l-GR" sz="2700" dirty="0">
                <a:latin typeface="Cambria" panose="02040503050406030204" pitchFamily="18" charset="0"/>
                <a:ea typeface="Cambria" panose="02040503050406030204" pitchFamily="18" charset="0"/>
              </a:rPr>
              <a:t>Πανεπιστήμιο Ιωαννίνων</a:t>
            </a:r>
            <a:endParaRPr lang="el-GR" sz="27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Εικόνα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8AD3BB17-CCDE-4A33-96C8-7C660791B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" y="39755"/>
            <a:ext cx="1051625" cy="124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0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Κύλινδρος 42">
            <a:extLst>
              <a:ext uri="{FF2B5EF4-FFF2-40B4-BE49-F238E27FC236}">
                <a16:creationId xmlns:a16="http://schemas.microsoft.com/office/drawing/2014/main" id="{482DB4B9-794E-410E-BE42-825A278C70F5}"/>
              </a:ext>
            </a:extLst>
          </p:cNvPr>
          <p:cNvSpPr/>
          <p:nvPr/>
        </p:nvSpPr>
        <p:spPr>
          <a:xfrm>
            <a:off x="3988346" y="2458066"/>
            <a:ext cx="1783402" cy="17448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000" b="0" i="1" dirty="0">
              <a:latin typeface="Cambria Math" panose="02040503050406030204" pitchFamily="18" charset="0"/>
            </a:endParaRPr>
          </a:p>
          <a:p>
            <a:pPr algn="just"/>
            <a:endParaRPr lang="en-US" sz="1000" b="0" dirty="0"/>
          </a:p>
        </p:txBody>
      </p:sp>
      <p:pic>
        <p:nvPicPr>
          <p:cNvPr id="41" name="Εικόνα 40" descr="Εικόνα που περιέχει κείμενο, ρολόι, μετρη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95847DA4-F981-42F3-8D2F-398875EAB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7" y="913813"/>
            <a:ext cx="3816652" cy="5727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5D3567-D9E1-45F1-9DF9-10189CDAED4D}"/>
              </a:ext>
            </a:extLst>
          </p:cNvPr>
          <p:cNvSpPr txBox="1"/>
          <p:nvPr/>
        </p:nvSpPr>
        <p:spPr>
          <a:xfrm>
            <a:off x="8203654" y="6144994"/>
            <a:ext cx="398230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Ψευδοκώδικας </a:t>
            </a:r>
            <a:r>
              <a:rPr lang="en-US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BOA*</a:t>
            </a:r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ε</a:t>
            </a:r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l-GR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5AF91678-CA8F-454B-8609-D0C4104A20EB}"/>
              </a:ext>
            </a:extLst>
          </p:cNvPr>
          <p:cNvSpPr/>
          <p:nvPr/>
        </p:nvSpPr>
        <p:spPr>
          <a:xfrm>
            <a:off x="0" y="6653803"/>
            <a:ext cx="12192000" cy="214559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Ελεύθερη σχεδίαση: Σχήμα 7">
            <a:extLst>
              <a:ext uri="{FF2B5EF4-FFF2-40B4-BE49-F238E27FC236}">
                <a16:creationId xmlns:a16="http://schemas.microsoft.com/office/drawing/2014/main" id="{1D0B4B2E-53C7-47F8-9288-9F9E8065AF8F}"/>
              </a:ext>
            </a:extLst>
          </p:cNvPr>
          <p:cNvSpPr/>
          <p:nvPr/>
        </p:nvSpPr>
        <p:spPr>
          <a:xfrm>
            <a:off x="11232277" y="6210841"/>
            <a:ext cx="953680" cy="476840"/>
          </a:xfrm>
          <a:custGeom>
            <a:avLst/>
            <a:gdLst>
              <a:gd name="connsiteX0" fmla="*/ 476840 w 953680"/>
              <a:gd name="connsiteY0" fmla="*/ 0 h 476840"/>
              <a:gd name="connsiteX1" fmla="*/ 953680 w 953680"/>
              <a:gd name="connsiteY1" fmla="*/ 476840 h 476840"/>
              <a:gd name="connsiteX2" fmla="*/ 0 w 953680"/>
              <a:gd name="connsiteY2" fmla="*/ 476840 h 476840"/>
              <a:gd name="connsiteX3" fmla="*/ 476840 w 953680"/>
              <a:gd name="connsiteY3" fmla="*/ 0 h 47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680" h="476840">
                <a:moveTo>
                  <a:pt x="476840" y="0"/>
                </a:moveTo>
                <a:cubicBezTo>
                  <a:pt x="740191" y="0"/>
                  <a:pt x="953680" y="213489"/>
                  <a:pt x="953680" y="476840"/>
                </a:cubicBezTo>
                <a:lnTo>
                  <a:pt x="0" y="476840"/>
                </a:lnTo>
                <a:cubicBezTo>
                  <a:pt x="0" y="213489"/>
                  <a:pt x="213489" y="0"/>
                  <a:pt x="476840" y="0"/>
                </a:cubicBezTo>
                <a:close/>
              </a:path>
            </a:pathLst>
          </a:cu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dirty="0">
                <a:latin typeface="Consolas" panose="020B0609020204030204" pitchFamily="49" charset="0"/>
                <a:ea typeface="Segoe UI Black" panose="020B0A02040204020203" pitchFamily="34" charset="0"/>
              </a:rPr>
              <a:t>9</a:t>
            </a:r>
          </a:p>
        </p:txBody>
      </p:sp>
      <p:pic>
        <p:nvPicPr>
          <p:cNvPr id="9" name="Εικόνα 8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4A395BFE-DBD7-4FBA-B480-811562D8A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55" y="0"/>
            <a:ext cx="3988348" cy="6177371"/>
          </a:xfrm>
          <a:prstGeom prst="rect">
            <a:avLst/>
          </a:prstGeom>
        </p:spPr>
      </p:pic>
      <p:sp>
        <p:nvSpPr>
          <p:cNvPr id="13" name="Βέλος: Αριστερό 12">
            <a:extLst>
              <a:ext uri="{FF2B5EF4-FFF2-40B4-BE49-F238E27FC236}">
                <a16:creationId xmlns:a16="http://schemas.microsoft.com/office/drawing/2014/main" id="{6D8F7F11-C02A-4A4A-ABB1-4F2BA37F8709}"/>
              </a:ext>
            </a:extLst>
          </p:cNvPr>
          <p:cNvSpPr/>
          <p:nvPr/>
        </p:nvSpPr>
        <p:spPr>
          <a:xfrm>
            <a:off x="2369662" y="2005433"/>
            <a:ext cx="770259" cy="989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1243F4-ADFF-4D9A-9AFA-CCE5C1201B20}"/>
              </a:ext>
            </a:extLst>
          </p:cNvPr>
          <p:cNvSpPr txBox="1"/>
          <p:nvPr/>
        </p:nvSpPr>
        <p:spPr>
          <a:xfrm>
            <a:off x="2216526" y="1724085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εκκίνησης</a:t>
            </a:r>
          </a:p>
        </p:txBody>
      </p:sp>
      <p:sp>
        <p:nvSpPr>
          <p:cNvPr id="15" name="Βέλος: Αριστερό 14">
            <a:extLst>
              <a:ext uri="{FF2B5EF4-FFF2-40B4-BE49-F238E27FC236}">
                <a16:creationId xmlns:a16="http://schemas.microsoft.com/office/drawing/2014/main" id="{B1AC2A5F-0BD8-4646-B45B-2188AB9C9926}"/>
              </a:ext>
            </a:extLst>
          </p:cNvPr>
          <p:cNvSpPr/>
          <p:nvPr/>
        </p:nvSpPr>
        <p:spPr>
          <a:xfrm>
            <a:off x="2369661" y="5632010"/>
            <a:ext cx="770259" cy="989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3D26B-77CC-45E3-B3E5-4635675E1EB8}"/>
              </a:ext>
            </a:extLst>
          </p:cNvPr>
          <p:cNvSpPr txBox="1"/>
          <p:nvPr/>
        </p:nvSpPr>
        <p:spPr>
          <a:xfrm>
            <a:off x="2220797" y="5371654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στόχος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4B855F-AB22-4C23-BA38-7B25529DF0EA}"/>
                  </a:ext>
                </a:extLst>
              </p:cNvPr>
              <p:cNvSpPr txBox="1"/>
              <p:nvPr/>
            </p:nvSpPr>
            <p:spPr>
              <a:xfrm>
                <a:off x="6717743" y="4911299"/>
                <a:ext cx="953680" cy="319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</m:oMath>
                  </m:oMathPara>
                </a14:m>
                <a:endParaRPr lang="el-G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4B855F-AB22-4C23-BA38-7B25529DF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743" y="4911299"/>
                <a:ext cx="953680" cy="319383"/>
              </a:xfrm>
              <a:prstGeom prst="rect">
                <a:avLst/>
              </a:prstGeom>
              <a:blipFill>
                <a:blip r:embed="rId5"/>
                <a:stretch>
                  <a:fillRect b="-185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DBB8E5E-159B-4A19-B701-C318C88B2E40}"/>
                  </a:ext>
                </a:extLst>
              </p:cNvPr>
              <p:cNvSpPr txBox="1"/>
              <p:nvPr/>
            </p:nvSpPr>
            <p:spPr>
              <a:xfrm>
                <a:off x="4125372" y="3186506"/>
                <a:ext cx="14945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4,6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l-GR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DBB8E5E-159B-4A19-B701-C318C88B2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372" y="3186506"/>
                <a:ext cx="1494503" cy="276999"/>
              </a:xfrm>
              <a:prstGeom prst="rect">
                <a:avLst/>
              </a:prstGeom>
              <a:blipFill>
                <a:blip r:embed="rId6"/>
                <a:stretch>
                  <a:fillRect r="-163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376FC0-502E-4FAC-9461-BC93E516C68D}"/>
                  </a:ext>
                </a:extLst>
              </p:cNvPr>
              <p:cNvSpPr txBox="1"/>
              <p:nvPr/>
            </p:nvSpPr>
            <p:spPr>
              <a:xfrm>
                <a:off x="4114913" y="3422760"/>
                <a:ext cx="14945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376FC0-502E-4FAC-9461-BC93E516C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913" y="3422760"/>
                <a:ext cx="1494502" cy="276999"/>
              </a:xfrm>
              <a:prstGeom prst="rect">
                <a:avLst/>
              </a:prstGeom>
              <a:blipFill>
                <a:blip r:embed="rId7"/>
                <a:stretch>
                  <a:fillRect r="-8163" b="-869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Βέλος: Κάτω 34">
            <a:extLst>
              <a:ext uri="{FF2B5EF4-FFF2-40B4-BE49-F238E27FC236}">
                <a16:creationId xmlns:a16="http://schemas.microsoft.com/office/drawing/2014/main" id="{6CFE71A8-2555-4989-A9D7-F42341F86BD7}"/>
              </a:ext>
            </a:extLst>
          </p:cNvPr>
          <p:cNvSpPr/>
          <p:nvPr/>
        </p:nvSpPr>
        <p:spPr>
          <a:xfrm>
            <a:off x="6197869" y="4379440"/>
            <a:ext cx="173414" cy="3657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Βέλος: Αριστερό 35">
            <a:extLst>
              <a:ext uri="{FF2B5EF4-FFF2-40B4-BE49-F238E27FC236}">
                <a16:creationId xmlns:a16="http://schemas.microsoft.com/office/drawing/2014/main" id="{9B82913F-C79F-470A-8CE3-A6A9B3E44843}"/>
              </a:ext>
            </a:extLst>
          </p:cNvPr>
          <p:cNvSpPr/>
          <p:nvPr/>
        </p:nvSpPr>
        <p:spPr>
          <a:xfrm>
            <a:off x="11139948" y="2566219"/>
            <a:ext cx="648929" cy="117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8" name="Βέλος: Αριστερό 37">
            <a:extLst>
              <a:ext uri="{FF2B5EF4-FFF2-40B4-BE49-F238E27FC236}">
                <a16:creationId xmlns:a16="http://schemas.microsoft.com/office/drawing/2014/main" id="{A4AAC410-0E40-43E9-85BC-66B4F0974FA7}"/>
              </a:ext>
            </a:extLst>
          </p:cNvPr>
          <p:cNvSpPr/>
          <p:nvPr/>
        </p:nvSpPr>
        <p:spPr>
          <a:xfrm>
            <a:off x="10014155" y="3519225"/>
            <a:ext cx="648929" cy="117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aphicFrame>
        <p:nvGraphicFramePr>
          <p:cNvPr id="29" name="Πίνακας 79">
            <a:extLst>
              <a:ext uri="{FF2B5EF4-FFF2-40B4-BE49-F238E27FC236}">
                <a16:creationId xmlns:a16="http://schemas.microsoft.com/office/drawing/2014/main" id="{1B3A952C-50F3-4BD9-B1E7-E9737A4E1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236929"/>
              </p:ext>
            </p:extLst>
          </p:nvPr>
        </p:nvGraphicFramePr>
        <p:xfrm>
          <a:off x="4154957" y="4902531"/>
          <a:ext cx="24123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17">
                  <a:extLst>
                    <a:ext uri="{9D8B030D-6E8A-4147-A177-3AD203B41FA5}">
                      <a16:colId xmlns:a16="http://schemas.microsoft.com/office/drawing/2014/main" val="4223920135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38507323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253774152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541821085"/>
                    </a:ext>
                  </a:extLst>
                </a:gridCol>
                <a:gridCol w="496552">
                  <a:extLst>
                    <a:ext uri="{9D8B030D-6E8A-4147-A177-3AD203B41FA5}">
                      <a16:colId xmlns:a16="http://schemas.microsoft.com/office/drawing/2014/main" val="3647599096"/>
                    </a:ext>
                  </a:extLst>
                </a:gridCol>
              </a:tblGrid>
              <a:tr h="237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93701"/>
                  </a:ext>
                </a:extLst>
              </a:tr>
            </a:tbl>
          </a:graphicData>
        </a:graphic>
      </p:graphicFrame>
      <p:graphicFrame>
        <p:nvGraphicFramePr>
          <p:cNvPr id="30" name="Πίνακας 79">
            <a:extLst>
              <a:ext uri="{FF2B5EF4-FFF2-40B4-BE49-F238E27FC236}">
                <a16:creationId xmlns:a16="http://schemas.microsoft.com/office/drawing/2014/main" id="{22B0EF1F-A57D-4A05-9035-14C0A0555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154366"/>
              </p:ext>
            </p:extLst>
          </p:nvPr>
        </p:nvGraphicFramePr>
        <p:xfrm>
          <a:off x="4154957" y="4899687"/>
          <a:ext cx="24123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17">
                  <a:extLst>
                    <a:ext uri="{9D8B030D-6E8A-4147-A177-3AD203B41FA5}">
                      <a16:colId xmlns:a16="http://schemas.microsoft.com/office/drawing/2014/main" val="4223920135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38507323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253774152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541821085"/>
                    </a:ext>
                  </a:extLst>
                </a:gridCol>
                <a:gridCol w="496552">
                  <a:extLst>
                    <a:ext uri="{9D8B030D-6E8A-4147-A177-3AD203B41FA5}">
                      <a16:colId xmlns:a16="http://schemas.microsoft.com/office/drawing/2014/main" val="3647599096"/>
                    </a:ext>
                  </a:extLst>
                </a:gridCol>
              </a:tblGrid>
              <a:tr h="237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93701"/>
                  </a:ext>
                </a:extLst>
              </a:tr>
            </a:tbl>
          </a:graphicData>
        </a:graphic>
      </p:graphicFrame>
      <p:sp>
        <p:nvSpPr>
          <p:cNvPr id="37" name="Βέλος: Αριστερό 36">
            <a:extLst>
              <a:ext uri="{FF2B5EF4-FFF2-40B4-BE49-F238E27FC236}">
                <a16:creationId xmlns:a16="http://schemas.microsoft.com/office/drawing/2014/main" id="{1C8AC1A0-46CE-4FAA-868D-2999C71A5235}"/>
              </a:ext>
            </a:extLst>
          </p:cNvPr>
          <p:cNvSpPr/>
          <p:nvPr/>
        </p:nvSpPr>
        <p:spPr>
          <a:xfrm>
            <a:off x="10183263" y="3789954"/>
            <a:ext cx="648929" cy="117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D9AAA0-ACB5-4EA2-8BD5-026FC4503E2A}"/>
                  </a:ext>
                </a:extLst>
              </p:cNvPr>
              <p:cNvSpPr txBox="1"/>
              <p:nvPr/>
            </p:nvSpPr>
            <p:spPr>
              <a:xfrm>
                <a:off x="4154957" y="5463799"/>
                <a:ext cx="2412343" cy="32694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3,9</m:t>
                          </m:r>
                        </m:e>
                      </m:d>
                      <m:r>
                        <a:rPr 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3,9</m:t>
                          </m:r>
                        </m:e>
                      </m:d>
                      <m:r>
                        <a:rPr 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D9AAA0-ACB5-4EA2-8BD5-026FC4503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957" y="5463799"/>
                <a:ext cx="2412343" cy="3269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C5FD5C61-2EEF-48BC-A59A-F02FE376ABCE}"/>
              </a:ext>
            </a:extLst>
          </p:cNvPr>
          <p:cNvSpPr txBox="1"/>
          <p:nvPr/>
        </p:nvSpPr>
        <p:spPr>
          <a:xfrm>
            <a:off x="6717743" y="5458183"/>
            <a:ext cx="953680" cy="31938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sols</a:t>
            </a:r>
            <a:endParaRPr lang="el-GR" sz="1400" i="1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DC776A-72A1-4919-8553-2F64ABA4DC2C}"/>
              </a:ext>
            </a:extLst>
          </p:cNvPr>
          <p:cNvSpPr txBox="1"/>
          <p:nvPr/>
        </p:nvSpPr>
        <p:spPr>
          <a:xfrm>
            <a:off x="5182829" y="296666"/>
            <a:ext cx="164737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solidFill>
                  <a:schemeClr val="bg1"/>
                </a:solidFill>
              </a:rPr>
              <a:t>επανάληψη</a:t>
            </a:r>
            <a:r>
              <a:rPr lang="en-US" b="1" dirty="0">
                <a:solidFill>
                  <a:schemeClr val="bg1"/>
                </a:solidFill>
              </a:rPr>
              <a:t> 3</a:t>
            </a:r>
            <a:r>
              <a:rPr lang="el-GR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CFF019-A77D-4076-A742-F837E122713F}"/>
              </a:ext>
            </a:extLst>
          </p:cNvPr>
          <p:cNvSpPr txBox="1"/>
          <p:nvPr/>
        </p:nvSpPr>
        <p:spPr>
          <a:xfrm>
            <a:off x="4381558" y="2446654"/>
            <a:ext cx="996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endParaRPr lang="el-G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129E95E-4550-46A5-A488-A4A3DE68F619}"/>
                  </a:ext>
                </a:extLst>
              </p:cNvPr>
              <p:cNvSpPr txBox="1"/>
              <p:nvPr/>
            </p:nvSpPr>
            <p:spPr>
              <a:xfrm>
                <a:off x="3967958" y="1570196"/>
                <a:ext cx="2273324" cy="358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𝒈𝒐𝒂𝒍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129E95E-4550-46A5-A488-A4A3DE68F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958" y="1570196"/>
                <a:ext cx="2273324" cy="358560"/>
              </a:xfrm>
              <a:prstGeom prst="rect">
                <a:avLst/>
              </a:prstGeom>
              <a:blipFill>
                <a:blip r:embed="rId9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Ορθογώνιο 27">
            <a:extLst>
              <a:ext uri="{FF2B5EF4-FFF2-40B4-BE49-F238E27FC236}">
                <a16:creationId xmlns:a16="http://schemas.microsoft.com/office/drawing/2014/main" id="{8484D38D-0A52-45B4-9FA9-98CFE30C7266}"/>
              </a:ext>
            </a:extLst>
          </p:cNvPr>
          <p:cNvSpPr/>
          <p:nvPr/>
        </p:nvSpPr>
        <p:spPr>
          <a:xfrm>
            <a:off x="-7278" y="-12701"/>
            <a:ext cx="3816652" cy="926513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200" i="1" dirty="0"/>
              <a:t>Παράδειγμα ΒΟΑ*ε=0</a:t>
            </a:r>
          </a:p>
        </p:txBody>
      </p:sp>
    </p:spTree>
    <p:extLst>
      <p:ext uri="{BB962C8B-B14F-4D97-AF65-F5344CB8AC3E}">
        <p14:creationId xmlns:p14="http://schemas.microsoft.com/office/powerpoint/2010/main" val="322494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8" grpId="0" animBg="1"/>
      <p:bldP spid="38" grpId="1" animBg="1"/>
      <p:bldP spid="37" grpId="0" animBg="1"/>
      <p:bldP spid="2" grpId="0" animBg="1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Κύλινδρος 43">
            <a:extLst>
              <a:ext uri="{FF2B5EF4-FFF2-40B4-BE49-F238E27FC236}">
                <a16:creationId xmlns:a16="http://schemas.microsoft.com/office/drawing/2014/main" id="{2E589441-9D48-4E9E-AF24-A2F5A52925B8}"/>
              </a:ext>
            </a:extLst>
          </p:cNvPr>
          <p:cNvSpPr/>
          <p:nvPr/>
        </p:nvSpPr>
        <p:spPr>
          <a:xfrm>
            <a:off x="3988346" y="2458066"/>
            <a:ext cx="1783402" cy="17448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000" b="0" i="1" dirty="0">
              <a:latin typeface="Cambria Math" panose="02040503050406030204" pitchFamily="18" charset="0"/>
            </a:endParaRPr>
          </a:p>
          <a:p>
            <a:pPr algn="just"/>
            <a:endParaRPr lang="en-US" sz="1000" b="0" dirty="0"/>
          </a:p>
        </p:txBody>
      </p:sp>
      <p:graphicFrame>
        <p:nvGraphicFramePr>
          <p:cNvPr id="39" name="Πίνακας 79">
            <a:extLst>
              <a:ext uri="{FF2B5EF4-FFF2-40B4-BE49-F238E27FC236}">
                <a16:creationId xmlns:a16="http://schemas.microsoft.com/office/drawing/2014/main" id="{4F9BC0E4-6CC5-4965-81DD-06CD5B877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38290"/>
              </p:ext>
            </p:extLst>
          </p:nvPr>
        </p:nvGraphicFramePr>
        <p:xfrm>
          <a:off x="4154957" y="4899687"/>
          <a:ext cx="24123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17">
                  <a:extLst>
                    <a:ext uri="{9D8B030D-6E8A-4147-A177-3AD203B41FA5}">
                      <a16:colId xmlns:a16="http://schemas.microsoft.com/office/drawing/2014/main" val="4223920135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38507323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253774152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541821085"/>
                    </a:ext>
                  </a:extLst>
                </a:gridCol>
                <a:gridCol w="496552">
                  <a:extLst>
                    <a:ext uri="{9D8B030D-6E8A-4147-A177-3AD203B41FA5}">
                      <a16:colId xmlns:a16="http://schemas.microsoft.com/office/drawing/2014/main" val="3647599096"/>
                    </a:ext>
                  </a:extLst>
                </a:gridCol>
              </a:tblGrid>
              <a:tr h="237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93701"/>
                  </a:ext>
                </a:extLst>
              </a:tr>
            </a:tbl>
          </a:graphicData>
        </a:graphic>
      </p:graphicFrame>
      <p:graphicFrame>
        <p:nvGraphicFramePr>
          <p:cNvPr id="30" name="Πίνακας 79">
            <a:extLst>
              <a:ext uri="{FF2B5EF4-FFF2-40B4-BE49-F238E27FC236}">
                <a16:creationId xmlns:a16="http://schemas.microsoft.com/office/drawing/2014/main" id="{22B0EF1F-A57D-4A05-9035-14C0A0555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301663"/>
              </p:ext>
            </p:extLst>
          </p:nvPr>
        </p:nvGraphicFramePr>
        <p:xfrm>
          <a:off x="4154957" y="4899687"/>
          <a:ext cx="24123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17">
                  <a:extLst>
                    <a:ext uri="{9D8B030D-6E8A-4147-A177-3AD203B41FA5}">
                      <a16:colId xmlns:a16="http://schemas.microsoft.com/office/drawing/2014/main" val="4223920135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38507323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253774152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541821085"/>
                    </a:ext>
                  </a:extLst>
                </a:gridCol>
                <a:gridCol w="496552">
                  <a:extLst>
                    <a:ext uri="{9D8B030D-6E8A-4147-A177-3AD203B41FA5}">
                      <a16:colId xmlns:a16="http://schemas.microsoft.com/office/drawing/2014/main" val="3647599096"/>
                    </a:ext>
                  </a:extLst>
                </a:gridCol>
              </a:tblGrid>
              <a:tr h="237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93701"/>
                  </a:ext>
                </a:extLst>
              </a:tr>
            </a:tbl>
          </a:graphicData>
        </a:graphic>
      </p:graphicFrame>
      <p:pic>
        <p:nvPicPr>
          <p:cNvPr id="41" name="Εικόνα 40" descr="Εικόνα που περιέχει κείμενο, ρολόι, μετρη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95847DA4-F981-42F3-8D2F-398875EAB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7" y="913813"/>
            <a:ext cx="3816652" cy="5727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5D3567-D9E1-45F1-9DF9-10189CDAED4D}"/>
              </a:ext>
            </a:extLst>
          </p:cNvPr>
          <p:cNvSpPr txBox="1"/>
          <p:nvPr/>
        </p:nvSpPr>
        <p:spPr>
          <a:xfrm>
            <a:off x="8203654" y="6144994"/>
            <a:ext cx="398230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Ψευδοκώδικας </a:t>
            </a:r>
            <a:r>
              <a:rPr lang="en-US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BOA*</a:t>
            </a:r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ε</a:t>
            </a:r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l-GR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5AF91678-CA8F-454B-8609-D0C4104A20EB}"/>
              </a:ext>
            </a:extLst>
          </p:cNvPr>
          <p:cNvSpPr/>
          <p:nvPr/>
        </p:nvSpPr>
        <p:spPr>
          <a:xfrm>
            <a:off x="0" y="6653803"/>
            <a:ext cx="12192000" cy="214559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Ελεύθερη σχεδίαση: Σχήμα 7">
            <a:extLst>
              <a:ext uri="{FF2B5EF4-FFF2-40B4-BE49-F238E27FC236}">
                <a16:creationId xmlns:a16="http://schemas.microsoft.com/office/drawing/2014/main" id="{1D0B4B2E-53C7-47F8-9288-9F9E8065AF8F}"/>
              </a:ext>
            </a:extLst>
          </p:cNvPr>
          <p:cNvSpPr/>
          <p:nvPr/>
        </p:nvSpPr>
        <p:spPr>
          <a:xfrm>
            <a:off x="11232277" y="6210841"/>
            <a:ext cx="953680" cy="476840"/>
          </a:xfrm>
          <a:custGeom>
            <a:avLst/>
            <a:gdLst>
              <a:gd name="connsiteX0" fmla="*/ 476840 w 953680"/>
              <a:gd name="connsiteY0" fmla="*/ 0 h 476840"/>
              <a:gd name="connsiteX1" fmla="*/ 953680 w 953680"/>
              <a:gd name="connsiteY1" fmla="*/ 476840 h 476840"/>
              <a:gd name="connsiteX2" fmla="*/ 0 w 953680"/>
              <a:gd name="connsiteY2" fmla="*/ 476840 h 476840"/>
              <a:gd name="connsiteX3" fmla="*/ 476840 w 953680"/>
              <a:gd name="connsiteY3" fmla="*/ 0 h 47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680" h="476840">
                <a:moveTo>
                  <a:pt x="476840" y="0"/>
                </a:moveTo>
                <a:cubicBezTo>
                  <a:pt x="740191" y="0"/>
                  <a:pt x="953680" y="213489"/>
                  <a:pt x="953680" y="476840"/>
                </a:cubicBezTo>
                <a:lnTo>
                  <a:pt x="0" y="476840"/>
                </a:lnTo>
                <a:cubicBezTo>
                  <a:pt x="0" y="213489"/>
                  <a:pt x="213489" y="0"/>
                  <a:pt x="476840" y="0"/>
                </a:cubicBezTo>
                <a:close/>
              </a:path>
            </a:pathLst>
          </a:cu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dirty="0">
                <a:latin typeface="Consolas" panose="020B0609020204030204" pitchFamily="49" charset="0"/>
                <a:ea typeface="Segoe UI Black" panose="020B0A02040204020203" pitchFamily="34" charset="0"/>
              </a:rPr>
              <a:t>10</a:t>
            </a:r>
          </a:p>
        </p:txBody>
      </p:sp>
      <p:pic>
        <p:nvPicPr>
          <p:cNvPr id="9" name="Εικόνα 8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4A395BFE-DBD7-4FBA-B480-811562D8A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55" y="0"/>
            <a:ext cx="3988348" cy="6177371"/>
          </a:xfrm>
          <a:prstGeom prst="rect">
            <a:avLst/>
          </a:prstGeom>
        </p:spPr>
      </p:pic>
      <p:sp>
        <p:nvSpPr>
          <p:cNvPr id="13" name="Βέλος: Αριστερό 12">
            <a:extLst>
              <a:ext uri="{FF2B5EF4-FFF2-40B4-BE49-F238E27FC236}">
                <a16:creationId xmlns:a16="http://schemas.microsoft.com/office/drawing/2014/main" id="{6D8F7F11-C02A-4A4A-ABB1-4F2BA37F8709}"/>
              </a:ext>
            </a:extLst>
          </p:cNvPr>
          <p:cNvSpPr/>
          <p:nvPr/>
        </p:nvSpPr>
        <p:spPr>
          <a:xfrm>
            <a:off x="2369662" y="2005433"/>
            <a:ext cx="770259" cy="989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1243F4-ADFF-4D9A-9AFA-CCE5C1201B20}"/>
              </a:ext>
            </a:extLst>
          </p:cNvPr>
          <p:cNvSpPr txBox="1"/>
          <p:nvPr/>
        </p:nvSpPr>
        <p:spPr>
          <a:xfrm>
            <a:off x="2216526" y="1724085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εκκίνησης</a:t>
            </a:r>
          </a:p>
        </p:txBody>
      </p:sp>
      <p:sp>
        <p:nvSpPr>
          <p:cNvPr id="15" name="Βέλος: Αριστερό 14">
            <a:extLst>
              <a:ext uri="{FF2B5EF4-FFF2-40B4-BE49-F238E27FC236}">
                <a16:creationId xmlns:a16="http://schemas.microsoft.com/office/drawing/2014/main" id="{B1AC2A5F-0BD8-4646-B45B-2188AB9C9926}"/>
              </a:ext>
            </a:extLst>
          </p:cNvPr>
          <p:cNvSpPr/>
          <p:nvPr/>
        </p:nvSpPr>
        <p:spPr>
          <a:xfrm>
            <a:off x="2369661" y="5632010"/>
            <a:ext cx="770259" cy="989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3D26B-77CC-45E3-B3E5-4635675E1EB8}"/>
              </a:ext>
            </a:extLst>
          </p:cNvPr>
          <p:cNvSpPr txBox="1"/>
          <p:nvPr/>
        </p:nvSpPr>
        <p:spPr>
          <a:xfrm>
            <a:off x="2220797" y="5371654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στόχος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4B855F-AB22-4C23-BA38-7B25529DF0EA}"/>
                  </a:ext>
                </a:extLst>
              </p:cNvPr>
              <p:cNvSpPr txBox="1"/>
              <p:nvPr/>
            </p:nvSpPr>
            <p:spPr>
              <a:xfrm>
                <a:off x="6717743" y="4911299"/>
                <a:ext cx="953680" cy="319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</m:oMath>
                  </m:oMathPara>
                </a14:m>
                <a:endParaRPr lang="el-G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4B855F-AB22-4C23-BA38-7B25529DF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743" y="4911299"/>
                <a:ext cx="953680" cy="319383"/>
              </a:xfrm>
              <a:prstGeom prst="rect">
                <a:avLst/>
              </a:prstGeom>
              <a:blipFill>
                <a:blip r:embed="rId5"/>
                <a:stretch>
                  <a:fillRect b="-185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376FC0-502E-4FAC-9461-BC93E516C68D}"/>
                  </a:ext>
                </a:extLst>
              </p:cNvPr>
              <p:cNvSpPr txBox="1"/>
              <p:nvPr/>
            </p:nvSpPr>
            <p:spPr>
              <a:xfrm>
                <a:off x="4171488" y="3368069"/>
                <a:ext cx="14945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376FC0-502E-4FAC-9461-BC93E516C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488" y="3368069"/>
                <a:ext cx="1494502" cy="276999"/>
              </a:xfrm>
              <a:prstGeom prst="rect">
                <a:avLst/>
              </a:prstGeom>
              <a:blipFill>
                <a:blip r:embed="rId6"/>
                <a:stretch>
                  <a:fillRect r="-8163" b="-1111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Βέλος: Κάτω 34">
            <a:extLst>
              <a:ext uri="{FF2B5EF4-FFF2-40B4-BE49-F238E27FC236}">
                <a16:creationId xmlns:a16="http://schemas.microsoft.com/office/drawing/2014/main" id="{6CFE71A8-2555-4989-A9D7-F42341F86BD7}"/>
              </a:ext>
            </a:extLst>
          </p:cNvPr>
          <p:cNvSpPr/>
          <p:nvPr/>
        </p:nvSpPr>
        <p:spPr>
          <a:xfrm>
            <a:off x="4799209" y="4434751"/>
            <a:ext cx="173414" cy="3657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Βέλος: Αριστερό 35">
            <a:extLst>
              <a:ext uri="{FF2B5EF4-FFF2-40B4-BE49-F238E27FC236}">
                <a16:creationId xmlns:a16="http://schemas.microsoft.com/office/drawing/2014/main" id="{9B82913F-C79F-470A-8CE3-A6A9B3E44843}"/>
              </a:ext>
            </a:extLst>
          </p:cNvPr>
          <p:cNvSpPr/>
          <p:nvPr/>
        </p:nvSpPr>
        <p:spPr>
          <a:xfrm>
            <a:off x="11139948" y="2566219"/>
            <a:ext cx="648929" cy="117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8" name="Βέλος: Αριστερό 37">
            <a:extLst>
              <a:ext uri="{FF2B5EF4-FFF2-40B4-BE49-F238E27FC236}">
                <a16:creationId xmlns:a16="http://schemas.microsoft.com/office/drawing/2014/main" id="{A4AAC410-0E40-43E9-85BC-66B4F0974FA7}"/>
              </a:ext>
            </a:extLst>
          </p:cNvPr>
          <p:cNvSpPr/>
          <p:nvPr/>
        </p:nvSpPr>
        <p:spPr>
          <a:xfrm>
            <a:off x="10014155" y="3519225"/>
            <a:ext cx="648929" cy="117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" name="Βέλος: Δεξιό 2">
            <a:extLst>
              <a:ext uri="{FF2B5EF4-FFF2-40B4-BE49-F238E27FC236}">
                <a16:creationId xmlns:a16="http://schemas.microsoft.com/office/drawing/2014/main" id="{220C6CA0-B353-4029-97C2-48864DD74DD5}"/>
              </a:ext>
            </a:extLst>
          </p:cNvPr>
          <p:cNvSpPr/>
          <p:nvPr/>
        </p:nvSpPr>
        <p:spPr>
          <a:xfrm>
            <a:off x="1010991" y="3653836"/>
            <a:ext cx="541584" cy="28951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2" name="Βέλος: Δεξιό 31">
            <a:extLst>
              <a:ext uri="{FF2B5EF4-FFF2-40B4-BE49-F238E27FC236}">
                <a16:creationId xmlns:a16="http://schemas.microsoft.com/office/drawing/2014/main" id="{3850F9C3-7829-476C-9137-943B47FB4E6E}"/>
              </a:ext>
            </a:extLst>
          </p:cNvPr>
          <p:cNvSpPr/>
          <p:nvPr/>
        </p:nvSpPr>
        <p:spPr>
          <a:xfrm rot="3455495">
            <a:off x="596112" y="4517351"/>
            <a:ext cx="1351564" cy="2807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D8E4EF8-C253-47B1-8D6E-4CBE07B13E9C}"/>
                  </a:ext>
                </a:extLst>
              </p:cNvPr>
              <p:cNvSpPr txBox="1"/>
              <p:nvPr/>
            </p:nvSpPr>
            <p:spPr>
              <a:xfrm>
                <a:off x="4154957" y="3098483"/>
                <a:ext cx="14945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D8E4EF8-C253-47B1-8D6E-4CBE07B13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957" y="3098483"/>
                <a:ext cx="1494502" cy="276999"/>
              </a:xfrm>
              <a:prstGeom prst="rect">
                <a:avLst/>
              </a:prstGeom>
              <a:blipFill>
                <a:blip r:embed="rId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9DF73FF-FD10-4DEB-A2E0-20AADCE36471}"/>
                  </a:ext>
                </a:extLst>
              </p:cNvPr>
              <p:cNvSpPr txBox="1"/>
              <p:nvPr/>
            </p:nvSpPr>
            <p:spPr>
              <a:xfrm>
                <a:off x="4171488" y="3630260"/>
                <a:ext cx="1494502" cy="292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9DF73FF-FD10-4DEB-A2E0-20AADCE36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488" y="3630260"/>
                <a:ext cx="1494502" cy="292068"/>
              </a:xfrm>
              <a:prstGeom prst="rect">
                <a:avLst/>
              </a:prstGeom>
              <a:blipFill>
                <a:blip r:embed="rId8"/>
                <a:stretch>
                  <a:fillRect r="-5306" b="-638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7DF33DCE-FA60-450E-B613-69E85C77CCB9}"/>
              </a:ext>
            </a:extLst>
          </p:cNvPr>
          <p:cNvSpPr txBox="1"/>
          <p:nvPr/>
        </p:nvSpPr>
        <p:spPr>
          <a:xfrm>
            <a:off x="5182829" y="296666"/>
            <a:ext cx="164737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solidFill>
                  <a:schemeClr val="bg1"/>
                </a:solidFill>
              </a:rPr>
              <a:t>επανάληψη</a:t>
            </a:r>
            <a:r>
              <a:rPr lang="en-US" b="1" dirty="0">
                <a:solidFill>
                  <a:schemeClr val="bg1"/>
                </a:solidFill>
              </a:rPr>
              <a:t> 4</a:t>
            </a:r>
            <a:r>
              <a:rPr lang="el-GR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490D92-17B4-4D69-BF69-9001B5263C3F}"/>
              </a:ext>
            </a:extLst>
          </p:cNvPr>
          <p:cNvSpPr txBox="1"/>
          <p:nvPr/>
        </p:nvSpPr>
        <p:spPr>
          <a:xfrm>
            <a:off x="4381558" y="2446654"/>
            <a:ext cx="996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endParaRPr lang="el-G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C1A3C7-FB33-4420-9174-670C80CC469C}"/>
                  </a:ext>
                </a:extLst>
              </p:cNvPr>
              <p:cNvSpPr txBox="1"/>
              <p:nvPr/>
            </p:nvSpPr>
            <p:spPr>
              <a:xfrm>
                <a:off x="3967958" y="1570196"/>
                <a:ext cx="22733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d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𝒔𝒕𝒂𝒓𝒕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C1A3C7-FB33-4420-9174-670C80CC4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958" y="1570196"/>
                <a:ext cx="2273324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Ορθογώνιο 27">
            <a:extLst>
              <a:ext uri="{FF2B5EF4-FFF2-40B4-BE49-F238E27FC236}">
                <a16:creationId xmlns:a16="http://schemas.microsoft.com/office/drawing/2014/main" id="{11E52070-61F0-4F87-817F-01FE7ED506D2}"/>
              </a:ext>
            </a:extLst>
          </p:cNvPr>
          <p:cNvSpPr/>
          <p:nvPr/>
        </p:nvSpPr>
        <p:spPr>
          <a:xfrm>
            <a:off x="-7278" y="-12701"/>
            <a:ext cx="3816652" cy="926513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200" i="1" dirty="0"/>
              <a:t>Παράδειγμα ΒΟΑ*ε=0</a:t>
            </a:r>
          </a:p>
        </p:txBody>
      </p:sp>
    </p:spTree>
    <p:extLst>
      <p:ext uri="{BB962C8B-B14F-4D97-AF65-F5344CB8AC3E}">
        <p14:creationId xmlns:p14="http://schemas.microsoft.com/office/powerpoint/2010/main" val="98555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8" grpId="0" animBg="1"/>
      <p:bldP spid="38" grpId="1" animBg="1"/>
      <p:bldP spid="3" grpId="0" animBg="1"/>
      <p:bldP spid="3" grpId="1" animBg="1"/>
      <p:bldP spid="32" grpId="0" animBg="1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Κύλινδρος 28">
            <a:extLst>
              <a:ext uri="{FF2B5EF4-FFF2-40B4-BE49-F238E27FC236}">
                <a16:creationId xmlns:a16="http://schemas.microsoft.com/office/drawing/2014/main" id="{44BE089B-8596-426A-9D55-461913BEB9EA}"/>
              </a:ext>
            </a:extLst>
          </p:cNvPr>
          <p:cNvSpPr/>
          <p:nvPr/>
        </p:nvSpPr>
        <p:spPr>
          <a:xfrm>
            <a:off x="3988346" y="2458066"/>
            <a:ext cx="1783402" cy="17448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000" b="0" i="1" dirty="0">
              <a:latin typeface="Cambria Math" panose="02040503050406030204" pitchFamily="18" charset="0"/>
            </a:endParaRPr>
          </a:p>
          <a:p>
            <a:pPr algn="just"/>
            <a:endParaRPr lang="en-US" sz="1000" b="0" dirty="0"/>
          </a:p>
        </p:txBody>
      </p:sp>
      <p:graphicFrame>
        <p:nvGraphicFramePr>
          <p:cNvPr id="30" name="Πίνακας 79">
            <a:extLst>
              <a:ext uri="{FF2B5EF4-FFF2-40B4-BE49-F238E27FC236}">
                <a16:creationId xmlns:a16="http://schemas.microsoft.com/office/drawing/2014/main" id="{22B0EF1F-A57D-4A05-9035-14C0A05554E2}"/>
              </a:ext>
            </a:extLst>
          </p:cNvPr>
          <p:cNvGraphicFramePr>
            <a:graphicFrameLocks noGrp="1"/>
          </p:cNvGraphicFramePr>
          <p:nvPr/>
        </p:nvGraphicFramePr>
        <p:xfrm>
          <a:off x="4154957" y="4899687"/>
          <a:ext cx="24123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17">
                  <a:extLst>
                    <a:ext uri="{9D8B030D-6E8A-4147-A177-3AD203B41FA5}">
                      <a16:colId xmlns:a16="http://schemas.microsoft.com/office/drawing/2014/main" val="4223920135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38507323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253774152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541821085"/>
                    </a:ext>
                  </a:extLst>
                </a:gridCol>
                <a:gridCol w="496552">
                  <a:extLst>
                    <a:ext uri="{9D8B030D-6E8A-4147-A177-3AD203B41FA5}">
                      <a16:colId xmlns:a16="http://schemas.microsoft.com/office/drawing/2014/main" val="3647599096"/>
                    </a:ext>
                  </a:extLst>
                </a:gridCol>
              </a:tblGrid>
              <a:tr h="237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93701"/>
                  </a:ext>
                </a:extLst>
              </a:tr>
            </a:tbl>
          </a:graphicData>
        </a:graphic>
      </p:graphicFrame>
      <p:pic>
        <p:nvPicPr>
          <p:cNvPr id="41" name="Εικόνα 40" descr="Εικόνα που περιέχει κείμενο, ρολόι, μετρη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95847DA4-F981-42F3-8D2F-398875EAB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7" y="913813"/>
            <a:ext cx="3816652" cy="5727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5D3567-D9E1-45F1-9DF9-10189CDAED4D}"/>
              </a:ext>
            </a:extLst>
          </p:cNvPr>
          <p:cNvSpPr txBox="1"/>
          <p:nvPr/>
        </p:nvSpPr>
        <p:spPr>
          <a:xfrm>
            <a:off x="8203654" y="6144994"/>
            <a:ext cx="398230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Ψευδοκώδικας </a:t>
            </a:r>
            <a:r>
              <a:rPr lang="en-US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BOA*</a:t>
            </a:r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ε</a:t>
            </a:r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l-GR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5AF91678-CA8F-454B-8609-D0C4104A20EB}"/>
              </a:ext>
            </a:extLst>
          </p:cNvPr>
          <p:cNvSpPr/>
          <p:nvPr/>
        </p:nvSpPr>
        <p:spPr>
          <a:xfrm>
            <a:off x="0" y="6653803"/>
            <a:ext cx="12192000" cy="214559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Ελεύθερη σχεδίαση: Σχήμα 7">
            <a:extLst>
              <a:ext uri="{FF2B5EF4-FFF2-40B4-BE49-F238E27FC236}">
                <a16:creationId xmlns:a16="http://schemas.microsoft.com/office/drawing/2014/main" id="{1D0B4B2E-53C7-47F8-9288-9F9E8065AF8F}"/>
              </a:ext>
            </a:extLst>
          </p:cNvPr>
          <p:cNvSpPr/>
          <p:nvPr/>
        </p:nvSpPr>
        <p:spPr>
          <a:xfrm>
            <a:off x="11232277" y="6210841"/>
            <a:ext cx="953680" cy="476840"/>
          </a:xfrm>
          <a:custGeom>
            <a:avLst/>
            <a:gdLst>
              <a:gd name="connsiteX0" fmla="*/ 476840 w 953680"/>
              <a:gd name="connsiteY0" fmla="*/ 0 h 476840"/>
              <a:gd name="connsiteX1" fmla="*/ 953680 w 953680"/>
              <a:gd name="connsiteY1" fmla="*/ 476840 h 476840"/>
              <a:gd name="connsiteX2" fmla="*/ 0 w 953680"/>
              <a:gd name="connsiteY2" fmla="*/ 476840 h 476840"/>
              <a:gd name="connsiteX3" fmla="*/ 476840 w 953680"/>
              <a:gd name="connsiteY3" fmla="*/ 0 h 47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680" h="476840">
                <a:moveTo>
                  <a:pt x="476840" y="0"/>
                </a:moveTo>
                <a:cubicBezTo>
                  <a:pt x="740191" y="0"/>
                  <a:pt x="953680" y="213489"/>
                  <a:pt x="953680" y="476840"/>
                </a:cubicBezTo>
                <a:lnTo>
                  <a:pt x="0" y="476840"/>
                </a:lnTo>
                <a:cubicBezTo>
                  <a:pt x="0" y="213489"/>
                  <a:pt x="213489" y="0"/>
                  <a:pt x="476840" y="0"/>
                </a:cubicBezTo>
                <a:close/>
              </a:path>
            </a:pathLst>
          </a:cu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dirty="0">
                <a:latin typeface="Consolas" panose="020B0609020204030204" pitchFamily="49" charset="0"/>
                <a:ea typeface="Segoe UI Black" panose="020B0A02040204020203" pitchFamily="34" charset="0"/>
              </a:rPr>
              <a:t>11</a:t>
            </a:r>
          </a:p>
        </p:txBody>
      </p:sp>
      <p:pic>
        <p:nvPicPr>
          <p:cNvPr id="9" name="Εικόνα 8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4A395BFE-DBD7-4FBA-B480-811562D8A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55" y="0"/>
            <a:ext cx="3988348" cy="6177371"/>
          </a:xfrm>
          <a:prstGeom prst="rect">
            <a:avLst/>
          </a:prstGeom>
        </p:spPr>
      </p:pic>
      <p:sp>
        <p:nvSpPr>
          <p:cNvPr id="13" name="Βέλος: Αριστερό 12">
            <a:extLst>
              <a:ext uri="{FF2B5EF4-FFF2-40B4-BE49-F238E27FC236}">
                <a16:creationId xmlns:a16="http://schemas.microsoft.com/office/drawing/2014/main" id="{6D8F7F11-C02A-4A4A-ABB1-4F2BA37F8709}"/>
              </a:ext>
            </a:extLst>
          </p:cNvPr>
          <p:cNvSpPr/>
          <p:nvPr/>
        </p:nvSpPr>
        <p:spPr>
          <a:xfrm>
            <a:off x="2369662" y="2005433"/>
            <a:ext cx="770259" cy="989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1243F4-ADFF-4D9A-9AFA-CCE5C1201B20}"/>
              </a:ext>
            </a:extLst>
          </p:cNvPr>
          <p:cNvSpPr txBox="1"/>
          <p:nvPr/>
        </p:nvSpPr>
        <p:spPr>
          <a:xfrm>
            <a:off x="2216526" y="1724085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εκκίνησης</a:t>
            </a:r>
          </a:p>
        </p:txBody>
      </p:sp>
      <p:sp>
        <p:nvSpPr>
          <p:cNvPr id="15" name="Βέλος: Αριστερό 14">
            <a:extLst>
              <a:ext uri="{FF2B5EF4-FFF2-40B4-BE49-F238E27FC236}">
                <a16:creationId xmlns:a16="http://schemas.microsoft.com/office/drawing/2014/main" id="{B1AC2A5F-0BD8-4646-B45B-2188AB9C9926}"/>
              </a:ext>
            </a:extLst>
          </p:cNvPr>
          <p:cNvSpPr/>
          <p:nvPr/>
        </p:nvSpPr>
        <p:spPr>
          <a:xfrm>
            <a:off x="2369661" y="5632010"/>
            <a:ext cx="770259" cy="989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3D26B-77CC-45E3-B3E5-4635675E1EB8}"/>
              </a:ext>
            </a:extLst>
          </p:cNvPr>
          <p:cNvSpPr txBox="1"/>
          <p:nvPr/>
        </p:nvSpPr>
        <p:spPr>
          <a:xfrm>
            <a:off x="2220797" y="5371654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στόχος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4B855F-AB22-4C23-BA38-7B25529DF0EA}"/>
                  </a:ext>
                </a:extLst>
              </p:cNvPr>
              <p:cNvSpPr txBox="1"/>
              <p:nvPr/>
            </p:nvSpPr>
            <p:spPr>
              <a:xfrm>
                <a:off x="6717743" y="4911299"/>
                <a:ext cx="953680" cy="319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</m:oMath>
                  </m:oMathPara>
                </a14:m>
                <a:endParaRPr lang="el-G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4B855F-AB22-4C23-BA38-7B25529DF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743" y="4911299"/>
                <a:ext cx="953680" cy="319383"/>
              </a:xfrm>
              <a:prstGeom prst="rect">
                <a:avLst/>
              </a:prstGeom>
              <a:blipFill>
                <a:blip r:embed="rId5"/>
                <a:stretch>
                  <a:fillRect b="-185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376FC0-502E-4FAC-9461-BC93E516C68D}"/>
                  </a:ext>
                </a:extLst>
              </p:cNvPr>
              <p:cNvSpPr txBox="1"/>
              <p:nvPr/>
            </p:nvSpPr>
            <p:spPr>
              <a:xfrm>
                <a:off x="4171487" y="3343571"/>
                <a:ext cx="14945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376FC0-502E-4FAC-9461-BC93E516C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487" y="3343571"/>
                <a:ext cx="1494502" cy="276999"/>
              </a:xfrm>
              <a:prstGeom prst="rect">
                <a:avLst/>
              </a:prstGeom>
              <a:blipFill>
                <a:blip r:embed="rId6"/>
                <a:stretch>
                  <a:fillRect r="-8163" b="-869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Βέλος: Κάτω 34">
            <a:extLst>
              <a:ext uri="{FF2B5EF4-FFF2-40B4-BE49-F238E27FC236}">
                <a16:creationId xmlns:a16="http://schemas.microsoft.com/office/drawing/2014/main" id="{6CFE71A8-2555-4989-A9D7-F42341F86BD7}"/>
              </a:ext>
            </a:extLst>
          </p:cNvPr>
          <p:cNvSpPr/>
          <p:nvPr/>
        </p:nvSpPr>
        <p:spPr>
          <a:xfrm>
            <a:off x="5268464" y="4435351"/>
            <a:ext cx="173414" cy="3657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Βέλος: Αριστερό 35">
            <a:extLst>
              <a:ext uri="{FF2B5EF4-FFF2-40B4-BE49-F238E27FC236}">
                <a16:creationId xmlns:a16="http://schemas.microsoft.com/office/drawing/2014/main" id="{9B82913F-C79F-470A-8CE3-A6A9B3E44843}"/>
              </a:ext>
            </a:extLst>
          </p:cNvPr>
          <p:cNvSpPr/>
          <p:nvPr/>
        </p:nvSpPr>
        <p:spPr>
          <a:xfrm>
            <a:off x="11139948" y="2566219"/>
            <a:ext cx="648929" cy="117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8" name="Βέλος: Αριστερό 37">
            <a:extLst>
              <a:ext uri="{FF2B5EF4-FFF2-40B4-BE49-F238E27FC236}">
                <a16:creationId xmlns:a16="http://schemas.microsoft.com/office/drawing/2014/main" id="{A4AAC410-0E40-43E9-85BC-66B4F0974FA7}"/>
              </a:ext>
            </a:extLst>
          </p:cNvPr>
          <p:cNvSpPr/>
          <p:nvPr/>
        </p:nvSpPr>
        <p:spPr>
          <a:xfrm>
            <a:off x="10014155" y="3519225"/>
            <a:ext cx="648929" cy="117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" name="Βέλος: Δεξιό 2">
            <a:extLst>
              <a:ext uri="{FF2B5EF4-FFF2-40B4-BE49-F238E27FC236}">
                <a16:creationId xmlns:a16="http://schemas.microsoft.com/office/drawing/2014/main" id="{220C6CA0-B353-4029-97C2-48864DD74DD5}"/>
              </a:ext>
            </a:extLst>
          </p:cNvPr>
          <p:cNvSpPr/>
          <p:nvPr/>
        </p:nvSpPr>
        <p:spPr>
          <a:xfrm rot="5400000">
            <a:off x="1467015" y="4574010"/>
            <a:ext cx="804686" cy="2335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D8E4EF8-C253-47B1-8D6E-4CBE07B13E9C}"/>
                  </a:ext>
                </a:extLst>
              </p:cNvPr>
              <p:cNvSpPr txBox="1"/>
              <p:nvPr/>
            </p:nvSpPr>
            <p:spPr>
              <a:xfrm>
                <a:off x="4171487" y="3063853"/>
                <a:ext cx="1494502" cy="292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D8E4EF8-C253-47B1-8D6E-4CBE07B13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487" y="3063853"/>
                <a:ext cx="1494502" cy="292068"/>
              </a:xfrm>
              <a:prstGeom prst="rect">
                <a:avLst/>
              </a:prstGeom>
              <a:blipFill>
                <a:blip r:embed="rId7"/>
                <a:stretch>
                  <a:fillRect r="-5714" b="-41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9DF73FF-FD10-4DEB-A2E0-20AADCE36471}"/>
                  </a:ext>
                </a:extLst>
              </p:cNvPr>
              <p:cNvSpPr txBox="1"/>
              <p:nvPr/>
            </p:nvSpPr>
            <p:spPr>
              <a:xfrm>
                <a:off x="4171487" y="3619654"/>
                <a:ext cx="1494502" cy="292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9DF73FF-FD10-4DEB-A2E0-20AADCE36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487" y="3619654"/>
                <a:ext cx="1494502" cy="292068"/>
              </a:xfrm>
              <a:prstGeom prst="rect">
                <a:avLst/>
              </a:prstGeom>
              <a:blipFill>
                <a:blip r:embed="rId8"/>
                <a:stretch>
                  <a:fillRect r="-5306" b="-41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Πίνακας 79">
            <a:extLst>
              <a:ext uri="{FF2B5EF4-FFF2-40B4-BE49-F238E27FC236}">
                <a16:creationId xmlns:a16="http://schemas.microsoft.com/office/drawing/2014/main" id="{6FE98C7A-5FBA-4A7E-94E8-71194B4BC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524447"/>
              </p:ext>
            </p:extLst>
          </p:nvPr>
        </p:nvGraphicFramePr>
        <p:xfrm>
          <a:off x="4154956" y="4899687"/>
          <a:ext cx="24123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17">
                  <a:extLst>
                    <a:ext uri="{9D8B030D-6E8A-4147-A177-3AD203B41FA5}">
                      <a16:colId xmlns:a16="http://schemas.microsoft.com/office/drawing/2014/main" val="4223920135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38507323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253774152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541821085"/>
                    </a:ext>
                  </a:extLst>
                </a:gridCol>
                <a:gridCol w="496552">
                  <a:extLst>
                    <a:ext uri="{9D8B030D-6E8A-4147-A177-3AD203B41FA5}">
                      <a16:colId xmlns:a16="http://schemas.microsoft.com/office/drawing/2014/main" val="3647599096"/>
                    </a:ext>
                  </a:extLst>
                </a:gridCol>
              </a:tblGrid>
              <a:tr h="237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9370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FAD4BD5-5132-4CF5-84C3-F3D1C094A2F7}"/>
              </a:ext>
            </a:extLst>
          </p:cNvPr>
          <p:cNvSpPr txBox="1"/>
          <p:nvPr/>
        </p:nvSpPr>
        <p:spPr>
          <a:xfrm>
            <a:off x="5182829" y="296666"/>
            <a:ext cx="164737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solidFill>
                  <a:schemeClr val="bg1"/>
                </a:solidFill>
              </a:rPr>
              <a:t>επανάληψη</a:t>
            </a:r>
            <a:r>
              <a:rPr lang="en-US" b="1" dirty="0">
                <a:solidFill>
                  <a:schemeClr val="bg1"/>
                </a:solidFill>
              </a:rPr>
              <a:t> 5</a:t>
            </a:r>
            <a:r>
              <a:rPr lang="el-GR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A0B750-BE26-431B-BF71-DA3CAA99B819}"/>
              </a:ext>
            </a:extLst>
          </p:cNvPr>
          <p:cNvSpPr txBox="1"/>
          <p:nvPr/>
        </p:nvSpPr>
        <p:spPr>
          <a:xfrm>
            <a:off x="4381558" y="2446654"/>
            <a:ext cx="996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endParaRPr lang="el-G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97783D-DD9F-447C-AC1E-0AE0953C289B}"/>
                  </a:ext>
                </a:extLst>
              </p:cNvPr>
              <p:cNvSpPr txBox="1"/>
              <p:nvPr/>
            </p:nvSpPr>
            <p:spPr>
              <a:xfrm>
                <a:off x="3967958" y="1570196"/>
                <a:ext cx="22733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97783D-DD9F-447C-AC1E-0AE0953C2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958" y="1570196"/>
                <a:ext cx="2273324" cy="338554"/>
              </a:xfrm>
              <a:prstGeom prst="rect">
                <a:avLst/>
              </a:prstGeom>
              <a:blipFill>
                <a:blip r:embed="rId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Ορθογώνιο 30">
            <a:extLst>
              <a:ext uri="{FF2B5EF4-FFF2-40B4-BE49-F238E27FC236}">
                <a16:creationId xmlns:a16="http://schemas.microsoft.com/office/drawing/2014/main" id="{52FF92A5-EC6C-4C87-BEC8-96930D5749B3}"/>
              </a:ext>
            </a:extLst>
          </p:cNvPr>
          <p:cNvSpPr/>
          <p:nvPr/>
        </p:nvSpPr>
        <p:spPr>
          <a:xfrm>
            <a:off x="-7278" y="-12701"/>
            <a:ext cx="3816652" cy="926513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200" i="1" dirty="0"/>
              <a:t>Παράδειγμα ΒΟΑ*ε=0</a:t>
            </a:r>
          </a:p>
        </p:txBody>
      </p:sp>
      <p:sp>
        <p:nvSpPr>
          <p:cNvPr id="4" name="Οβάλ 3">
            <a:extLst>
              <a:ext uri="{FF2B5EF4-FFF2-40B4-BE49-F238E27FC236}">
                <a16:creationId xmlns:a16="http://schemas.microsoft.com/office/drawing/2014/main" id="{B10469E4-EAC0-42EA-BEBF-1AA2347A1EEC}"/>
              </a:ext>
            </a:extLst>
          </p:cNvPr>
          <p:cNvSpPr/>
          <p:nvPr/>
        </p:nvSpPr>
        <p:spPr>
          <a:xfrm>
            <a:off x="4171487" y="3028890"/>
            <a:ext cx="895813" cy="4001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2" name="Οβάλ 31">
            <a:extLst>
              <a:ext uri="{FF2B5EF4-FFF2-40B4-BE49-F238E27FC236}">
                <a16:creationId xmlns:a16="http://schemas.microsoft.com/office/drawing/2014/main" id="{FB52ED8F-0183-4F90-8006-92543B8728B2}"/>
              </a:ext>
            </a:extLst>
          </p:cNvPr>
          <p:cNvSpPr/>
          <p:nvPr/>
        </p:nvSpPr>
        <p:spPr>
          <a:xfrm>
            <a:off x="4174006" y="3599714"/>
            <a:ext cx="895813" cy="4001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0971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8" grpId="0" animBg="1"/>
      <p:bldP spid="38" grpId="1" animBg="1"/>
      <p:bldP spid="3" grpId="0" animBg="1"/>
      <p:bldP spid="33" grpId="0"/>
      <p:bldP spid="4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Κύλινδρος 36">
            <a:extLst>
              <a:ext uri="{FF2B5EF4-FFF2-40B4-BE49-F238E27FC236}">
                <a16:creationId xmlns:a16="http://schemas.microsoft.com/office/drawing/2014/main" id="{7A8B39BD-081B-438B-B07E-092930A84C8F}"/>
              </a:ext>
            </a:extLst>
          </p:cNvPr>
          <p:cNvSpPr/>
          <p:nvPr/>
        </p:nvSpPr>
        <p:spPr>
          <a:xfrm>
            <a:off x="3988346" y="2458066"/>
            <a:ext cx="1783402" cy="17448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000" b="0" i="1" dirty="0">
              <a:latin typeface="Cambria Math" panose="02040503050406030204" pitchFamily="18" charset="0"/>
            </a:endParaRPr>
          </a:p>
          <a:p>
            <a:pPr algn="just"/>
            <a:endParaRPr lang="en-US" sz="1000" b="0" dirty="0"/>
          </a:p>
        </p:txBody>
      </p:sp>
      <p:graphicFrame>
        <p:nvGraphicFramePr>
          <p:cNvPr id="26" name="Πίνακας 79">
            <a:extLst>
              <a:ext uri="{FF2B5EF4-FFF2-40B4-BE49-F238E27FC236}">
                <a16:creationId xmlns:a16="http://schemas.microsoft.com/office/drawing/2014/main" id="{6FE98C7A-5FBA-4A7E-94E8-71194B4BC373}"/>
              </a:ext>
            </a:extLst>
          </p:cNvPr>
          <p:cNvGraphicFramePr>
            <a:graphicFrameLocks noGrp="1"/>
          </p:cNvGraphicFramePr>
          <p:nvPr/>
        </p:nvGraphicFramePr>
        <p:xfrm>
          <a:off x="4154956" y="4899687"/>
          <a:ext cx="24123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17">
                  <a:extLst>
                    <a:ext uri="{9D8B030D-6E8A-4147-A177-3AD203B41FA5}">
                      <a16:colId xmlns:a16="http://schemas.microsoft.com/office/drawing/2014/main" val="4223920135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38507323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253774152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541821085"/>
                    </a:ext>
                  </a:extLst>
                </a:gridCol>
                <a:gridCol w="496552">
                  <a:extLst>
                    <a:ext uri="{9D8B030D-6E8A-4147-A177-3AD203B41FA5}">
                      <a16:colId xmlns:a16="http://schemas.microsoft.com/office/drawing/2014/main" val="3647599096"/>
                    </a:ext>
                  </a:extLst>
                </a:gridCol>
              </a:tblGrid>
              <a:tr h="237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93701"/>
                  </a:ext>
                </a:extLst>
              </a:tr>
            </a:tbl>
          </a:graphicData>
        </a:graphic>
      </p:graphicFrame>
      <p:pic>
        <p:nvPicPr>
          <p:cNvPr id="41" name="Εικόνα 40" descr="Εικόνα που περιέχει κείμενο, ρολόι, μετρη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95847DA4-F981-42F3-8D2F-398875EAB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7" y="913813"/>
            <a:ext cx="3816652" cy="5727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5D3567-D9E1-45F1-9DF9-10189CDAED4D}"/>
              </a:ext>
            </a:extLst>
          </p:cNvPr>
          <p:cNvSpPr txBox="1"/>
          <p:nvPr/>
        </p:nvSpPr>
        <p:spPr>
          <a:xfrm>
            <a:off x="8203654" y="6144994"/>
            <a:ext cx="398230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Ψευδοκώδικας </a:t>
            </a:r>
            <a:r>
              <a:rPr lang="en-US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BOA*</a:t>
            </a:r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ε</a:t>
            </a:r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l-GR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5AF91678-CA8F-454B-8609-D0C4104A20EB}"/>
              </a:ext>
            </a:extLst>
          </p:cNvPr>
          <p:cNvSpPr/>
          <p:nvPr/>
        </p:nvSpPr>
        <p:spPr>
          <a:xfrm>
            <a:off x="0" y="6653803"/>
            <a:ext cx="12192000" cy="214559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Ελεύθερη σχεδίαση: Σχήμα 7">
            <a:extLst>
              <a:ext uri="{FF2B5EF4-FFF2-40B4-BE49-F238E27FC236}">
                <a16:creationId xmlns:a16="http://schemas.microsoft.com/office/drawing/2014/main" id="{1D0B4B2E-53C7-47F8-9288-9F9E8065AF8F}"/>
              </a:ext>
            </a:extLst>
          </p:cNvPr>
          <p:cNvSpPr/>
          <p:nvPr/>
        </p:nvSpPr>
        <p:spPr>
          <a:xfrm>
            <a:off x="11232277" y="6210841"/>
            <a:ext cx="953680" cy="476840"/>
          </a:xfrm>
          <a:custGeom>
            <a:avLst/>
            <a:gdLst>
              <a:gd name="connsiteX0" fmla="*/ 476840 w 953680"/>
              <a:gd name="connsiteY0" fmla="*/ 0 h 476840"/>
              <a:gd name="connsiteX1" fmla="*/ 953680 w 953680"/>
              <a:gd name="connsiteY1" fmla="*/ 476840 h 476840"/>
              <a:gd name="connsiteX2" fmla="*/ 0 w 953680"/>
              <a:gd name="connsiteY2" fmla="*/ 476840 h 476840"/>
              <a:gd name="connsiteX3" fmla="*/ 476840 w 953680"/>
              <a:gd name="connsiteY3" fmla="*/ 0 h 47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680" h="476840">
                <a:moveTo>
                  <a:pt x="476840" y="0"/>
                </a:moveTo>
                <a:cubicBezTo>
                  <a:pt x="740191" y="0"/>
                  <a:pt x="953680" y="213489"/>
                  <a:pt x="953680" y="476840"/>
                </a:cubicBezTo>
                <a:lnTo>
                  <a:pt x="0" y="476840"/>
                </a:lnTo>
                <a:cubicBezTo>
                  <a:pt x="0" y="213489"/>
                  <a:pt x="213489" y="0"/>
                  <a:pt x="476840" y="0"/>
                </a:cubicBezTo>
                <a:close/>
              </a:path>
            </a:pathLst>
          </a:cu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dirty="0">
                <a:latin typeface="Consolas" panose="020B0609020204030204" pitchFamily="49" charset="0"/>
                <a:ea typeface="Segoe UI Black" panose="020B0A02040204020203" pitchFamily="34" charset="0"/>
              </a:rPr>
              <a:t>12</a:t>
            </a:r>
          </a:p>
        </p:txBody>
      </p:sp>
      <p:pic>
        <p:nvPicPr>
          <p:cNvPr id="9" name="Εικόνα 8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4A395BFE-DBD7-4FBA-B480-811562D8A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55" y="0"/>
            <a:ext cx="3988348" cy="6177371"/>
          </a:xfrm>
          <a:prstGeom prst="rect">
            <a:avLst/>
          </a:prstGeom>
        </p:spPr>
      </p:pic>
      <p:sp>
        <p:nvSpPr>
          <p:cNvPr id="13" name="Βέλος: Αριστερό 12">
            <a:extLst>
              <a:ext uri="{FF2B5EF4-FFF2-40B4-BE49-F238E27FC236}">
                <a16:creationId xmlns:a16="http://schemas.microsoft.com/office/drawing/2014/main" id="{6D8F7F11-C02A-4A4A-ABB1-4F2BA37F8709}"/>
              </a:ext>
            </a:extLst>
          </p:cNvPr>
          <p:cNvSpPr/>
          <p:nvPr/>
        </p:nvSpPr>
        <p:spPr>
          <a:xfrm>
            <a:off x="2369662" y="2005433"/>
            <a:ext cx="770259" cy="989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1243F4-ADFF-4D9A-9AFA-CCE5C1201B20}"/>
              </a:ext>
            </a:extLst>
          </p:cNvPr>
          <p:cNvSpPr txBox="1"/>
          <p:nvPr/>
        </p:nvSpPr>
        <p:spPr>
          <a:xfrm>
            <a:off x="2216526" y="1724085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εκκίνησης</a:t>
            </a:r>
          </a:p>
        </p:txBody>
      </p:sp>
      <p:sp>
        <p:nvSpPr>
          <p:cNvPr id="15" name="Βέλος: Αριστερό 14">
            <a:extLst>
              <a:ext uri="{FF2B5EF4-FFF2-40B4-BE49-F238E27FC236}">
                <a16:creationId xmlns:a16="http://schemas.microsoft.com/office/drawing/2014/main" id="{B1AC2A5F-0BD8-4646-B45B-2188AB9C9926}"/>
              </a:ext>
            </a:extLst>
          </p:cNvPr>
          <p:cNvSpPr/>
          <p:nvPr/>
        </p:nvSpPr>
        <p:spPr>
          <a:xfrm>
            <a:off x="2369661" y="5632010"/>
            <a:ext cx="770259" cy="989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3D26B-77CC-45E3-B3E5-4635675E1EB8}"/>
              </a:ext>
            </a:extLst>
          </p:cNvPr>
          <p:cNvSpPr txBox="1"/>
          <p:nvPr/>
        </p:nvSpPr>
        <p:spPr>
          <a:xfrm>
            <a:off x="2220797" y="5371654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στόχος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4B855F-AB22-4C23-BA38-7B25529DF0EA}"/>
                  </a:ext>
                </a:extLst>
              </p:cNvPr>
              <p:cNvSpPr txBox="1"/>
              <p:nvPr/>
            </p:nvSpPr>
            <p:spPr>
              <a:xfrm>
                <a:off x="6717743" y="4911299"/>
                <a:ext cx="953680" cy="319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</m:oMath>
                  </m:oMathPara>
                </a14:m>
                <a:endParaRPr lang="el-G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4B855F-AB22-4C23-BA38-7B25529DF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743" y="4911299"/>
                <a:ext cx="953680" cy="319383"/>
              </a:xfrm>
              <a:prstGeom prst="rect">
                <a:avLst/>
              </a:prstGeom>
              <a:blipFill>
                <a:blip r:embed="rId5"/>
                <a:stretch>
                  <a:fillRect b="-185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376FC0-502E-4FAC-9461-BC93E516C68D}"/>
                  </a:ext>
                </a:extLst>
              </p:cNvPr>
              <p:cNvSpPr txBox="1"/>
              <p:nvPr/>
            </p:nvSpPr>
            <p:spPr>
              <a:xfrm>
                <a:off x="4154956" y="3196108"/>
                <a:ext cx="14945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376FC0-502E-4FAC-9461-BC93E516C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956" y="3196108"/>
                <a:ext cx="1494502" cy="276999"/>
              </a:xfrm>
              <a:prstGeom prst="rect">
                <a:avLst/>
              </a:prstGeom>
              <a:blipFill>
                <a:blip r:embed="rId6"/>
                <a:stretch>
                  <a:fillRect r="-7755" b="-869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Βέλος: Κάτω 34">
            <a:extLst>
              <a:ext uri="{FF2B5EF4-FFF2-40B4-BE49-F238E27FC236}">
                <a16:creationId xmlns:a16="http://schemas.microsoft.com/office/drawing/2014/main" id="{6CFE71A8-2555-4989-A9D7-F42341F86BD7}"/>
              </a:ext>
            </a:extLst>
          </p:cNvPr>
          <p:cNvSpPr/>
          <p:nvPr/>
        </p:nvSpPr>
        <p:spPr>
          <a:xfrm>
            <a:off x="6223535" y="4435351"/>
            <a:ext cx="173414" cy="3657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Βέλος: Αριστερό 35">
            <a:extLst>
              <a:ext uri="{FF2B5EF4-FFF2-40B4-BE49-F238E27FC236}">
                <a16:creationId xmlns:a16="http://schemas.microsoft.com/office/drawing/2014/main" id="{9B82913F-C79F-470A-8CE3-A6A9B3E44843}"/>
              </a:ext>
            </a:extLst>
          </p:cNvPr>
          <p:cNvSpPr/>
          <p:nvPr/>
        </p:nvSpPr>
        <p:spPr>
          <a:xfrm>
            <a:off x="11139948" y="2566219"/>
            <a:ext cx="648929" cy="117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8" name="Βέλος: Αριστερό 37">
            <a:extLst>
              <a:ext uri="{FF2B5EF4-FFF2-40B4-BE49-F238E27FC236}">
                <a16:creationId xmlns:a16="http://schemas.microsoft.com/office/drawing/2014/main" id="{A4AAC410-0E40-43E9-85BC-66B4F0974FA7}"/>
              </a:ext>
            </a:extLst>
          </p:cNvPr>
          <p:cNvSpPr/>
          <p:nvPr/>
        </p:nvSpPr>
        <p:spPr>
          <a:xfrm>
            <a:off x="10014155" y="3519225"/>
            <a:ext cx="648929" cy="117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9DF73FF-FD10-4DEB-A2E0-20AADCE36471}"/>
                  </a:ext>
                </a:extLst>
              </p:cNvPr>
              <p:cNvSpPr txBox="1"/>
              <p:nvPr/>
            </p:nvSpPr>
            <p:spPr>
              <a:xfrm>
                <a:off x="4154956" y="3458299"/>
                <a:ext cx="1494502" cy="292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9DF73FF-FD10-4DEB-A2E0-20AADCE36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956" y="3458299"/>
                <a:ext cx="1494502" cy="292068"/>
              </a:xfrm>
              <a:prstGeom prst="rect">
                <a:avLst/>
              </a:prstGeom>
              <a:blipFill>
                <a:blip r:embed="rId7"/>
                <a:stretch>
                  <a:fillRect r="-4898" b="-41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Πίνακας 79">
            <a:extLst>
              <a:ext uri="{FF2B5EF4-FFF2-40B4-BE49-F238E27FC236}">
                <a16:creationId xmlns:a16="http://schemas.microsoft.com/office/drawing/2014/main" id="{E0F3DF15-C659-41E0-82C0-403C53B73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488763"/>
              </p:ext>
            </p:extLst>
          </p:nvPr>
        </p:nvGraphicFramePr>
        <p:xfrm>
          <a:off x="4154956" y="4899687"/>
          <a:ext cx="24123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17">
                  <a:extLst>
                    <a:ext uri="{9D8B030D-6E8A-4147-A177-3AD203B41FA5}">
                      <a16:colId xmlns:a16="http://schemas.microsoft.com/office/drawing/2014/main" val="4223920135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38507323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253774152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541821085"/>
                    </a:ext>
                  </a:extLst>
                </a:gridCol>
                <a:gridCol w="496552">
                  <a:extLst>
                    <a:ext uri="{9D8B030D-6E8A-4147-A177-3AD203B41FA5}">
                      <a16:colId xmlns:a16="http://schemas.microsoft.com/office/drawing/2014/main" val="3647599096"/>
                    </a:ext>
                  </a:extLst>
                </a:gridCol>
              </a:tblGrid>
              <a:tr h="237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9370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D20415D0-4038-490C-8835-9EED6DE2F313}"/>
              </a:ext>
            </a:extLst>
          </p:cNvPr>
          <p:cNvSpPr txBox="1"/>
          <p:nvPr/>
        </p:nvSpPr>
        <p:spPr>
          <a:xfrm>
            <a:off x="5182829" y="296666"/>
            <a:ext cx="164737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solidFill>
                  <a:schemeClr val="bg1"/>
                </a:solidFill>
              </a:rPr>
              <a:t>επανάληψη</a:t>
            </a:r>
            <a:r>
              <a:rPr lang="en-US" b="1" dirty="0">
                <a:solidFill>
                  <a:schemeClr val="bg1"/>
                </a:solidFill>
              </a:rPr>
              <a:t> 6</a:t>
            </a:r>
            <a:r>
              <a:rPr lang="el-GR" b="1" dirty="0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9441727-3F70-4F99-B6E4-C83CCFF9FEE7}"/>
                  </a:ext>
                </a:extLst>
              </p:cNvPr>
              <p:cNvSpPr txBox="1"/>
              <p:nvPr/>
            </p:nvSpPr>
            <p:spPr>
              <a:xfrm>
                <a:off x="4154957" y="5463799"/>
                <a:ext cx="2412343" cy="56861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3,9</m:t>
                          </m:r>
                        </m:e>
                      </m:d>
                      <m:r>
                        <a:rPr 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3,9</m:t>
                          </m:r>
                        </m:e>
                      </m:d>
                      <m:r>
                        <a:rPr 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sz="14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𝑛𝑑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     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9441727-3F70-4F99-B6E4-C83CCFF9F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957" y="5463799"/>
                <a:ext cx="2412343" cy="5686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58DE5E6E-16DF-4DD1-9866-A7801B5BEDA2}"/>
              </a:ext>
            </a:extLst>
          </p:cNvPr>
          <p:cNvSpPr txBox="1"/>
          <p:nvPr/>
        </p:nvSpPr>
        <p:spPr>
          <a:xfrm>
            <a:off x="6717743" y="5458183"/>
            <a:ext cx="953680" cy="31938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sols</a:t>
            </a:r>
            <a:endParaRPr lang="el-GR" sz="1400" i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4203F1-D438-4E7F-AFD3-1E4B72F71B07}"/>
              </a:ext>
            </a:extLst>
          </p:cNvPr>
          <p:cNvSpPr txBox="1"/>
          <p:nvPr/>
        </p:nvSpPr>
        <p:spPr>
          <a:xfrm>
            <a:off x="4381558" y="2446654"/>
            <a:ext cx="996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endParaRPr lang="el-G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C4D32F6-2F65-407D-88A0-054087F47B4E}"/>
                  </a:ext>
                </a:extLst>
              </p:cNvPr>
              <p:cNvSpPr txBox="1"/>
              <p:nvPr/>
            </p:nvSpPr>
            <p:spPr>
              <a:xfrm>
                <a:off x="3967958" y="1570196"/>
                <a:ext cx="2273324" cy="358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𝒈𝒐𝒂𝒍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C4D32F6-2F65-407D-88A0-054087F47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958" y="1570196"/>
                <a:ext cx="2273324" cy="358560"/>
              </a:xfrm>
              <a:prstGeom prst="rect">
                <a:avLst/>
              </a:prstGeom>
              <a:blipFill>
                <a:blip r:embed="rId9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Ορθογώνιο 30">
            <a:extLst>
              <a:ext uri="{FF2B5EF4-FFF2-40B4-BE49-F238E27FC236}">
                <a16:creationId xmlns:a16="http://schemas.microsoft.com/office/drawing/2014/main" id="{3A2AC2B2-533D-4A94-BE4A-BA764EFF536E}"/>
              </a:ext>
            </a:extLst>
          </p:cNvPr>
          <p:cNvSpPr/>
          <p:nvPr/>
        </p:nvSpPr>
        <p:spPr>
          <a:xfrm>
            <a:off x="-7278" y="-12701"/>
            <a:ext cx="3816652" cy="926513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200" i="1" dirty="0"/>
              <a:t>Παράδειγμα ΒΟΑ*ε=0</a:t>
            </a:r>
          </a:p>
        </p:txBody>
      </p:sp>
    </p:spTree>
    <p:extLst>
      <p:ext uri="{BB962C8B-B14F-4D97-AF65-F5344CB8AC3E}">
        <p14:creationId xmlns:p14="http://schemas.microsoft.com/office/powerpoint/2010/main" val="6029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8" grpId="0" animBg="1"/>
      <p:bldP spid="29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Κύλινδρος 31">
            <a:extLst>
              <a:ext uri="{FF2B5EF4-FFF2-40B4-BE49-F238E27FC236}">
                <a16:creationId xmlns:a16="http://schemas.microsoft.com/office/drawing/2014/main" id="{06A94873-8FD5-4F1B-8DB5-43C50F339D70}"/>
              </a:ext>
            </a:extLst>
          </p:cNvPr>
          <p:cNvSpPr/>
          <p:nvPr/>
        </p:nvSpPr>
        <p:spPr>
          <a:xfrm>
            <a:off x="3988346" y="2458066"/>
            <a:ext cx="1783402" cy="17448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000" b="0" i="1" dirty="0">
              <a:latin typeface="Cambria Math" panose="02040503050406030204" pitchFamily="18" charset="0"/>
            </a:endParaRPr>
          </a:p>
          <a:p>
            <a:pPr algn="just"/>
            <a:endParaRPr lang="en-US" sz="1000" b="0" dirty="0"/>
          </a:p>
        </p:txBody>
      </p:sp>
      <p:graphicFrame>
        <p:nvGraphicFramePr>
          <p:cNvPr id="26" name="Πίνακας 79">
            <a:extLst>
              <a:ext uri="{FF2B5EF4-FFF2-40B4-BE49-F238E27FC236}">
                <a16:creationId xmlns:a16="http://schemas.microsoft.com/office/drawing/2014/main" id="{6FE98C7A-5FBA-4A7E-94E8-71194B4BC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499017"/>
              </p:ext>
            </p:extLst>
          </p:nvPr>
        </p:nvGraphicFramePr>
        <p:xfrm>
          <a:off x="4154956" y="4899687"/>
          <a:ext cx="24123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17">
                  <a:extLst>
                    <a:ext uri="{9D8B030D-6E8A-4147-A177-3AD203B41FA5}">
                      <a16:colId xmlns:a16="http://schemas.microsoft.com/office/drawing/2014/main" val="4223920135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38507323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253774152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541821085"/>
                    </a:ext>
                  </a:extLst>
                </a:gridCol>
                <a:gridCol w="496552">
                  <a:extLst>
                    <a:ext uri="{9D8B030D-6E8A-4147-A177-3AD203B41FA5}">
                      <a16:colId xmlns:a16="http://schemas.microsoft.com/office/drawing/2014/main" val="3647599096"/>
                    </a:ext>
                  </a:extLst>
                </a:gridCol>
              </a:tblGrid>
              <a:tr h="237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93701"/>
                  </a:ext>
                </a:extLst>
              </a:tr>
            </a:tbl>
          </a:graphicData>
        </a:graphic>
      </p:graphicFrame>
      <p:graphicFrame>
        <p:nvGraphicFramePr>
          <p:cNvPr id="25" name="Πίνακας 79">
            <a:extLst>
              <a:ext uri="{FF2B5EF4-FFF2-40B4-BE49-F238E27FC236}">
                <a16:creationId xmlns:a16="http://schemas.microsoft.com/office/drawing/2014/main" id="{E0F3DF15-C659-41E0-82C0-403C53B73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004590"/>
              </p:ext>
            </p:extLst>
          </p:nvPr>
        </p:nvGraphicFramePr>
        <p:xfrm>
          <a:off x="4154956" y="4899687"/>
          <a:ext cx="24123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17">
                  <a:extLst>
                    <a:ext uri="{9D8B030D-6E8A-4147-A177-3AD203B41FA5}">
                      <a16:colId xmlns:a16="http://schemas.microsoft.com/office/drawing/2014/main" val="4223920135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38507323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253774152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541821085"/>
                    </a:ext>
                  </a:extLst>
                </a:gridCol>
                <a:gridCol w="496552">
                  <a:extLst>
                    <a:ext uri="{9D8B030D-6E8A-4147-A177-3AD203B41FA5}">
                      <a16:colId xmlns:a16="http://schemas.microsoft.com/office/drawing/2014/main" val="3647599096"/>
                    </a:ext>
                  </a:extLst>
                </a:gridCol>
              </a:tblGrid>
              <a:tr h="237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93701"/>
                  </a:ext>
                </a:extLst>
              </a:tr>
            </a:tbl>
          </a:graphicData>
        </a:graphic>
      </p:graphicFrame>
      <p:pic>
        <p:nvPicPr>
          <p:cNvPr id="41" name="Εικόνα 40" descr="Εικόνα που περιέχει κείμενο, ρολόι, μετρη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95847DA4-F981-42F3-8D2F-398875EAB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7" y="913813"/>
            <a:ext cx="3816652" cy="5727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5D3567-D9E1-45F1-9DF9-10189CDAED4D}"/>
              </a:ext>
            </a:extLst>
          </p:cNvPr>
          <p:cNvSpPr txBox="1"/>
          <p:nvPr/>
        </p:nvSpPr>
        <p:spPr>
          <a:xfrm>
            <a:off x="8203654" y="6144994"/>
            <a:ext cx="398230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Ψευδοκώδικας </a:t>
            </a:r>
            <a:r>
              <a:rPr lang="en-US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BOA*</a:t>
            </a:r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ε</a:t>
            </a:r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l-GR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5AF91678-CA8F-454B-8609-D0C4104A20EB}"/>
              </a:ext>
            </a:extLst>
          </p:cNvPr>
          <p:cNvSpPr/>
          <p:nvPr/>
        </p:nvSpPr>
        <p:spPr>
          <a:xfrm>
            <a:off x="0" y="6653803"/>
            <a:ext cx="12192000" cy="214559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Ελεύθερη σχεδίαση: Σχήμα 7">
            <a:extLst>
              <a:ext uri="{FF2B5EF4-FFF2-40B4-BE49-F238E27FC236}">
                <a16:creationId xmlns:a16="http://schemas.microsoft.com/office/drawing/2014/main" id="{1D0B4B2E-53C7-47F8-9288-9F9E8065AF8F}"/>
              </a:ext>
            </a:extLst>
          </p:cNvPr>
          <p:cNvSpPr/>
          <p:nvPr/>
        </p:nvSpPr>
        <p:spPr>
          <a:xfrm>
            <a:off x="11232277" y="6210841"/>
            <a:ext cx="953680" cy="476840"/>
          </a:xfrm>
          <a:custGeom>
            <a:avLst/>
            <a:gdLst>
              <a:gd name="connsiteX0" fmla="*/ 476840 w 953680"/>
              <a:gd name="connsiteY0" fmla="*/ 0 h 476840"/>
              <a:gd name="connsiteX1" fmla="*/ 953680 w 953680"/>
              <a:gd name="connsiteY1" fmla="*/ 476840 h 476840"/>
              <a:gd name="connsiteX2" fmla="*/ 0 w 953680"/>
              <a:gd name="connsiteY2" fmla="*/ 476840 h 476840"/>
              <a:gd name="connsiteX3" fmla="*/ 476840 w 953680"/>
              <a:gd name="connsiteY3" fmla="*/ 0 h 47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680" h="476840">
                <a:moveTo>
                  <a:pt x="476840" y="0"/>
                </a:moveTo>
                <a:cubicBezTo>
                  <a:pt x="740191" y="0"/>
                  <a:pt x="953680" y="213489"/>
                  <a:pt x="953680" y="476840"/>
                </a:cubicBezTo>
                <a:lnTo>
                  <a:pt x="0" y="476840"/>
                </a:lnTo>
                <a:cubicBezTo>
                  <a:pt x="0" y="213489"/>
                  <a:pt x="213489" y="0"/>
                  <a:pt x="476840" y="0"/>
                </a:cubicBezTo>
                <a:close/>
              </a:path>
            </a:pathLst>
          </a:cu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dirty="0">
                <a:latin typeface="Consolas" panose="020B0609020204030204" pitchFamily="49" charset="0"/>
                <a:ea typeface="Segoe UI Black" panose="020B0A02040204020203" pitchFamily="34" charset="0"/>
              </a:rPr>
              <a:t>13</a:t>
            </a:r>
          </a:p>
        </p:txBody>
      </p:sp>
      <p:pic>
        <p:nvPicPr>
          <p:cNvPr id="9" name="Εικόνα 8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4A395BFE-DBD7-4FBA-B480-811562D8A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55" y="0"/>
            <a:ext cx="3988348" cy="6177371"/>
          </a:xfrm>
          <a:prstGeom prst="rect">
            <a:avLst/>
          </a:prstGeom>
        </p:spPr>
      </p:pic>
      <p:sp>
        <p:nvSpPr>
          <p:cNvPr id="13" name="Βέλος: Αριστερό 12">
            <a:extLst>
              <a:ext uri="{FF2B5EF4-FFF2-40B4-BE49-F238E27FC236}">
                <a16:creationId xmlns:a16="http://schemas.microsoft.com/office/drawing/2014/main" id="{6D8F7F11-C02A-4A4A-ABB1-4F2BA37F8709}"/>
              </a:ext>
            </a:extLst>
          </p:cNvPr>
          <p:cNvSpPr/>
          <p:nvPr/>
        </p:nvSpPr>
        <p:spPr>
          <a:xfrm>
            <a:off x="2369662" y="2005433"/>
            <a:ext cx="770259" cy="989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1243F4-ADFF-4D9A-9AFA-CCE5C1201B20}"/>
              </a:ext>
            </a:extLst>
          </p:cNvPr>
          <p:cNvSpPr txBox="1"/>
          <p:nvPr/>
        </p:nvSpPr>
        <p:spPr>
          <a:xfrm>
            <a:off x="2216526" y="1724085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εκκίνησης</a:t>
            </a:r>
          </a:p>
        </p:txBody>
      </p:sp>
      <p:sp>
        <p:nvSpPr>
          <p:cNvPr id="15" name="Βέλος: Αριστερό 14">
            <a:extLst>
              <a:ext uri="{FF2B5EF4-FFF2-40B4-BE49-F238E27FC236}">
                <a16:creationId xmlns:a16="http://schemas.microsoft.com/office/drawing/2014/main" id="{B1AC2A5F-0BD8-4646-B45B-2188AB9C9926}"/>
              </a:ext>
            </a:extLst>
          </p:cNvPr>
          <p:cNvSpPr/>
          <p:nvPr/>
        </p:nvSpPr>
        <p:spPr>
          <a:xfrm>
            <a:off x="2369661" y="5632010"/>
            <a:ext cx="770259" cy="989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3D26B-77CC-45E3-B3E5-4635675E1EB8}"/>
              </a:ext>
            </a:extLst>
          </p:cNvPr>
          <p:cNvSpPr txBox="1"/>
          <p:nvPr/>
        </p:nvSpPr>
        <p:spPr>
          <a:xfrm>
            <a:off x="2220797" y="5371654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στόχος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4B855F-AB22-4C23-BA38-7B25529DF0EA}"/>
                  </a:ext>
                </a:extLst>
              </p:cNvPr>
              <p:cNvSpPr txBox="1"/>
              <p:nvPr/>
            </p:nvSpPr>
            <p:spPr>
              <a:xfrm>
                <a:off x="6717743" y="4911299"/>
                <a:ext cx="953680" cy="319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</m:oMath>
                  </m:oMathPara>
                </a14:m>
                <a:endParaRPr lang="el-G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4B855F-AB22-4C23-BA38-7B25529DF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743" y="4911299"/>
                <a:ext cx="953680" cy="319383"/>
              </a:xfrm>
              <a:prstGeom prst="rect">
                <a:avLst/>
              </a:prstGeom>
              <a:blipFill>
                <a:blip r:embed="rId5"/>
                <a:stretch>
                  <a:fillRect b="-185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Βέλος: Κάτω 34">
            <a:extLst>
              <a:ext uri="{FF2B5EF4-FFF2-40B4-BE49-F238E27FC236}">
                <a16:creationId xmlns:a16="http://schemas.microsoft.com/office/drawing/2014/main" id="{6CFE71A8-2555-4989-A9D7-F42341F86BD7}"/>
              </a:ext>
            </a:extLst>
          </p:cNvPr>
          <p:cNvSpPr/>
          <p:nvPr/>
        </p:nvSpPr>
        <p:spPr>
          <a:xfrm>
            <a:off x="5737866" y="4441367"/>
            <a:ext cx="173414" cy="3657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Βέλος: Αριστερό 35">
            <a:extLst>
              <a:ext uri="{FF2B5EF4-FFF2-40B4-BE49-F238E27FC236}">
                <a16:creationId xmlns:a16="http://schemas.microsoft.com/office/drawing/2014/main" id="{9B82913F-C79F-470A-8CE3-A6A9B3E44843}"/>
              </a:ext>
            </a:extLst>
          </p:cNvPr>
          <p:cNvSpPr/>
          <p:nvPr/>
        </p:nvSpPr>
        <p:spPr>
          <a:xfrm>
            <a:off x="11139948" y="2566219"/>
            <a:ext cx="648929" cy="117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8" name="Βέλος: Αριστερό 37">
            <a:extLst>
              <a:ext uri="{FF2B5EF4-FFF2-40B4-BE49-F238E27FC236}">
                <a16:creationId xmlns:a16="http://schemas.microsoft.com/office/drawing/2014/main" id="{A4AAC410-0E40-43E9-85BC-66B4F0974FA7}"/>
              </a:ext>
            </a:extLst>
          </p:cNvPr>
          <p:cNvSpPr/>
          <p:nvPr/>
        </p:nvSpPr>
        <p:spPr>
          <a:xfrm>
            <a:off x="10033459" y="3508787"/>
            <a:ext cx="648929" cy="117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" name="Βέλος: Δεξιό 2">
            <a:extLst>
              <a:ext uri="{FF2B5EF4-FFF2-40B4-BE49-F238E27FC236}">
                <a16:creationId xmlns:a16="http://schemas.microsoft.com/office/drawing/2014/main" id="{220C6CA0-B353-4029-97C2-48864DD74DD5}"/>
              </a:ext>
            </a:extLst>
          </p:cNvPr>
          <p:cNvSpPr/>
          <p:nvPr/>
        </p:nvSpPr>
        <p:spPr>
          <a:xfrm rot="10800000">
            <a:off x="2158542" y="3637212"/>
            <a:ext cx="596248" cy="3246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9DF73FF-FD10-4DEB-A2E0-20AADCE36471}"/>
                  </a:ext>
                </a:extLst>
              </p:cNvPr>
              <p:cNvSpPr txBox="1"/>
              <p:nvPr/>
            </p:nvSpPr>
            <p:spPr>
              <a:xfrm>
                <a:off x="4154956" y="3631666"/>
                <a:ext cx="1494502" cy="292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9DF73FF-FD10-4DEB-A2E0-20AADCE36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956" y="3631666"/>
                <a:ext cx="1494502" cy="292068"/>
              </a:xfrm>
              <a:prstGeom prst="rect">
                <a:avLst/>
              </a:prstGeom>
              <a:blipFill>
                <a:blip r:embed="rId6"/>
                <a:stretch>
                  <a:fillRect r="-4898" b="-41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B0EE03-B4C2-4EF5-B214-9C240282B2C4}"/>
                  </a:ext>
                </a:extLst>
              </p:cNvPr>
              <p:cNvSpPr txBox="1"/>
              <p:nvPr/>
            </p:nvSpPr>
            <p:spPr>
              <a:xfrm>
                <a:off x="4154956" y="3369475"/>
                <a:ext cx="1494502" cy="292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trike="sngStrike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trike="sngStrik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 strike="sngStrik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trike="sngStrike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200" i="1" strike="sngStrik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 strike="sngStrik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trike="sngStrike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200" i="1" strike="sngStrik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trike="sngStrike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1200" i="1" strike="sngStrik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 strike="sngStrik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trike="sngStrike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200" i="1" strike="sngStrik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trike="sngStrike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1200" i="1" strike="sngStrik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 strike="sngStrik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trike="sngStrik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trike="sngStrike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 strike="sngStrik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strike="sngStrik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B0EE03-B4C2-4EF5-B214-9C240282B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956" y="3369475"/>
                <a:ext cx="1494502" cy="292068"/>
              </a:xfrm>
              <a:prstGeom prst="rect">
                <a:avLst/>
              </a:prstGeom>
              <a:blipFill>
                <a:blip r:embed="rId7"/>
                <a:stretch>
                  <a:fillRect r="-5306" b="-41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C9D65F-35DD-497E-AC4D-6CFA6D61BEC2}"/>
                  </a:ext>
                </a:extLst>
              </p:cNvPr>
              <p:cNvSpPr txBox="1"/>
              <p:nvPr/>
            </p:nvSpPr>
            <p:spPr>
              <a:xfrm>
                <a:off x="4154956" y="3131040"/>
                <a:ext cx="14945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C9D65F-35DD-497E-AC4D-6CFA6D61B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956" y="3131040"/>
                <a:ext cx="1494502" cy="276999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Βέλος: Αριστερό 1">
            <a:extLst>
              <a:ext uri="{FF2B5EF4-FFF2-40B4-BE49-F238E27FC236}">
                <a16:creationId xmlns:a16="http://schemas.microsoft.com/office/drawing/2014/main" id="{3A3424D9-B382-463F-8FEB-343411F9BB9A}"/>
              </a:ext>
            </a:extLst>
          </p:cNvPr>
          <p:cNvSpPr/>
          <p:nvPr/>
        </p:nvSpPr>
        <p:spPr>
          <a:xfrm rot="18235649">
            <a:off x="1785097" y="4563272"/>
            <a:ext cx="1367707" cy="26808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9" name="Βέλος: Αριστερό 28">
            <a:extLst>
              <a:ext uri="{FF2B5EF4-FFF2-40B4-BE49-F238E27FC236}">
                <a16:creationId xmlns:a16="http://schemas.microsoft.com/office/drawing/2014/main" id="{39C182E3-34B0-49E1-9049-5AF208CFD1B1}"/>
              </a:ext>
            </a:extLst>
          </p:cNvPr>
          <p:cNvSpPr/>
          <p:nvPr/>
        </p:nvSpPr>
        <p:spPr>
          <a:xfrm>
            <a:off x="9971203" y="5312660"/>
            <a:ext cx="648929" cy="117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B9D03A-26BF-4A9D-9703-D18AB622F208}"/>
              </a:ext>
            </a:extLst>
          </p:cNvPr>
          <p:cNvSpPr txBox="1"/>
          <p:nvPr/>
        </p:nvSpPr>
        <p:spPr>
          <a:xfrm>
            <a:off x="5182829" y="296666"/>
            <a:ext cx="164737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solidFill>
                  <a:schemeClr val="bg1"/>
                </a:solidFill>
              </a:rPr>
              <a:t>Επανάληψη</a:t>
            </a:r>
            <a:r>
              <a:rPr lang="en-US" b="1" dirty="0">
                <a:solidFill>
                  <a:schemeClr val="bg1"/>
                </a:solidFill>
              </a:rPr>
              <a:t> 7</a:t>
            </a:r>
            <a:r>
              <a:rPr lang="el-GR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225E03-A4E9-46BB-9D89-D9F463C156D6}"/>
              </a:ext>
            </a:extLst>
          </p:cNvPr>
          <p:cNvSpPr txBox="1"/>
          <p:nvPr/>
        </p:nvSpPr>
        <p:spPr>
          <a:xfrm>
            <a:off x="4381558" y="2446654"/>
            <a:ext cx="996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endParaRPr lang="el-G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C24B6C-38CE-4738-A409-A4E7985DF43C}"/>
              </a:ext>
            </a:extLst>
          </p:cNvPr>
          <p:cNvSpPr txBox="1"/>
          <p:nvPr/>
        </p:nvSpPr>
        <p:spPr>
          <a:xfrm>
            <a:off x="6139836" y="3330843"/>
            <a:ext cx="131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Dominated </a:t>
            </a:r>
            <a:endParaRPr lang="el-GR" dirty="0"/>
          </a:p>
        </p:txBody>
      </p:sp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1DC584CD-35AB-45CF-85EC-B4CC6C53A4C3}"/>
              </a:ext>
            </a:extLst>
          </p:cNvPr>
          <p:cNvCxnSpPr>
            <a:stCxn id="24" idx="3"/>
            <a:endCxn id="5" idx="1"/>
          </p:cNvCxnSpPr>
          <p:nvPr/>
        </p:nvCxnSpPr>
        <p:spPr>
          <a:xfrm>
            <a:off x="5649458" y="3515509"/>
            <a:ext cx="490378" cy="0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F116AF9-5740-44CB-8296-7F09F80FFF29}"/>
                  </a:ext>
                </a:extLst>
              </p:cNvPr>
              <p:cNvSpPr txBox="1"/>
              <p:nvPr/>
            </p:nvSpPr>
            <p:spPr>
              <a:xfrm>
                <a:off x="3967958" y="1570196"/>
                <a:ext cx="22733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𝒔𝒕𝒂𝒓𝒕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F116AF9-5740-44CB-8296-7F09F80FF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958" y="1570196"/>
                <a:ext cx="2273324" cy="338554"/>
              </a:xfrm>
              <a:prstGeom prst="rect">
                <a:avLst/>
              </a:prstGeom>
              <a:blipFill>
                <a:blip r:embed="rId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Ορθογώνιο 36">
            <a:extLst>
              <a:ext uri="{FF2B5EF4-FFF2-40B4-BE49-F238E27FC236}">
                <a16:creationId xmlns:a16="http://schemas.microsoft.com/office/drawing/2014/main" id="{2646FF6B-53C8-4E44-AEE1-0C08DC2B00D6}"/>
              </a:ext>
            </a:extLst>
          </p:cNvPr>
          <p:cNvSpPr/>
          <p:nvPr/>
        </p:nvSpPr>
        <p:spPr>
          <a:xfrm>
            <a:off x="-7278" y="-12701"/>
            <a:ext cx="3816652" cy="926513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200" i="1" dirty="0"/>
              <a:t>Παράδειγμα ΒΟΑ*ε=0</a:t>
            </a:r>
          </a:p>
        </p:txBody>
      </p:sp>
      <p:sp>
        <p:nvSpPr>
          <p:cNvPr id="39" name="Βέλος: Κάτω 38">
            <a:extLst>
              <a:ext uri="{FF2B5EF4-FFF2-40B4-BE49-F238E27FC236}">
                <a16:creationId xmlns:a16="http://schemas.microsoft.com/office/drawing/2014/main" id="{5CE86E9C-7F48-429A-9798-FC748E4D85DA}"/>
              </a:ext>
            </a:extLst>
          </p:cNvPr>
          <p:cNvSpPr/>
          <p:nvPr/>
        </p:nvSpPr>
        <p:spPr>
          <a:xfrm rot="10800000">
            <a:off x="6265116" y="5378053"/>
            <a:ext cx="173414" cy="3657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7137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8" grpId="0" animBg="1"/>
      <p:bldP spid="38" grpId="1" animBg="1"/>
      <p:bldP spid="3" grpId="0" animBg="1"/>
      <p:bldP spid="3" grpId="1" animBg="1"/>
      <p:bldP spid="24" grpId="0"/>
      <p:bldP spid="24" grpId="1"/>
      <p:bldP spid="28" grpId="0"/>
      <p:bldP spid="2" grpId="0" animBg="1"/>
      <p:bldP spid="2" grpId="1" animBg="1"/>
      <p:bldP spid="29" grpId="0" animBg="1"/>
      <p:bldP spid="5" grpId="0"/>
      <p:bldP spid="5" grpId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Κύλινδρος 30">
            <a:extLst>
              <a:ext uri="{FF2B5EF4-FFF2-40B4-BE49-F238E27FC236}">
                <a16:creationId xmlns:a16="http://schemas.microsoft.com/office/drawing/2014/main" id="{69431656-639D-413A-9CD9-9BA35FB3CF65}"/>
              </a:ext>
            </a:extLst>
          </p:cNvPr>
          <p:cNvSpPr/>
          <p:nvPr/>
        </p:nvSpPr>
        <p:spPr>
          <a:xfrm>
            <a:off x="3988346" y="2458066"/>
            <a:ext cx="1783402" cy="17448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000" b="0" i="1" dirty="0">
              <a:latin typeface="Cambria Math" panose="02040503050406030204" pitchFamily="18" charset="0"/>
            </a:endParaRPr>
          </a:p>
          <a:p>
            <a:pPr algn="just"/>
            <a:endParaRPr lang="en-US" sz="1000" b="0" dirty="0"/>
          </a:p>
        </p:txBody>
      </p:sp>
      <p:graphicFrame>
        <p:nvGraphicFramePr>
          <p:cNvPr id="26" name="Πίνακας 79">
            <a:extLst>
              <a:ext uri="{FF2B5EF4-FFF2-40B4-BE49-F238E27FC236}">
                <a16:creationId xmlns:a16="http://schemas.microsoft.com/office/drawing/2014/main" id="{6FE98C7A-5FBA-4A7E-94E8-71194B4BC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063640"/>
              </p:ext>
            </p:extLst>
          </p:nvPr>
        </p:nvGraphicFramePr>
        <p:xfrm>
          <a:off x="4154956" y="4899687"/>
          <a:ext cx="24123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17">
                  <a:extLst>
                    <a:ext uri="{9D8B030D-6E8A-4147-A177-3AD203B41FA5}">
                      <a16:colId xmlns:a16="http://schemas.microsoft.com/office/drawing/2014/main" val="4223920135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38507323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253774152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541821085"/>
                    </a:ext>
                  </a:extLst>
                </a:gridCol>
                <a:gridCol w="496552">
                  <a:extLst>
                    <a:ext uri="{9D8B030D-6E8A-4147-A177-3AD203B41FA5}">
                      <a16:colId xmlns:a16="http://schemas.microsoft.com/office/drawing/2014/main" val="3647599096"/>
                    </a:ext>
                  </a:extLst>
                </a:gridCol>
              </a:tblGrid>
              <a:tr h="237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93701"/>
                  </a:ext>
                </a:extLst>
              </a:tr>
            </a:tbl>
          </a:graphicData>
        </a:graphic>
      </p:graphicFrame>
      <p:graphicFrame>
        <p:nvGraphicFramePr>
          <p:cNvPr id="25" name="Πίνακας 79">
            <a:extLst>
              <a:ext uri="{FF2B5EF4-FFF2-40B4-BE49-F238E27FC236}">
                <a16:creationId xmlns:a16="http://schemas.microsoft.com/office/drawing/2014/main" id="{E0F3DF15-C659-41E0-82C0-403C53B73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040815"/>
              </p:ext>
            </p:extLst>
          </p:nvPr>
        </p:nvGraphicFramePr>
        <p:xfrm>
          <a:off x="4154956" y="4899687"/>
          <a:ext cx="24123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17">
                  <a:extLst>
                    <a:ext uri="{9D8B030D-6E8A-4147-A177-3AD203B41FA5}">
                      <a16:colId xmlns:a16="http://schemas.microsoft.com/office/drawing/2014/main" val="4223920135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38507323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253774152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541821085"/>
                    </a:ext>
                  </a:extLst>
                </a:gridCol>
                <a:gridCol w="496552">
                  <a:extLst>
                    <a:ext uri="{9D8B030D-6E8A-4147-A177-3AD203B41FA5}">
                      <a16:colId xmlns:a16="http://schemas.microsoft.com/office/drawing/2014/main" val="3647599096"/>
                    </a:ext>
                  </a:extLst>
                </a:gridCol>
              </a:tblGrid>
              <a:tr h="237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93701"/>
                  </a:ext>
                </a:extLst>
              </a:tr>
            </a:tbl>
          </a:graphicData>
        </a:graphic>
      </p:graphicFrame>
      <p:pic>
        <p:nvPicPr>
          <p:cNvPr id="41" name="Εικόνα 40" descr="Εικόνα που περιέχει κείμενο, ρολόι, μετρη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95847DA4-F981-42F3-8D2F-398875EAB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7" y="913813"/>
            <a:ext cx="3816652" cy="5727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5D3567-D9E1-45F1-9DF9-10189CDAED4D}"/>
              </a:ext>
            </a:extLst>
          </p:cNvPr>
          <p:cNvSpPr txBox="1"/>
          <p:nvPr/>
        </p:nvSpPr>
        <p:spPr>
          <a:xfrm>
            <a:off x="8203654" y="6144994"/>
            <a:ext cx="398230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Ψευδοκώδικας </a:t>
            </a:r>
            <a:r>
              <a:rPr lang="en-US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BOA*</a:t>
            </a:r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ε</a:t>
            </a:r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l-GR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5AF91678-CA8F-454B-8609-D0C4104A20EB}"/>
              </a:ext>
            </a:extLst>
          </p:cNvPr>
          <p:cNvSpPr/>
          <p:nvPr/>
        </p:nvSpPr>
        <p:spPr>
          <a:xfrm>
            <a:off x="0" y="6653803"/>
            <a:ext cx="12192000" cy="214559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Ελεύθερη σχεδίαση: Σχήμα 7">
            <a:extLst>
              <a:ext uri="{FF2B5EF4-FFF2-40B4-BE49-F238E27FC236}">
                <a16:creationId xmlns:a16="http://schemas.microsoft.com/office/drawing/2014/main" id="{1D0B4B2E-53C7-47F8-9288-9F9E8065AF8F}"/>
              </a:ext>
            </a:extLst>
          </p:cNvPr>
          <p:cNvSpPr/>
          <p:nvPr/>
        </p:nvSpPr>
        <p:spPr>
          <a:xfrm>
            <a:off x="11232277" y="6210841"/>
            <a:ext cx="953680" cy="476840"/>
          </a:xfrm>
          <a:custGeom>
            <a:avLst/>
            <a:gdLst>
              <a:gd name="connsiteX0" fmla="*/ 476840 w 953680"/>
              <a:gd name="connsiteY0" fmla="*/ 0 h 476840"/>
              <a:gd name="connsiteX1" fmla="*/ 953680 w 953680"/>
              <a:gd name="connsiteY1" fmla="*/ 476840 h 476840"/>
              <a:gd name="connsiteX2" fmla="*/ 0 w 953680"/>
              <a:gd name="connsiteY2" fmla="*/ 476840 h 476840"/>
              <a:gd name="connsiteX3" fmla="*/ 476840 w 953680"/>
              <a:gd name="connsiteY3" fmla="*/ 0 h 47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680" h="476840">
                <a:moveTo>
                  <a:pt x="476840" y="0"/>
                </a:moveTo>
                <a:cubicBezTo>
                  <a:pt x="740191" y="0"/>
                  <a:pt x="953680" y="213489"/>
                  <a:pt x="953680" y="476840"/>
                </a:cubicBezTo>
                <a:lnTo>
                  <a:pt x="0" y="476840"/>
                </a:lnTo>
                <a:cubicBezTo>
                  <a:pt x="0" y="213489"/>
                  <a:pt x="213489" y="0"/>
                  <a:pt x="476840" y="0"/>
                </a:cubicBezTo>
                <a:close/>
              </a:path>
            </a:pathLst>
          </a:cu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dirty="0">
                <a:latin typeface="Consolas" panose="020B0609020204030204" pitchFamily="49" charset="0"/>
                <a:ea typeface="Segoe UI Black" panose="020B0A02040204020203" pitchFamily="34" charset="0"/>
              </a:rPr>
              <a:t>14</a:t>
            </a:r>
          </a:p>
        </p:txBody>
      </p:sp>
      <p:pic>
        <p:nvPicPr>
          <p:cNvPr id="9" name="Εικόνα 8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4A395BFE-DBD7-4FBA-B480-811562D8A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55" y="0"/>
            <a:ext cx="3988348" cy="6177371"/>
          </a:xfrm>
          <a:prstGeom prst="rect">
            <a:avLst/>
          </a:prstGeom>
        </p:spPr>
      </p:pic>
      <p:sp>
        <p:nvSpPr>
          <p:cNvPr id="13" name="Βέλος: Αριστερό 12">
            <a:extLst>
              <a:ext uri="{FF2B5EF4-FFF2-40B4-BE49-F238E27FC236}">
                <a16:creationId xmlns:a16="http://schemas.microsoft.com/office/drawing/2014/main" id="{6D8F7F11-C02A-4A4A-ABB1-4F2BA37F8709}"/>
              </a:ext>
            </a:extLst>
          </p:cNvPr>
          <p:cNvSpPr/>
          <p:nvPr/>
        </p:nvSpPr>
        <p:spPr>
          <a:xfrm>
            <a:off x="2369662" y="2005433"/>
            <a:ext cx="770259" cy="989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1243F4-ADFF-4D9A-9AFA-CCE5C1201B20}"/>
              </a:ext>
            </a:extLst>
          </p:cNvPr>
          <p:cNvSpPr txBox="1"/>
          <p:nvPr/>
        </p:nvSpPr>
        <p:spPr>
          <a:xfrm>
            <a:off x="2216526" y="1724085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εκκίνησης</a:t>
            </a:r>
          </a:p>
        </p:txBody>
      </p:sp>
      <p:sp>
        <p:nvSpPr>
          <p:cNvPr id="15" name="Βέλος: Αριστερό 14">
            <a:extLst>
              <a:ext uri="{FF2B5EF4-FFF2-40B4-BE49-F238E27FC236}">
                <a16:creationId xmlns:a16="http://schemas.microsoft.com/office/drawing/2014/main" id="{B1AC2A5F-0BD8-4646-B45B-2188AB9C9926}"/>
              </a:ext>
            </a:extLst>
          </p:cNvPr>
          <p:cNvSpPr/>
          <p:nvPr/>
        </p:nvSpPr>
        <p:spPr>
          <a:xfrm>
            <a:off x="2369661" y="5632010"/>
            <a:ext cx="770259" cy="989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3D26B-77CC-45E3-B3E5-4635675E1EB8}"/>
              </a:ext>
            </a:extLst>
          </p:cNvPr>
          <p:cNvSpPr txBox="1"/>
          <p:nvPr/>
        </p:nvSpPr>
        <p:spPr>
          <a:xfrm>
            <a:off x="2220797" y="5371654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στόχος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4B855F-AB22-4C23-BA38-7B25529DF0EA}"/>
                  </a:ext>
                </a:extLst>
              </p:cNvPr>
              <p:cNvSpPr txBox="1"/>
              <p:nvPr/>
            </p:nvSpPr>
            <p:spPr>
              <a:xfrm>
                <a:off x="6717743" y="4911299"/>
                <a:ext cx="953680" cy="319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</m:oMath>
                  </m:oMathPara>
                </a14:m>
                <a:endParaRPr lang="el-G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4B855F-AB22-4C23-BA38-7B25529DF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743" y="4911299"/>
                <a:ext cx="953680" cy="319383"/>
              </a:xfrm>
              <a:prstGeom prst="rect">
                <a:avLst/>
              </a:prstGeom>
              <a:blipFill>
                <a:blip r:embed="rId5"/>
                <a:stretch>
                  <a:fillRect b="-185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Βέλος: Κάτω 34">
            <a:extLst>
              <a:ext uri="{FF2B5EF4-FFF2-40B4-BE49-F238E27FC236}">
                <a16:creationId xmlns:a16="http://schemas.microsoft.com/office/drawing/2014/main" id="{6CFE71A8-2555-4989-A9D7-F42341F86BD7}"/>
              </a:ext>
            </a:extLst>
          </p:cNvPr>
          <p:cNvSpPr/>
          <p:nvPr/>
        </p:nvSpPr>
        <p:spPr>
          <a:xfrm>
            <a:off x="5272317" y="4436854"/>
            <a:ext cx="173414" cy="3657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Βέλος: Αριστερό 35">
            <a:extLst>
              <a:ext uri="{FF2B5EF4-FFF2-40B4-BE49-F238E27FC236}">
                <a16:creationId xmlns:a16="http://schemas.microsoft.com/office/drawing/2014/main" id="{9B82913F-C79F-470A-8CE3-A6A9B3E44843}"/>
              </a:ext>
            </a:extLst>
          </p:cNvPr>
          <p:cNvSpPr/>
          <p:nvPr/>
        </p:nvSpPr>
        <p:spPr>
          <a:xfrm>
            <a:off x="11139948" y="2566219"/>
            <a:ext cx="648929" cy="117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8" name="Βέλος: Αριστερό 37">
            <a:extLst>
              <a:ext uri="{FF2B5EF4-FFF2-40B4-BE49-F238E27FC236}">
                <a16:creationId xmlns:a16="http://schemas.microsoft.com/office/drawing/2014/main" id="{A4AAC410-0E40-43E9-85BC-66B4F0974FA7}"/>
              </a:ext>
            </a:extLst>
          </p:cNvPr>
          <p:cNvSpPr/>
          <p:nvPr/>
        </p:nvSpPr>
        <p:spPr>
          <a:xfrm>
            <a:off x="10033459" y="3508787"/>
            <a:ext cx="648929" cy="117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" name="Βέλος: Δεξιό 2">
            <a:extLst>
              <a:ext uri="{FF2B5EF4-FFF2-40B4-BE49-F238E27FC236}">
                <a16:creationId xmlns:a16="http://schemas.microsoft.com/office/drawing/2014/main" id="{220C6CA0-B353-4029-97C2-48864DD74DD5}"/>
              </a:ext>
            </a:extLst>
          </p:cNvPr>
          <p:cNvSpPr/>
          <p:nvPr/>
        </p:nvSpPr>
        <p:spPr>
          <a:xfrm rot="5400000">
            <a:off x="1455275" y="4558399"/>
            <a:ext cx="831002" cy="2467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9DF73FF-FD10-4DEB-A2E0-20AADCE36471}"/>
                  </a:ext>
                </a:extLst>
              </p:cNvPr>
              <p:cNvSpPr txBox="1"/>
              <p:nvPr/>
            </p:nvSpPr>
            <p:spPr>
              <a:xfrm>
                <a:off x="4154956" y="3469510"/>
                <a:ext cx="1494502" cy="292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9DF73FF-FD10-4DEB-A2E0-20AADCE36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956" y="3469510"/>
                <a:ext cx="1494502" cy="292068"/>
              </a:xfrm>
              <a:prstGeom prst="rect">
                <a:avLst/>
              </a:prstGeom>
              <a:blipFill>
                <a:blip r:embed="rId6"/>
                <a:stretch>
                  <a:fillRect r="-4898" b="-41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3CB9D03A-26BF-4A9D-9703-D18AB622F208}"/>
              </a:ext>
            </a:extLst>
          </p:cNvPr>
          <p:cNvSpPr txBox="1"/>
          <p:nvPr/>
        </p:nvSpPr>
        <p:spPr>
          <a:xfrm>
            <a:off x="5182829" y="296666"/>
            <a:ext cx="164737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solidFill>
                  <a:schemeClr val="bg1"/>
                </a:solidFill>
              </a:rPr>
              <a:t>Επανάληψη</a:t>
            </a:r>
            <a:r>
              <a:rPr lang="en-US" b="1" dirty="0">
                <a:solidFill>
                  <a:schemeClr val="bg1"/>
                </a:solidFill>
              </a:rPr>
              <a:t> 8</a:t>
            </a:r>
            <a:r>
              <a:rPr lang="el-GR" b="1" dirty="0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CAD195-92F2-4322-A371-7EEA6B7AA705}"/>
                  </a:ext>
                </a:extLst>
              </p:cNvPr>
              <p:cNvSpPr txBox="1"/>
              <p:nvPr/>
            </p:nvSpPr>
            <p:spPr>
              <a:xfrm>
                <a:off x="4154956" y="3104508"/>
                <a:ext cx="1494502" cy="292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CAD195-92F2-4322-A371-7EEA6B7AA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956" y="3104508"/>
                <a:ext cx="1494502" cy="292068"/>
              </a:xfrm>
              <a:prstGeom prst="rect">
                <a:avLst/>
              </a:prstGeom>
              <a:blipFill>
                <a:blip r:embed="rId7"/>
                <a:stretch>
                  <a:fillRect r="-5306" b="-41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36CDF4FA-5A09-425A-8493-79033945750E}"/>
              </a:ext>
            </a:extLst>
          </p:cNvPr>
          <p:cNvSpPr txBox="1"/>
          <p:nvPr/>
        </p:nvSpPr>
        <p:spPr>
          <a:xfrm>
            <a:off x="4381558" y="2446654"/>
            <a:ext cx="996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endParaRPr lang="el-G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79D14AE-256F-4558-92CD-7DDF80BB28D2}"/>
                  </a:ext>
                </a:extLst>
              </p:cNvPr>
              <p:cNvSpPr txBox="1"/>
              <p:nvPr/>
            </p:nvSpPr>
            <p:spPr>
              <a:xfrm>
                <a:off x="3967958" y="1570196"/>
                <a:ext cx="22733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79D14AE-256F-4558-92CD-7DDF80BB2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958" y="1570196"/>
                <a:ext cx="2273324" cy="338554"/>
              </a:xfrm>
              <a:prstGeom prst="rect">
                <a:avLst/>
              </a:prstGeom>
              <a:blipFill>
                <a:blip r:embed="rId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Ορθογώνιο 27">
            <a:extLst>
              <a:ext uri="{FF2B5EF4-FFF2-40B4-BE49-F238E27FC236}">
                <a16:creationId xmlns:a16="http://schemas.microsoft.com/office/drawing/2014/main" id="{82F6D089-02D8-44C7-B246-ED783BFF4D64}"/>
              </a:ext>
            </a:extLst>
          </p:cNvPr>
          <p:cNvSpPr/>
          <p:nvPr/>
        </p:nvSpPr>
        <p:spPr>
          <a:xfrm>
            <a:off x="-7278" y="-12701"/>
            <a:ext cx="3816652" cy="926513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200" i="1" dirty="0"/>
              <a:t>Παράδειγμα ΒΟΑ*ε=0</a:t>
            </a:r>
          </a:p>
        </p:txBody>
      </p:sp>
    </p:spTree>
    <p:extLst>
      <p:ext uri="{BB962C8B-B14F-4D97-AF65-F5344CB8AC3E}">
        <p14:creationId xmlns:p14="http://schemas.microsoft.com/office/powerpoint/2010/main" val="287762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8" grpId="0" animBg="1"/>
      <p:bldP spid="38" grpId="1" animBg="1"/>
      <p:bldP spid="3" grpId="0" animBg="1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Κύλινδρος 30">
            <a:extLst>
              <a:ext uri="{FF2B5EF4-FFF2-40B4-BE49-F238E27FC236}">
                <a16:creationId xmlns:a16="http://schemas.microsoft.com/office/drawing/2014/main" id="{167691F6-7F39-4BB7-BB04-12D048196AB1}"/>
              </a:ext>
            </a:extLst>
          </p:cNvPr>
          <p:cNvSpPr/>
          <p:nvPr/>
        </p:nvSpPr>
        <p:spPr>
          <a:xfrm>
            <a:off x="3988346" y="2458066"/>
            <a:ext cx="1783402" cy="17448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000" b="0" i="1" dirty="0">
              <a:latin typeface="Cambria Math" panose="02040503050406030204" pitchFamily="18" charset="0"/>
            </a:endParaRPr>
          </a:p>
          <a:p>
            <a:pPr algn="just"/>
            <a:endParaRPr lang="en-US" sz="1000" b="0" dirty="0"/>
          </a:p>
        </p:txBody>
      </p:sp>
      <p:graphicFrame>
        <p:nvGraphicFramePr>
          <p:cNvPr id="26" name="Πίνακας 79">
            <a:extLst>
              <a:ext uri="{FF2B5EF4-FFF2-40B4-BE49-F238E27FC236}">
                <a16:creationId xmlns:a16="http://schemas.microsoft.com/office/drawing/2014/main" id="{6FE98C7A-5FBA-4A7E-94E8-71194B4BC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935598"/>
              </p:ext>
            </p:extLst>
          </p:nvPr>
        </p:nvGraphicFramePr>
        <p:xfrm>
          <a:off x="4154956" y="4899687"/>
          <a:ext cx="24123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17">
                  <a:extLst>
                    <a:ext uri="{9D8B030D-6E8A-4147-A177-3AD203B41FA5}">
                      <a16:colId xmlns:a16="http://schemas.microsoft.com/office/drawing/2014/main" val="4223920135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38507323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253774152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541821085"/>
                    </a:ext>
                  </a:extLst>
                </a:gridCol>
                <a:gridCol w="496552">
                  <a:extLst>
                    <a:ext uri="{9D8B030D-6E8A-4147-A177-3AD203B41FA5}">
                      <a16:colId xmlns:a16="http://schemas.microsoft.com/office/drawing/2014/main" val="3647599096"/>
                    </a:ext>
                  </a:extLst>
                </a:gridCol>
              </a:tblGrid>
              <a:tr h="237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93701"/>
                  </a:ext>
                </a:extLst>
              </a:tr>
            </a:tbl>
          </a:graphicData>
        </a:graphic>
      </p:graphicFrame>
      <p:graphicFrame>
        <p:nvGraphicFramePr>
          <p:cNvPr id="25" name="Πίνακας 79">
            <a:extLst>
              <a:ext uri="{FF2B5EF4-FFF2-40B4-BE49-F238E27FC236}">
                <a16:creationId xmlns:a16="http://schemas.microsoft.com/office/drawing/2014/main" id="{E0F3DF15-C659-41E0-82C0-403C53B73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24393"/>
              </p:ext>
            </p:extLst>
          </p:nvPr>
        </p:nvGraphicFramePr>
        <p:xfrm>
          <a:off x="4154956" y="4898429"/>
          <a:ext cx="24123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17">
                  <a:extLst>
                    <a:ext uri="{9D8B030D-6E8A-4147-A177-3AD203B41FA5}">
                      <a16:colId xmlns:a16="http://schemas.microsoft.com/office/drawing/2014/main" val="4223920135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38507323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253774152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541821085"/>
                    </a:ext>
                  </a:extLst>
                </a:gridCol>
                <a:gridCol w="496552">
                  <a:extLst>
                    <a:ext uri="{9D8B030D-6E8A-4147-A177-3AD203B41FA5}">
                      <a16:colId xmlns:a16="http://schemas.microsoft.com/office/drawing/2014/main" val="3647599096"/>
                    </a:ext>
                  </a:extLst>
                </a:gridCol>
              </a:tblGrid>
              <a:tr h="237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93701"/>
                  </a:ext>
                </a:extLst>
              </a:tr>
            </a:tbl>
          </a:graphicData>
        </a:graphic>
      </p:graphicFrame>
      <p:pic>
        <p:nvPicPr>
          <p:cNvPr id="41" name="Εικόνα 40" descr="Εικόνα που περιέχει κείμενο, ρολόι, μετρη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95847DA4-F981-42F3-8D2F-398875EAB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7" y="913813"/>
            <a:ext cx="3816652" cy="5727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5D3567-D9E1-45F1-9DF9-10189CDAED4D}"/>
              </a:ext>
            </a:extLst>
          </p:cNvPr>
          <p:cNvSpPr txBox="1"/>
          <p:nvPr/>
        </p:nvSpPr>
        <p:spPr>
          <a:xfrm>
            <a:off x="8203654" y="6144994"/>
            <a:ext cx="398230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Ψευδοκώδικας </a:t>
            </a:r>
            <a:r>
              <a:rPr lang="en-US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BOA*</a:t>
            </a:r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ε</a:t>
            </a:r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l-GR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5AF91678-CA8F-454B-8609-D0C4104A20EB}"/>
              </a:ext>
            </a:extLst>
          </p:cNvPr>
          <p:cNvSpPr/>
          <p:nvPr/>
        </p:nvSpPr>
        <p:spPr>
          <a:xfrm>
            <a:off x="0" y="6653803"/>
            <a:ext cx="12192000" cy="214559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Ελεύθερη σχεδίαση: Σχήμα 7">
            <a:extLst>
              <a:ext uri="{FF2B5EF4-FFF2-40B4-BE49-F238E27FC236}">
                <a16:creationId xmlns:a16="http://schemas.microsoft.com/office/drawing/2014/main" id="{1D0B4B2E-53C7-47F8-9288-9F9E8065AF8F}"/>
              </a:ext>
            </a:extLst>
          </p:cNvPr>
          <p:cNvSpPr/>
          <p:nvPr/>
        </p:nvSpPr>
        <p:spPr>
          <a:xfrm>
            <a:off x="11232277" y="6210841"/>
            <a:ext cx="953680" cy="476840"/>
          </a:xfrm>
          <a:custGeom>
            <a:avLst/>
            <a:gdLst>
              <a:gd name="connsiteX0" fmla="*/ 476840 w 953680"/>
              <a:gd name="connsiteY0" fmla="*/ 0 h 476840"/>
              <a:gd name="connsiteX1" fmla="*/ 953680 w 953680"/>
              <a:gd name="connsiteY1" fmla="*/ 476840 h 476840"/>
              <a:gd name="connsiteX2" fmla="*/ 0 w 953680"/>
              <a:gd name="connsiteY2" fmla="*/ 476840 h 476840"/>
              <a:gd name="connsiteX3" fmla="*/ 476840 w 953680"/>
              <a:gd name="connsiteY3" fmla="*/ 0 h 47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680" h="476840">
                <a:moveTo>
                  <a:pt x="476840" y="0"/>
                </a:moveTo>
                <a:cubicBezTo>
                  <a:pt x="740191" y="0"/>
                  <a:pt x="953680" y="213489"/>
                  <a:pt x="953680" y="476840"/>
                </a:cubicBezTo>
                <a:lnTo>
                  <a:pt x="0" y="476840"/>
                </a:lnTo>
                <a:cubicBezTo>
                  <a:pt x="0" y="213489"/>
                  <a:pt x="213489" y="0"/>
                  <a:pt x="476840" y="0"/>
                </a:cubicBezTo>
                <a:close/>
              </a:path>
            </a:pathLst>
          </a:cu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dirty="0">
                <a:latin typeface="Consolas" panose="020B0609020204030204" pitchFamily="49" charset="0"/>
                <a:ea typeface="Segoe UI Black" panose="020B0A02040204020203" pitchFamily="34" charset="0"/>
              </a:rPr>
              <a:t>15</a:t>
            </a:r>
          </a:p>
        </p:txBody>
      </p:sp>
      <p:pic>
        <p:nvPicPr>
          <p:cNvPr id="9" name="Εικόνα 8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4A395BFE-DBD7-4FBA-B480-811562D8A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55" y="0"/>
            <a:ext cx="3988348" cy="6177371"/>
          </a:xfrm>
          <a:prstGeom prst="rect">
            <a:avLst/>
          </a:prstGeom>
        </p:spPr>
      </p:pic>
      <p:sp>
        <p:nvSpPr>
          <p:cNvPr id="13" name="Βέλος: Αριστερό 12">
            <a:extLst>
              <a:ext uri="{FF2B5EF4-FFF2-40B4-BE49-F238E27FC236}">
                <a16:creationId xmlns:a16="http://schemas.microsoft.com/office/drawing/2014/main" id="{6D8F7F11-C02A-4A4A-ABB1-4F2BA37F8709}"/>
              </a:ext>
            </a:extLst>
          </p:cNvPr>
          <p:cNvSpPr/>
          <p:nvPr/>
        </p:nvSpPr>
        <p:spPr>
          <a:xfrm>
            <a:off x="2369662" y="2005433"/>
            <a:ext cx="770259" cy="989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1243F4-ADFF-4D9A-9AFA-CCE5C1201B20}"/>
              </a:ext>
            </a:extLst>
          </p:cNvPr>
          <p:cNvSpPr txBox="1"/>
          <p:nvPr/>
        </p:nvSpPr>
        <p:spPr>
          <a:xfrm>
            <a:off x="2216526" y="1724085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εκκίνησης</a:t>
            </a:r>
          </a:p>
        </p:txBody>
      </p:sp>
      <p:sp>
        <p:nvSpPr>
          <p:cNvPr id="15" name="Βέλος: Αριστερό 14">
            <a:extLst>
              <a:ext uri="{FF2B5EF4-FFF2-40B4-BE49-F238E27FC236}">
                <a16:creationId xmlns:a16="http://schemas.microsoft.com/office/drawing/2014/main" id="{B1AC2A5F-0BD8-4646-B45B-2188AB9C9926}"/>
              </a:ext>
            </a:extLst>
          </p:cNvPr>
          <p:cNvSpPr/>
          <p:nvPr/>
        </p:nvSpPr>
        <p:spPr>
          <a:xfrm>
            <a:off x="2369661" y="5632010"/>
            <a:ext cx="770259" cy="989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3D26B-77CC-45E3-B3E5-4635675E1EB8}"/>
              </a:ext>
            </a:extLst>
          </p:cNvPr>
          <p:cNvSpPr txBox="1"/>
          <p:nvPr/>
        </p:nvSpPr>
        <p:spPr>
          <a:xfrm>
            <a:off x="2220797" y="5371654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στόχος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4B855F-AB22-4C23-BA38-7B25529DF0EA}"/>
                  </a:ext>
                </a:extLst>
              </p:cNvPr>
              <p:cNvSpPr txBox="1"/>
              <p:nvPr/>
            </p:nvSpPr>
            <p:spPr>
              <a:xfrm>
                <a:off x="6717743" y="4911299"/>
                <a:ext cx="953680" cy="319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</m:oMath>
                  </m:oMathPara>
                </a14:m>
                <a:endParaRPr lang="el-G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4B855F-AB22-4C23-BA38-7B25529DF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743" y="4911299"/>
                <a:ext cx="953680" cy="319383"/>
              </a:xfrm>
              <a:prstGeom prst="rect">
                <a:avLst/>
              </a:prstGeom>
              <a:blipFill>
                <a:blip r:embed="rId5"/>
                <a:stretch>
                  <a:fillRect b="-185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Βέλος: Κάτω 34">
            <a:extLst>
              <a:ext uri="{FF2B5EF4-FFF2-40B4-BE49-F238E27FC236}">
                <a16:creationId xmlns:a16="http://schemas.microsoft.com/office/drawing/2014/main" id="{6CFE71A8-2555-4989-A9D7-F42341F86BD7}"/>
              </a:ext>
            </a:extLst>
          </p:cNvPr>
          <p:cNvSpPr/>
          <p:nvPr/>
        </p:nvSpPr>
        <p:spPr>
          <a:xfrm>
            <a:off x="6223535" y="4435351"/>
            <a:ext cx="173414" cy="3657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Βέλος: Αριστερό 35">
            <a:extLst>
              <a:ext uri="{FF2B5EF4-FFF2-40B4-BE49-F238E27FC236}">
                <a16:creationId xmlns:a16="http://schemas.microsoft.com/office/drawing/2014/main" id="{9B82913F-C79F-470A-8CE3-A6A9B3E44843}"/>
              </a:ext>
            </a:extLst>
          </p:cNvPr>
          <p:cNvSpPr/>
          <p:nvPr/>
        </p:nvSpPr>
        <p:spPr>
          <a:xfrm>
            <a:off x="11139948" y="2566219"/>
            <a:ext cx="648929" cy="117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8" name="Βέλος: Αριστερό 37">
            <a:extLst>
              <a:ext uri="{FF2B5EF4-FFF2-40B4-BE49-F238E27FC236}">
                <a16:creationId xmlns:a16="http://schemas.microsoft.com/office/drawing/2014/main" id="{A4AAC410-0E40-43E9-85BC-66B4F0974FA7}"/>
              </a:ext>
            </a:extLst>
          </p:cNvPr>
          <p:cNvSpPr/>
          <p:nvPr/>
        </p:nvSpPr>
        <p:spPr>
          <a:xfrm>
            <a:off x="10033459" y="3508787"/>
            <a:ext cx="648929" cy="117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9DF73FF-FD10-4DEB-A2E0-20AADCE36471}"/>
                  </a:ext>
                </a:extLst>
              </p:cNvPr>
              <p:cNvSpPr txBox="1"/>
              <p:nvPr/>
            </p:nvSpPr>
            <p:spPr>
              <a:xfrm>
                <a:off x="4154956" y="3282966"/>
                <a:ext cx="1494502" cy="292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9DF73FF-FD10-4DEB-A2E0-20AADCE36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956" y="3282966"/>
                <a:ext cx="1494502" cy="292068"/>
              </a:xfrm>
              <a:prstGeom prst="rect">
                <a:avLst/>
              </a:prstGeom>
              <a:blipFill>
                <a:blip r:embed="rId6"/>
                <a:stretch>
                  <a:fillRect r="-4898" b="-638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3CB9D03A-26BF-4A9D-9703-D18AB622F208}"/>
              </a:ext>
            </a:extLst>
          </p:cNvPr>
          <p:cNvSpPr txBox="1"/>
          <p:nvPr/>
        </p:nvSpPr>
        <p:spPr>
          <a:xfrm>
            <a:off x="5182829" y="296666"/>
            <a:ext cx="164737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solidFill>
                  <a:schemeClr val="bg1"/>
                </a:solidFill>
              </a:rPr>
              <a:t>Επανάληψη</a:t>
            </a:r>
            <a:r>
              <a:rPr lang="en-US" b="1" dirty="0">
                <a:solidFill>
                  <a:schemeClr val="bg1"/>
                </a:solidFill>
              </a:rPr>
              <a:t> 9</a:t>
            </a:r>
            <a:r>
              <a:rPr lang="el-GR" b="1" dirty="0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928EED-FCE4-4AA1-ADF6-CEF5E458079E}"/>
                  </a:ext>
                </a:extLst>
              </p:cNvPr>
              <p:cNvSpPr txBox="1"/>
              <p:nvPr/>
            </p:nvSpPr>
            <p:spPr>
              <a:xfrm>
                <a:off x="4154957" y="5463799"/>
                <a:ext cx="2412343" cy="810286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3,9</m:t>
                          </m:r>
                        </m:e>
                      </m:d>
                      <m:r>
                        <a:rPr 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3,9</m:t>
                          </m:r>
                        </m:e>
                      </m:d>
                      <m:r>
                        <a:rPr 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sz="14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𝑛𝑑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      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𝑟𝑑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      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928EED-FCE4-4AA1-ADF6-CEF5E4580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957" y="5463799"/>
                <a:ext cx="2412343" cy="810286"/>
              </a:xfrm>
              <a:prstGeom prst="rect">
                <a:avLst/>
              </a:prstGeom>
              <a:blipFill>
                <a:blip r:embed="rId7"/>
                <a:stretch>
                  <a:fillRect r="-125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9BA87B5-0598-4C97-8A47-B6ADFDE02323}"/>
              </a:ext>
            </a:extLst>
          </p:cNvPr>
          <p:cNvSpPr txBox="1"/>
          <p:nvPr/>
        </p:nvSpPr>
        <p:spPr>
          <a:xfrm>
            <a:off x="6717743" y="5458183"/>
            <a:ext cx="953680" cy="31938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sols</a:t>
            </a:r>
            <a:endParaRPr lang="el-GR" sz="1400" i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D9FE01-FE02-4316-AA63-4D04ACFB4104}"/>
              </a:ext>
            </a:extLst>
          </p:cNvPr>
          <p:cNvSpPr txBox="1"/>
          <p:nvPr/>
        </p:nvSpPr>
        <p:spPr>
          <a:xfrm>
            <a:off x="4381558" y="2446654"/>
            <a:ext cx="996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endParaRPr lang="el-G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8FD1A7-84EE-48D8-9286-4116AF46B3B7}"/>
                  </a:ext>
                </a:extLst>
              </p:cNvPr>
              <p:cNvSpPr txBox="1"/>
              <p:nvPr/>
            </p:nvSpPr>
            <p:spPr>
              <a:xfrm>
                <a:off x="3967958" y="1570196"/>
                <a:ext cx="2273324" cy="358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𝒈𝒐𝒂𝒍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8FD1A7-84EE-48D8-9286-4116AF46B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958" y="1570196"/>
                <a:ext cx="2273324" cy="358560"/>
              </a:xfrm>
              <a:prstGeom prst="rect">
                <a:avLst/>
              </a:prstGeom>
              <a:blipFill>
                <a:blip r:embed="rId8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Ορθογώνιο 28">
            <a:extLst>
              <a:ext uri="{FF2B5EF4-FFF2-40B4-BE49-F238E27FC236}">
                <a16:creationId xmlns:a16="http://schemas.microsoft.com/office/drawing/2014/main" id="{77737DC6-7D34-4204-9CEF-EC02F9CD9401}"/>
              </a:ext>
            </a:extLst>
          </p:cNvPr>
          <p:cNvSpPr/>
          <p:nvPr/>
        </p:nvSpPr>
        <p:spPr>
          <a:xfrm>
            <a:off x="-7278" y="-12701"/>
            <a:ext cx="3816652" cy="926513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200" i="1" dirty="0"/>
              <a:t>Παράδειγμα ΒΟΑ*ε=0</a:t>
            </a:r>
          </a:p>
        </p:txBody>
      </p:sp>
    </p:spTree>
    <p:extLst>
      <p:ext uri="{BB962C8B-B14F-4D97-AF65-F5344CB8AC3E}">
        <p14:creationId xmlns:p14="http://schemas.microsoft.com/office/powerpoint/2010/main" val="232673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8" grpId="0" animBg="1"/>
      <p:bldP spid="38" grpId="1" animBg="1"/>
      <p:bldP spid="24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Κύλινδρος 21">
            <a:extLst>
              <a:ext uri="{FF2B5EF4-FFF2-40B4-BE49-F238E27FC236}">
                <a16:creationId xmlns:a16="http://schemas.microsoft.com/office/drawing/2014/main" id="{1D5E55C3-61E4-4ACB-A219-B493D0B572B7}"/>
              </a:ext>
            </a:extLst>
          </p:cNvPr>
          <p:cNvSpPr/>
          <p:nvPr/>
        </p:nvSpPr>
        <p:spPr>
          <a:xfrm>
            <a:off x="3988346" y="2458066"/>
            <a:ext cx="1783402" cy="17448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000" b="0" i="1" dirty="0">
              <a:latin typeface="Cambria Math" panose="02040503050406030204" pitchFamily="18" charset="0"/>
            </a:endParaRPr>
          </a:p>
          <a:p>
            <a:pPr algn="just"/>
            <a:endParaRPr lang="en-US" sz="1000" b="0" dirty="0"/>
          </a:p>
        </p:txBody>
      </p:sp>
      <p:pic>
        <p:nvPicPr>
          <p:cNvPr id="41" name="Εικόνα 40" descr="Εικόνα που περιέχει κείμενο, ρολόι, μετρη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95847DA4-F981-42F3-8D2F-398875EAB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7" y="913813"/>
            <a:ext cx="3816652" cy="5727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5D3567-D9E1-45F1-9DF9-10189CDAED4D}"/>
              </a:ext>
            </a:extLst>
          </p:cNvPr>
          <p:cNvSpPr txBox="1"/>
          <p:nvPr/>
        </p:nvSpPr>
        <p:spPr>
          <a:xfrm>
            <a:off x="8203654" y="6144994"/>
            <a:ext cx="398230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Ψευδοκώδικας </a:t>
            </a:r>
            <a:r>
              <a:rPr lang="en-US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BOA*</a:t>
            </a:r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ε</a:t>
            </a:r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l-GR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5AF91678-CA8F-454B-8609-D0C4104A20EB}"/>
              </a:ext>
            </a:extLst>
          </p:cNvPr>
          <p:cNvSpPr/>
          <p:nvPr/>
        </p:nvSpPr>
        <p:spPr>
          <a:xfrm>
            <a:off x="0" y="6653803"/>
            <a:ext cx="12192000" cy="214559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Ελεύθερη σχεδίαση: Σχήμα 7">
            <a:extLst>
              <a:ext uri="{FF2B5EF4-FFF2-40B4-BE49-F238E27FC236}">
                <a16:creationId xmlns:a16="http://schemas.microsoft.com/office/drawing/2014/main" id="{1D0B4B2E-53C7-47F8-9288-9F9E8065AF8F}"/>
              </a:ext>
            </a:extLst>
          </p:cNvPr>
          <p:cNvSpPr/>
          <p:nvPr/>
        </p:nvSpPr>
        <p:spPr>
          <a:xfrm>
            <a:off x="11232277" y="6210841"/>
            <a:ext cx="953680" cy="476840"/>
          </a:xfrm>
          <a:custGeom>
            <a:avLst/>
            <a:gdLst>
              <a:gd name="connsiteX0" fmla="*/ 476840 w 953680"/>
              <a:gd name="connsiteY0" fmla="*/ 0 h 476840"/>
              <a:gd name="connsiteX1" fmla="*/ 953680 w 953680"/>
              <a:gd name="connsiteY1" fmla="*/ 476840 h 476840"/>
              <a:gd name="connsiteX2" fmla="*/ 0 w 953680"/>
              <a:gd name="connsiteY2" fmla="*/ 476840 h 476840"/>
              <a:gd name="connsiteX3" fmla="*/ 476840 w 953680"/>
              <a:gd name="connsiteY3" fmla="*/ 0 h 47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680" h="476840">
                <a:moveTo>
                  <a:pt x="476840" y="0"/>
                </a:moveTo>
                <a:cubicBezTo>
                  <a:pt x="740191" y="0"/>
                  <a:pt x="953680" y="213489"/>
                  <a:pt x="953680" y="476840"/>
                </a:cubicBezTo>
                <a:lnTo>
                  <a:pt x="0" y="476840"/>
                </a:lnTo>
                <a:cubicBezTo>
                  <a:pt x="0" y="213489"/>
                  <a:pt x="213489" y="0"/>
                  <a:pt x="476840" y="0"/>
                </a:cubicBezTo>
                <a:close/>
              </a:path>
            </a:pathLst>
          </a:cu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dirty="0">
                <a:latin typeface="Consolas" panose="020B0609020204030204" pitchFamily="49" charset="0"/>
                <a:ea typeface="Segoe UI Black" panose="020B0A02040204020203" pitchFamily="34" charset="0"/>
              </a:rPr>
              <a:t>16</a:t>
            </a:r>
          </a:p>
        </p:txBody>
      </p:sp>
      <p:pic>
        <p:nvPicPr>
          <p:cNvPr id="9" name="Εικόνα 8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4A395BFE-DBD7-4FBA-B480-811562D8A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55" y="1"/>
            <a:ext cx="3988348" cy="6144994"/>
          </a:xfrm>
          <a:prstGeom prst="rect">
            <a:avLst/>
          </a:prstGeom>
        </p:spPr>
      </p:pic>
      <p:sp>
        <p:nvSpPr>
          <p:cNvPr id="13" name="Βέλος: Αριστερό 12">
            <a:extLst>
              <a:ext uri="{FF2B5EF4-FFF2-40B4-BE49-F238E27FC236}">
                <a16:creationId xmlns:a16="http://schemas.microsoft.com/office/drawing/2014/main" id="{6D8F7F11-C02A-4A4A-ABB1-4F2BA37F8709}"/>
              </a:ext>
            </a:extLst>
          </p:cNvPr>
          <p:cNvSpPr/>
          <p:nvPr/>
        </p:nvSpPr>
        <p:spPr>
          <a:xfrm>
            <a:off x="2369662" y="2005433"/>
            <a:ext cx="770259" cy="989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1243F4-ADFF-4D9A-9AFA-CCE5C1201B20}"/>
              </a:ext>
            </a:extLst>
          </p:cNvPr>
          <p:cNvSpPr txBox="1"/>
          <p:nvPr/>
        </p:nvSpPr>
        <p:spPr>
          <a:xfrm>
            <a:off x="2216526" y="1724085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εκκίνησης</a:t>
            </a:r>
          </a:p>
        </p:txBody>
      </p:sp>
      <p:sp>
        <p:nvSpPr>
          <p:cNvPr id="15" name="Βέλος: Αριστερό 14">
            <a:extLst>
              <a:ext uri="{FF2B5EF4-FFF2-40B4-BE49-F238E27FC236}">
                <a16:creationId xmlns:a16="http://schemas.microsoft.com/office/drawing/2014/main" id="{B1AC2A5F-0BD8-4646-B45B-2188AB9C9926}"/>
              </a:ext>
            </a:extLst>
          </p:cNvPr>
          <p:cNvSpPr/>
          <p:nvPr/>
        </p:nvSpPr>
        <p:spPr>
          <a:xfrm>
            <a:off x="2369661" y="5632010"/>
            <a:ext cx="770259" cy="989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3D26B-77CC-45E3-B3E5-4635675E1EB8}"/>
              </a:ext>
            </a:extLst>
          </p:cNvPr>
          <p:cNvSpPr txBox="1"/>
          <p:nvPr/>
        </p:nvSpPr>
        <p:spPr>
          <a:xfrm>
            <a:off x="2220797" y="5371654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στόχος</a:t>
            </a:r>
          </a:p>
        </p:txBody>
      </p:sp>
      <p:sp>
        <p:nvSpPr>
          <p:cNvPr id="36" name="Βέλος: Αριστερό 35">
            <a:extLst>
              <a:ext uri="{FF2B5EF4-FFF2-40B4-BE49-F238E27FC236}">
                <a16:creationId xmlns:a16="http://schemas.microsoft.com/office/drawing/2014/main" id="{9B82913F-C79F-470A-8CE3-A6A9B3E44843}"/>
              </a:ext>
            </a:extLst>
          </p:cNvPr>
          <p:cNvSpPr/>
          <p:nvPr/>
        </p:nvSpPr>
        <p:spPr>
          <a:xfrm>
            <a:off x="11139948" y="2566219"/>
            <a:ext cx="648929" cy="117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8" name="Βέλος: Αριστερό 37">
            <a:extLst>
              <a:ext uri="{FF2B5EF4-FFF2-40B4-BE49-F238E27FC236}">
                <a16:creationId xmlns:a16="http://schemas.microsoft.com/office/drawing/2014/main" id="{A4AAC410-0E40-43E9-85BC-66B4F0974FA7}"/>
              </a:ext>
            </a:extLst>
          </p:cNvPr>
          <p:cNvSpPr/>
          <p:nvPr/>
        </p:nvSpPr>
        <p:spPr>
          <a:xfrm>
            <a:off x="9757234" y="3216005"/>
            <a:ext cx="648929" cy="117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B9D03A-26BF-4A9D-9703-D18AB622F208}"/>
              </a:ext>
            </a:extLst>
          </p:cNvPr>
          <p:cNvSpPr txBox="1"/>
          <p:nvPr/>
        </p:nvSpPr>
        <p:spPr>
          <a:xfrm>
            <a:off x="5182829" y="296666"/>
            <a:ext cx="178340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solidFill>
                  <a:schemeClr val="bg1"/>
                </a:solidFill>
              </a:rPr>
              <a:t>Επανάληψη</a:t>
            </a:r>
            <a:r>
              <a:rPr lang="en-US" b="1" dirty="0">
                <a:solidFill>
                  <a:schemeClr val="bg1"/>
                </a:solidFill>
              </a:rPr>
              <a:t> 10</a:t>
            </a:r>
            <a:r>
              <a:rPr lang="el-GR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86AE69-B135-4DCD-8641-A9DCA13693C2}"/>
              </a:ext>
            </a:extLst>
          </p:cNvPr>
          <p:cNvSpPr txBox="1"/>
          <p:nvPr/>
        </p:nvSpPr>
        <p:spPr>
          <a:xfrm>
            <a:off x="4381558" y="2446654"/>
            <a:ext cx="996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endParaRPr lang="el-G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59814BC-AB02-42AF-B557-7CACBE998B58}"/>
                  </a:ext>
                </a:extLst>
              </p:cNvPr>
              <p:cNvSpPr txBox="1"/>
              <p:nvPr/>
            </p:nvSpPr>
            <p:spPr>
              <a:xfrm>
                <a:off x="4154956" y="5118652"/>
                <a:ext cx="3679319" cy="124117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</a:rPr>
                  <a:t>Pareto -optimal frontier</a:t>
                </a:r>
              </a:p>
              <a:p>
                <a:pPr algn="ctr"/>
                <a:endParaRPr lang="en-US" sz="1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14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𝑔𝑜𝑎𝑙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3,9</m:t>
                        </m:r>
                      </m:e>
                    </m:d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3,9</m:t>
                        </m:r>
                      </m:e>
                    </m:d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l-GR" sz="14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𝑛𝑑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      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4,7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𝑟𝑑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      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59814BC-AB02-42AF-B557-7CACBE998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956" y="5118652"/>
                <a:ext cx="3679319" cy="1241174"/>
              </a:xfrm>
              <a:prstGeom prst="rect">
                <a:avLst/>
              </a:prstGeom>
              <a:blipFill>
                <a:blip r:embed="rId5"/>
                <a:stretch>
                  <a:fillRect t="-97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050752E-8BCC-4C21-8F74-05634F71FF58}"/>
              </a:ext>
            </a:extLst>
          </p:cNvPr>
          <p:cNvSpPr txBox="1"/>
          <p:nvPr/>
        </p:nvSpPr>
        <p:spPr>
          <a:xfrm>
            <a:off x="5543754" y="4738331"/>
            <a:ext cx="92552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en-US" dirty="0"/>
              <a:t> 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0D04DF2-0CEE-4F3D-A2EA-6E88CABA2FF1}"/>
                  </a:ext>
                </a:extLst>
              </p:cNvPr>
              <p:cNvSpPr txBox="1"/>
              <p:nvPr/>
            </p:nvSpPr>
            <p:spPr>
              <a:xfrm>
                <a:off x="3967958" y="1570196"/>
                <a:ext cx="2273324" cy="358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𝒈𝒐𝒂𝒍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0D04DF2-0CEE-4F3D-A2EA-6E88CABA2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958" y="1570196"/>
                <a:ext cx="2273324" cy="358560"/>
              </a:xfrm>
              <a:prstGeom prst="rect">
                <a:avLst/>
              </a:prstGeom>
              <a:blipFill>
                <a:blip r:embed="rId6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35BCCA3-110D-4B6D-8413-0FE3CCC3BF19}"/>
              </a:ext>
            </a:extLst>
          </p:cNvPr>
          <p:cNvSpPr txBox="1"/>
          <p:nvPr/>
        </p:nvSpPr>
        <p:spPr>
          <a:xfrm>
            <a:off x="6161303" y="1561696"/>
            <a:ext cx="166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-&gt; Dominated</a:t>
            </a:r>
            <a:endParaRPr lang="el-GR" b="1" dirty="0"/>
          </a:p>
        </p:txBody>
      </p:sp>
      <p:sp>
        <p:nvSpPr>
          <p:cNvPr id="21" name="Ορθογώνιο 20">
            <a:extLst>
              <a:ext uri="{FF2B5EF4-FFF2-40B4-BE49-F238E27FC236}">
                <a16:creationId xmlns:a16="http://schemas.microsoft.com/office/drawing/2014/main" id="{A0B2F1CD-8895-4F30-B776-562557FAD38B}"/>
              </a:ext>
            </a:extLst>
          </p:cNvPr>
          <p:cNvSpPr/>
          <p:nvPr/>
        </p:nvSpPr>
        <p:spPr>
          <a:xfrm>
            <a:off x="-7278" y="-12701"/>
            <a:ext cx="3816652" cy="926513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200" i="1" dirty="0"/>
              <a:t>Παράδειγμα ΒΟΑ*ε=0</a:t>
            </a:r>
          </a:p>
        </p:txBody>
      </p:sp>
    </p:spTree>
    <p:extLst>
      <p:ext uri="{BB962C8B-B14F-4D97-AF65-F5344CB8AC3E}">
        <p14:creationId xmlns:p14="http://schemas.microsoft.com/office/powerpoint/2010/main" val="198337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38" grpId="1" animBg="1"/>
      <p:bldP spid="24" grpId="0" animBg="1"/>
      <p:bldP spid="2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6E1C3045-4D7A-4786-957F-9322EEC72965}"/>
              </a:ext>
            </a:extLst>
          </p:cNvPr>
          <p:cNvSpPr/>
          <p:nvPr/>
        </p:nvSpPr>
        <p:spPr>
          <a:xfrm>
            <a:off x="0" y="6653803"/>
            <a:ext cx="12100560" cy="204197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Ελεύθερη σχεδίαση: Σχήμα 4">
            <a:extLst>
              <a:ext uri="{FF2B5EF4-FFF2-40B4-BE49-F238E27FC236}">
                <a16:creationId xmlns:a16="http://schemas.microsoft.com/office/drawing/2014/main" id="{E542DF25-EDED-45C7-A105-C659E41E0EFC}"/>
              </a:ext>
            </a:extLst>
          </p:cNvPr>
          <p:cNvSpPr/>
          <p:nvPr/>
        </p:nvSpPr>
        <p:spPr>
          <a:xfrm>
            <a:off x="11146880" y="6176963"/>
            <a:ext cx="953680" cy="476840"/>
          </a:xfrm>
          <a:custGeom>
            <a:avLst/>
            <a:gdLst>
              <a:gd name="connsiteX0" fmla="*/ 476840 w 953680"/>
              <a:gd name="connsiteY0" fmla="*/ 0 h 476840"/>
              <a:gd name="connsiteX1" fmla="*/ 953680 w 953680"/>
              <a:gd name="connsiteY1" fmla="*/ 476840 h 476840"/>
              <a:gd name="connsiteX2" fmla="*/ 0 w 953680"/>
              <a:gd name="connsiteY2" fmla="*/ 476840 h 476840"/>
              <a:gd name="connsiteX3" fmla="*/ 476840 w 953680"/>
              <a:gd name="connsiteY3" fmla="*/ 0 h 47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680" h="476840">
                <a:moveTo>
                  <a:pt x="476840" y="0"/>
                </a:moveTo>
                <a:cubicBezTo>
                  <a:pt x="740191" y="0"/>
                  <a:pt x="953680" y="213489"/>
                  <a:pt x="953680" y="476840"/>
                </a:cubicBezTo>
                <a:lnTo>
                  <a:pt x="0" y="476840"/>
                </a:lnTo>
                <a:cubicBezTo>
                  <a:pt x="0" y="213489"/>
                  <a:pt x="213489" y="0"/>
                  <a:pt x="476840" y="0"/>
                </a:cubicBezTo>
                <a:close/>
              </a:path>
            </a:pathLst>
          </a:cu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dirty="0">
                <a:latin typeface="Consolas" panose="020B0609020204030204" pitchFamily="49" charset="0"/>
                <a:ea typeface="Segoe UI Black" panose="020B0A02040204020203" pitchFamily="34" charset="0"/>
              </a:rPr>
              <a:t>17</a:t>
            </a: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553E2E97-AE08-44C9-8D16-0EAE4C330BC1}"/>
              </a:ext>
            </a:extLst>
          </p:cNvPr>
          <p:cNvSpPr/>
          <p:nvPr/>
        </p:nvSpPr>
        <p:spPr>
          <a:xfrm>
            <a:off x="9389806" y="204197"/>
            <a:ext cx="2802194" cy="926513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200" i="1" dirty="0"/>
              <a:t>Παράδειγμα </a:t>
            </a:r>
            <a:r>
              <a:rPr lang="en-US" sz="2200" i="1" dirty="0"/>
              <a:t>PPA* </a:t>
            </a:r>
            <a:r>
              <a:rPr lang="el-GR" sz="2200" i="1" dirty="0"/>
              <a:t>ε</a:t>
            </a:r>
            <a:r>
              <a:rPr lang="en-US" sz="2200" i="1" dirty="0"/>
              <a:t>=0</a:t>
            </a:r>
            <a:endParaRPr lang="el-GR" sz="22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2729D0-B520-4E6D-B735-0FD36903EEAD}"/>
              </a:ext>
            </a:extLst>
          </p:cNvPr>
          <p:cNvSpPr txBox="1"/>
          <p:nvPr/>
        </p:nvSpPr>
        <p:spPr>
          <a:xfrm>
            <a:off x="472809" y="2259277"/>
            <a:ext cx="546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Κόμβος </a:t>
            </a:r>
            <a:r>
              <a:rPr lang="en-US" b="1" dirty="0"/>
              <a:t>BOA*</a:t>
            </a:r>
            <a:r>
              <a:rPr lang="el-GR" b="1" dirty="0"/>
              <a:t> -&gt; μία διαδρομή μονοπάτι </a:t>
            </a:r>
          </a:p>
          <a:p>
            <a:r>
              <a:rPr lang="el-GR" b="1" dirty="0"/>
              <a:t>Κόμβος </a:t>
            </a:r>
            <a:r>
              <a:rPr lang="en-US" b="1" dirty="0"/>
              <a:t>PPA* -&gt; </a:t>
            </a:r>
            <a:r>
              <a:rPr lang="el-GR" b="1" dirty="0"/>
              <a:t>ζεύγος διαδρομών μονοπατιών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5BC898-8E23-411B-95B5-B7926E3BF91C}"/>
              </a:ext>
            </a:extLst>
          </p:cNvPr>
          <p:cNvSpPr txBox="1"/>
          <p:nvPr/>
        </p:nvSpPr>
        <p:spPr>
          <a:xfrm>
            <a:off x="472809" y="761378"/>
            <a:ext cx="2081109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/>
              <a:t>κόμβος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l-GR" dirty="0"/>
              <a:t>του </a:t>
            </a:r>
            <a:r>
              <a:rPr lang="en-US" dirty="0"/>
              <a:t>PPA*</a:t>
            </a:r>
            <a:r>
              <a:rPr lang="el-GR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E792D0-B2DA-4B13-8D47-862ADDB2FB42}"/>
              </a:ext>
            </a:extLst>
          </p:cNvPr>
          <p:cNvSpPr txBox="1"/>
          <p:nvPr/>
        </p:nvSpPr>
        <p:spPr>
          <a:xfrm>
            <a:off x="3510409" y="388499"/>
            <a:ext cx="3638288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Αντιστοιχεί σε ζεύγος μονοπατιών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933538-4AC7-42CB-935D-4160E9AE043E}"/>
                  </a:ext>
                </a:extLst>
              </p:cNvPr>
              <p:cNvSpPr txBox="1"/>
              <p:nvPr/>
            </p:nvSpPr>
            <p:spPr>
              <a:xfrm>
                <a:off x="3510409" y="1136106"/>
                <a:ext cx="3638288" cy="646331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/>
                  <a:t>tl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algn="ctr"/>
                <a:r>
                  <a:rPr lang="en-US" b="1" i="1" dirty="0"/>
                  <a:t>br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l-GR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933538-4AC7-42CB-935D-4160E9AE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409" y="1136106"/>
                <a:ext cx="3638288" cy="646331"/>
              </a:xfrm>
              <a:prstGeom prst="rect">
                <a:avLst/>
              </a:prstGeom>
              <a:blipFill>
                <a:blip r:embed="rId3"/>
                <a:stretch>
                  <a:fillRect t="-4587" b="-11009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Ευθύγραμμο βέλος σύνδεσης 17">
            <a:extLst>
              <a:ext uri="{FF2B5EF4-FFF2-40B4-BE49-F238E27FC236}">
                <a16:creationId xmlns:a16="http://schemas.microsoft.com/office/drawing/2014/main" id="{F58511ED-AE66-4291-BF2A-2916CF2C5951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2553918" y="573165"/>
            <a:ext cx="956491" cy="372879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Ευθύγραμμο βέλος σύνδεσης 25">
            <a:extLst>
              <a:ext uri="{FF2B5EF4-FFF2-40B4-BE49-F238E27FC236}">
                <a16:creationId xmlns:a16="http://schemas.microsoft.com/office/drawing/2014/main" id="{61363F82-3064-4C4A-983A-1D55F0734128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2553918" y="946044"/>
            <a:ext cx="956491" cy="513228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08D6BC-BF91-4B93-BBFF-ED80504C2473}"/>
              </a:ext>
            </a:extLst>
          </p:cNvPr>
          <p:cNvSpPr txBox="1"/>
          <p:nvPr/>
        </p:nvSpPr>
        <p:spPr>
          <a:xfrm>
            <a:off x="472809" y="4225707"/>
            <a:ext cx="2432437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l-GR" i="1" dirty="0"/>
              <a:t>2 επιπλέον λειτουργίες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A75B0-E898-4AB2-BF99-2BB73E17BFD0}"/>
              </a:ext>
            </a:extLst>
          </p:cNvPr>
          <p:cNvSpPr txBox="1"/>
          <p:nvPr/>
        </p:nvSpPr>
        <p:spPr>
          <a:xfrm>
            <a:off x="3826607" y="3656895"/>
            <a:ext cx="1856559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l-GR" sz="2400" dirty="0"/>
              <a:t>Συγχώνευση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D24024-02F6-4E05-8008-825AE4EA81C7}"/>
              </a:ext>
            </a:extLst>
          </p:cNvPr>
          <p:cNvSpPr txBox="1"/>
          <p:nvPr/>
        </p:nvSpPr>
        <p:spPr>
          <a:xfrm>
            <a:off x="3826608" y="4869847"/>
            <a:ext cx="1856558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l-GR" sz="2400" dirty="0"/>
              <a:t>Οριοθέτηση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DF0392-819D-419B-89D5-E6055A1742A7}"/>
                  </a:ext>
                </a:extLst>
              </p:cNvPr>
              <p:cNvSpPr txBox="1"/>
              <p:nvPr/>
            </p:nvSpPr>
            <p:spPr>
              <a:xfrm>
                <a:off x="6390208" y="2918215"/>
                <a:ext cx="5710351" cy="88684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1\2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𝑏𝑟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1\2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𝑏𝑟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𝑚𝑒𝑟𝑔𝑒𝑑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𝑚𝑒𝑟𝑔𝑒𝑑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br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br</m:t>
                        </m:r>
                      </m:sup>
                    </m:sSup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DF0392-819D-419B-89D5-E6055A174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208" y="2918215"/>
                <a:ext cx="5710351" cy="886846"/>
              </a:xfrm>
              <a:prstGeom prst="rect">
                <a:avLst/>
              </a:prstGeom>
              <a:blipFill>
                <a:blip r:embed="rId4"/>
                <a:stretch>
                  <a:fillRect l="-532" b="-2027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9586C5-26C7-4BEA-BFDF-59AA225C459E}"/>
                  </a:ext>
                </a:extLst>
              </p:cNvPr>
              <p:cNvSpPr txBox="1"/>
              <p:nvPr/>
            </p:nvSpPr>
            <p:spPr>
              <a:xfrm rot="10800000" flipH="1" flipV="1">
                <a:off x="6390207" y="4878905"/>
                <a:ext cx="5710351" cy="79323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l-GR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𝑚𝑒𝑟𝑔𝑒𝑑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𝑏𝑟</m:t>
                            </m:r>
                          </m:sup>
                        </m:sSubSup>
                      </m:e>
                    </m:d>
                    <m:r>
                      <a:rPr lang="el-GR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merged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tl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))/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merged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tl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𝑚𝑒𝑟𝑔𝑒𝑑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𝑡𝑙</m:t>
                            </m:r>
                          </m:sup>
                        </m:sSubSup>
                      </m:e>
                    </m:d>
                    <m:r>
                      <a:rPr lang="el-GR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merged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br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))/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merged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br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9586C5-26C7-4BEA-BFDF-59AA225C4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6390207" y="4878905"/>
                <a:ext cx="5710351" cy="793230"/>
              </a:xfrm>
              <a:prstGeom prst="rect">
                <a:avLst/>
              </a:prstGeom>
              <a:blipFill>
                <a:blip r:embed="rId5"/>
                <a:stretch>
                  <a:fillRect l="-532" b="-1504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Ευθύγραμμο βέλος σύνδεσης 22">
            <a:extLst>
              <a:ext uri="{FF2B5EF4-FFF2-40B4-BE49-F238E27FC236}">
                <a16:creationId xmlns:a16="http://schemas.microsoft.com/office/drawing/2014/main" id="{39BA125D-549A-48F6-9B6D-FA6C8FC3F637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5683166" y="3361638"/>
            <a:ext cx="707042" cy="526090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Ευθύγραμμο βέλος σύνδεσης 26">
            <a:extLst>
              <a:ext uri="{FF2B5EF4-FFF2-40B4-BE49-F238E27FC236}">
                <a16:creationId xmlns:a16="http://schemas.microsoft.com/office/drawing/2014/main" id="{A8B38829-8972-409B-ADAF-F6166CD25DAD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5683166" y="5100680"/>
            <a:ext cx="707041" cy="174840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Ευθύγραμμο βέλος σύνδεσης 28">
            <a:extLst>
              <a:ext uri="{FF2B5EF4-FFF2-40B4-BE49-F238E27FC236}">
                <a16:creationId xmlns:a16="http://schemas.microsoft.com/office/drawing/2014/main" id="{C4E4D140-A83F-4D40-8400-43F2DFEA1AC3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2905246" y="3887728"/>
            <a:ext cx="921361" cy="522645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Ευθύγραμμο βέλος σύνδεσης 30">
            <a:extLst>
              <a:ext uri="{FF2B5EF4-FFF2-40B4-BE49-F238E27FC236}">
                <a16:creationId xmlns:a16="http://schemas.microsoft.com/office/drawing/2014/main" id="{1FB1DD3A-E65D-41D2-B933-1AED10BE9A89}"/>
              </a:ext>
            </a:extLst>
          </p:cNvPr>
          <p:cNvCxnSpPr>
            <a:stCxn id="8" idx="3"/>
            <a:endCxn id="19" idx="1"/>
          </p:cNvCxnSpPr>
          <p:nvPr/>
        </p:nvCxnSpPr>
        <p:spPr>
          <a:xfrm>
            <a:off x="2905246" y="4410373"/>
            <a:ext cx="921362" cy="690307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92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  <p:bldP spid="8" grpId="0" animBg="1"/>
      <p:bldP spid="10" grpId="0" animBg="1"/>
      <p:bldP spid="19" grpId="0" animBg="1"/>
      <p:bldP spid="13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334A51B9-F2A8-4878-A438-FE81D208C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100" y="1130710"/>
            <a:ext cx="3943900" cy="4649013"/>
          </a:xfrm>
          <a:prstGeom prst="rect">
            <a:avLst/>
          </a:prstGeom>
        </p:spPr>
      </p:pic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BC4E6D55-2204-4996-A24C-B74E01478C38}"/>
              </a:ext>
            </a:extLst>
          </p:cNvPr>
          <p:cNvSpPr/>
          <p:nvPr/>
        </p:nvSpPr>
        <p:spPr>
          <a:xfrm>
            <a:off x="0" y="6653803"/>
            <a:ext cx="12100560" cy="204197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Ελεύθερη σχεδίαση: Σχήμα 6">
            <a:extLst>
              <a:ext uri="{FF2B5EF4-FFF2-40B4-BE49-F238E27FC236}">
                <a16:creationId xmlns:a16="http://schemas.microsoft.com/office/drawing/2014/main" id="{629A57E3-EBD9-4295-9CAA-12DC7C7BBC61}"/>
              </a:ext>
            </a:extLst>
          </p:cNvPr>
          <p:cNvSpPr/>
          <p:nvPr/>
        </p:nvSpPr>
        <p:spPr>
          <a:xfrm>
            <a:off x="11146880" y="6176963"/>
            <a:ext cx="953680" cy="476840"/>
          </a:xfrm>
          <a:custGeom>
            <a:avLst/>
            <a:gdLst>
              <a:gd name="connsiteX0" fmla="*/ 476840 w 953680"/>
              <a:gd name="connsiteY0" fmla="*/ 0 h 476840"/>
              <a:gd name="connsiteX1" fmla="*/ 953680 w 953680"/>
              <a:gd name="connsiteY1" fmla="*/ 476840 h 476840"/>
              <a:gd name="connsiteX2" fmla="*/ 0 w 953680"/>
              <a:gd name="connsiteY2" fmla="*/ 476840 h 476840"/>
              <a:gd name="connsiteX3" fmla="*/ 476840 w 953680"/>
              <a:gd name="connsiteY3" fmla="*/ 0 h 47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680" h="476840">
                <a:moveTo>
                  <a:pt x="476840" y="0"/>
                </a:moveTo>
                <a:cubicBezTo>
                  <a:pt x="740191" y="0"/>
                  <a:pt x="953680" y="213489"/>
                  <a:pt x="953680" y="476840"/>
                </a:cubicBezTo>
                <a:lnTo>
                  <a:pt x="0" y="476840"/>
                </a:lnTo>
                <a:cubicBezTo>
                  <a:pt x="0" y="213489"/>
                  <a:pt x="213489" y="0"/>
                  <a:pt x="476840" y="0"/>
                </a:cubicBezTo>
                <a:close/>
              </a:path>
            </a:pathLst>
          </a:cu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dirty="0">
                <a:latin typeface="Consolas" panose="020B0609020204030204" pitchFamily="49" charset="0"/>
                <a:ea typeface="Segoe UI Black" panose="020B0A02040204020203" pitchFamily="34" charset="0"/>
              </a:rPr>
              <a:t>18</a:t>
            </a:r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2727E1BE-D4E2-445D-A8E2-29CA5765847F}"/>
              </a:ext>
            </a:extLst>
          </p:cNvPr>
          <p:cNvSpPr/>
          <p:nvPr/>
        </p:nvSpPr>
        <p:spPr>
          <a:xfrm>
            <a:off x="9389806" y="204197"/>
            <a:ext cx="2802194" cy="926513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200" i="1" dirty="0"/>
              <a:t>Παράδειγμα</a:t>
            </a:r>
            <a:r>
              <a:rPr lang="en-US" sz="2200" i="1" dirty="0"/>
              <a:t> PPA </a:t>
            </a:r>
            <a:r>
              <a:rPr lang="el-GR" sz="2200" i="1" dirty="0"/>
              <a:t>ε=0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B80B8-9421-43C5-9D81-E8390F7A1ED3}"/>
              </a:ext>
            </a:extLst>
          </p:cNvPr>
          <p:cNvSpPr txBox="1"/>
          <p:nvPr/>
        </p:nvSpPr>
        <p:spPr>
          <a:xfrm>
            <a:off x="8248102" y="5715083"/>
            <a:ext cx="39439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Ψευδοκώδικας </a:t>
            </a:r>
            <a:r>
              <a:rPr lang="en-US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PPA*</a:t>
            </a:r>
            <a:endParaRPr lang="el-GR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CE3822-D1EF-409F-BDD2-71B13C43A659}"/>
              </a:ext>
            </a:extLst>
          </p:cNvPr>
          <p:cNvSpPr txBox="1"/>
          <p:nvPr/>
        </p:nvSpPr>
        <p:spPr>
          <a:xfrm>
            <a:off x="4810261" y="204197"/>
            <a:ext cx="1868835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chemeClr val="bg1"/>
                </a:solidFill>
              </a:rPr>
              <a:t>Αρχικοποίηση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2380C6-B12B-4542-B8EE-2327C67D9A68}"/>
              </a:ext>
            </a:extLst>
          </p:cNvPr>
          <p:cNvSpPr txBox="1"/>
          <p:nvPr/>
        </p:nvSpPr>
        <p:spPr>
          <a:xfrm>
            <a:off x="378156" y="3217390"/>
            <a:ext cx="2300599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λίστα </a:t>
            </a:r>
            <a:r>
              <a:rPr lang="en-US" i="1" dirty="0" err="1"/>
              <a:t>sols_pp</a:t>
            </a:r>
            <a:r>
              <a:rPr lang="en-US" dirty="0"/>
              <a:t> </a:t>
            </a:r>
            <a:r>
              <a:rPr lang="el-GR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0EE28E-A04F-45C0-8045-A37F56379D6D}"/>
              </a:ext>
            </a:extLst>
          </p:cNvPr>
          <p:cNvSpPr txBox="1"/>
          <p:nvPr/>
        </p:nvSpPr>
        <p:spPr>
          <a:xfrm>
            <a:off x="4103529" y="3220474"/>
            <a:ext cx="2970176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i="1" dirty="0"/>
              <a:t>Πιθανές</a:t>
            </a:r>
            <a:r>
              <a:rPr lang="en-US" i="1" dirty="0">
                <a:solidFill>
                  <a:srgbClr val="FF0000"/>
                </a:solidFill>
              </a:rPr>
              <a:t>!</a:t>
            </a:r>
            <a:r>
              <a:rPr lang="el-GR" i="1" dirty="0"/>
              <a:t> λύσεις </a:t>
            </a:r>
          </a:p>
        </p:txBody>
      </p:sp>
      <p:sp>
        <p:nvSpPr>
          <p:cNvPr id="16" name="Βέλος: Δεξιό 15">
            <a:extLst>
              <a:ext uri="{FF2B5EF4-FFF2-40B4-BE49-F238E27FC236}">
                <a16:creationId xmlns:a16="http://schemas.microsoft.com/office/drawing/2014/main" id="{19F2E47D-08FF-46DA-BF6F-1EE5E797DDFD}"/>
              </a:ext>
            </a:extLst>
          </p:cNvPr>
          <p:cNvSpPr/>
          <p:nvPr/>
        </p:nvSpPr>
        <p:spPr>
          <a:xfrm rot="10800000">
            <a:off x="9750136" y="1721338"/>
            <a:ext cx="620779" cy="146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000158C-859F-45E8-8A08-6D0529758949}"/>
                  </a:ext>
                </a:extLst>
              </p:cNvPr>
              <p:cNvSpPr txBox="1"/>
              <p:nvPr/>
            </p:nvSpPr>
            <p:spPr>
              <a:xfrm>
                <a:off x="378156" y="3934655"/>
                <a:ext cx="2300599" cy="38433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dirty="0"/>
                  <a:t>λίστα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p>
                    </m:sSubSup>
                  </m:oMath>
                </a14:m>
                <a:r>
                  <a:rPr lang="el-GR" dirty="0"/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000158C-859F-45E8-8A08-6D0529758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56" y="3934655"/>
                <a:ext cx="2300599" cy="384336"/>
              </a:xfrm>
              <a:prstGeom prst="rect">
                <a:avLst/>
              </a:prstGeom>
              <a:blipFill>
                <a:blip r:embed="rId3"/>
                <a:stretch>
                  <a:fillRect t="-3030" b="-19697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Εικόνα 35" descr="Εικόνα που περιέχει κείμενο, ρολόι, μετρη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D5CB066B-2DE6-4005-8DDE-BD484B1FD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19791" cy="2909980"/>
          </a:xfrm>
          <a:prstGeom prst="rect">
            <a:avLst/>
          </a:prstGeom>
        </p:spPr>
      </p:pic>
      <p:sp>
        <p:nvSpPr>
          <p:cNvPr id="39" name="Βέλος: Δεξιό 38">
            <a:extLst>
              <a:ext uri="{FF2B5EF4-FFF2-40B4-BE49-F238E27FC236}">
                <a16:creationId xmlns:a16="http://schemas.microsoft.com/office/drawing/2014/main" id="{53BD49C0-1713-4F17-8578-5557C636CEE0}"/>
              </a:ext>
            </a:extLst>
          </p:cNvPr>
          <p:cNvSpPr/>
          <p:nvPr/>
        </p:nvSpPr>
        <p:spPr>
          <a:xfrm rot="10800000">
            <a:off x="11146880" y="1939265"/>
            <a:ext cx="612998" cy="131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41" name="Ευθύγραμμο βέλος σύνδεσης 40">
            <a:extLst>
              <a:ext uri="{FF2B5EF4-FFF2-40B4-BE49-F238E27FC236}">
                <a16:creationId xmlns:a16="http://schemas.microsoft.com/office/drawing/2014/main" id="{6A891EE4-601F-49AE-B3EC-D1E08F57F3C9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2678755" y="3402056"/>
            <a:ext cx="1424774" cy="3084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Βέλος: Αριστερό 49">
            <a:extLst>
              <a:ext uri="{FF2B5EF4-FFF2-40B4-BE49-F238E27FC236}">
                <a16:creationId xmlns:a16="http://schemas.microsoft.com/office/drawing/2014/main" id="{0CC585D6-11AB-4505-87F0-BB97AF79D229}"/>
              </a:ext>
            </a:extLst>
          </p:cNvPr>
          <p:cNvSpPr/>
          <p:nvPr/>
        </p:nvSpPr>
        <p:spPr>
          <a:xfrm>
            <a:off x="1878087" y="475391"/>
            <a:ext cx="658636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4CEE6C-08F5-4439-BAD0-C8E9F0020D35}"/>
              </a:ext>
            </a:extLst>
          </p:cNvPr>
          <p:cNvSpPr txBox="1"/>
          <p:nvPr/>
        </p:nvSpPr>
        <p:spPr>
          <a:xfrm>
            <a:off x="2585759" y="375139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εκκίνησης</a:t>
            </a:r>
          </a:p>
        </p:txBody>
      </p:sp>
      <p:sp>
        <p:nvSpPr>
          <p:cNvPr id="52" name="Βέλος: Αριστερό 51">
            <a:extLst>
              <a:ext uri="{FF2B5EF4-FFF2-40B4-BE49-F238E27FC236}">
                <a16:creationId xmlns:a16="http://schemas.microsoft.com/office/drawing/2014/main" id="{8B53FEBF-AD8E-4780-B50B-646F349EF5A2}"/>
              </a:ext>
            </a:extLst>
          </p:cNvPr>
          <p:cNvSpPr/>
          <p:nvPr/>
        </p:nvSpPr>
        <p:spPr>
          <a:xfrm>
            <a:off x="1878087" y="2450678"/>
            <a:ext cx="658636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2293B92-DC6A-4E62-85F2-3CC58C4ED875}"/>
              </a:ext>
            </a:extLst>
          </p:cNvPr>
          <p:cNvSpPr txBox="1"/>
          <p:nvPr/>
        </p:nvSpPr>
        <p:spPr>
          <a:xfrm>
            <a:off x="2585759" y="2350426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στόχος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3A41A64-5964-43DD-99FA-035081E4FE19}"/>
                  </a:ext>
                </a:extLst>
              </p:cNvPr>
              <p:cNvSpPr txBox="1"/>
              <p:nvPr/>
            </p:nvSpPr>
            <p:spPr>
              <a:xfrm>
                <a:off x="4103518" y="4496761"/>
                <a:ext cx="2970176" cy="646331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 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𝑛𝑢𝑙𝑙</m:t>
                    </m:r>
                  </m:oMath>
                </a14:m>
                <a:r>
                  <a:rPr lang="en-US" dirty="0"/>
                  <a:t>)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3,6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𝑛𝑢𝑙𝑙</m:t>
                    </m:r>
                  </m:oMath>
                </a14:m>
                <a:r>
                  <a:rPr lang="en-US" dirty="0"/>
                  <a:t>)</a:t>
                </a:r>
                <a:endParaRPr lang="el-GR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3A41A64-5964-43DD-99FA-035081E4F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518" y="4496761"/>
                <a:ext cx="2970176" cy="646331"/>
              </a:xfrm>
              <a:prstGeom prst="rect">
                <a:avLst/>
              </a:prstGeom>
              <a:blipFill>
                <a:blip r:embed="rId5"/>
                <a:stretch>
                  <a:fillRect t="-5505" r="-816" b="-11009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EAD7C44C-646A-46B7-8A49-F9F3DFA59BFF}"/>
              </a:ext>
            </a:extLst>
          </p:cNvPr>
          <p:cNvSpPr txBox="1"/>
          <p:nvPr/>
        </p:nvSpPr>
        <p:spPr>
          <a:xfrm>
            <a:off x="390177" y="4632902"/>
            <a:ext cx="2288578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i="1" dirty="0"/>
              <a:t>Αρχικός κόμβος</a:t>
            </a:r>
          </a:p>
        </p:txBody>
      </p:sp>
      <p:cxnSp>
        <p:nvCxnSpPr>
          <p:cNvPr id="33" name="Ευθύγραμμο βέλος σύνδεσης 32">
            <a:extLst>
              <a:ext uri="{FF2B5EF4-FFF2-40B4-BE49-F238E27FC236}">
                <a16:creationId xmlns:a16="http://schemas.microsoft.com/office/drawing/2014/main" id="{E777082C-C16A-4478-B776-AA9C309EC374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>
            <a:off x="2678755" y="4817568"/>
            <a:ext cx="1424763" cy="2359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3D8E18F-CF86-41CB-84A4-B2ABC7825AFC}"/>
              </a:ext>
            </a:extLst>
          </p:cNvPr>
          <p:cNvSpPr txBox="1"/>
          <p:nvPr/>
        </p:nvSpPr>
        <p:spPr>
          <a:xfrm>
            <a:off x="347900" y="5491946"/>
            <a:ext cx="2288578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OpenList</a:t>
            </a:r>
            <a:endParaRPr lang="el-GR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8B46030-DD98-49CC-8205-C883C7BEE6E7}"/>
                  </a:ext>
                </a:extLst>
              </p:cNvPr>
              <p:cNvSpPr txBox="1"/>
              <p:nvPr/>
            </p:nvSpPr>
            <p:spPr>
              <a:xfrm>
                <a:off x="4106343" y="5353446"/>
                <a:ext cx="2967351" cy="646331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𝒕𝒍</m:t>
                        </m:r>
                      </m:sup>
                    </m:sSubSup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𝒃𝒓</m:t>
                        </m:r>
                      </m:sup>
                    </m:sSubSup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i="1" dirty="0"/>
                  <a:t>λεξικογραφική ταξινόμηση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8B46030-DD98-49CC-8205-C883C7BEE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343" y="5353446"/>
                <a:ext cx="2967351" cy="646331"/>
              </a:xfrm>
              <a:prstGeom prst="rect">
                <a:avLst/>
              </a:prstGeom>
              <a:blipFill>
                <a:blip r:embed="rId6"/>
                <a:stretch>
                  <a:fillRect t="-4587" b="-11009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Ευθύγραμμο βέλος σύνδεσης 41">
            <a:extLst>
              <a:ext uri="{FF2B5EF4-FFF2-40B4-BE49-F238E27FC236}">
                <a16:creationId xmlns:a16="http://schemas.microsoft.com/office/drawing/2014/main" id="{B915CD41-D4EE-4BEA-987F-62E6718FA9C3}"/>
              </a:ext>
            </a:extLst>
          </p:cNvPr>
          <p:cNvCxnSpPr>
            <a:stCxn id="45" idx="3"/>
            <a:endCxn id="46" idx="1"/>
          </p:cNvCxnSpPr>
          <p:nvPr/>
        </p:nvCxnSpPr>
        <p:spPr>
          <a:xfrm>
            <a:off x="2636478" y="5676612"/>
            <a:ext cx="1469865" cy="0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27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6" grpId="1" animBg="1"/>
      <p:bldP spid="29" grpId="0" animBg="1"/>
      <p:bldP spid="39" grpId="0" animBg="1"/>
      <p:bldP spid="31" grpId="0" animBg="1"/>
      <p:bldP spid="32" grpId="0" animBg="1"/>
      <p:bldP spid="45" grpId="0" animBg="1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Ελεύθερη σχεδίαση: Σχήμα 14">
            <a:extLst>
              <a:ext uri="{FF2B5EF4-FFF2-40B4-BE49-F238E27FC236}">
                <a16:creationId xmlns:a16="http://schemas.microsoft.com/office/drawing/2014/main" id="{9677C6D7-C554-4850-8380-88E5131E8630}"/>
              </a:ext>
            </a:extLst>
          </p:cNvPr>
          <p:cNvSpPr/>
          <p:nvPr/>
        </p:nvSpPr>
        <p:spPr>
          <a:xfrm>
            <a:off x="11146880" y="6176963"/>
            <a:ext cx="953680" cy="476840"/>
          </a:xfrm>
          <a:custGeom>
            <a:avLst/>
            <a:gdLst>
              <a:gd name="connsiteX0" fmla="*/ 476840 w 953680"/>
              <a:gd name="connsiteY0" fmla="*/ 0 h 476840"/>
              <a:gd name="connsiteX1" fmla="*/ 953680 w 953680"/>
              <a:gd name="connsiteY1" fmla="*/ 476840 h 476840"/>
              <a:gd name="connsiteX2" fmla="*/ 0 w 953680"/>
              <a:gd name="connsiteY2" fmla="*/ 476840 h 476840"/>
              <a:gd name="connsiteX3" fmla="*/ 476840 w 953680"/>
              <a:gd name="connsiteY3" fmla="*/ 0 h 47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680" h="476840">
                <a:moveTo>
                  <a:pt x="476840" y="0"/>
                </a:moveTo>
                <a:cubicBezTo>
                  <a:pt x="740191" y="0"/>
                  <a:pt x="953680" y="213489"/>
                  <a:pt x="953680" y="476840"/>
                </a:cubicBezTo>
                <a:lnTo>
                  <a:pt x="0" y="476840"/>
                </a:lnTo>
                <a:cubicBezTo>
                  <a:pt x="0" y="213489"/>
                  <a:pt x="213489" y="0"/>
                  <a:pt x="476840" y="0"/>
                </a:cubicBezTo>
                <a:close/>
              </a:path>
            </a:pathLst>
          </a:cu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ea typeface="Segoe UI Black" panose="020B0A02040204020203" pitchFamily="34" charset="0"/>
              </a:rPr>
              <a:t>1</a:t>
            </a:r>
            <a:endParaRPr lang="el-GR" dirty="0">
              <a:latin typeface="Consolas" panose="020B0609020204030204" pitchFamily="49" charset="0"/>
              <a:ea typeface="Segoe UI Black" panose="020B0A02040204020203" pitchFamily="34" charset="0"/>
            </a:endParaRPr>
          </a:p>
        </p:txBody>
      </p:sp>
      <p:sp>
        <p:nvSpPr>
          <p:cNvPr id="62" name="Ορθογώνιο 61">
            <a:extLst>
              <a:ext uri="{FF2B5EF4-FFF2-40B4-BE49-F238E27FC236}">
                <a16:creationId xmlns:a16="http://schemas.microsoft.com/office/drawing/2014/main" id="{E140A7A4-B6C1-4E44-A2A7-4BAE3648E7EA}"/>
              </a:ext>
            </a:extLst>
          </p:cNvPr>
          <p:cNvSpPr/>
          <p:nvPr/>
        </p:nvSpPr>
        <p:spPr>
          <a:xfrm>
            <a:off x="0" y="6653803"/>
            <a:ext cx="12100560" cy="204197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E0885227-7029-4B47-9D6C-CF4D544A641B}"/>
              </a:ext>
            </a:extLst>
          </p:cNvPr>
          <p:cNvSpPr/>
          <p:nvPr/>
        </p:nvSpPr>
        <p:spPr>
          <a:xfrm>
            <a:off x="9389806" y="204197"/>
            <a:ext cx="2802194" cy="926513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200" dirty="0"/>
              <a:t>Αντικείμενο εργασίας</a:t>
            </a: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C91FC21C-7F58-49AC-B927-3DE6E785F2F7}"/>
              </a:ext>
            </a:extLst>
          </p:cNvPr>
          <p:cNvSpPr/>
          <p:nvPr/>
        </p:nvSpPr>
        <p:spPr>
          <a:xfrm>
            <a:off x="304795" y="1029390"/>
            <a:ext cx="2320413" cy="846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200" b="1" dirty="0">
                <a:solidFill>
                  <a:schemeClr val="tx1"/>
                </a:solidFill>
              </a:rPr>
              <a:t>ΠΡΟΒΛΗΜΑ</a:t>
            </a:r>
          </a:p>
        </p:txBody>
      </p: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11FF590B-BEB3-43A5-833D-19D7E20D6AA6}"/>
              </a:ext>
            </a:extLst>
          </p:cNvPr>
          <p:cNvSpPr/>
          <p:nvPr/>
        </p:nvSpPr>
        <p:spPr>
          <a:xfrm>
            <a:off x="304797" y="2870590"/>
            <a:ext cx="2320413" cy="846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200" b="1" dirty="0">
                <a:solidFill>
                  <a:schemeClr val="tx1"/>
                </a:solidFill>
              </a:rPr>
              <a:t>ΛΥΣΗ</a:t>
            </a:r>
          </a:p>
        </p:txBody>
      </p:sp>
      <p:cxnSp>
        <p:nvCxnSpPr>
          <p:cNvPr id="22" name="Ευθεία γραμμή σύνδεσης 21">
            <a:extLst>
              <a:ext uri="{FF2B5EF4-FFF2-40B4-BE49-F238E27FC236}">
                <a16:creationId xmlns:a16="http://schemas.microsoft.com/office/drawing/2014/main" id="{F440C22D-5498-49A9-B7CA-F609F9B85CF8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1465002" y="1875390"/>
            <a:ext cx="2" cy="995200"/>
          </a:xfrm>
          <a:prstGeom prst="line">
            <a:avLst/>
          </a:prstGeom>
          <a:ln w="28575">
            <a:solidFill>
              <a:srgbClr val="B4B9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Ορθογώνιο: Στρογγύλεμα γωνιών 27">
            <a:extLst>
              <a:ext uri="{FF2B5EF4-FFF2-40B4-BE49-F238E27FC236}">
                <a16:creationId xmlns:a16="http://schemas.microsoft.com/office/drawing/2014/main" id="{026EE673-64A0-4FDE-B39E-265B3B3D7B25}"/>
              </a:ext>
            </a:extLst>
          </p:cNvPr>
          <p:cNvSpPr/>
          <p:nvPr/>
        </p:nvSpPr>
        <p:spPr>
          <a:xfrm>
            <a:off x="3352798" y="954622"/>
            <a:ext cx="4100400" cy="1006459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i="1" dirty="0">
                <a:solidFill>
                  <a:schemeClr val="tx1"/>
                </a:solidFill>
              </a:rPr>
              <a:t>Εύρεση Δικριτηριακά Βέλτιστων Διαδρομών</a:t>
            </a:r>
          </a:p>
        </p:txBody>
      </p:sp>
      <p:sp>
        <p:nvSpPr>
          <p:cNvPr id="32" name="Ορθογώνιο: Στρογγύλεμα γωνιών 31">
            <a:extLst>
              <a:ext uri="{FF2B5EF4-FFF2-40B4-BE49-F238E27FC236}">
                <a16:creationId xmlns:a16="http://schemas.microsoft.com/office/drawing/2014/main" id="{C8F917E5-A91E-4B43-8788-30BE0A4CDB89}"/>
              </a:ext>
            </a:extLst>
          </p:cNvPr>
          <p:cNvSpPr/>
          <p:nvPr/>
        </p:nvSpPr>
        <p:spPr>
          <a:xfrm>
            <a:off x="3352796" y="2790360"/>
            <a:ext cx="4100049" cy="1006459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Αλγοριθμικές τεχνικές και προσεγγίσεις που έχουν αναπτυχθεί ανά τα χρόνια</a:t>
            </a:r>
            <a:endParaRPr lang="el-GR" i="1" dirty="0">
              <a:solidFill>
                <a:schemeClr val="tx1"/>
              </a:solidFill>
            </a:endParaRPr>
          </a:p>
        </p:txBody>
      </p:sp>
      <p:cxnSp>
        <p:nvCxnSpPr>
          <p:cNvPr id="33" name="Ευθύγραμμο βέλος σύνδεσης 32">
            <a:extLst>
              <a:ext uri="{FF2B5EF4-FFF2-40B4-BE49-F238E27FC236}">
                <a16:creationId xmlns:a16="http://schemas.microsoft.com/office/drawing/2014/main" id="{A1EFBEA6-4FF5-44E4-A25C-C62FA46BD0A0}"/>
              </a:ext>
            </a:extLst>
          </p:cNvPr>
          <p:cNvCxnSpPr>
            <a:stCxn id="6" idx="3"/>
            <a:endCxn id="28" idx="1"/>
          </p:cNvCxnSpPr>
          <p:nvPr/>
        </p:nvCxnSpPr>
        <p:spPr>
          <a:xfrm>
            <a:off x="2625208" y="1452390"/>
            <a:ext cx="727590" cy="5462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Ευθύγραμμο βέλος σύνδεσης 36">
            <a:extLst>
              <a:ext uri="{FF2B5EF4-FFF2-40B4-BE49-F238E27FC236}">
                <a16:creationId xmlns:a16="http://schemas.microsoft.com/office/drawing/2014/main" id="{9AC9CE81-7EC1-4F8D-BA77-11335B027E46}"/>
              </a:ext>
            </a:extLst>
          </p:cNvPr>
          <p:cNvCxnSpPr>
            <a:stCxn id="12" idx="3"/>
            <a:endCxn id="32" idx="1"/>
          </p:cNvCxnSpPr>
          <p:nvPr/>
        </p:nvCxnSpPr>
        <p:spPr>
          <a:xfrm>
            <a:off x="2625210" y="3293590"/>
            <a:ext cx="727586" cy="0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Ορθογώνιο 26">
            <a:extLst>
              <a:ext uri="{FF2B5EF4-FFF2-40B4-BE49-F238E27FC236}">
                <a16:creationId xmlns:a16="http://schemas.microsoft.com/office/drawing/2014/main" id="{09028D53-F171-4594-A8BB-228BF14A29E4}"/>
              </a:ext>
            </a:extLst>
          </p:cNvPr>
          <p:cNvSpPr/>
          <p:nvPr/>
        </p:nvSpPr>
        <p:spPr>
          <a:xfrm>
            <a:off x="304796" y="4620026"/>
            <a:ext cx="2320413" cy="112593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200" b="1" dirty="0">
                <a:solidFill>
                  <a:schemeClr val="tx1"/>
                </a:solidFill>
              </a:rPr>
              <a:t>ΑΛΓΟΡΙΘΜΟΙ ΠΟΥ ΕΜΕΙΣ ΕΞΕΤΑΖΟΥΜΕ</a:t>
            </a:r>
          </a:p>
        </p:txBody>
      </p:sp>
      <p:sp>
        <p:nvSpPr>
          <p:cNvPr id="34" name="Ορθογώνιο: Στρογγύλεμα γωνιών 33">
            <a:extLst>
              <a:ext uri="{FF2B5EF4-FFF2-40B4-BE49-F238E27FC236}">
                <a16:creationId xmlns:a16="http://schemas.microsoft.com/office/drawing/2014/main" id="{0C4E33BD-A088-444F-8CE2-F66165E76D59}"/>
              </a:ext>
            </a:extLst>
          </p:cNvPr>
          <p:cNvSpPr/>
          <p:nvPr/>
        </p:nvSpPr>
        <p:spPr>
          <a:xfrm>
            <a:off x="3352796" y="4675017"/>
            <a:ext cx="4100049" cy="1006459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i="1" dirty="0">
                <a:solidFill>
                  <a:schemeClr val="tx1"/>
                </a:solidFill>
              </a:rPr>
              <a:t>(</a:t>
            </a:r>
            <a:r>
              <a:rPr lang="en-US" i="1" dirty="0">
                <a:solidFill>
                  <a:schemeClr val="tx1"/>
                </a:solidFill>
              </a:rPr>
              <a:t>approximate</a:t>
            </a:r>
            <a:r>
              <a:rPr lang="el-GR" i="1" dirty="0">
                <a:solidFill>
                  <a:schemeClr val="tx1"/>
                </a:solidFill>
              </a:rPr>
              <a:t>)</a:t>
            </a:r>
            <a:r>
              <a:rPr lang="en-US" i="1" dirty="0">
                <a:solidFill>
                  <a:schemeClr val="tx1"/>
                </a:solidFill>
              </a:rPr>
              <a:t>Bi-objective A*(BOA*</a:t>
            </a:r>
            <a:r>
              <a:rPr lang="el-GR" i="1" dirty="0">
                <a:solidFill>
                  <a:schemeClr val="tx1"/>
                </a:solidFill>
              </a:rPr>
              <a:t>ε</a:t>
            </a:r>
            <a:r>
              <a:rPr lang="en-US" i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Path Pair A*(PPA*)</a:t>
            </a:r>
            <a:endParaRPr lang="el-GR" i="1" dirty="0">
              <a:solidFill>
                <a:schemeClr val="tx1"/>
              </a:solidFill>
            </a:endParaRPr>
          </a:p>
        </p:txBody>
      </p:sp>
      <p:cxnSp>
        <p:nvCxnSpPr>
          <p:cNvPr id="16" name="Ευθύγραμμο βέλος σύνδεσης 15">
            <a:extLst>
              <a:ext uri="{FF2B5EF4-FFF2-40B4-BE49-F238E27FC236}">
                <a16:creationId xmlns:a16="http://schemas.microsoft.com/office/drawing/2014/main" id="{80EF9505-2CC0-4647-801A-FE998DB0D90F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 flipV="1">
            <a:off x="2625209" y="5178247"/>
            <a:ext cx="727587" cy="4746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Ορθογώνιο 37">
            <a:extLst>
              <a:ext uri="{FF2B5EF4-FFF2-40B4-BE49-F238E27FC236}">
                <a16:creationId xmlns:a16="http://schemas.microsoft.com/office/drawing/2014/main" id="{59D22BE2-6DAA-4D0D-BF8B-AFEDC65E90FB}"/>
              </a:ext>
            </a:extLst>
          </p:cNvPr>
          <p:cNvSpPr/>
          <p:nvPr/>
        </p:nvSpPr>
        <p:spPr>
          <a:xfrm>
            <a:off x="8180431" y="2591062"/>
            <a:ext cx="2625208" cy="140505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chemeClr val="tx1"/>
                </a:solidFill>
              </a:rPr>
              <a:t>4 </a:t>
            </a:r>
            <a:r>
              <a:rPr lang="el-GR" sz="1600" u="sng" dirty="0">
                <a:solidFill>
                  <a:schemeClr val="tx1"/>
                </a:solidFill>
              </a:rPr>
              <a:t>Βασικές Προσεγγίσεις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Label setting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Label correcting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Ranking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Two Phase Method</a:t>
            </a:r>
          </a:p>
          <a:p>
            <a:pPr algn="ctr"/>
            <a:endParaRPr lang="el-GR" sz="900" b="1" dirty="0">
              <a:solidFill>
                <a:schemeClr val="tx1"/>
              </a:solidFill>
            </a:endParaRPr>
          </a:p>
        </p:txBody>
      </p:sp>
      <p:cxnSp>
        <p:nvCxnSpPr>
          <p:cNvPr id="74" name="Ευθύγραμμο βέλος σύνδεσης 73">
            <a:extLst>
              <a:ext uri="{FF2B5EF4-FFF2-40B4-BE49-F238E27FC236}">
                <a16:creationId xmlns:a16="http://schemas.microsoft.com/office/drawing/2014/main" id="{87A5D736-7C2E-4F95-8E50-90382512E3DB}"/>
              </a:ext>
            </a:extLst>
          </p:cNvPr>
          <p:cNvCxnSpPr>
            <a:cxnSpLocks/>
            <a:stCxn id="32" idx="3"/>
            <a:endCxn id="38" idx="1"/>
          </p:cNvCxnSpPr>
          <p:nvPr/>
        </p:nvCxnSpPr>
        <p:spPr>
          <a:xfrm flipV="1">
            <a:off x="7452845" y="3293589"/>
            <a:ext cx="727586" cy="1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Ευθύγραμμο βέλος σύνδεσης 86">
            <a:extLst>
              <a:ext uri="{FF2B5EF4-FFF2-40B4-BE49-F238E27FC236}">
                <a16:creationId xmlns:a16="http://schemas.microsoft.com/office/drawing/2014/main" id="{CEFC9002-03FA-49B8-9B1B-9AE7FAC77A44}"/>
              </a:ext>
            </a:extLst>
          </p:cNvPr>
          <p:cNvCxnSpPr>
            <a:stCxn id="12" idx="2"/>
            <a:endCxn id="27" idx="0"/>
          </p:cNvCxnSpPr>
          <p:nvPr/>
        </p:nvCxnSpPr>
        <p:spPr>
          <a:xfrm flipH="1">
            <a:off x="1465003" y="3716590"/>
            <a:ext cx="1" cy="903436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5341FB0-C296-4D5E-8A09-F7F806AF96BE}"/>
              </a:ext>
            </a:extLst>
          </p:cNvPr>
          <p:cNvSpPr txBox="1"/>
          <p:nvPr/>
        </p:nvSpPr>
        <p:spPr>
          <a:xfrm>
            <a:off x="8180431" y="1137286"/>
            <a:ext cx="1485900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NP-Hard</a:t>
            </a:r>
          </a:p>
          <a:p>
            <a:r>
              <a:rPr lang="el-GR" i="1" dirty="0"/>
              <a:t>Δισεπίλυτο </a:t>
            </a:r>
          </a:p>
        </p:txBody>
      </p:sp>
      <p:cxnSp>
        <p:nvCxnSpPr>
          <p:cNvPr id="5" name="Ευθύγραμμο βέλος σύνδεσης 4">
            <a:extLst>
              <a:ext uri="{FF2B5EF4-FFF2-40B4-BE49-F238E27FC236}">
                <a16:creationId xmlns:a16="http://schemas.microsoft.com/office/drawing/2014/main" id="{95D0D414-AA4B-46A2-A77C-51FF14A6997F}"/>
              </a:ext>
            </a:extLst>
          </p:cNvPr>
          <p:cNvCxnSpPr>
            <a:stCxn id="28" idx="3"/>
            <a:endCxn id="3" idx="1"/>
          </p:cNvCxnSpPr>
          <p:nvPr/>
        </p:nvCxnSpPr>
        <p:spPr>
          <a:xfrm>
            <a:off x="7453198" y="1457852"/>
            <a:ext cx="727233" cy="2600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39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2" grpId="0" animBg="1"/>
      <p:bldP spid="27" grpId="0" animBg="1"/>
      <p:bldP spid="34" grpId="0" animBg="1"/>
      <p:bldP spid="38" grpId="0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Εικόνα 29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17D6E011-2FF1-4EA1-B73D-5A7A0C37D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54" y="-12700"/>
            <a:ext cx="3988346" cy="62235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F1B92E-FC97-465B-82C6-0C61FD38709C}"/>
              </a:ext>
            </a:extLst>
          </p:cNvPr>
          <p:cNvSpPr txBox="1"/>
          <p:nvPr/>
        </p:nvSpPr>
        <p:spPr>
          <a:xfrm>
            <a:off x="5182829" y="296666"/>
            <a:ext cx="164737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solidFill>
                  <a:schemeClr val="bg1"/>
                </a:solidFill>
              </a:rPr>
              <a:t>επανάληψη</a:t>
            </a:r>
            <a:r>
              <a:rPr lang="en-US" b="1" dirty="0">
                <a:solidFill>
                  <a:schemeClr val="bg1"/>
                </a:solidFill>
              </a:rPr>
              <a:t> 1</a:t>
            </a:r>
            <a:r>
              <a:rPr lang="el-GR" sz="1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3518E0-D77F-4A62-B051-5B6BDDEDC500}"/>
              </a:ext>
            </a:extLst>
          </p:cNvPr>
          <p:cNvSpPr txBox="1"/>
          <p:nvPr/>
        </p:nvSpPr>
        <p:spPr>
          <a:xfrm>
            <a:off x="8203654" y="6144994"/>
            <a:ext cx="398230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Ψευδοκώδικας </a:t>
            </a:r>
            <a:r>
              <a:rPr lang="en-US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PPA*</a:t>
            </a:r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ε</a:t>
            </a:r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l-GR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AD49927D-9872-4690-B16D-52C78AC429D8}"/>
              </a:ext>
            </a:extLst>
          </p:cNvPr>
          <p:cNvSpPr/>
          <p:nvPr/>
        </p:nvSpPr>
        <p:spPr>
          <a:xfrm>
            <a:off x="0" y="6653803"/>
            <a:ext cx="12192000" cy="214559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Ελεύθερη σχεδίαση: Σχήμα 5">
            <a:extLst>
              <a:ext uri="{FF2B5EF4-FFF2-40B4-BE49-F238E27FC236}">
                <a16:creationId xmlns:a16="http://schemas.microsoft.com/office/drawing/2014/main" id="{16BED170-A156-4F38-B0D9-D5F9AB6118ED}"/>
              </a:ext>
            </a:extLst>
          </p:cNvPr>
          <p:cNvSpPr/>
          <p:nvPr/>
        </p:nvSpPr>
        <p:spPr>
          <a:xfrm>
            <a:off x="11232277" y="6210841"/>
            <a:ext cx="953680" cy="476840"/>
          </a:xfrm>
          <a:custGeom>
            <a:avLst/>
            <a:gdLst>
              <a:gd name="connsiteX0" fmla="*/ 476840 w 953680"/>
              <a:gd name="connsiteY0" fmla="*/ 0 h 476840"/>
              <a:gd name="connsiteX1" fmla="*/ 953680 w 953680"/>
              <a:gd name="connsiteY1" fmla="*/ 476840 h 476840"/>
              <a:gd name="connsiteX2" fmla="*/ 0 w 953680"/>
              <a:gd name="connsiteY2" fmla="*/ 476840 h 476840"/>
              <a:gd name="connsiteX3" fmla="*/ 476840 w 953680"/>
              <a:gd name="connsiteY3" fmla="*/ 0 h 47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680" h="476840">
                <a:moveTo>
                  <a:pt x="476840" y="0"/>
                </a:moveTo>
                <a:cubicBezTo>
                  <a:pt x="740191" y="0"/>
                  <a:pt x="953680" y="213489"/>
                  <a:pt x="953680" y="476840"/>
                </a:cubicBezTo>
                <a:lnTo>
                  <a:pt x="0" y="476840"/>
                </a:lnTo>
                <a:cubicBezTo>
                  <a:pt x="0" y="213489"/>
                  <a:pt x="213489" y="0"/>
                  <a:pt x="476840" y="0"/>
                </a:cubicBezTo>
                <a:close/>
              </a:path>
            </a:pathLst>
          </a:cu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dirty="0">
                <a:latin typeface="Consolas" panose="020B0609020204030204" pitchFamily="49" charset="0"/>
                <a:ea typeface="Segoe UI Black" panose="020B0A02040204020203" pitchFamily="34" charset="0"/>
              </a:rPr>
              <a:t>19</a:t>
            </a:r>
          </a:p>
        </p:txBody>
      </p:sp>
      <p:pic>
        <p:nvPicPr>
          <p:cNvPr id="11" name="Εικόνα 10" descr="Εικόνα που περιέχει κείμενο, ρολόι, μετρη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25EFE5CC-EC33-48E8-80C7-4C8FEF4224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7" y="913813"/>
            <a:ext cx="3816652" cy="5727698"/>
          </a:xfrm>
          <a:prstGeom prst="rect">
            <a:avLst/>
          </a:prstGeom>
        </p:spPr>
      </p:pic>
      <p:sp>
        <p:nvSpPr>
          <p:cNvPr id="12" name="Κύλινδρος 11">
            <a:extLst>
              <a:ext uri="{FF2B5EF4-FFF2-40B4-BE49-F238E27FC236}">
                <a16:creationId xmlns:a16="http://schemas.microsoft.com/office/drawing/2014/main" id="{56776E88-BBC8-45DA-89BF-3DECCD9732E0}"/>
              </a:ext>
            </a:extLst>
          </p:cNvPr>
          <p:cNvSpPr/>
          <p:nvPr/>
        </p:nvSpPr>
        <p:spPr>
          <a:xfrm>
            <a:off x="3950463" y="1308835"/>
            <a:ext cx="1783402" cy="29296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000" b="0" i="1" dirty="0">
              <a:latin typeface="Cambria Math" panose="02040503050406030204" pitchFamily="18" charset="0"/>
            </a:endParaRPr>
          </a:p>
          <a:p>
            <a:pPr algn="just"/>
            <a:endParaRPr lang="en-US" sz="1000" b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C353F8-5374-47A0-A730-438DADC2F51D}"/>
              </a:ext>
            </a:extLst>
          </p:cNvPr>
          <p:cNvSpPr txBox="1"/>
          <p:nvPr/>
        </p:nvSpPr>
        <p:spPr>
          <a:xfrm>
            <a:off x="4381558" y="1287197"/>
            <a:ext cx="996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endParaRPr lang="el-G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Βέλος: Αριστερό 13">
            <a:extLst>
              <a:ext uri="{FF2B5EF4-FFF2-40B4-BE49-F238E27FC236}">
                <a16:creationId xmlns:a16="http://schemas.microsoft.com/office/drawing/2014/main" id="{4719C476-FA60-4F30-B23E-06A48CBD4ECA}"/>
              </a:ext>
            </a:extLst>
          </p:cNvPr>
          <p:cNvSpPr/>
          <p:nvPr/>
        </p:nvSpPr>
        <p:spPr>
          <a:xfrm>
            <a:off x="2369662" y="2005433"/>
            <a:ext cx="770259" cy="989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FD54F-EDAB-4D3C-85A9-DC67910B1959}"/>
              </a:ext>
            </a:extLst>
          </p:cNvPr>
          <p:cNvSpPr txBox="1"/>
          <p:nvPr/>
        </p:nvSpPr>
        <p:spPr>
          <a:xfrm>
            <a:off x="2216526" y="1724085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εκκίνησης</a:t>
            </a:r>
          </a:p>
        </p:txBody>
      </p:sp>
      <p:sp>
        <p:nvSpPr>
          <p:cNvPr id="16" name="Βέλος: Αριστερό 15">
            <a:extLst>
              <a:ext uri="{FF2B5EF4-FFF2-40B4-BE49-F238E27FC236}">
                <a16:creationId xmlns:a16="http://schemas.microsoft.com/office/drawing/2014/main" id="{82A0468F-9B79-4F84-AAF7-E2DA5FCACD0A}"/>
              </a:ext>
            </a:extLst>
          </p:cNvPr>
          <p:cNvSpPr/>
          <p:nvPr/>
        </p:nvSpPr>
        <p:spPr>
          <a:xfrm>
            <a:off x="2369661" y="5632010"/>
            <a:ext cx="770259" cy="989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B9D3E4-DEB8-4FEA-A142-E6A1D425FFD6}"/>
              </a:ext>
            </a:extLst>
          </p:cNvPr>
          <p:cNvSpPr txBox="1"/>
          <p:nvPr/>
        </p:nvSpPr>
        <p:spPr>
          <a:xfrm>
            <a:off x="2220797" y="5371654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στόχος</a:t>
            </a:r>
          </a:p>
        </p:txBody>
      </p:sp>
      <p:graphicFrame>
        <p:nvGraphicFramePr>
          <p:cNvPr id="18" name="Πίνακας 79">
            <a:extLst>
              <a:ext uri="{FF2B5EF4-FFF2-40B4-BE49-F238E27FC236}">
                <a16:creationId xmlns:a16="http://schemas.microsoft.com/office/drawing/2014/main" id="{BBDFE03E-6594-49EB-90CB-F70E34E23BDE}"/>
              </a:ext>
            </a:extLst>
          </p:cNvPr>
          <p:cNvGraphicFramePr>
            <a:graphicFrameLocks noGrp="1"/>
          </p:cNvGraphicFramePr>
          <p:nvPr/>
        </p:nvGraphicFramePr>
        <p:xfrm>
          <a:off x="4154958" y="4911299"/>
          <a:ext cx="24123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17">
                  <a:extLst>
                    <a:ext uri="{9D8B030D-6E8A-4147-A177-3AD203B41FA5}">
                      <a16:colId xmlns:a16="http://schemas.microsoft.com/office/drawing/2014/main" val="4223920135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38507323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253774152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541821085"/>
                    </a:ext>
                  </a:extLst>
                </a:gridCol>
                <a:gridCol w="496552">
                  <a:extLst>
                    <a:ext uri="{9D8B030D-6E8A-4147-A177-3AD203B41FA5}">
                      <a16:colId xmlns:a16="http://schemas.microsoft.com/office/drawing/2014/main" val="3647599096"/>
                    </a:ext>
                  </a:extLst>
                </a:gridCol>
              </a:tblGrid>
              <a:tr h="237844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937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3AAD58-E635-4332-BC88-46E2C0AF61B8}"/>
                  </a:ext>
                </a:extLst>
              </p:cNvPr>
              <p:cNvSpPr txBox="1"/>
              <p:nvPr/>
            </p:nvSpPr>
            <p:spPr>
              <a:xfrm>
                <a:off x="6717743" y="4911299"/>
                <a:ext cx="953680" cy="319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</m:oMath>
                  </m:oMathPara>
                </a14:m>
                <a:endParaRPr lang="el-G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3AAD58-E635-4332-BC88-46E2C0AF6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743" y="4911299"/>
                <a:ext cx="953680" cy="319383"/>
              </a:xfrm>
              <a:prstGeom prst="rect">
                <a:avLst/>
              </a:prstGeom>
              <a:blipFill>
                <a:blip r:embed="rId5"/>
                <a:stretch>
                  <a:fillRect b="-185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Βέλος: Αριστερό 1">
            <a:extLst>
              <a:ext uri="{FF2B5EF4-FFF2-40B4-BE49-F238E27FC236}">
                <a16:creationId xmlns:a16="http://schemas.microsoft.com/office/drawing/2014/main" id="{BAE38104-870F-47A7-BD75-80C0381EBAF9}"/>
              </a:ext>
            </a:extLst>
          </p:cNvPr>
          <p:cNvSpPr/>
          <p:nvPr/>
        </p:nvSpPr>
        <p:spPr>
          <a:xfrm>
            <a:off x="11232277" y="1655259"/>
            <a:ext cx="530942" cy="1376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aphicFrame>
        <p:nvGraphicFramePr>
          <p:cNvPr id="21" name="Πίνακας 79">
            <a:extLst>
              <a:ext uri="{FF2B5EF4-FFF2-40B4-BE49-F238E27FC236}">
                <a16:creationId xmlns:a16="http://schemas.microsoft.com/office/drawing/2014/main" id="{CB51ED6F-5215-4D61-9784-C75DEEAE1FC2}"/>
              </a:ext>
            </a:extLst>
          </p:cNvPr>
          <p:cNvGraphicFramePr>
            <a:graphicFrameLocks noGrp="1"/>
          </p:cNvGraphicFramePr>
          <p:nvPr/>
        </p:nvGraphicFramePr>
        <p:xfrm>
          <a:off x="4154958" y="4899887"/>
          <a:ext cx="24123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17">
                  <a:extLst>
                    <a:ext uri="{9D8B030D-6E8A-4147-A177-3AD203B41FA5}">
                      <a16:colId xmlns:a16="http://schemas.microsoft.com/office/drawing/2014/main" val="4223920135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38507323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253774152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541821085"/>
                    </a:ext>
                  </a:extLst>
                </a:gridCol>
                <a:gridCol w="496552">
                  <a:extLst>
                    <a:ext uri="{9D8B030D-6E8A-4147-A177-3AD203B41FA5}">
                      <a16:colId xmlns:a16="http://schemas.microsoft.com/office/drawing/2014/main" val="3647599096"/>
                    </a:ext>
                  </a:extLst>
                </a:gridCol>
              </a:tblGrid>
              <a:tr h="237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937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26D3739-6B41-4C3A-9B33-40CF43D92621}"/>
                  </a:ext>
                </a:extLst>
              </p:cNvPr>
              <p:cNvSpPr txBox="1"/>
              <p:nvPr/>
            </p:nvSpPr>
            <p:spPr>
              <a:xfrm>
                <a:off x="3915890" y="2420097"/>
                <a:ext cx="14945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𝑡𝑙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𝑏𝑟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1,5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3,9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26D3739-6B41-4C3A-9B33-40CF43D92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890" y="2420097"/>
                <a:ext cx="1494503" cy="461665"/>
              </a:xfrm>
              <a:prstGeom prst="rect">
                <a:avLst/>
              </a:prstGeom>
              <a:blipFill>
                <a:blip r:embed="rId6"/>
                <a:stretch>
                  <a:fillRect r="-22358" b="-526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E1754B-4485-4A98-A894-F8248E70B946}"/>
                  </a:ext>
                </a:extLst>
              </p:cNvPr>
              <p:cNvSpPr txBox="1"/>
              <p:nvPr/>
            </p:nvSpPr>
            <p:spPr>
              <a:xfrm>
                <a:off x="3915889" y="2897545"/>
                <a:ext cx="14945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𝑡𝑙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4,6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0" dirty="0">
                  <a:solidFill>
                    <a:schemeClr val="bg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𝑏𝑟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4,6</m:t>
                              </m:r>
                            </m:e>
                          </m:d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l-GR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E1754B-4485-4A98-A894-F8248E70B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889" y="2897545"/>
                <a:ext cx="1494503" cy="461665"/>
              </a:xfrm>
              <a:prstGeom prst="rect">
                <a:avLst/>
              </a:prstGeom>
              <a:blipFill>
                <a:blip r:embed="rId7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244B90-7097-4466-AA12-88473EFD4871}"/>
                  </a:ext>
                </a:extLst>
              </p:cNvPr>
              <p:cNvSpPr txBox="1"/>
              <p:nvPr/>
            </p:nvSpPr>
            <p:spPr>
              <a:xfrm>
                <a:off x="3887715" y="1965283"/>
                <a:ext cx="14945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𝑡𝑙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3,6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𝑛𝑢𝑙𝑙</m:t>
                          </m:r>
                        </m:e>
                      </m:d>
                    </m:oMath>
                  </m:oMathPara>
                </a14:m>
                <a:endParaRPr lang="en-US" sz="1200" b="0" dirty="0">
                  <a:solidFill>
                    <a:schemeClr val="bg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𝑏𝑟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3,6</m:t>
                              </m:r>
                            </m:e>
                          </m:d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𝑛𝑢𝑙𝑙</m:t>
                          </m:r>
                        </m:e>
                      </m:d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244B90-7097-4466-AA12-88473EFD4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715" y="1965283"/>
                <a:ext cx="1494503" cy="461665"/>
              </a:xfrm>
              <a:prstGeom prst="rect">
                <a:avLst/>
              </a:prstGeom>
              <a:blipFill>
                <a:blip r:embed="rId8"/>
                <a:stretch>
                  <a:fillRect r="-2612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836FE6-1385-4294-8944-9D38D1907320}"/>
                  </a:ext>
                </a:extLst>
              </p:cNvPr>
              <p:cNvSpPr txBox="1"/>
              <p:nvPr/>
            </p:nvSpPr>
            <p:spPr>
              <a:xfrm>
                <a:off x="3950463" y="3403770"/>
                <a:ext cx="14945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𝑡𝑙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𝑏𝑟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836FE6-1385-4294-8944-9D38D1907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463" y="3403770"/>
                <a:ext cx="1494502" cy="461665"/>
              </a:xfrm>
              <a:prstGeom prst="rect">
                <a:avLst/>
              </a:prstGeom>
              <a:blipFill>
                <a:blip r:embed="rId9"/>
                <a:stretch>
                  <a:fillRect r="-22857" b="-526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Βέλος: Κάτω 28">
            <a:extLst>
              <a:ext uri="{FF2B5EF4-FFF2-40B4-BE49-F238E27FC236}">
                <a16:creationId xmlns:a16="http://schemas.microsoft.com/office/drawing/2014/main" id="{8EBD9C0C-6A9A-4815-9572-5CCD6CA3E07D}"/>
              </a:ext>
            </a:extLst>
          </p:cNvPr>
          <p:cNvSpPr/>
          <p:nvPr/>
        </p:nvSpPr>
        <p:spPr>
          <a:xfrm>
            <a:off x="4243215" y="4257412"/>
            <a:ext cx="157316" cy="54609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2" name="Βέλος: Κάτω 31">
            <a:extLst>
              <a:ext uri="{FF2B5EF4-FFF2-40B4-BE49-F238E27FC236}">
                <a16:creationId xmlns:a16="http://schemas.microsoft.com/office/drawing/2014/main" id="{C4F1653C-B8C6-4762-97AF-062F07E5ACC5}"/>
              </a:ext>
            </a:extLst>
          </p:cNvPr>
          <p:cNvSpPr/>
          <p:nvPr/>
        </p:nvSpPr>
        <p:spPr>
          <a:xfrm rot="1961892">
            <a:off x="1144034" y="2238303"/>
            <a:ext cx="294041" cy="131407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3" name="Βέλος: Κάτω 32">
            <a:extLst>
              <a:ext uri="{FF2B5EF4-FFF2-40B4-BE49-F238E27FC236}">
                <a16:creationId xmlns:a16="http://schemas.microsoft.com/office/drawing/2014/main" id="{A794E41E-EC08-494A-A333-7E29F0590C2F}"/>
              </a:ext>
            </a:extLst>
          </p:cNvPr>
          <p:cNvSpPr/>
          <p:nvPr/>
        </p:nvSpPr>
        <p:spPr>
          <a:xfrm>
            <a:off x="1772570" y="2458066"/>
            <a:ext cx="178465" cy="88688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4" name="Βέλος: Κάτω 33">
            <a:extLst>
              <a:ext uri="{FF2B5EF4-FFF2-40B4-BE49-F238E27FC236}">
                <a16:creationId xmlns:a16="http://schemas.microsoft.com/office/drawing/2014/main" id="{0ED0E35F-652D-43E6-AF74-BA99F3361DB3}"/>
              </a:ext>
            </a:extLst>
          </p:cNvPr>
          <p:cNvSpPr/>
          <p:nvPr/>
        </p:nvSpPr>
        <p:spPr>
          <a:xfrm rot="19429346">
            <a:off x="2353416" y="2229388"/>
            <a:ext cx="245794" cy="138701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5" name="Ορθογώνιο 34">
            <a:extLst>
              <a:ext uri="{FF2B5EF4-FFF2-40B4-BE49-F238E27FC236}">
                <a16:creationId xmlns:a16="http://schemas.microsoft.com/office/drawing/2014/main" id="{00FCBBB8-1BE9-42CC-9677-DE2FCF9CF730}"/>
              </a:ext>
            </a:extLst>
          </p:cNvPr>
          <p:cNvSpPr/>
          <p:nvPr/>
        </p:nvSpPr>
        <p:spPr>
          <a:xfrm>
            <a:off x="-7278" y="-12701"/>
            <a:ext cx="3816652" cy="926513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200" i="1" dirty="0"/>
              <a:t>Παράδειγμα </a:t>
            </a:r>
            <a:r>
              <a:rPr lang="en-US" sz="2200" i="1" dirty="0"/>
              <a:t>PP</a:t>
            </a:r>
            <a:r>
              <a:rPr lang="el-GR" sz="2200" i="1" dirty="0"/>
              <a:t>Α*ε</a:t>
            </a:r>
            <a:r>
              <a:rPr lang="en-US" sz="2200" i="1" dirty="0"/>
              <a:t>=0</a:t>
            </a:r>
            <a:endParaRPr lang="el-GR" sz="2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873485D-D6C1-4B55-AEE2-CF3BDA050EC5}"/>
                  </a:ext>
                </a:extLst>
              </p:cNvPr>
              <p:cNvSpPr txBox="1"/>
              <p:nvPr/>
            </p:nvSpPr>
            <p:spPr>
              <a:xfrm>
                <a:off x="5729566" y="913812"/>
                <a:ext cx="188293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𝒔𝒕𝒂𝒓𝒕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d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𝒏𝒖𝒍𝒍</m:t>
                          </m:r>
                        </m:e>
                      </m:d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𝒔𝒕𝒂𝒓𝒕</m:t>
                              </m:r>
                            </m:sub>
                          </m:sSub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d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𝒏𝒖𝒍𝒍</m:t>
                          </m:r>
                        </m:e>
                      </m:d>
                    </m:oMath>
                  </m:oMathPara>
                </a14:m>
                <a:endParaRPr lang="el-GR" sz="16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873485D-D6C1-4B55-AEE2-CF3BDA050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566" y="913812"/>
                <a:ext cx="1882931" cy="584775"/>
              </a:xfrm>
              <a:prstGeom prst="rect">
                <a:avLst/>
              </a:prstGeom>
              <a:blipFill>
                <a:blip r:embed="rId10"/>
                <a:stretch>
                  <a:fillRect r="-2394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59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9" grpId="0" animBg="1"/>
      <p:bldP spid="29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Εικόνα 38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4092D9B6-4C0F-4408-AE1F-07711A174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54" y="-12700"/>
            <a:ext cx="3988346" cy="622354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4F11621-954B-4B46-8471-BB428C77D550}"/>
              </a:ext>
            </a:extLst>
          </p:cNvPr>
          <p:cNvSpPr txBox="1"/>
          <p:nvPr/>
        </p:nvSpPr>
        <p:spPr>
          <a:xfrm>
            <a:off x="8203654" y="6144994"/>
            <a:ext cx="398230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Ψευδοκώδικας </a:t>
            </a:r>
            <a:r>
              <a:rPr lang="en-US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PPA*</a:t>
            </a:r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ε</a:t>
            </a:r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l-GR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Κύλινδρος 30">
            <a:extLst>
              <a:ext uri="{FF2B5EF4-FFF2-40B4-BE49-F238E27FC236}">
                <a16:creationId xmlns:a16="http://schemas.microsoft.com/office/drawing/2014/main" id="{E1BF75EF-D0B0-425A-9DB0-7A0226EFE986}"/>
              </a:ext>
            </a:extLst>
          </p:cNvPr>
          <p:cNvSpPr/>
          <p:nvPr/>
        </p:nvSpPr>
        <p:spPr>
          <a:xfrm>
            <a:off x="3950463" y="1308835"/>
            <a:ext cx="1783402" cy="29296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000" b="0" i="1" dirty="0">
              <a:latin typeface="Cambria Math" panose="02040503050406030204" pitchFamily="18" charset="0"/>
            </a:endParaRPr>
          </a:p>
          <a:p>
            <a:pPr algn="just"/>
            <a:endParaRPr lang="en-US" sz="1000" b="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8EABA5-E077-494B-AFF0-DEB7AFA5A858}"/>
              </a:ext>
            </a:extLst>
          </p:cNvPr>
          <p:cNvSpPr txBox="1"/>
          <p:nvPr/>
        </p:nvSpPr>
        <p:spPr>
          <a:xfrm>
            <a:off x="4381558" y="1287197"/>
            <a:ext cx="996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endParaRPr lang="el-G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" name="Εικόνα 39" descr="Εικόνα που περιέχει κείμενο, ρολόι, μετρη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F4EF613A-D44A-44D2-B4F3-ECEF0AEDF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7" y="913813"/>
            <a:ext cx="3816652" cy="5727698"/>
          </a:xfrm>
          <a:prstGeom prst="rect">
            <a:avLst/>
          </a:prstGeom>
        </p:spPr>
      </p:pic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5AF91678-CA8F-454B-8609-D0C4104A20EB}"/>
              </a:ext>
            </a:extLst>
          </p:cNvPr>
          <p:cNvSpPr/>
          <p:nvPr/>
        </p:nvSpPr>
        <p:spPr>
          <a:xfrm>
            <a:off x="0" y="6653803"/>
            <a:ext cx="12192000" cy="214559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Ελεύθερη σχεδίαση: Σχήμα 7">
            <a:extLst>
              <a:ext uri="{FF2B5EF4-FFF2-40B4-BE49-F238E27FC236}">
                <a16:creationId xmlns:a16="http://schemas.microsoft.com/office/drawing/2014/main" id="{1D0B4B2E-53C7-47F8-9288-9F9E8065AF8F}"/>
              </a:ext>
            </a:extLst>
          </p:cNvPr>
          <p:cNvSpPr/>
          <p:nvPr/>
        </p:nvSpPr>
        <p:spPr>
          <a:xfrm>
            <a:off x="11232277" y="6210841"/>
            <a:ext cx="953680" cy="476840"/>
          </a:xfrm>
          <a:custGeom>
            <a:avLst/>
            <a:gdLst>
              <a:gd name="connsiteX0" fmla="*/ 476840 w 953680"/>
              <a:gd name="connsiteY0" fmla="*/ 0 h 476840"/>
              <a:gd name="connsiteX1" fmla="*/ 953680 w 953680"/>
              <a:gd name="connsiteY1" fmla="*/ 476840 h 476840"/>
              <a:gd name="connsiteX2" fmla="*/ 0 w 953680"/>
              <a:gd name="connsiteY2" fmla="*/ 476840 h 476840"/>
              <a:gd name="connsiteX3" fmla="*/ 476840 w 953680"/>
              <a:gd name="connsiteY3" fmla="*/ 0 h 47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680" h="476840">
                <a:moveTo>
                  <a:pt x="476840" y="0"/>
                </a:moveTo>
                <a:cubicBezTo>
                  <a:pt x="740191" y="0"/>
                  <a:pt x="953680" y="213489"/>
                  <a:pt x="953680" y="476840"/>
                </a:cubicBezTo>
                <a:lnTo>
                  <a:pt x="0" y="476840"/>
                </a:lnTo>
                <a:cubicBezTo>
                  <a:pt x="0" y="213489"/>
                  <a:pt x="213489" y="0"/>
                  <a:pt x="476840" y="0"/>
                </a:cubicBezTo>
                <a:close/>
              </a:path>
            </a:pathLst>
          </a:cu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dirty="0">
                <a:latin typeface="Consolas" panose="020B0609020204030204" pitchFamily="49" charset="0"/>
                <a:ea typeface="Segoe UI Black" panose="020B0A02040204020203" pitchFamily="34" charset="0"/>
              </a:rPr>
              <a:t>20</a:t>
            </a:r>
          </a:p>
        </p:txBody>
      </p:sp>
      <p:sp>
        <p:nvSpPr>
          <p:cNvPr id="13" name="Βέλος: Αριστερό 12">
            <a:extLst>
              <a:ext uri="{FF2B5EF4-FFF2-40B4-BE49-F238E27FC236}">
                <a16:creationId xmlns:a16="http://schemas.microsoft.com/office/drawing/2014/main" id="{6D8F7F11-C02A-4A4A-ABB1-4F2BA37F8709}"/>
              </a:ext>
            </a:extLst>
          </p:cNvPr>
          <p:cNvSpPr/>
          <p:nvPr/>
        </p:nvSpPr>
        <p:spPr>
          <a:xfrm>
            <a:off x="2369662" y="2005433"/>
            <a:ext cx="770259" cy="989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1243F4-ADFF-4D9A-9AFA-CCE5C1201B20}"/>
              </a:ext>
            </a:extLst>
          </p:cNvPr>
          <p:cNvSpPr txBox="1"/>
          <p:nvPr/>
        </p:nvSpPr>
        <p:spPr>
          <a:xfrm>
            <a:off x="2216526" y="1724085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εκκίνησης</a:t>
            </a:r>
          </a:p>
        </p:txBody>
      </p:sp>
      <p:sp>
        <p:nvSpPr>
          <p:cNvPr id="15" name="Βέλος: Αριστερό 14">
            <a:extLst>
              <a:ext uri="{FF2B5EF4-FFF2-40B4-BE49-F238E27FC236}">
                <a16:creationId xmlns:a16="http://schemas.microsoft.com/office/drawing/2014/main" id="{B1AC2A5F-0BD8-4646-B45B-2188AB9C9926}"/>
              </a:ext>
            </a:extLst>
          </p:cNvPr>
          <p:cNvSpPr/>
          <p:nvPr/>
        </p:nvSpPr>
        <p:spPr>
          <a:xfrm>
            <a:off x="2369661" y="5632010"/>
            <a:ext cx="770259" cy="989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3D26B-77CC-45E3-B3E5-4635675E1EB8}"/>
              </a:ext>
            </a:extLst>
          </p:cNvPr>
          <p:cNvSpPr txBox="1"/>
          <p:nvPr/>
        </p:nvSpPr>
        <p:spPr>
          <a:xfrm>
            <a:off x="2220797" y="5371654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στόχος</a:t>
            </a:r>
          </a:p>
        </p:txBody>
      </p:sp>
      <p:graphicFrame>
        <p:nvGraphicFramePr>
          <p:cNvPr id="17" name="Πίνακας 79">
            <a:extLst>
              <a:ext uri="{FF2B5EF4-FFF2-40B4-BE49-F238E27FC236}">
                <a16:creationId xmlns:a16="http://schemas.microsoft.com/office/drawing/2014/main" id="{3FA868F2-3E7B-4956-BDEF-6A9D13ED395A}"/>
              </a:ext>
            </a:extLst>
          </p:cNvPr>
          <p:cNvGraphicFramePr>
            <a:graphicFrameLocks noGrp="1"/>
          </p:cNvGraphicFramePr>
          <p:nvPr/>
        </p:nvGraphicFramePr>
        <p:xfrm>
          <a:off x="4154958" y="4911299"/>
          <a:ext cx="24123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17">
                  <a:extLst>
                    <a:ext uri="{9D8B030D-6E8A-4147-A177-3AD203B41FA5}">
                      <a16:colId xmlns:a16="http://schemas.microsoft.com/office/drawing/2014/main" val="4223920135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38507323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253774152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541821085"/>
                    </a:ext>
                  </a:extLst>
                </a:gridCol>
                <a:gridCol w="496552">
                  <a:extLst>
                    <a:ext uri="{9D8B030D-6E8A-4147-A177-3AD203B41FA5}">
                      <a16:colId xmlns:a16="http://schemas.microsoft.com/office/drawing/2014/main" val="3647599096"/>
                    </a:ext>
                  </a:extLst>
                </a:gridCol>
              </a:tblGrid>
              <a:tr h="237844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937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4B855F-AB22-4C23-BA38-7B25529DF0EA}"/>
                  </a:ext>
                </a:extLst>
              </p:cNvPr>
              <p:cNvSpPr txBox="1"/>
              <p:nvPr/>
            </p:nvSpPr>
            <p:spPr>
              <a:xfrm>
                <a:off x="6717743" y="4911299"/>
                <a:ext cx="953680" cy="319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</m:oMath>
                  </m:oMathPara>
                </a14:m>
                <a:endParaRPr lang="el-G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4B855F-AB22-4C23-BA38-7B25529DF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743" y="4911299"/>
                <a:ext cx="953680" cy="319383"/>
              </a:xfrm>
              <a:prstGeom prst="rect">
                <a:avLst/>
              </a:prstGeom>
              <a:blipFill>
                <a:blip r:embed="rId5"/>
                <a:stretch>
                  <a:fillRect b="-185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Πίνακας 79">
            <a:extLst>
              <a:ext uri="{FF2B5EF4-FFF2-40B4-BE49-F238E27FC236}">
                <a16:creationId xmlns:a16="http://schemas.microsoft.com/office/drawing/2014/main" id="{DC489910-C262-4FD4-8034-D8B56F923AFF}"/>
              </a:ext>
            </a:extLst>
          </p:cNvPr>
          <p:cNvGraphicFramePr>
            <a:graphicFrameLocks noGrp="1"/>
          </p:cNvGraphicFramePr>
          <p:nvPr/>
        </p:nvGraphicFramePr>
        <p:xfrm>
          <a:off x="4154958" y="4899887"/>
          <a:ext cx="24123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17">
                  <a:extLst>
                    <a:ext uri="{9D8B030D-6E8A-4147-A177-3AD203B41FA5}">
                      <a16:colId xmlns:a16="http://schemas.microsoft.com/office/drawing/2014/main" val="4223920135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38507323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253774152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541821085"/>
                    </a:ext>
                  </a:extLst>
                </a:gridCol>
                <a:gridCol w="496552">
                  <a:extLst>
                    <a:ext uri="{9D8B030D-6E8A-4147-A177-3AD203B41FA5}">
                      <a16:colId xmlns:a16="http://schemas.microsoft.com/office/drawing/2014/main" val="3647599096"/>
                    </a:ext>
                  </a:extLst>
                </a:gridCol>
              </a:tblGrid>
              <a:tr h="237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937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DBB8E5E-159B-4A19-B701-C318C88B2E40}"/>
                  </a:ext>
                </a:extLst>
              </p:cNvPr>
              <p:cNvSpPr txBox="1"/>
              <p:nvPr/>
            </p:nvSpPr>
            <p:spPr>
              <a:xfrm>
                <a:off x="4154957" y="2602386"/>
                <a:ext cx="1494503" cy="461665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𝑡𝑙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4,6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0" dirty="0">
                  <a:solidFill>
                    <a:schemeClr val="bg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𝑏𝑟</m:t>
                              </m:r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:(</m:t>
                              </m:r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4,6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l-GR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DBB8E5E-159B-4A19-B701-C318C88B2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957" y="2602386"/>
                <a:ext cx="1494503" cy="461665"/>
              </a:xfrm>
              <a:prstGeom prst="rect">
                <a:avLst/>
              </a:prstGeom>
              <a:blipFill>
                <a:blip r:embed="rId6"/>
                <a:stretch>
                  <a:fillRect l="-13061" r="-5714" b="-526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376FC0-502E-4FAC-9461-BC93E516C68D}"/>
                  </a:ext>
                </a:extLst>
              </p:cNvPr>
              <p:cNvSpPr txBox="1"/>
              <p:nvPr/>
            </p:nvSpPr>
            <p:spPr>
              <a:xfrm>
                <a:off x="4115209" y="3179207"/>
                <a:ext cx="1494502" cy="461665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𝑡𝑙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𝑏𝑟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376FC0-502E-4FAC-9461-BC93E516C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209" y="3179207"/>
                <a:ext cx="1494502" cy="461665"/>
              </a:xfrm>
              <a:prstGeom prst="rect">
                <a:avLst/>
              </a:prstGeom>
              <a:blipFill>
                <a:blip r:embed="rId7"/>
                <a:stretch>
                  <a:fillRect l="-11020" r="-9388" b="-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3363F8-4E9A-449D-AF36-B8883B26A3DF}"/>
                  </a:ext>
                </a:extLst>
              </p:cNvPr>
              <p:cNvSpPr txBox="1"/>
              <p:nvPr/>
            </p:nvSpPr>
            <p:spPr>
              <a:xfrm>
                <a:off x="4115209" y="2033561"/>
                <a:ext cx="1494502" cy="491801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𝑡𝑙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𝑏𝑟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3,9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3,9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3363F8-4E9A-449D-AF36-B8883B26A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209" y="2033561"/>
                <a:ext cx="1494502" cy="491801"/>
              </a:xfrm>
              <a:prstGeom prst="rect">
                <a:avLst/>
              </a:prstGeom>
              <a:blipFill>
                <a:blip r:embed="rId8"/>
                <a:stretch>
                  <a:fillRect l="-9796" r="-8571" b="-25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Βέλος: Κάτω 32">
            <a:extLst>
              <a:ext uri="{FF2B5EF4-FFF2-40B4-BE49-F238E27FC236}">
                <a16:creationId xmlns:a16="http://schemas.microsoft.com/office/drawing/2014/main" id="{D97C5BDA-DCEA-4FFB-9208-78E13AA20FEA}"/>
              </a:ext>
            </a:extLst>
          </p:cNvPr>
          <p:cNvSpPr/>
          <p:nvPr/>
        </p:nvSpPr>
        <p:spPr>
          <a:xfrm>
            <a:off x="1771004" y="4286354"/>
            <a:ext cx="186813" cy="8062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aphicFrame>
        <p:nvGraphicFramePr>
          <p:cNvPr id="34" name="Πίνακας 79">
            <a:extLst>
              <a:ext uri="{FF2B5EF4-FFF2-40B4-BE49-F238E27FC236}">
                <a16:creationId xmlns:a16="http://schemas.microsoft.com/office/drawing/2014/main" id="{C0DA1E99-AB87-4F0C-AA94-5540E1B4D2E6}"/>
              </a:ext>
            </a:extLst>
          </p:cNvPr>
          <p:cNvGraphicFramePr>
            <a:graphicFrameLocks noGrp="1"/>
          </p:cNvGraphicFramePr>
          <p:nvPr/>
        </p:nvGraphicFramePr>
        <p:xfrm>
          <a:off x="4154957" y="4902531"/>
          <a:ext cx="24123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17">
                  <a:extLst>
                    <a:ext uri="{9D8B030D-6E8A-4147-A177-3AD203B41FA5}">
                      <a16:colId xmlns:a16="http://schemas.microsoft.com/office/drawing/2014/main" val="4223920135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38507323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253774152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541821085"/>
                    </a:ext>
                  </a:extLst>
                </a:gridCol>
                <a:gridCol w="496552">
                  <a:extLst>
                    <a:ext uri="{9D8B030D-6E8A-4147-A177-3AD203B41FA5}">
                      <a16:colId xmlns:a16="http://schemas.microsoft.com/office/drawing/2014/main" val="3647599096"/>
                    </a:ext>
                  </a:extLst>
                </a:gridCol>
              </a:tblGrid>
              <a:tr h="237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93701"/>
                  </a:ext>
                </a:extLst>
              </a:tr>
            </a:tbl>
          </a:graphicData>
        </a:graphic>
      </p:graphicFrame>
      <p:sp>
        <p:nvSpPr>
          <p:cNvPr id="35" name="Βέλος: Κάτω 34">
            <a:extLst>
              <a:ext uri="{FF2B5EF4-FFF2-40B4-BE49-F238E27FC236}">
                <a16:creationId xmlns:a16="http://schemas.microsoft.com/office/drawing/2014/main" id="{6CFE71A8-2555-4989-A9D7-F42341F86BD7}"/>
              </a:ext>
            </a:extLst>
          </p:cNvPr>
          <p:cNvSpPr/>
          <p:nvPr/>
        </p:nvSpPr>
        <p:spPr>
          <a:xfrm>
            <a:off x="5272314" y="4503174"/>
            <a:ext cx="173414" cy="3657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8" name="Βέλος: Αριστερό 37">
            <a:extLst>
              <a:ext uri="{FF2B5EF4-FFF2-40B4-BE49-F238E27FC236}">
                <a16:creationId xmlns:a16="http://schemas.microsoft.com/office/drawing/2014/main" id="{A4AAC410-0E40-43E9-85BC-66B4F0974FA7}"/>
              </a:ext>
            </a:extLst>
          </p:cNvPr>
          <p:cNvSpPr/>
          <p:nvPr/>
        </p:nvSpPr>
        <p:spPr>
          <a:xfrm>
            <a:off x="11232277" y="1712537"/>
            <a:ext cx="648929" cy="117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A15FB3-93FA-4E49-80A1-B31DC59F360B}"/>
              </a:ext>
            </a:extLst>
          </p:cNvPr>
          <p:cNvSpPr txBox="1"/>
          <p:nvPr/>
        </p:nvSpPr>
        <p:spPr>
          <a:xfrm>
            <a:off x="5182829" y="296666"/>
            <a:ext cx="164737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solidFill>
                  <a:schemeClr val="bg1"/>
                </a:solidFill>
              </a:rPr>
              <a:t>επανάληψη</a:t>
            </a:r>
            <a:r>
              <a:rPr lang="en-US" b="1" dirty="0">
                <a:solidFill>
                  <a:schemeClr val="bg1"/>
                </a:solidFill>
              </a:rPr>
              <a:t> 2</a:t>
            </a:r>
            <a:r>
              <a:rPr lang="el-GR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5" name="Ορθογώνιο 44">
            <a:extLst>
              <a:ext uri="{FF2B5EF4-FFF2-40B4-BE49-F238E27FC236}">
                <a16:creationId xmlns:a16="http://schemas.microsoft.com/office/drawing/2014/main" id="{8588766B-6FA4-41BC-9B71-38AE8AA30446}"/>
              </a:ext>
            </a:extLst>
          </p:cNvPr>
          <p:cNvSpPr/>
          <p:nvPr/>
        </p:nvSpPr>
        <p:spPr>
          <a:xfrm>
            <a:off x="-7278" y="-12701"/>
            <a:ext cx="3816652" cy="926513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200" i="1" dirty="0"/>
              <a:t>Παράδειγμα </a:t>
            </a:r>
            <a:r>
              <a:rPr lang="en-US" sz="2200" i="1" dirty="0"/>
              <a:t>PP</a:t>
            </a:r>
            <a:r>
              <a:rPr lang="el-GR" sz="2200" i="1" dirty="0"/>
              <a:t>Α*ε</a:t>
            </a:r>
            <a:r>
              <a:rPr lang="en-US" sz="2200" i="1" dirty="0"/>
              <a:t>=0</a:t>
            </a:r>
            <a:endParaRPr lang="el-GR" sz="2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FC4CD3F-7202-4C3A-A7B4-311AE2FA9FF3}"/>
                  </a:ext>
                </a:extLst>
              </p:cNvPr>
              <p:cNvSpPr txBox="1"/>
              <p:nvPr/>
            </p:nvSpPr>
            <p:spPr>
              <a:xfrm>
                <a:off x="5733865" y="915649"/>
                <a:ext cx="22733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𝒔𝒕𝒂𝒓𝒕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𝒔𝒕𝒂𝒓𝒕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FC4CD3F-7202-4C3A-A7B4-311AE2FA9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865" y="915649"/>
                <a:ext cx="2273324" cy="584775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06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5" grpId="1" animBg="1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Εικόνα 32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F6C49678-B3EE-40E5-BCD2-C953C851F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54" y="-12700"/>
            <a:ext cx="3988346" cy="622354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64A14FB-2CB0-43DF-802B-E135542BBC27}"/>
              </a:ext>
            </a:extLst>
          </p:cNvPr>
          <p:cNvSpPr txBox="1"/>
          <p:nvPr/>
        </p:nvSpPr>
        <p:spPr>
          <a:xfrm>
            <a:off x="8203654" y="6144994"/>
            <a:ext cx="398230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Ψευδοκώδικας </a:t>
            </a:r>
            <a:r>
              <a:rPr lang="en-US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PPA*</a:t>
            </a:r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ε</a:t>
            </a:r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l-GR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1" name="Εικόνα 40" descr="Εικόνα που περιέχει κείμενο, ρολόι, μετρη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95847DA4-F981-42F3-8D2F-398875EAB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7" y="913813"/>
            <a:ext cx="3816652" cy="5727698"/>
          </a:xfrm>
          <a:prstGeom prst="rect">
            <a:avLst/>
          </a:prstGeom>
        </p:spPr>
      </p:pic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5AF91678-CA8F-454B-8609-D0C4104A20EB}"/>
              </a:ext>
            </a:extLst>
          </p:cNvPr>
          <p:cNvSpPr/>
          <p:nvPr/>
        </p:nvSpPr>
        <p:spPr>
          <a:xfrm>
            <a:off x="0" y="6653803"/>
            <a:ext cx="12192000" cy="214559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Ελεύθερη σχεδίαση: Σχήμα 7">
            <a:extLst>
              <a:ext uri="{FF2B5EF4-FFF2-40B4-BE49-F238E27FC236}">
                <a16:creationId xmlns:a16="http://schemas.microsoft.com/office/drawing/2014/main" id="{1D0B4B2E-53C7-47F8-9288-9F9E8065AF8F}"/>
              </a:ext>
            </a:extLst>
          </p:cNvPr>
          <p:cNvSpPr/>
          <p:nvPr/>
        </p:nvSpPr>
        <p:spPr>
          <a:xfrm>
            <a:off x="11232277" y="6210841"/>
            <a:ext cx="953680" cy="476840"/>
          </a:xfrm>
          <a:custGeom>
            <a:avLst/>
            <a:gdLst>
              <a:gd name="connsiteX0" fmla="*/ 476840 w 953680"/>
              <a:gd name="connsiteY0" fmla="*/ 0 h 476840"/>
              <a:gd name="connsiteX1" fmla="*/ 953680 w 953680"/>
              <a:gd name="connsiteY1" fmla="*/ 476840 h 476840"/>
              <a:gd name="connsiteX2" fmla="*/ 0 w 953680"/>
              <a:gd name="connsiteY2" fmla="*/ 476840 h 476840"/>
              <a:gd name="connsiteX3" fmla="*/ 476840 w 953680"/>
              <a:gd name="connsiteY3" fmla="*/ 0 h 47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680" h="476840">
                <a:moveTo>
                  <a:pt x="476840" y="0"/>
                </a:moveTo>
                <a:cubicBezTo>
                  <a:pt x="740191" y="0"/>
                  <a:pt x="953680" y="213489"/>
                  <a:pt x="953680" y="476840"/>
                </a:cubicBezTo>
                <a:lnTo>
                  <a:pt x="0" y="476840"/>
                </a:lnTo>
                <a:cubicBezTo>
                  <a:pt x="0" y="213489"/>
                  <a:pt x="213489" y="0"/>
                  <a:pt x="476840" y="0"/>
                </a:cubicBezTo>
                <a:close/>
              </a:path>
            </a:pathLst>
          </a:cu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dirty="0">
                <a:latin typeface="Consolas" panose="020B0609020204030204" pitchFamily="49" charset="0"/>
                <a:ea typeface="Segoe UI Black" panose="020B0A02040204020203" pitchFamily="34" charset="0"/>
              </a:rPr>
              <a:t>21</a:t>
            </a:r>
          </a:p>
        </p:txBody>
      </p:sp>
      <p:sp>
        <p:nvSpPr>
          <p:cNvPr id="13" name="Βέλος: Αριστερό 12">
            <a:extLst>
              <a:ext uri="{FF2B5EF4-FFF2-40B4-BE49-F238E27FC236}">
                <a16:creationId xmlns:a16="http://schemas.microsoft.com/office/drawing/2014/main" id="{6D8F7F11-C02A-4A4A-ABB1-4F2BA37F8709}"/>
              </a:ext>
            </a:extLst>
          </p:cNvPr>
          <p:cNvSpPr/>
          <p:nvPr/>
        </p:nvSpPr>
        <p:spPr>
          <a:xfrm>
            <a:off x="2369662" y="2005433"/>
            <a:ext cx="770259" cy="989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1243F4-ADFF-4D9A-9AFA-CCE5C1201B20}"/>
              </a:ext>
            </a:extLst>
          </p:cNvPr>
          <p:cNvSpPr txBox="1"/>
          <p:nvPr/>
        </p:nvSpPr>
        <p:spPr>
          <a:xfrm>
            <a:off x="2216526" y="1724085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εκκίνησης</a:t>
            </a:r>
          </a:p>
        </p:txBody>
      </p:sp>
      <p:sp>
        <p:nvSpPr>
          <p:cNvPr id="15" name="Βέλος: Αριστερό 14">
            <a:extLst>
              <a:ext uri="{FF2B5EF4-FFF2-40B4-BE49-F238E27FC236}">
                <a16:creationId xmlns:a16="http://schemas.microsoft.com/office/drawing/2014/main" id="{B1AC2A5F-0BD8-4646-B45B-2188AB9C9926}"/>
              </a:ext>
            </a:extLst>
          </p:cNvPr>
          <p:cNvSpPr/>
          <p:nvPr/>
        </p:nvSpPr>
        <p:spPr>
          <a:xfrm>
            <a:off x="2369661" y="5632010"/>
            <a:ext cx="770259" cy="989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3D26B-77CC-45E3-B3E5-4635675E1EB8}"/>
              </a:ext>
            </a:extLst>
          </p:cNvPr>
          <p:cNvSpPr txBox="1"/>
          <p:nvPr/>
        </p:nvSpPr>
        <p:spPr>
          <a:xfrm>
            <a:off x="2220797" y="5371654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στόχος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4B855F-AB22-4C23-BA38-7B25529DF0EA}"/>
                  </a:ext>
                </a:extLst>
              </p:cNvPr>
              <p:cNvSpPr txBox="1"/>
              <p:nvPr/>
            </p:nvSpPr>
            <p:spPr>
              <a:xfrm>
                <a:off x="6717743" y="4911299"/>
                <a:ext cx="953680" cy="319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</m:oMath>
                  </m:oMathPara>
                </a14:m>
                <a:endParaRPr lang="el-G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4B855F-AB22-4C23-BA38-7B25529DF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743" y="4911299"/>
                <a:ext cx="953680" cy="319383"/>
              </a:xfrm>
              <a:prstGeom prst="rect">
                <a:avLst/>
              </a:prstGeom>
              <a:blipFill>
                <a:blip r:embed="rId5"/>
                <a:stretch>
                  <a:fillRect b="-185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Βέλος: Κάτω 34">
            <a:extLst>
              <a:ext uri="{FF2B5EF4-FFF2-40B4-BE49-F238E27FC236}">
                <a16:creationId xmlns:a16="http://schemas.microsoft.com/office/drawing/2014/main" id="{6CFE71A8-2555-4989-A9D7-F42341F86BD7}"/>
              </a:ext>
            </a:extLst>
          </p:cNvPr>
          <p:cNvSpPr/>
          <p:nvPr/>
        </p:nvSpPr>
        <p:spPr>
          <a:xfrm>
            <a:off x="6197869" y="4379440"/>
            <a:ext cx="173414" cy="3657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Βέλος: Αριστερό 35">
            <a:extLst>
              <a:ext uri="{FF2B5EF4-FFF2-40B4-BE49-F238E27FC236}">
                <a16:creationId xmlns:a16="http://schemas.microsoft.com/office/drawing/2014/main" id="{9B82913F-C79F-470A-8CE3-A6A9B3E44843}"/>
              </a:ext>
            </a:extLst>
          </p:cNvPr>
          <p:cNvSpPr/>
          <p:nvPr/>
        </p:nvSpPr>
        <p:spPr>
          <a:xfrm>
            <a:off x="11060188" y="1709336"/>
            <a:ext cx="648929" cy="117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aphicFrame>
        <p:nvGraphicFramePr>
          <p:cNvPr id="29" name="Πίνακας 79">
            <a:extLst>
              <a:ext uri="{FF2B5EF4-FFF2-40B4-BE49-F238E27FC236}">
                <a16:creationId xmlns:a16="http://schemas.microsoft.com/office/drawing/2014/main" id="{1B3A952C-50F3-4BD9-B1E7-E9737A4E1FA1}"/>
              </a:ext>
            </a:extLst>
          </p:cNvPr>
          <p:cNvGraphicFramePr>
            <a:graphicFrameLocks noGrp="1"/>
          </p:cNvGraphicFramePr>
          <p:nvPr/>
        </p:nvGraphicFramePr>
        <p:xfrm>
          <a:off x="4154957" y="4902531"/>
          <a:ext cx="24123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17">
                  <a:extLst>
                    <a:ext uri="{9D8B030D-6E8A-4147-A177-3AD203B41FA5}">
                      <a16:colId xmlns:a16="http://schemas.microsoft.com/office/drawing/2014/main" val="4223920135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38507323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253774152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541821085"/>
                    </a:ext>
                  </a:extLst>
                </a:gridCol>
                <a:gridCol w="496552">
                  <a:extLst>
                    <a:ext uri="{9D8B030D-6E8A-4147-A177-3AD203B41FA5}">
                      <a16:colId xmlns:a16="http://schemas.microsoft.com/office/drawing/2014/main" val="3647599096"/>
                    </a:ext>
                  </a:extLst>
                </a:gridCol>
              </a:tblGrid>
              <a:tr h="237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93701"/>
                  </a:ext>
                </a:extLst>
              </a:tr>
            </a:tbl>
          </a:graphicData>
        </a:graphic>
      </p:graphicFrame>
      <p:graphicFrame>
        <p:nvGraphicFramePr>
          <p:cNvPr id="30" name="Πίνακας 79">
            <a:extLst>
              <a:ext uri="{FF2B5EF4-FFF2-40B4-BE49-F238E27FC236}">
                <a16:creationId xmlns:a16="http://schemas.microsoft.com/office/drawing/2014/main" id="{22B0EF1F-A57D-4A05-9035-14C0A05554E2}"/>
              </a:ext>
            </a:extLst>
          </p:cNvPr>
          <p:cNvGraphicFramePr>
            <a:graphicFrameLocks noGrp="1"/>
          </p:cNvGraphicFramePr>
          <p:nvPr/>
        </p:nvGraphicFramePr>
        <p:xfrm>
          <a:off x="4154957" y="4899687"/>
          <a:ext cx="24123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17">
                  <a:extLst>
                    <a:ext uri="{9D8B030D-6E8A-4147-A177-3AD203B41FA5}">
                      <a16:colId xmlns:a16="http://schemas.microsoft.com/office/drawing/2014/main" val="4223920135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38507323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253774152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541821085"/>
                    </a:ext>
                  </a:extLst>
                </a:gridCol>
                <a:gridCol w="496552">
                  <a:extLst>
                    <a:ext uri="{9D8B030D-6E8A-4147-A177-3AD203B41FA5}">
                      <a16:colId xmlns:a16="http://schemas.microsoft.com/office/drawing/2014/main" val="3647599096"/>
                    </a:ext>
                  </a:extLst>
                </a:gridCol>
              </a:tblGrid>
              <a:tr h="237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9370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08DC776A-72A1-4919-8553-2F64ABA4DC2C}"/>
              </a:ext>
            </a:extLst>
          </p:cNvPr>
          <p:cNvSpPr txBox="1"/>
          <p:nvPr/>
        </p:nvSpPr>
        <p:spPr>
          <a:xfrm>
            <a:off x="5182829" y="296666"/>
            <a:ext cx="164737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solidFill>
                  <a:schemeClr val="bg1"/>
                </a:solidFill>
              </a:rPr>
              <a:t>επανάληψη</a:t>
            </a:r>
            <a:r>
              <a:rPr lang="en-US" b="1" dirty="0">
                <a:solidFill>
                  <a:schemeClr val="bg1"/>
                </a:solidFill>
              </a:rPr>
              <a:t> 3</a:t>
            </a:r>
            <a:r>
              <a:rPr lang="el-GR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6" name="Κύλινδρος 25">
            <a:extLst>
              <a:ext uri="{FF2B5EF4-FFF2-40B4-BE49-F238E27FC236}">
                <a16:creationId xmlns:a16="http://schemas.microsoft.com/office/drawing/2014/main" id="{1B64CC92-33E6-4597-8F76-ABB22E4EF86A}"/>
              </a:ext>
            </a:extLst>
          </p:cNvPr>
          <p:cNvSpPr/>
          <p:nvPr/>
        </p:nvSpPr>
        <p:spPr>
          <a:xfrm>
            <a:off x="3950463" y="1308835"/>
            <a:ext cx="1783402" cy="29296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000" b="0" i="1" dirty="0">
              <a:latin typeface="Cambria Math" panose="02040503050406030204" pitchFamily="18" charset="0"/>
            </a:endParaRPr>
          </a:p>
          <a:p>
            <a:pPr algn="just"/>
            <a:endParaRPr lang="en-US" sz="1000" b="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3D354F-8EF6-4F67-88B1-C847ADD44EFA}"/>
              </a:ext>
            </a:extLst>
          </p:cNvPr>
          <p:cNvSpPr txBox="1"/>
          <p:nvPr/>
        </p:nvSpPr>
        <p:spPr>
          <a:xfrm>
            <a:off x="4381558" y="1287197"/>
            <a:ext cx="996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endParaRPr lang="el-G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395124C-66E4-4C5C-9A8A-8E97CBF4C85F}"/>
                  </a:ext>
                </a:extLst>
              </p:cNvPr>
              <p:cNvSpPr txBox="1"/>
              <p:nvPr/>
            </p:nvSpPr>
            <p:spPr>
              <a:xfrm>
                <a:off x="4154957" y="2602386"/>
                <a:ext cx="1494503" cy="461665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𝑡𝑙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4,6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0" dirty="0">
                  <a:solidFill>
                    <a:schemeClr val="bg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𝑏𝑟</m:t>
                              </m:r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:(</m:t>
                              </m:r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4,6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l-GR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395124C-66E4-4C5C-9A8A-8E97CBF4C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957" y="2602386"/>
                <a:ext cx="1494503" cy="461665"/>
              </a:xfrm>
              <a:prstGeom prst="rect">
                <a:avLst/>
              </a:prstGeom>
              <a:blipFill>
                <a:blip r:embed="rId6"/>
                <a:stretch>
                  <a:fillRect l="-13061" r="-5714" b="-526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20A9BE2-0933-404B-84A8-B98755B26154}"/>
                  </a:ext>
                </a:extLst>
              </p:cNvPr>
              <p:cNvSpPr txBox="1"/>
              <p:nvPr/>
            </p:nvSpPr>
            <p:spPr>
              <a:xfrm>
                <a:off x="4115209" y="3179207"/>
                <a:ext cx="1494502" cy="461665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𝑡𝑙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𝑏𝑟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20A9BE2-0933-404B-84A8-B98755B26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209" y="3179207"/>
                <a:ext cx="1494502" cy="461665"/>
              </a:xfrm>
              <a:prstGeom prst="rect">
                <a:avLst/>
              </a:prstGeom>
              <a:blipFill>
                <a:blip r:embed="rId7"/>
                <a:stretch>
                  <a:fillRect l="-11020" r="-9388" b="-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Ορθογώνιο 38">
            <a:extLst>
              <a:ext uri="{FF2B5EF4-FFF2-40B4-BE49-F238E27FC236}">
                <a16:creationId xmlns:a16="http://schemas.microsoft.com/office/drawing/2014/main" id="{D28CD486-44BB-44DA-B13C-8FC05C11DCB3}"/>
              </a:ext>
            </a:extLst>
          </p:cNvPr>
          <p:cNvSpPr/>
          <p:nvPr/>
        </p:nvSpPr>
        <p:spPr>
          <a:xfrm>
            <a:off x="-7278" y="-12701"/>
            <a:ext cx="3816652" cy="926513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200" i="1" dirty="0"/>
              <a:t>Παράδειγμα </a:t>
            </a:r>
            <a:r>
              <a:rPr lang="en-US" sz="2200" i="1" dirty="0"/>
              <a:t>PP</a:t>
            </a:r>
            <a:r>
              <a:rPr lang="el-GR" sz="2200" i="1" dirty="0"/>
              <a:t>Α*ε</a:t>
            </a:r>
            <a:r>
              <a:rPr lang="en-US" sz="2200" i="1" dirty="0"/>
              <a:t>=0</a:t>
            </a:r>
            <a:endParaRPr lang="el-GR" sz="2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6753FB5-2041-4FCB-BBEF-8270A10CA409}"/>
                  </a:ext>
                </a:extLst>
              </p:cNvPr>
              <p:cNvSpPr txBox="1"/>
              <p:nvPr/>
            </p:nvSpPr>
            <p:spPr>
              <a:xfrm>
                <a:off x="5733865" y="908075"/>
                <a:ext cx="2273324" cy="631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𝒈𝒐𝒂𝒍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𝒈𝒐𝒂𝒍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6753FB5-2041-4FCB-BBEF-8270A10CA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865" y="908075"/>
                <a:ext cx="2273324" cy="631455"/>
              </a:xfrm>
              <a:prstGeom prst="rect">
                <a:avLst/>
              </a:prstGeom>
              <a:blipFill>
                <a:blip r:embed="rId8"/>
                <a:stretch>
                  <a:fillRect b="-288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016D8B6-FB12-4D55-8D5F-2045227C9A4B}"/>
                  </a:ext>
                </a:extLst>
              </p:cNvPr>
              <p:cNvSpPr txBox="1"/>
              <p:nvPr/>
            </p:nvSpPr>
            <p:spPr>
              <a:xfrm>
                <a:off x="4015362" y="5419934"/>
                <a:ext cx="3982304" cy="60394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i="1" u="sng" dirty="0" err="1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Sols_pp</a:t>
                </a:r>
                <a:endParaRPr lang="en-US" b="1" i="1" u="sng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l-G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𝑔𝑜𝑎𝑙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3,9</m:t>
                        </m:r>
                      </m:e>
                    </m:d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3,9</m:t>
                        </m:r>
                      </m:e>
                    </m:d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𝑔𝑜𝑎𝑙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3,9</m:t>
                        </m:r>
                      </m:e>
                    </m:d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3,9</m:t>
                        </m:r>
                      </m:e>
                    </m:d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l-G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016D8B6-FB12-4D55-8D5F-2045227C9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362" y="5419934"/>
                <a:ext cx="3982304" cy="603948"/>
              </a:xfrm>
              <a:prstGeom prst="rect">
                <a:avLst/>
              </a:prstGeom>
              <a:blipFill>
                <a:blip r:embed="rId9"/>
                <a:stretch>
                  <a:fillRect l="-1221" t="-4950" b="-495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Βέλος: Αριστερό 47">
            <a:extLst>
              <a:ext uri="{FF2B5EF4-FFF2-40B4-BE49-F238E27FC236}">
                <a16:creationId xmlns:a16="http://schemas.microsoft.com/office/drawing/2014/main" id="{1B009A68-3FC0-4905-9369-71E86E9361FE}"/>
              </a:ext>
            </a:extLst>
          </p:cNvPr>
          <p:cNvSpPr/>
          <p:nvPr/>
        </p:nvSpPr>
        <p:spPr>
          <a:xfrm rot="19613937">
            <a:off x="10084404" y="2341883"/>
            <a:ext cx="674109" cy="3492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7858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46" grpId="0" animBg="1"/>
      <p:bldP spid="4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Εικόνα 30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F787B031-6E17-4573-9284-B9F18B09A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54" y="-12700"/>
            <a:ext cx="3988346" cy="622354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DFE0CF3-0483-456B-925A-783199856F05}"/>
              </a:ext>
            </a:extLst>
          </p:cNvPr>
          <p:cNvSpPr txBox="1"/>
          <p:nvPr/>
        </p:nvSpPr>
        <p:spPr>
          <a:xfrm>
            <a:off x="8203654" y="6144994"/>
            <a:ext cx="398230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Ψευδοκώδικας </a:t>
            </a:r>
            <a:r>
              <a:rPr lang="en-US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PPA*</a:t>
            </a:r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ε</a:t>
            </a:r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l-GR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Κύλινδρος 25">
            <a:extLst>
              <a:ext uri="{FF2B5EF4-FFF2-40B4-BE49-F238E27FC236}">
                <a16:creationId xmlns:a16="http://schemas.microsoft.com/office/drawing/2014/main" id="{AB5EF957-6358-4BA8-8FA9-112A45DA616E}"/>
              </a:ext>
            </a:extLst>
          </p:cNvPr>
          <p:cNvSpPr/>
          <p:nvPr/>
        </p:nvSpPr>
        <p:spPr>
          <a:xfrm>
            <a:off x="3962045" y="1283611"/>
            <a:ext cx="1783402" cy="29296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000" b="0" i="1" dirty="0">
              <a:latin typeface="Cambria Math" panose="02040503050406030204" pitchFamily="18" charset="0"/>
            </a:endParaRPr>
          </a:p>
          <a:p>
            <a:pPr algn="just"/>
            <a:endParaRPr lang="en-US" sz="1000" b="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813E77-63C3-4532-ABA4-317345781F5D}"/>
              </a:ext>
            </a:extLst>
          </p:cNvPr>
          <p:cNvSpPr txBox="1"/>
          <p:nvPr/>
        </p:nvSpPr>
        <p:spPr>
          <a:xfrm>
            <a:off x="4381558" y="1287197"/>
            <a:ext cx="996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endParaRPr lang="el-G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F73184E-05A1-4042-8DC2-6299C889A4D9}"/>
                  </a:ext>
                </a:extLst>
              </p:cNvPr>
              <p:cNvSpPr txBox="1"/>
              <p:nvPr/>
            </p:nvSpPr>
            <p:spPr>
              <a:xfrm>
                <a:off x="4154957" y="2682013"/>
                <a:ext cx="1494502" cy="461665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𝑡𝑙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𝑏𝑟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F73184E-05A1-4042-8DC2-6299C889A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957" y="2682013"/>
                <a:ext cx="1494502" cy="461665"/>
              </a:xfrm>
              <a:prstGeom prst="rect">
                <a:avLst/>
              </a:prstGeom>
              <a:blipFill>
                <a:blip r:embed="rId4"/>
                <a:stretch>
                  <a:fillRect l="-11020" r="-9388" b="-526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Πίνακας 79">
            <a:extLst>
              <a:ext uri="{FF2B5EF4-FFF2-40B4-BE49-F238E27FC236}">
                <a16:creationId xmlns:a16="http://schemas.microsoft.com/office/drawing/2014/main" id="{4F9BC0E4-6CC5-4965-81DD-06CD5B877E2A}"/>
              </a:ext>
            </a:extLst>
          </p:cNvPr>
          <p:cNvGraphicFramePr>
            <a:graphicFrameLocks noGrp="1"/>
          </p:cNvGraphicFramePr>
          <p:nvPr/>
        </p:nvGraphicFramePr>
        <p:xfrm>
          <a:off x="4154957" y="4899687"/>
          <a:ext cx="24123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17">
                  <a:extLst>
                    <a:ext uri="{9D8B030D-6E8A-4147-A177-3AD203B41FA5}">
                      <a16:colId xmlns:a16="http://schemas.microsoft.com/office/drawing/2014/main" val="4223920135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38507323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253774152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541821085"/>
                    </a:ext>
                  </a:extLst>
                </a:gridCol>
                <a:gridCol w="496552">
                  <a:extLst>
                    <a:ext uri="{9D8B030D-6E8A-4147-A177-3AD203B41FA5}">
                      <a16:colId xmlns:a16="http://schemas.microsoft.com/office/drawing/2014/main" val="3647599096"/>
                    </a:ext>
                  </a:extLst>
                </a:gridCol>
              </a:tblGrid>
              <a:tr h="237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93701"/>
                  </a:ext>
                </a:extLst>
              </a:tr>
            </a:tbl>
          </a:graphicData>
        </a:graphic>
      </p:graphicFrame>
      <p:graphicFrame>
        <p:nvGraphicFramePr>
          <p:cNvPr id="30" name="Πίνακας 79">
            <a:extLst>
              <a:ext uri="{FF2B5EF4-FFF2-40B4-BE49-F238E27FC236}">
                <a16:creationId xmlns:a16="http://schemas.microsoft.com/office/drawing/2014/main" id="{22B0EF1F-A57D-4A05-9035-14C0A05554E2}"/>
              </a:ext>
            </a:extLst>
          </p:cNvPr>
          <p:cNvGraphicFramePr>
            <a:graphicFrameLocks noGrp="1"/>
          </p:cNvGraphicFramePr>
          <p:nvPr/>
        </p:nvGraphicFramePr>
        <p:xfrm>
          <a:off x="4154957" y="4899687"/>
          <a:ext cx="24123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17">
                  <a:extLst>
                    <a:ext uri="{9D8B030D-6E8A-4147-A177-3AD203B41FA5}">
                      <a16:colId xmlns:a16="http://schemas.microsoft.com/office/drawing/2014/main" val="4223920135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38507323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253774152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541821085"/>
                    </a:ext>
                  </a:extLst>
                </a:gridCol>
                <a:gridCol w="496552">
                  <a:extLst>
                    <a:ext uri="{9D8B030D-6E8A-4147-A177-3AD203B41FA5}">
                      <a16:colId xmlns:a16="http://schemas.microsoft.com/office/drawing/2014/main" val="3647599096"/>
                    </a:ext>
                  </a:extLst>
                </a:gridCol>
              </a:tblGrid>
              <a:tr h="237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93701"/>
                  </a:ext>
                </a:extLst>
              </a:tr>
            </a:tbl>
          </a:graphicData>
        </a:graphic>
      </p:graphicFrame>
      <p:pic>
        <p:nvPicPr>
          <p:cNvPr id="41" name="Εικόνα 40" descr="Εικόνα που περιέχει κείμενο, ρολόι, μετρη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95847DA4-F981-42F3-8D2F-398875EABA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7" y="913813"/>
            <a:ext cx="3816652" cy="5727698"/>
          </a:xfrm>
          <a:prstGeom prst="rect">
            <a:avLst/>
          </a:prstGeom>
        </p:spPr>
      </p:pic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5AF91678-CA8F-454B-8609-D0C4104A20EB}"/>
              </a:ext>
            </a:extLst>
          </p:cNvPr>
          <p:cNvSpPr/>
          <p:nvPr/>
        </p:nvSpPr>
        <p:spPr>
          <a:xfrm>
            <a:off x="0" y="6653803"/>
            <a:ext cx="12192000" cy="214559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Ελεύθερη σχεδίαση: Σχήμα 7">
            <a:extLst>
              <a:ext uri="{FF2B5EF4-FFF2-40B4-BE49-F238E27FC236}">
                <a16:creationId xmlns:a16="http://schemas.microsoft.com/office/drawing/2014/main" id="{1D0B4B2E-53C7-47F8-9288-9F9E8065AF8F}"/>
              </a:ext>
            </a:extLst>
          </p:cNvPr>
          <p:cNvSpPr/>
          <p:nvPr/>
        </p:nvSpPr>
        <p:spPr>
          <a:xfrm>
            <a:off x="11232277" y="6210841"/>
            <a:ext cx="953680" cy="476840"/>
          </a:xfrm>
          <a:custGeom>
            <a:avLst/>
            <a:gdLst>
              <a:gd name="connsiteX0" fmla="*/ 476840 w 953680"/>
              <a:gd name="connsiteY0" fmla="*/ 0 h 476840"/>
              <a:gd name="connsiteX1" fmla="*/ 953680 w 953680"/>
              <a:gd name="connsiteY1" fmla="*/ 476840 h 476840"/>
              <a:gd name="connsiteX2" fmla="*/ 0 w 953680"/>
              <a:gd name="connsiteY2" fmla="*/ 476840 h 476840"/>
              <a:gd name="connsiteX3" fmla="*/ 476840 w 953680"/>
              <a:gd name="connsiteY3" fmla="*/ 0 h 47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680" h="476840">
                <a:moveTo>
                  <a:pt x="476840" y="0"/>
                </a:moveTo>
                <a:cubicBezTo>
                  <a:pt x="740191" y="0"/>
                  <a:pt x="953680" y="213489"/>
                  <a:pt x="953680" y="476840"/>
                </a:cubicBezTo>
                <a:lnTo>
                  <a:pt x="0" y="476840"/>
                </a:lnTo>
                <a:cubicBezTo>
                  <a:pt x="0" y="213489"/>
                  <a:pt x="213489" y="0"/>
                  <a:pt x="476840" y="0"/>
                </a:cubicBezTo>
                <a:close/>
              </a:path>
            </a:pathLst>
          </a:cu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dirty="0">
                <a:latin typeface="Consolas" panose="020B0609020204030204" pitchFamily="49" charset="0"/>
                <a:ea typeface="Segoe UI Black" panose="020B0A02040204020203" pitchFamily="34" charset="0"/>
              </a:rPr>
              <a:t>22</a:t>
            </a:r>
          </a:p>
        </p:txBody>
      </p:sp>
      <p:sp>
        <p:nvSpPr>
          <p:cNvPr id="13" name="Βέλος: Αριστερό 12">
            <a:extLst>
              <a:ext uri="{FF2B5EF4-FFF2-40B4-BE49-F238E27FC236}">
                <a16:creationId xmlns:a16="http://schemas.microsoft.com/office/drawing/2014/main" id="{6D8F7F11-C02A-4A4A-ABB1-4F2BA37F8709}"/>
              </a:ext>
            </a:extLst>
          </p:cNvPr>
          <p:cNvSpPr/>
          <p:nvPr/>
        </p:nvSpPr>
        <p:spPr>
          <a:xfrm>
            <a:off x="2369662" y="2005433"/>
            <a:ext cx="770259" cy="989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1243F4-ADFF-4D9A-9AFA-CCE5C1201B20}"/>
              </a:ext>
            </a:extLst>
          </p:cNvPr>
          <p:cNvSpPr txBox="1"/>
          <p:nvPr/>
        </p:nvSpPr>
        <p:spPr>
          <a:xfrm>
            <a:off x="2216526" y="1724085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εκκίνησης</a:t>
            </a:r>
          </a:p>
        </p:txBody>
      </p:sp>
      <p:sp>
        <p:nvSpPr>
          <p:cNvPr id="15" name="Βέλος: Αριστερό 14">
            <a:extLst>
              <a:ext uri="{FF2B5EF4-FFF2-40B4-BE49-F238E27FC236}">
                <a16:creationId xmlns:a16="http://schemas.microsoft.com/office/drawing/2014/main" id="{B1AC2A5F-0BD8-4646-B45B-2188AB9C9926}"/>
              </a:ext>
            </a:extLst>
          </p:cNvPr>
          <p:cNvSpPr/>
          <p:nvPr/>
        </p:nvSpPr>
        <p:spPr>
          <a:xfrm>
            <a:off x="2369661" y="5632010"/>
            <a:ext cx="770259" cy="989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3D26B-77CC-45E3-B3E5-4635675E1EB8}"/>
              </a:ext>
            </a:extLst>
          </p:cNvPr>
          <p:cNvSpPr txBox="1"/>
          <p:nvPr/>
        </p:nvSpPr>
        <p:spPr>
          <a:xfrm>
            <a:off x="2220797" y="5371654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στόχος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4B855F-AB22-4C23-BA38-7B25529DF0EA}"/>
                  </a:ext>
                </a:extLst>
              </p:cNvPr>
              <p:cNvSpPr txBox="1"/>
              <p:nvPr/>
            </p:nvSpPr>
            <p:spPr>
              <a:xfrm>
                <a:off x="6717743" y="4911299"/>
                <a:ext cx="953680" cy="319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</m:oMath>
                  </m:oMathPara>
                </a14:m>
                <a:endParaRPr lang="el-G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4B855F-AB22-4C23-BA38-7B25529DF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743" y="4911299"/>
                <a:ext cx="953680" cy="319383"/>
              </a:xfrm>
              <a:prstGeom prst="rect">
                <a:avLst/>
              </a:prstGeom>
              <a:blipFill>
                <a:blip r:embed="rId6"/>
                <a:stretch>
                  <a:fillRect b="-185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Βέλος: Κάτω 34">
            <a:extLst>
              <a:ext uri="{FF2B5EF4-FFF2-40B4-BE49-F238E27FC236}">
                <a16:creationId xmlns:a16="http://schemas.microsoft.com/office/drawing/2014/main" id="{6CFE71A8-2555-4989-A9D7-F42341F86BD7}"/>
              </a:ext>
            </a:extLst>
          </p:cNvPr>
          <p:cNvSpPr/>
          <p:nvPr/>
        </p:nvSpPr>
        <p:spPr>
          <a:xfrm>
            <a:off x="4799209" y="4434751"/>
            <a:ext cx="173414" cy="3657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Βέλος: Αριστερό 35">
            <a:extLst>
              <a:ext uri="{FF2B5EF4-FFF2-40B4-BE49-F238E27FC236}">
                <a16:creationId xmlns:a16="http://schemas.microsoft.com/office/drawing/2014/main" id="{9B82913F-C79F-470A-8CE3-A6A9B3E44843}"/>
              </a:ext>
            </a:extLst>
          </p:cNvPr>
          <p:cNvSpPr/>
          <p:nvPr/>
        </p:nvSpPr>
        <p:spPr>
          <a:xfrm>
            <a:off x="11232277" y="1724085"/>
            <a:ext cx="648929" cy="117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" name="Βέλος: Δεξιό 2">
            <a:extLst>
              <a:ext uri="{FF2B5EF4-FFF2-40B4-BE49-F238E27FC236}">
                <a16:creationId xmlns:a16="http://schemas.microsoft.com/office/drawing/2014/main" id="{220C6CA0-B353-4029-97C2-48864DD74DD5}"/>
              </a:ext>
            </a:extLst>
          </p:cNvPr>
          <p:cNvSpPr/>
          <p:nvPr/>
        </p:nvSpPr>
        <p:spPr>
          <a:xfrm>
            <a:off x="1010991" y="3653836"/>
            <a:ext cx="541584" cy="28951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2" name="Βέλος: Δεξιό 31">
            <a:extLst>
              <a:ext uri="{FF2B5EF4-FFF2-40B4-BE49-F238E27FC236}">
                <a16:creationId xmlns:a16="http://schemas.microsoft.com/office/drawing/2014/main" id="{3850F9C3-7829-476C-9137-943B47FB4E6E}"/>
              </a:ext>
            </a:extLst>
          </p:cNvPr>
          <p:cNvSpPr/>
          <p:nvPr/>
        </p:nvSpPr>
        <p:spPr>
          <a:xfrm rot="3455495">
            <a:off x="596112" y="4517351"/>
            <a:ext cx="1351564" cy="2807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D8E4EF8-C253-47B1-8D6E-4CBE07B13E9C}"/>
                  </a:ext>
                </a:extLst>
              </p:cNvPr>
              <p:cNvSpPr txBox="1"/>
              <p:nvPr/>
            </p:nvSpPr>
            <p:spPr>
              <a:xfrm>
                <a:off x="4051958" y="2074087"/>
                <a:ext cx="14945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𝑡𝑙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𝑏𝑟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4,7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D8E4EF8-C253-47B1-8D6E-4CBE07B13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958" y="2074087"/>
                <a:ext cx="1494502" cy="461665"/>
              </a:xfrm>
              <a:prstGeom prst="rect">
                <a:avLst/>
              </a:prstGeom>
              <a:blipFill>
                <a:blip r:embed="rId7"/>
                <a:stretch>
                  <a:fillRect r="-7755" b="-526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9DF73FF-FD10-4DEB-A2E0-20AADCE36471}"/>
                  </a:ext>
                </a:extLst>
              </p:cNvPr>
              <p:cNvSpPr txBox="1"/>
              <p:nvPr/>
            </p:nvSpPr>
            <p:spPr>
              <a:xfrm>
                <a:off x="4010783" y="3231389"/>
                <a:ext cx="1494502" cy="49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𝑡𝑙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𝑏𝑟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9DF73FF-FD10-4DEB-A2E0-20AADCE36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783" y="3231389"/>
                <a:ext cx="1494502" cy="491801"/>
              </a:xfrm>
              <a:prstGeom prst="rect">
                <a:avLst/>
              </a:prstGeom>
              <a:blipFill>
                <a:blip r:embed="rId8"/>
                <a:stretch>
                  <a:fillRect r="-16735" b="-123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7DF33DCE-FA60-450E-B613-69E85C77CCB9}"/>
              </a:ext>
            </a:extLst>
          </p:cNvPr>
          <p:cNvSpPr txBox="1"/>
          <p:nvPr/>
        </p:nvSpPr>
        <p:spPr>
          <a:xfrm>
            <a:off x="5182829" y="296666"/>
            <a:ext cx="164737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solidFill>
                  <a:schemeClr val="bg1"/>
                </a:solidFill>
              </a:rPr>
              <a:t>επανάληψη</a:t>
            </a:r>
            <a:r>
              <a:rPr lang="en-US" b="1" dirty="0">
                <a:solidFill>
                  <a:schemeClr val="bg1"/>
                </a:solidFill>
              </a:rPr>
              <a:t> 4</a:t>
            </a:r>
            <a:r>
              <a:rPr lang="el-GR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0" name="Ορθογώνιο 39">
            <a:extLst>
              <a:ext uri="{FF2B5EF4-FFF2-40B4-BE49-F238E27FC236}">
                <a16:creationId xmlns:a16="http://schemas.microsoft.com/office/drawing/2014/main" id="{18C39CC3-9355-4E3C-81FA-654A2CB32C64}"/>
              </a:ext>
            </a:extLst>
          </p:cNvPr>
          <p:cNvSpPr/>
          <p:nvPr/>
        </p:nvSpPr>
        <p:spPr>
          <a:xfrm>
            <a:off x="-7278" y="-12701"/>
            <a:ext cx="3816652" cy="926513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200" i="1" dirty="0"/>
              <a:t>Παράδειγμα </a:t>
            </a:r>
            <a:r>
              <a:rPr lang="en-US" sz="2200" i="1" dirty="0"/>
              <a:t>PP</a:t>
            </a:r>
            <a:r>
              <a:rPr lang="el-GR" sz="2200" i="1" dirty="0"/>
              <a:t>Α*ε</a:t>
            </a:r>
            <a:r>
              <a:rPr lang="en-US" sz="2200" i="1" dirty="0"/>
              <a:t>=0</a:t>
            </a:r>
            <a:endParaRPr lang="el-GR" sz="2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6C727D8-2295-4158-947B-9D6F8805BE40}"/>
                  </a:ext>
                </a:extLst>
              </p:cNvPr>
              <p:cNvSpPr txBox="1"/>
              <p:nvPr/>
            </p:nvSpPr>
            <p:spPr>
              <a:xfrm>
                <a:off x="5745447" y="911272"/>
                <a:ext cx="22733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d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𝒔𝒕𝒂𝒓𝒕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d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𝒔𝒕𝒂𝒓𝒕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6C727D8-2295-4158-947B-9D6F8805B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447" y="911272"/>
                <a:ext cx="2273324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09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" grpId="0" animBg="1"/>
      <p:bldP spid="3" grpId="1" animBg="1"/>
      <p:bldP spid="32" grpId="0" animBg="1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B4C224-6B38-4809-BDA5-7F36E4F8B7AE}"/>
                  </a:ext>
                </a:extLst>
              </p:cNvPr>
              <p:cNvSpPr txBox="1"/>
              <p:nvPr/>
            </p:nvSpPr>
            <p:spPr>
              <a:xfrm>
                <a:off x="6006514" y="1926046"/>
                <a:ext cx="1925976" cy="70724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u="sng" dirty="0">
                    <a:latin typeface="Cambria Math" panose="02040503050406030204" pitchFamily="18" charset="0"/>
                  </a:rPr>
                  <a:t>Merged node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𝑡𝑙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𝑏𝑟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,6</m:t>
                          </m:r>
                        </m:e>
                      </m:d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B4C224-6B38-4809-BDA5-7F36E4F8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514" y="1926046"/>
                <a:ext cx="1925976" cy="707245"/>
              </a:xfrm>
              <a:prstGeom prst="rect">
                <a:avLst/>
              </a:prstGeom>
              <a:blipFill>
                <a:blip r:embed="rId3"/>
                <a:stretch>
                  <a:fillRect l="-627" t="-1681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6CE22D-C068-4BF2-82B6-903B35C16F05}"/>
                  </a:ext>
                </a:extLst>
              </p:cNvPr>
              <p:cNvSpPr txBox="1"/>
              <p:nvPr/>
            </p:nvSpPr>
            <p:spPr>
              <a:xfrm>
                <a:off x="5996455" y="2633101"/>
                <a:ext cx="1494502" cy="496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𝒕𝒍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𝒈𝒐𝒂𝒍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𝒃𝒓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𝒈𝒐𝒂𝒍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6CE22D-C068-4BF2-82B6-903B35C16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455" y="2633101"/>
                <a:ext cx="1494502" cy="496803"/>
              </a:xfrm>
              <a:prstGeom prst="rect">
                <a:avLst/>
              </a:prstGeom>
              <a:blipFill>
                <a:blip r:embed="rId4"/>
                <a:stretch>
                  <a:fillRect r="-24490" b="-246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59E0895-CCDE-42DF-9FEA-2CC8361DE608}"/>
                  </a:ext>
                </a:extLst>
              </p:cNvPr>
              <p:cNvSpPr txBox="1"/>
              <p:nvPr/>
            </p:nvSpPr>
            <p:spPr>
              <a:xfrm>
                <a:off x="5996455" y="2159134"/>
                <a:ext cx="1494502" cy="496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𝒕𝒍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𝒈𝒐𝒂𝒍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𝒃𝒓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𝒈𝒐𝒂𝒍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59E0895-CCDE-42DF-9FEA-2CC8361DE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455" y="2159134"/>
                <a:ext cx="1494502" cy="496803"/>
              </a:xfrm>
              <a:prstGeom prst="rect">
                <a:avLst/>
              </a:prstGeom>
              <a:blipFill>
                <a:blip r:embed="rId5"/>
                <a:stretch>
                  <a:fillRect r="-28163" b="-122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BCDC303-72EE-4B41-B57A-E9CD81D38DF4}"/>
              </a:ext>
            </a:extLst>
          </p:cNvPr>
          <p:cNvSpPr txBox="1"/>
          <p:nvPr/>
        </p:nvSpPr>
        <p:spPr>
          <a:xfrm>
            <a:off x="6067649" y="1868061"/>
            <a:ext cx="169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merging</a:t>
            </a:r>
            <a:endParaRPr lang="el-GR" b="1" u="sng" dirty="0"/>
          </a:p>
        </p:txBody>
      </p:sp>
      <p:pic>
        <p:nvPicPr>
          <p:cNvPr id="40" name="Εικόνα 39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EA8047B0-3ADF-4CDE-9C09-5D89B26681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54" y="-12700"/>
            <a:ext cx="3988346" cy="622354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D84B63F-568F-4C2B-BA0B-567D075AF3FA}"/>
              </a:ext>
            </a:extLst>
          </p:cNvPr>
          <p:cNvSpPr txBox="1"/>
          <p:nvPr/>
        </p:nvSpPr>
        <p:spPr>
          <a:xfrm>
            <a:off x="8203654" y="6144994"/>
            <a:ext cx="398230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Ψευδοκώδικας </a:t>
            </a:r>
            <a:r>
              <a:rPr lang="en-US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PPA*</a:t>
            </a:r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ε</a:t>
            </a:r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l-GR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Κύλινδρος 24">
            <a:extLst>
              <a:ext uri="{FF2B5EF4-FFF2-40B4-BE49-F238E27FC236}">
                <a16:creationId xmlns:a16="http://schemas.microsoft.com/office/drawing/2014/main" id="{D96A96BD-49B7-4D7B-A5B2-287A3345595A}"/>
              </a:ext>
            </a:extLst>
          </p:cNvPr>
          <p:cNvSpPr/>
          <p:nvPr/>
        </p:nvSpPr>
        <p:spPr>
          <a:xfrm>
            <a:off x="3962045" y="1283611"/>
            <a:ext cx="1783402" cy="29296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000" b="0" i="1" dirty="0">
              <a:latin typeface="Cambria Math" panose="02040503050406030204" pitchFamily="18" charset="0"/>
            </a:endParaRPr>
          </a:p>
          <a:p>
            <a:pPr algn="just"/>
            <a:endParaRPr lang="en-US" sz="1000" b="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EBDBD5-AABB-41A5-B833-07B60037F26C}"/>
              </a:ext>
            </a:extLst>
          </p:cNvPr>
          <p:cNvSpPr txBox="1"/>
          <p:nvPr/>
        </p:nvSpPr>
        <p:spPr>
          <a:xfrm>
            <a:off x="4381558" y="1287197"/>
            <a:ext cx="996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endParaRPr lang="el-G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6509F7-E73C-4B4F-993A-97BF1DC60B65}"/>
                  </a:ext>
                </a:extLst>
              </p:cNvPr>
              <p:cNvSpPr txBox="1"/>
              <p:nvPr/>
            </p:nvSpPr>
            <p:spPr>
              <a:xfrm>
                <a:off x="4154957" y="2682013"/>
                <a:ext cx="1494502" cy="461665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𝑡𝑙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𝑏𝑟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6509F7-E73C-4B4F-993A-97BF1DC60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957" y="2682013"/>
                <a:ext cx="1494502" cy="461665"/>
              </a:xfrm>
              <a:prstGeom prst="rect">
                <a:avLst/>
              </a:prstGeom>
              <a:blipFill>
                <a:blip r:embed="rId7"/>
                <a:stretch>
                  <a:fillRect l="-11020" r="-9388" b="-526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73BD12A-8016-4D00-902A-DA62B2B13C09}"/>
                  </a:ext>
                </a:extLst>
              </p:cNvPr>
              <p:cNvSpPr txBox="1"/>
              <p:nvPr/>
            </p:nvSpPr>
            <p:spPr>
              <a:xfrm>
                <a:off x="3962045" y="3220309"/>
                <a:ext cx="1494502" cy="49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𝑡𝑙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𝑏𝑟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73BD12A-8016-4D00-902A-DA62B2B13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045" y="3220309"/>
                <a:ext cx="1494502" cy="491801"/>
              </a:xfrm>
              <a:prstGeom prst="rect">
                <a:avLst/>
              </a:prstGeom>
              <a:blipFill>
                <a:blip r:embed="rId8"/>
                <a:stretch>
                  <a:fillRect r="-16735" b="-123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Πίνακας 79">
            <a:extLst>
              <a:ext uri="{FF2B5EF4-FFF2-40B4-BE49-F238E27FC236}">
                <a16:creationId xmlns:a16="http://schemas.microsoft.com/office/drawing/2014/main" id="{22B0EF1F-A57D-4A05-9035-14C0A05554E2}"/>
              </a:ext>
            </a:extLst>
          </p:cNvPr>
          <p:cNvGraphicFramePr>
            <a:graphicFrameLocks noGrp="1"/>
          </p:cNvGraphicFramePr>
          <p:nvPr/>
        </p:nvGraphicFramePr>
        <p:xfrm>
          <a:off x="4154957" y="4899687"/>
          <a:ext cx="24123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17">
                  <a:extLst>
                    <a:ext uri="{9D8B030D-6E8A-4147-A177-3AD203B41FA5}">
                      <a16:colId xmlns:a16="http://schemas.microsoft.com/office/drawing/2014/main" val="4223920135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38507323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253774152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541821085"/>
                    </a:ext>
                  </a:extLst>
                </a:gridCol>
                <a:gridCol w="496552">
                  <a:extLst>
                    <a:ext uri="{9D8B030D-6E8A-4147-A177-3AD203B41FA5}">
                      <a16:colId xmlns:a16="http://schemas.microsoft.com/office/drawing/2014/main" val="3647599096"/>
                    </a:ext>
                  </a:extLst>
                </a:gridCol>
              </a:tblGrid>
              <a:tr h="237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93701"/>
                  </a:ext>
                </a:extLst>
              </a:tr>
            </a:tbl>
          </a:graphicData>
        </a:graphic>
      </p:graphicFrame>
      <p:pic>
        <p:nvPicPr>
          <p:cNvPr id="41" name="Εικόνα 40" descr="Εικόνα που περιέχει κείμενο, ρολόι, μετρη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95847DA4-F981-42F3-8D2F-398875EABA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7" y="913813"/>
            <a:ext cx="3816652" cy="5727698"/>
          </a:xfrm>
          <a:prstGeom prst="rect">
            <a:avLst/>
          </a:prstGeom>
        </p:spPr>
      </p:pic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5AF91678-CA8F-454B-8609-D0C4104A20EB}"/>
              </a:ext>
            </a:extLst>
          </p:cNvPr>
          <p:cNvSpPr/>
          <p:nvPr/>
        </p:nvSpPr>
        <p:spPr>
          <a:xfrm>
            <a:off x="0" y="6653803"/>
            <a:ext cx="12192000" cy="214559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Ελεύθερη σχεδίαση: Σχήμα 7">
            <a:extLst>
              <a:ext uri="{FF2B5EF4-FFF2-40B4-BE49-F238E27FC236}">
                <a16:creationId xmlns:a16="http://schemas.microsoft.com/office/drawing/2014/main" id="{1D0B4B2E-53C7-47F8-9288-9F9E8065AF8F}"/>
              </a:ext>
            </a:extLst>
          </p:cNvPr>
          <p:cNvSpPr/>
          <p:nvPr/>
        </p:nvSpPr>
        <p:spPr>
          <a:xfrm>
            <a:off x="11232277" y="6210841"/>
            <a:ext cx="953680" cy="476840"/>
          </a:xfrm>
          <a:custGeom>
            <a:avLst/>
            <a:gdLst>
              <a:gd name="connsiteX0" fmla="*/ 476840 w 953680"/>
              <a:gd name="connsiteY0" fmla="*/ 0 h 476840"/>
              <a:gd name="connsiteX1" fmla="*/ 953680 w 953680"/>
              <a:gd name="connsiteY1" fmla="*/ 476840 h 476840"/>
              <a:gd name="connsiteX2" fmla="*/ 0 w 953680"/>
              <a:gd name="connsiteY2" fmla="*/ 476840 h 476840"/>
              <a:gd name="connsiteX3" fmla="*/ 476840 w 953680"/>
              <a:gd name="connsiteY3" fmla="*/ 0 h 47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680" h="476840">
                <a:moveTo>
                  <a:pt x="476840" y="0"/>
                </a:moveTo>
                <a:cubicBezTo>
                  <a:pt x="740191" y="0"/>
                  <a:pt x="953680" y="213489"/>
                  <a:pt x="953680" y="476840"/>
                </a:cubicBezTo>
                <a:lnTo>
                  <a:pt x="0" y="476840"/>
                </a:lnTo>
                <a:cubicBezTo>
                  <a:pt x="0" y="213489"/>
                  <a:pt x="213489" y="0"/>
                  <a:pt x="476840" y="0"/>
                </a:cubicBezTo>
                <a:close/>
              </a:path>
            </a:pathLst>
          </a:cu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dirty="0">
                <a:latin typeface="Consolas" panose="020B0609020204030204" pitchFamily="49" charset="0"/>
                <a:ea typeface="Segoe UI Black" panose="020B0A02040204020203" pitchFamily="34" charset="0"/>
              </a:rPr>
              <a:t>23</a:t>
            </a:r>
          </a:p>
        </p:txBody>
      </p:sp>
      <p:sp>
        <p:nvSpPr>
          <p:cNvPr id="13" name="Βέλος: Αριστερό 12">
            <a:extLst>
              <a:ext uri="{FF2B5EF4-FFF2-40B4-BE49-F238E27FC236}">
                <a16:creationId xmlns:a16="http://schemas.microsoft.com/office/drawing/2014/main" id="{6D8F7F11-C02A-4A4A-ABB1-4F2BA37F8709}"/>
              </a:ext>
            </a:extLst>
          </p:cNvPr>
          <p:cNvSpPr/>
          <p:nvPr/>
        </p:nvSpPr>
        <p:spPr>
          <a:xfrm>
            <a:off x="2369662" y="2005433"/>
            <a:ext cx="770259" cy="989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1243F4-ADFF-4D9A-9AFA-CCE5C1201B20}"/>
              </a:ext>
            </a:extLst>
          </p:cNvPr>
          <p:cNvSpPr txBox="1"/>
          <p:nvPr/>
        </p:nvSpPr>
        <p:spPr>
          <a:xfrm>
            <a:off x="2216526" y="1724085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εκκίνησης</a:t>
            </a:r>
          </a:p>
        </p:txBody>
      </p:sp>
      <p:sp>
        <p:nvSpPr>
          <p:cNvPr id="15" name="Βέλος: Αριστερό 14">
            <a:extLst>
              <a:ext uri="{FF2B5EF4-FFF2-40B4-BE49-F238E27FC236}">
                <a16:creationId xmlns:a16="http://schemas.microsoft.com/office/drawing/2014/main" id="{B1AC2A5F-0BD8-4646-B45B-2188AB9C9926}"/>
              </a:ext>
            </a:extLst>
          </p:cNvPr>
          <p:cNvSpPr/>
          <p:nvPr/>
        </p:nvSpPr>
        <p:spPr>
          <a:xfrm>
            <a:off x="2369661" y="5632010"/>
            <a:ext cx="770259" cy="989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3D26B-77CC-45E3-B3E5-4635675E1EB8}"/>
              </a:ext>
            </a:extLst>
          </p:cNvPr>
          <p:cNvSpPr txBox="1"/>
          <p:nvPr/>
        </p:nvSpPr>
        <p:spPr>
          <a:xfrm>
            <a:off x="2220797" y="5371654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στόχος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4B855F-AB22-4C23-BA38-7B25529DF0EA}"/>
                  </a:ext>
                </a:extLst>
              </p:cNvPr>
              <p:cNvSpPr txBox="1"/>
              <p:nvPr/>
            </p:nvSpPr>
            <p:spPr>
              <a:xfrm>
                <a:off x="6717743" y="4911299"/>
                <a:ext cx="953680" cy="319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</m:oMath>
                  </m:oMathPara>
                </a14:m>
                <a:endParaRPr lang="el-G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4B855F-AB22-4C23-BA38-7B25529DF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743" y="4911299"/>
                <a:ext cx="953680" cy="319383"/>
              </a:xfrm>
              <a:prstGeom prst="rect">
                <a:avLst/>
              </a:prstGeom>
              <a:blipFill>
                <a:blip r:embed="rId10"/>
                <a:stretch>
                  <a:fillRect b="-185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Βέλος: Κάτω 34">
            <a:extLst>
              <a:ext uri="{FF2B5EF4-FFF2-40B4-BE49-F238E27FC236}">
                <a16:creationId xmlns:a16="http://schemas.microsoft.com/office/drawing/2014/main" id="{6CFE71A8-2555-4989-A9D7-F42341F86BD7}"/>
              </a:ext>
            </a:extLst>
          </p:cNvPr>
          <p:cNvSpPr/>
          <p:nvPr/>
        </p:nvSpPr>
        <p:spPr>
          <a:xfrm>
            <a:off x="5268464" y="4435351"/>
            <a:ext cx="173414" cy="3657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Βέλος: Αριστερό 35">
            <a:extLst>
              <a:ext uri="{FF2B5EF4-FFF2-40B4-BE49-F238E27FC236}">
                <a16:creationId xmlns:a16="http://schemas.microsoft.com/office/drawing/2014/main" id="{9B82913F-C79F-470A-8CE3-A6A9B3E44843}"/>
              </a:ext>
            </a:extLst>
          </p:cNvPr>
          <p:cNvSpPr/>
          <p:nvPr/>
        </p:nvSpPr>
        <p:spPr>
          <a:xfrm>
            <a:off x="11060188" y="1729208"/>
            <a:ext cx="648929" cy="117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" name="Βέλος: Δεξιό 2">
            <a:extLst>
              <a:ext uri="{FF2B5EF4-FFF2-40B4-BE49-F238E27FC236}">
                <a16:creationId xmlns:a16="http://schemas.microsoft.com/office/drawing/2014/main" id="{220C6CA0-B353-4029-97C2-48864DD74DD5}"/>
              </a:ext>
            </a:extLst>
          </p:cNvPr>
          <p:cNvSpPr/>
          <p:nvPr/>
        </p:nvSpPr>
        <p:spPr>
          <a:xfrm rot="5400000">
            <a:off x="1467015" y="4574010"/>
            <a:ext cx="804686" cy="2335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D8E4EF8-C253-47B1-8D6E-4CBE07B13E9C}"/>
                  </a:ext>
                </a:extLst>
              </p:cNvPr>
              <p:cNvSpPr txBox="1"/>
              <p:nvPr/>
            </p:nvSpPr>
            <p:spPr>
              <a:xfrm>
                <a:off x="3933172" y="2141490"/>
                <a:ext cx="1494502" cy="49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𝑡𝑙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𝑏𝑟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4,7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4,7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D8E4EF8-C253-47B1-8D6E-4CBE07B13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172" y="2141490"/>
                <a:ext cx="1494502" cy="491801"/>
              </a:xfrm>
              <a:prstGeom prst="rect">
                <a:avLst/>
              </a:prstGeom>
              <a:blipFill>
                <a:blip r:embed="rId11"/>
                <a:stretch>
                  <a:fillRect r="-20816" b="-123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Πίνακας 79">
            <a:extLst>
              <a:ext uri="{FF2B5EF4-FFF2-40B4-BE49-F238E27FC236}">
                <a16:creationId xmlns:a16="http://schemas.microsoft.com/office/drawing/2014/main" id="{6FE98C7A-5FBA-4A7E-94E8-71194B4BC373}"/>
              </a:ext>
            </a:extLst>
          </p:cNvPr>
          <p:cNvGraphicFramePr>
            <a:graphicFrameLocks noGrp="1"/>
          </p:cNvGraphicFramePr>
          <p:nvPr/>
        </p:nvGraphicFramePr>
        <p:xfrm>
          <a:off x="4154956" y="4899687"/>
          <a:ext cx="24123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17">
                  <a:extLst>
                    <a:ext uri="{9D8B030D-6E8A-4147-A177-3AD203B41FA5}">
                      <a16:colId xmlns:a16="http://schemas.microsoft.com/office/drawing/2014/main" val="4223920135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38507323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253774152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541821085"/>
                    </a:ext>
                  </a:extLst>
                </a:gridCol>
                <a:gridCol w="496552">
                  <a:extLst>
                    <a:ext uri="{9D8B030D-6E8A-4147-A177-3AD203B41FA5}">
                      <a16:colId xmlns:a16="http://schemas.microsoft.com/office/drawing/2014/main" val="3647599096"/>
                    </a:ext>
                  </a:extLst>
                </a:gridCol>
              </a:tblGrid>
              <a:tr h="237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9370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FAD4BD5-5132-4CF5-84C3-F3D1C094A2F7}"/>
              </a:ext>
            </a:extLst>
          </p:cNvPr>
          <p:cNvSpPr txBox="1"/>
          <p:nvPr/>
        </p:nvSpPr>
        <p:spPr>
          <a:xfrm>
            <a:off x="5182829" y="296666"/>
            <a:ext cx="164737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solidFill>
                  <a:schemeClr val="bg1"/>
                </a:solidFill>
              </a:rPr>
              <a:t>επανάληψη</a:t>
            </a:r>
            <a:r>
              <a:rPr lang="en-US" b="1" dirty="0">
                <a:solidFill>
                  <a:schemeClr val="bg1"/>
                </a:solidFill>
              </a:rPr>
              <a:t> 5</a:t>
            </a:r>
            <a:r>
              <a:rPr lang="el-GR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3" name="Ορθογώνιο 42">
            <a:extLst>
              <a:ext uri="{FF2B5EF4-FFF2-40B4-BE49-F238E27FC236}">
                <a16:creationId xmlns:a16="http://schemas.microsoft.com/office/drawing/2014/main" id="{E7FD8526-E6D8-4990-B3A5-B54B83251F79}"/>
              </a:ext>
            </a:extLst>
          </p:cNvPr>
          <p:cNvSpPr/>
          <p:nvPr/>
        </p:nvSpPr>
        <p:spPr>
          <a:xfrm>
            <a:off x="-7278" y="-12701"/>
            <a:ext cx="3816652" cy="926513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200" i="1" dirty="0"/>
              <a:t>Παράδειγμα </a:t>
            </a:r>
            <a:r>
              <a:rPr lang="en-US" sz="2200" i="1" dirty="0"/>
              <a:t>PP</a:t>
            </a:r>
            <a:r>
              <a:rPr lang="el-GR" sz="2200" i="1" dirty="0"/>
              <a:t>Α*ε</a:t>
            </a:r>
            <a:r>
              <a:rPr lang="en-US" sz="2200" i="1" dirty="0"/>
              <a:t>=0</a:t>
            </a:r>
            <a:endParaRPr lang="el-GR" sz="2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B43F34E-1FF5-4387-B3F8-54204C1A4BAB}"/>
                  </a:ext>
                </a:extLst>
              </p:cNvPr>
              <p:cNvSpPr txBox="1"/>
              <p:nvPr/>
            </p:nvSpPr>
            <p:spPr>
              <a:xfrm>
                <a:off x="5649459" y="909971"/>
                <a:ext cx="22733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B43F34E-1FF5-4387-B3F8-54204C1A4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459" y="909971"/>
                <a:ext cx="2273324" cy="584775"/>
              </a:xfrm>
              <a:prstGeom prst="rect">
                <a:avLst/>
              </a:prstGeom>
              <a:blipFill>
                <a:blip r:embed="rId1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1869592-7623-4315-A85A-BDB21B5E8B5B}"/>
              </a:ext>
            </a:extLst>
          </p:cNvPr>
          <p:cNvSpPr txBox="1"/>
          <p:nvPr/>
        </p:nvSpPr>
        <p:spPr>
          <a:xfrm>
            <a:off x="6006514" y="3143678"/>
            <a:ext cx="1916269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 bounded</a:t>
            </a:r>
            <a:endParaRPr lang="el-GR" dirty="0"/>
          </a:p>
        </p:txBody>
      </p:sp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72699BCD-1996-4940-8B1D-58A3CBA378A8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6964649" y="2633291"/>
            <a:ext cx="4853" cy="510387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Βέλος: Αριστερό 46">
            <a:extLst>
              <a:ext uri="{FF2B5EF4-FFF2-40B4-BE49-F238E27FC236}">
                <a16:creationId xmlns:a16="http://schemas.microsoft.com/office/drawing/2014/main" id="{E8386686-6D5E-4319-AAE8-A331F62103B0}"/>
              </a:ext>
            </a:extLst>
          </p:cNvPr>
          <p:cNvSpPr/>
          <p:nvPr/>
        </p:nvSpPr>
        <p:spPr>
          <a:xfrm rot="19613937">
            <a:off x="10084404" y="2341883"/>
            <a:ext cx="674109" cy="3492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3367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5" grpId="0"/>
      <p:bldP spid="45" grpId="1"/>
      <p:bldP spid="46" grpId="0"/>
      <p:bldP spid="46" grpId="1"/>
      <p:bldP spid="17" grpId="0"/>
      <p:bldP spid="17" grpId="1"/>
      <p:bldP spid="35" grpId="0" animBg="1"/>
      <p:bldP spid="35" grpId="1" animBg="1"/>
      <p:bldP spid="36" grpId="0" animBg="1"/>
      <p:bldP spid="3" grpId="0" animBg="1"/>
      <p:bldP spid="33" grpId="0"/>
      <p:bldP spid="5" grpId="0" animBg="1"/>
      <p:bldP spid="5" grpId="1" animBg="1"/>
      <p:bldP spid="47" grpId="0" animBg="1"/>
      <p:bldP spid="4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Εικόνα 41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C56C2377-B0A8-4265-ADF2-CA34CE565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54" y="-12700"/>
            <a:ext cx="3988346" cy="622354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7BC50B1-9504-4741-8CBC-FE3D487DD1B6}"/>
              </a:ext>
            </a:extLst>
          </p:cNvPr>
          <p:cNvSpPr txBox="1"/>
          <p:nvPr/>
        </p:nvSpPr>
        <p:spPr>
          <a:xfrm>
            <a:off x="8203654" y="6144994"/>
            <a:ext cx="398230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Ψευδοκώδικας </a:t>
            </a:r>
            <a:r>
              <a:rPr lang="en-US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PPA*</a:t>
            </a:r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ε</a:t>
            </a:r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l-GR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6" name="Πίνακας 79">
            <a:extLst>
              <a:ext uri="{FF2B5EF4-FFF2-40B4-BE49-F238E27FC236}">
                <a16:creationId xmlns:a16="http://schemas.microsoft.com/office/drawing/2014/main" id="{6FE98C7A-5FBA-4A7E-94E8-71194B4BC373}"/>
              </a:ext>
            </a:extLst>
          </p:cNvPr>
          <p:cNvGraphicFramePr>
            <a:graphicFrameLocks noGrp="1"/>
          </p:cNvGraphicFramePr>
          <p:nvPr/>
        </p:nvGraphicFramePr>
        <p:xfrm>
          <a:off x="4154956" y="4899687"/>
          <a:ext cx="24123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17">
                  <a:extLst>
                    <a:ext uri="{9D8B030D-6E8A-4147-A177-3AD203B41FA5}">
                      <a16:colId xmlns:a16="http://schemas.microsoft.com/office/drawing/2014/main" val="4223920135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38507323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253774152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541821085"/>
                    </a:ext>
                  </a:extLst>
                </a:gridCol>
                <a:gridCol w="496552">
                  <a:extLst>
                    <a:ext uri="{9D8B030D-6E8A-4147-A177-3AD203B41FA5}">
                      <a16:colId xmlns:a16="http://schemas.microsoft.com/office/drawing/2014/main" val="3647599096"/>
                    </a:ext>
                  </a:extLst>
                </a:gridCol>
              </a:tblGrid>
              <a:tr h="237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93701"/>
                  </a:ext>
                </a:extLst>
              </a:tr>
            </a:tbl>
          </a:graphicData>
        </a:graphic>
      </p:graphicFrame>
      <p:pic>
        <p:nvPicPr>
          <p:cNvPr id="41" name="Εικόνα 40" descr="Εικόνα που περιέχει κείμενο, ρολόι, μετρη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95847DA4-F981-42F3-8D2F-398875EAB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7" y="913813"/>
            <a:ext cx="3816652" cy="5727698"/>
          </a:xfrm>
          <a:prstGeom prst="rect">
            <a:avLst/>
          </a:prstGeom>
        </p:spPr>
      </p:pic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5AF91678-CA8F-454B-8609-D0C4104A20EB}"/>
              </a:ext>
            </a:extLst>
          </p:cNvPr>
          <p:cNvSpPr/>
          <p:nvPr/>
        </p:nvSpPr>
        <p:spPr>
          <a:xfrm>
            <a:off x="0" y="6653803"/>
            <a:ext cx="12192000" cy="214559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Ελεύθερη σχεδίαση: Σχήμα 7">
            <a:extLst>
              <a:ext uri="{FF2B5EF4-FFF2-40B4-BE49-F238E27FC236}">
                <a16:creationId xmlns:a16="http://schemas.microsoft.com/office/drawing/2014/main" id="{1D0B4B2E-53C7-47F8-9288-9F9E8065AF8F}"/>
              </a:ext>
            </a:extLst>
          </p:cNvPr>
          <p:cNvSpPr/>
          <p:nvPr/>
        </p:nvSpPr>
        <p:spPr>
          <a:xfrm>
            <a:off x="11232277" y="6210841"/>
            <a:ext cx="953680" cy="476840"/>
          </a:xfrm>
          <a:custGeom>
            <a:avLst/>
            <a:gdLst>
              <a:gd name="connsiteX0" fmla="*/ 476840 w 953680"/>
              <a:gd name="connsiteY0" fmla="*/ 0 h 476840"/>
              <a:gd name="connsiteX1" fmla="*/ 953680 w 953680"/>
              <a:gd name="connsiteY1" fmla="*/ 476840 h 476840"/>
              <a:gd name="connsiteX2" fmla="*/ 0 w 953680"/>
              <a:gd name="connsiteY2" fmla="*/ 476840 h 476840"/>
              <a:gd name="connsiteX3" fmla="*/ 476840 w 953680"/>
              <a:gd name="connsiteY3" fmla="*/ 0 h 47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680" h="476840">
                <a:moveTo>
                  <a:pt x="476840" y="0"/>
                </a:moveTo>
                <a:cubicBezTo>
                  <a:pt x="740191" y="0"/>
                  <a:pt x="953680" y="213489"/>
                  <a:pt x="953680" y="476840"/>
                </a:cubicBezTo>
                <a:lnTo>
                  <a:pt x="0" y="476840"/>
                </a:lnTo>
                <a:cubicBezTo>
                  <a:pt x="0" y="213489"/>
                  <a:pt x="213489" y="0"/>
                  <a:pt x="476840" y="0"/>
                </a:cubicBezTo>
                <a:close/>
              </a:path>
            </a:pathLst>
          </a:cu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dirty="0">
                <a:latin typeface="Consolas" panose="020B0609020204030204" pitchFamily="49" charset="0"/>
                <a:ea typeface="Segoe UI Black" panose="020B0A02040204020203" pitchFamily="34" charset="0"/>
              </a:rPr>
              <a:t>24</a:t>
            </a:r>
          </a:p>
        </p:txBody>
      </p:sp>
      <p:sp>
        <p:nvSpPr>
          <p:cNvPr id="13" name="Βέλος: Αριστερό 12">
            <a:extLst>
              <a:ext uri="{FF2B5EF4-FFF2-40B4-BE49-F238E27FC236}">
                <a16:creationId xmlns:a16="http://schemas.microsoft.com/office/drawing/2014/main" id="{6D8F7F11-C02A-4A4A-ABB1-4F2BA37F8709}"/>
              </a:ext>
            </a:extLst>
          </p:cNvPr>
          <p:cNvSpPr/>
          <p:nvPr/>
        </p:nvSpPr>
        <p:spPr>
          <a:xfrm>
            <a:off x="2369662" y="2005433"/>
            <a:ext cx="770259" cy="989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1243F4-ADFF-4D9A-9AFA-CCE5C1201B20}"/>
              </a:ext>
            </a:extLst>
          </p:cNvPr>
          <p:cNvSpPr txBox="1"/>
          <p:nvPr/>
        </p:nvSpPr>
        <p:spPr>
          <a:xfrm>
            <a:off x="2216526" y="1724085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εκκίνησης</a:t>
            </a:r>
          </a:p>
        </p:txBody>
      </p:sp>
      <p:sp>
        <p:nvSpPr>
          <p:cNvPr id="15" name="Βέλος: Αριστερό 14">
            <a:extLst>
              <a:ext uri="{FF2B5EF4-FFF2-40B4-BE49-F238E27FC236}">
                <a16:creationId xmlns:a16="http://schemas.microsoft.com/office/drawing/2014/main" id="{B1AC2A5F-0BD8-4646-B45B-2188AB9C9926}"/>
              </a:ext>
            </a:extLst>
          </p:cNvPr>
          <p:cNvSpPr/>
          <p:nvPr/>
        </p:nvSpPr>
        <p:spPr>
          <a:xfrm>
            <a:off x="2369661" y="5632010"/>
            <a:ext cx="770259" cy="989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3D26B-77CC-45E3-B3E5-4635675E1EB8}"/>
              </a:ext>
            </a:extLst>
          </p:cNvPr>
          <p:cNvSpPr txBox="1"/>
          <p:nvPr/>
        </p:nvSpPr>
        <p:spPr>
          <a:xfrm>
            <a:off x="2220797" y="5371654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στόχος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4B855F-AB22-4C23-BA38-7B25529DF0EA}"/>
                  </a:ext>
                </a:extLst>
              </p:cNvPr>
              <p:cNvSpPr txBox="1"/>
              <p:nvPr/>
            </p:nvSpPr>
            <p:spPr>
              <a:xfrm>
                <a:off x="6717743" y="4911299"/>
                <a:ext cx="953680" cy="319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</m:oMath>
                  </m:oMathPara>
                </a14:m>
                <a:endParaRPr lang="el-G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4B855F-AB22-4C23-BA38-7B25529DF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743" y="4911299"/>
                <a:ext cx="953680" cy="319383"/>
              </a:xfrm>
              <a:prstGeom prst="rect">
                <a:avLst/>
              </a:prstGeom>
              <a:blipFill>
                <a:blip r:embed="rId5"/>
                <a:stretch>
                  <a:fillRect b="-185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Βέλος: Κάτω 34">
            <a:extLst>
              <a:ext uri="{FF2B5EF4-FFF2-40B4-BE49-F238E27FC236}">
                <a16:creationId xmlns:a16="http://schemas.microsoft.com/office/drawing/2014/main" id="{6CFE71A8-2555-4989-A9D7-F42341F86BD7}"/>
              </a:ext>
            </a:extLst>
          </p:cNvPr>
          <p:cNvSpPr/>
          <p:nvPr/>
        </p:nvSpPr>
        <p:spPr>
          <a:xfrm>
            <a:off x="6223535" y="4435351"/>
            <a:ext cx="173414" cy="3657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Βέλος: Αριστερό 35">
            <a:extLst>
              <a:ext uri="{FF2B5EF4-FFF2-40B4-BE49-F238E27FC236}">
                <a16:creationId xmlns:a16="http://schemas.microsoft.com/office/drawing/2014/main" id="{9B82913F-C79F-470A-8CE3-A6A9B3E44843}"/>
              </a:ext>
            </a:extLst>
          </p:cNvPr>
          <p:cNvSpPr/>
          <p:nvPr/>
        </p:nvSpPr>
        <p:spPr>
          <a:xfrm>
            <a:off x="11060188" y="1687307"/>
            <a:ext cx="648929" cy="117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aphicFrame>
        <p:nvGraphicFramePr>
          <p:cNvPr id="25" name="Πίνακας 79">
            <a:extLst>
              <a:ext uri="{FF2B5EF4-FFF2-40B4-BE49-F238E27FC236}">
                <a16:creationId xmlns:a16="http://schemas.microsoft.com/office/drawing/2014/main" id="{E0F3DF15-C659-41E0-82C0-403C53B73FE6}"/>
              </a:ext>
            </a:extLst>
          </p:cNvPr>
          <p:cNvGraphicFramePr>
            <a:graphicFrameLocks noGrp="1"/>
          </p:cNvGraphicFramePr>
          <p:nvPr/>
        </p:nvGraphicFramePr>
        <p:xfrm>
          <a:off x="4154956" y="4899687"/>
          <a:ext cx="24123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17">
                  <a:extLst>
                    <a:ext uri="{9D8B030D-6E8A-4147-A177-3AD203B41FA5}">
                      <a16:colId xmlns:a16="http://schemas.microsoft.com/office/drawing/2014/main" val="4223920135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38507323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253774152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541821085"/>
                    </a:ext>
                  </a:extLst>
                </a:gridCol>
                <a:gridCol w="496552">
                  <a:extLst>
                    <a:ext uri="{9D8B030D-6E8A-4147-A177-3AD203B41FA5}">
                      <a16:colId xmlns:a16="http://schemas.microsoft.com/office/drawing/2014/main" val="3647599096"/>
                    </a:ext>
                  </a:extLst>
                </a:gridCol>
              </a:tblGrid>
              <a:tr h="237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9370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D20415D0-4038-490C-8835-9EED6DE2F313}"/>
              </a:ext>
            </a:extLst>
          </p:cNvPr>
          <p:cNvSpPr txBox="1"/>
          <p:nvPr/>
        </p:nvSpPr>
        <p:spPr>
          <a:xfrm>
            <a:off x="5182829" y="296666"/>
            <a:ext cx="164737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solidFill>
                  <a:schemeClr val="bg1"/>
                </a:solidFill>
              </a:rPr>
              <a:t>επανάληψη</a:t>
            </a:r>
            <a:r>
              <a:rPr lang="en-US" b="1" dirty="0">
                <a:solidFill>
                  <a:schemeClr val="bg1"/>
                </a:solidFill>
              </a:rPr>
              <a:t> 6</a:t>
            </a:r>
            <a:r>
              <a:rPr lang="el-GR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0" name="Κύλινδρος 29">
            <a:extLst>
              <a:ext uri="{FF2B5EF4-FFF2-40B4-BE49-F238E27FC236}">
                <a16:creationId xmlns:a16="http://schemas.microsoft.com/office/drawing/2014/main" id="{6430EE61-E52A-4CA2-856F-A8208DFD4F35}"/>
              </a:ext>
            </a:extLst>
          </p:cNvPr>
          <p:cNvSpPr/>
          <p:nvPr/>
        </p:nvSpPr>
        <p:spPr>
          <a:xfrm>
            <a:off x="3962045" y="1283611"/>
            <a:ext cx="1783402" cy="29296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000" b="0" i="1" dirty="0">
              <a:latin typeface="Cambria Math" panose="02040503050406030204" pitchFamily="18" charset="0"/>
            </a:endParaRPr>
          </a:p>
          <a:p>
            <a:pPr algn="just"/>
            <a:endParaRPr lang="en-US" sz="1000" b="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B07128-D743-416A-9E98-F0E53C129DD9}"/>
              </a:ext>
            </a:extLst>
          </p:cNvPr>
          <p:cNvSpPr txBox="1"/>
          <p:nvPr/>
        </p:nvSpPr>
        <p:spPr>
          <a:xfrm>
            <a:off x="4381558" y="1287197"/>
            <a:ext cx="996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endParaRPr lang="el-G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FFB96E-B9C4-4EA9-B2B6-8A129E7A988A}"/>
                  </a:ext>
                </a:extLst>
              </p:cNvPr>
              <p:cNvSpPr txBox="1"/>
              <p:nvPr/>
            </p:nvSpPr>
            <p:spPr>
              <a:xfrm>
                <a:off x="4154956" y="2348974"/>
                <a:ext cx="1494502" cy="461665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𝑡𝑙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𝑏𝑟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FFB96E-B9C4-4EA9-B2B6-8A129E7A9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956" y="2348974"/>
                <a:ext cx="1494502" cy="461665"/>
              </a:xfrm>
              <a:prstGeom prst="rect">
                <a:avLst/>
              </a:prstGeom>
              <a:blipFill>
                <a:blip r:embed="rId6"/>
                <a:stretch>
                  <a:fillRect l="-11020" r="-9388" b="-65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1CE5369-84EB-46BB-8FF6-EAFF88C87373}"/>
                  </a:ext>
                </a:extLst>
              </p:cNvPr>
              <p:cNvSpPr txBox="1"/>
              <p:nvPr/>
            </p:nvSpPr>
            <p:spPr>
              <a:xfrm>
                <a:off x="3999793" y="2939290"/>
                <a:ext cx="1494502" cy="49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𝑡𝑙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𝑏𝑟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1CE5369-84EB-46BB-8FF6-EAFF88C87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793" y="2939290"/>
                <a:ext cx="1494502" cy="491801"/>
              </a:xfrm>
              <a:prstGeom prst="rect">
                <a:avLst/>
              </a:prstGeom>
              <a:blipFill>
                <a:blip r:embed="rId7"/>
                <a:stretch>
                  <a:fillRect r="-17143" b="-123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Ορθογώνιο 43">
            <a:extLst>
              <a:ext uri="{FF2B5EF4-FFF2-40B4-BE49-F238E27FC236}">
                <a16:creationId xmlns:a16="http://schemas.microsoft.com/office/drawing/2014/main" id="{B964403C-6F8A-49B2-82CB-0A96393EC6EF}"/>
              </a:ext>
            </a:extLst>
          </p:cNvPr>
          <p:cNvSpPr/>
          <p:nvPr/>
        </p:nvSpPr>
        <p:spPr>
          <a:xfrm>
            <a:off x="-7278" y="-12701"/>
            <a:ext cx="3816652" cy="926513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200" i="1" dirty="0"/>
              <a:t>Παράδειγμα </a:t>
            </a:r>
            <a:r>
              <a:rPr lang="en-US" sz="2200" i="1" dirty="0"/>
              <a:t>PP</a:t>
            </a:r>
            <a:r>
              <a:rPr lang="el-GR" sz="2200" i="1" dirty="0"/>
              <a:t>Α*ε</a:t>
            </a:r>
            <a:r>
              <a:rPr lang="en-US" sz="2200" i="1" dirty="0"/>
              <a:t>=0</a:t>
            </a:r>
            <a:endParaRPr lang="el-GR" sz="2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61A241-FBBE-4A62-9564-38E9CE938EBD}"/>
                  </a:ext>
                </a:extLst>
              </p:cNvPr>
              <p:cNvSpPr txBox="1"/>
              <p:nvPr/>
            </p:nvSpPr>
            <p:spPr>
              <a:xfrm>
                <a:off x="5745447" y="909059"/>
                <a:ext cx="2273324" cy="631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𝒈𝒐𝒂𝒍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𝒈𝒐𝒂𝒍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61A241-FBBE-4A62-9564-38E9CE938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447" y="909059"/>
                <a:ext cx="2273324" cy="631455"/>
              </a:xfrm>
              <a:prstGeom prst="rect">
                <a:avLst/>
              </a:prstGeom>
              <a:blipFill>
                <a:blip r:embed="rId8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0A53C9-FAC8-4436-8B3C-94E0B618FEDD}"/>
                  </a:ext>
                </a:extLst>
              </p:cNvPr>
              <p:cNvSpPr txBox="1"/>
              <p:nvPr/>
            </p:nvSpPr>
            <p:spPr>
              <a:xfrm>
                <a:off x="4015362" y="5419934"/>
                <a:ext cx="3982304" cy="85228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i="1" u="sng" dirty="0" err="1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Sols_pp</a:t>
                </a:r>
                <a:endParaRPr lang="en-US" b="1" i="1" u="sng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l-G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𝑔𝑜𝑎𝑙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3,9</m:t>
                        </m:r>
                      </m:e>
                    </m:d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3,9</m:t>
                        </m:r>
                      </m:e>
                    </m:d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𝑔𝑜𝑎𝑙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3,9</m:t>
                        </m:r>
                      </m:e>
                    </m:d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3,9</m:t>
                        </m:r>
                      </m:e>
                    </m:d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l-GR" sz="14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l-G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𝑛𝑑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 (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𝑔𝑜𝑎𝑙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4,7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4,7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𝑔𝑜𝑎𝑙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4,7</m:t>
                            </m:r>
                          </m:e>
                        </m:d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4,7</m:t>
                            </m:r>
                          </m:e>
                        </m:d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0A53C9-FAC8-4436-8B3C-94E0B618F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362" y="5419934"/>
                <a:ext cx="3982304" cy="852285"/>
              </a:xfrm>
              <a:prstGeom prst="rect">
                <a:avLst/>
              </a:prstGeom>
              <a:blipFill>
                <a:blip r:embed="rId9"/>
                <a:stretch>
                  <a:fillRect l="-1221" t="-3521" b="-281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F799B14-9CB0-4B09-A960-E76986F2C2F4}"/>
                  </a:ext>
                </a:extLst>
              </p:cNvPr>
              <p:cNvSpPr txBox="1"/>
              <p:nvPr/>
            </p:nvSpPr>
            <p:spPr>
              <a:xfrm>
                <a:off x="6006514" y="1926046"/>
                <a:ext cx="1925976" cy="70724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u="sng" dirty="0">
                    <a:latin typeface="Cambria Math" panose="02040503050406030204" pitchFamily="18" charset="0"/>
                  </a:rPr>
                  <a:t>Merged node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𝑡𝑙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𝑏𝑟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4,7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4,7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F799B14-9CB0-4B09-A960-E76986F2C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514" y="1926046"/>
                <a:ext cx="1925976" cy="707245"/>
              </a:xfrm>
              <a:prstGeom prst="rect">
                <a:avLst/>
              </a:prstGeom>
              <a:blipFill>
                <a:blip r:embed="rId10"/>
                <a:stretch>
                  <a:fillRect l="-627" t="-1681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082FE139-2ADA-4661-AAA6-1D57E93C300D}"/>
              </a:ext>
            </a:extLst>
          </p:cNvPr>
          <p:cNvSpPr txBox="1"/>
          <p:nvPr/>
        </p:nvSpPr>
        <p:spPr>
          <a:xfrm>
            <a:off x="6006514" y="3143678"/>
            <a:ext cx="1916269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 bounded</a:t>
            </a:r>
            <a:endParaRPr lang="el-GR" dirty="0"/>
          </a:p>
        </p:txBody>
      </p:sp>
      <p:cxnSp>
        <p:nvCxnSpPr>
          <p:cNvPr id="51" name="Ευθύγραμμο βέλος σύνδεσης 50">
            <a:extLst>
              <a:ext uri="{FF2B5EF4-FFF2-40B4-BE49-F238E27FC236}">
                <a16:creationId xmlns:a16="http://schemas.microsoft.com/office/drawing/2014/main" id="{1784C00A-7715-49B1-A04E-4BF20A054682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H="1">
            <a:off x="6964649" y="2633291"/>
            <a:ext cx="4853" cy="510387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128163C-7DD2-4F22-B6CC-1D74DF84436A}"/>
                  </a:ext>
                </a:extLst>
              </p:cNvPr>
              <p:cNvSpPr txBox="1"/>
              <p:nvPr/>
            </p:nvSpPr>
            <p:spPr>
              <a:xfrm>
                <a:off x="6022425" y="2628639"/>
                <a:ext cx="1494502" cy="681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𝒕𝒍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𝒈𝒐𝒂𝒍</m:t>
                          </m:r>
                        </m:sub>
                      </m:sSub>
                      <m:r>
                        <a:rPr lang="en-US" sz="1200" b="1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US" sz="1200" b="1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US" sz="12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𝒃𝒓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𝒈𝒐𝒂𝒍</m:t>
                          </m:r>
                        </m:sub>
                      </m:sSub>
                      <m:r>
                        <a:rPr lang="en-US" sz="1200" b="1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US" sz="1200" b="1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US" sz="12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128163C-7DD2-4F22-B6CC-1D74DF844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425" y="2628639"/>
                <a:ext cx="1494502" cy="681469"/>
              </a:xfrm>
              <a:prstGeom prst="rect">
                <a:avLst/>
              </a:prstGeom>
              <a:blipFill>
                <a:blip r:embed="rId11"/>
                <a:stretch>
                  <a:fillRect r="-2816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DAC69C2-5BF2-4909-A4B4-CD539089B2B3}"/>
                  </a:ext>
                </a:extLst>
              </p:cNvPr>
              <p:cNvSpPr txBox="1"/>
              <p:nvPr/>
            </p:nvSpPr>
            <p:spPr>
              <a:xfrm>
                <a:off x="6069186" y="2131836"/>
                <a:ext cx="1494502" cy="496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𝒕𝒍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𝒈𝒐𝒂𝒍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𝒃𝒓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𝒈𝒐𝒂𝒍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DAC69C2-5BF2-4909-A4B4-CD539089B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86" y="2131836"/>
                <a:ext cx="1494502" cy="496803"/>
              </a:xfrm>
              <a:prstGeom prst="rect">
                <a:avLst/>
              </a:prstGeom>
              <a:blipFill>
                <a:blip r:embed="rId12"/>
                <a:stretch>
                  <a:fillRect r="-28163" b="-246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DFFDC3D6-30E7-4963-9C29-15F5A892C9F7}"/>
              </a:ext>
            </a:extLst>
          </p:cNvPr>
          <p:cNvSpPr txBox="1"/>
          <p:nvPr/>
        </p:nvSpPr>
        <p:spPr>
          <a:xfrm>
            <a:off x="6043292" y="1816820"/>
            <a:ext cx="169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merging</a:t>
            </a:r>
            <a:endParaRPr lang="el-GR" b="1" u="sng" dirty="0"/>
          </a:p>
        </p:txBody>
      </p:sp>
      <p:sp>
        <p:nvSpPr>
          <p:cNvPr id="5" name="Βέλος: Αριστερό 4">
            <a:extLst>
              <a:ext uri="{FF2B5EF4-FFF2-40B4-BE49-F238E27FC236}">
                <a16:creationId xmlns:a16="http://schemas.microsoft.com/office/drawing/2014/main" id="{2EAACF06-904D-4A28-BDA0-6BC479928526}"/>
              </a:ext>
            </a:extLst>
          </p:cNvPr>
          <p:cNvSpPr/>
          <p:nvPr/>
        </p:nvSpPr>
        <p:spPr>
          <a:xfrm rot="19613937">
            <a:off x="10084404" y="2341883"/>
            <a:ext cx="674109" cy="3492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0286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48" grpId="0" animBg="1"/>
      <p:bldP spid="49" grpId="0" animBg="1"/>
      <p:bldP spid="49" grpId="1" animBg="1"/>
      <p:bldP spid="50" grpId="0" animBg="1"/>
      <p:bldP spid="50" grpId="1" animBg="1"/>
      <p:bldP spid="53" grpId="0"/>
      <p:bldP spid="53" grpId="1"/>
      <p:bldP spid="54" grpId="0"/>
      <p:bldP spid="54" grpId="1"/>
      <p:bldP spid="55" grpId="0"/>
      <p:bldP spid="55" grpId="1"/>
      <p:bldP spid="5" grpId="0" animBg="1"/>
      <p:bldP spid="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Κύλινδρος 45">
            <a:extLst>
              <a:ext uri="{FF2B5EF4-FFF2-40B4-BE49-F238E27FC236}">
                <a16:creationId xmlns:a16="http://schemas.microsoft.com/office/drawing/2014/main" id="{A530AB04-161D-48B8-86CB-C1DCF48BABE8}"/>
              </a:ext>
            </a:extLst>
          </p:cNvPr>
          <p:cNvSpPr/>
          <p:nvPr/>
        </p:nvSpPr>
        <p:spPr>
          <a:xfrm>
            <a:off x="3962045" y="1283611"/>
            <a:ext cx="1783402" cy="29296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000" b="0" i="1" dirty="0">
              <a:latin typeface="Cambria Math" panose="02040503050406030204" pitchFamily="18" charset="0"/>
            </a:endParaRPr>
          </a:p>
          <a:p>
            <a:pPr algn="just"/>
            <a:endParaRPr lang="en-US" sz="1000" b="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3829AF-0333-4428-9308-33B82F2B4B87}"/>
              </a:ext>
            </a:extLst>
          </p:cNvPr>
          <p:cNvSpPr txBox="1"/>
          <p:nvPr/>
        </p:nvSpPr>
        <p:spPr>
          <a:xfrm>
            <a:off x="4381558" y="1287197"/>
            <a:ext cx="996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endParaRPr lang="el-G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4669067-59FD-40E9-A4D6-2CDD234DE1BE}"/>
                  </a:ext>
                </a:extLst>
              </p:cNvPr>
              <p:cNvSpPr txBox="1"/>
              <p:nvPr/>
            </p:nvSpPr>
            <p:spPr>
              <a:xfrm>
                <a:off x="5734631" y="913294"/>
                <a:ext cx="22733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𝒔𝒕𝒂𝒓𝒕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𝒔𝒕𝒂𝒓𝒕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4669067-59FD-40E9-A4D6-2CDD234DE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631" y="913294"/>
                <a:ext cx="2273324" cy="584775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Εικόνα 38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47F3A0FF-5EFC-47F5-AA46-A6AE1C042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54" y="-12700"/>
            <a:ext cx="3988346" cy="622354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A5DA2E6-B971-40BD-8CF7-AE38F2F17346}"/>
              </a:ext>
            </a:extLst>
          </p:cNvPr>
          <p:cNvSpPr txBox="1"/>
          <p:nvPr/>
        </p:nvSpPr>
        <p:spPr>
          <a:xfrm>
            <a:off x="8203654" y="6144994"/>
            <a:ext cx="398230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Ψευδοκώδικας </a:t>
            </a:r>
            <a:r>
              <a:rPr lang="en-US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PPA*</a:t>
            </a:r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ε</a:t>
            </a:r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l-GR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6" name="Πίνακας 79">
            <a:extLst>
              <a:ext uri="{FF2B5EF4-FFF2-40B4-BE49-F238E27FC236}">
                <a16:creationId xmlns:a16="http://schemas.microsoft.com/office/drawing/2014/main" id="{6FE98C7A-5FBA-4A7E-94E8-71194B4BC373}"/>
              </a:ext>
            </a:extLst>
          </p:cNvPr>
          <p:cNvGraphicFramePr>
            <a:graphicFrameLocks noGrp="1"/>
          </p:cNvGraphicFramePr>
          <p:nvPr/>
        </p:nvGraphicFramePr>
        <p:xfrm>
          <a:off x="4154956" y="4899687"/>
          <a:ext cx="24123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17">
                  <a:extLst>
                    <a:ext uri="{9D8B030D-6E8A-4147-A177-3AD203B41FA5}">
                      <a16:colId xmlns:a16="http://schemas.microsoft.com/office/drawing/2014/main" val="4223920135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38507323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253774152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541821085"/>
                    </a:ext>
                  </a:extLst>
                </a:gridCol>
                <a:gridCol w="496552">
                  <a:extLst>
                    <a:ext uri="{9D8B030D-6E8A-4147-A177-3AD203B41FA5}">
                      <a16:colId xmlns:a16="http://schemas.microsoft.com/office/drawing/2014/main" val="3647599096"/>
                    </a:ext>
                  </a:extLst>
                </a:gridCol>
              </a:tblGrid>
              <a:tr h="237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93701"/>
                  </a:ext>
                </a:extLst>
              </a:tr>
            </a:tbl>
          </a:graphicData>
        </a:graphic>
      </p:graphicFrame>
      <p:graphicFrame>
        <p:nvGraphicFramePr>
          <p:cNvPr id="25" name="Πίνακας 79">
            <a:extLst>
              <a:ext uri="{FF2B5EF4-FFF2-40B4-BE49-F238E27FC236}">
                <a16:creationId xmlns:a16="http://schemas.microsoft.com/office/drawing/2014/main" id="{E0F3DF15-C659-41E0-82C0-403C53B73FE6}"/>
              </a:ext>
            </a:extLst>
          </p:cNvPr>
          <p:cNvGraphicFramePr>
            <a:graphicFrameLocks noGrp="1"/>
          </p:cNvGraphicFramePr>
          <p:nvPr/>
        </p:nvGraphicFramePr>
        <p:xfrm>
          <a:off x="4154956" y="4899687"/>
          <a:ext cx="24123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17">
                  <a:extLst>
                    <a:ext uri="{9D8B030D-6E8A-4147-A177-3AD203B41FA5}">
                      <a16:colId xmlns:a16="http://schemas.microsoft.com/office/drawing/2014/main" val="4223920135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38507323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253774152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541821085"/>
                    </a:ext>
                  </a:extLst>
                </a:gridCol>
                <a:gridCol w="496552">
                  <a:extLst>
                    <a:ext uri="{9D8B030D-6E8A-4147-A177-3AD203B41FA5}">
                      <a16:colId xmlns:a16="http://schemas.microsoft.com/office/drawing/2014/main" val="3647599096"/>
                    </a:ext>
                  </a:extLst>
                </a:gridCol>
              </a:tblGrid>
              <a:tr h="237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93701"/>
                  </a:ext>
                </a:extLst>
              </a:tr>
            </a:tbl>
          </a:graphicData>
        </a:graphic>
      </p:graphicFrame>
      <p:pic>
        <p:nvPicPr>
          <p:cNvPr id="41" name="Εικόνα 40" descr="Εικόνα που περιέχει κείμενο, ρολόι, μετρη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95847DA4-F981-42F3-8D2F-398875EABA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7" y="913813"/>
            <a:ext cx="3816652" cy="5727698"/>
          </a:xfrm>
          <a:prstGeom prst="rect">
            <a:avLst/>
          </a:prstGeom>
        </p:spPr>
      </p:pic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5AF91678-CA8F-454B-8609-D0C4104A20EB}"/>
              </a:ext>
            </a:extLst>
          </p:cNvPr>
          <p:cNvSpPr/>
          <p:nvPr/>
        </p:nvSpPr>
        <p:spPr>
          <a:xfrm>
            <a:off x="0" y="6653803"/>
            <a:ext cx="12192000" cy="214559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Ελεύθερη σχεδίαση: Σχήμα 7">
            <a:extLst>
              <a:ext uri="{FF2B5EF4-FFF2-40B4-BE49-F238E27FC236}">
                <a16:creationId xmlns:a16="http://schemas.microsoft.com/office/drawing/2014/main" id="{1D0B4B2E-53C7-47F8-9288-9F9E8065AF8F}"/>
              </a:ext>
            </a:extLst>
          </p:cNvPr>
          <p:cNvSpPr/>
          <p:nvPr/>
        </p:nvSpPr>
        <p:spPr>
          <a:xfrm>
            <a:off x="11232277" y="6210841"/>
            <a:ext cx="953680" cy="476840"/>
          </a:xfrm>
          <a:custGeom>
            <a:avLst/>
            <a:gdLst>
              <a:gd name="connsiteX0" fmla="*/ 476840 w 953680"/>
              <a:gd name="connsiteY0" fmla="*/ 0 h 476840"/>
              <a:gd name="connsiteX1" fmla="*/ 953680 w 953680"/>
              <a:gd name="connsiteY1" fmla="*/ 476840 h 476840"/>
              <a:gd name="connsiteX2" fmla="*/ 0 w 953680"/>
              <a:gd name="connsiteY2" fmla="*/ 476840 h 476840"/>
              <a:gd name="connsiteX3" fmla="*/ 476840 w 953680"/>
              <a:gd name="connsiteY3" fmla="*/ 0 h 47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680" h="476840">
                <a:moveTo>
                  <a:pt x="476840" y="0"/>
                </a:moveTo>
                <a:cubicBezTo>
                  <a:pt x="740191" y="0"/>
                  <a:pt x="953680" y="213489"/>
                  <a:pt x="953680" y="476840"/>
                </a:cubicBezTo>
                <a:lnTo>
                  <a:pt x="0" y="476840"/>
                </a:lnTo>
                <a:cubicBezTo>
                  <a:pt x="0" y="213489"/>
                  <a:pt x="213489" y="0"/>
                  <a:pt x="476840" y="0"/>
                </a:cubicBezTo>
                <a:close/>
              </a:path>
            </a:pathLst>
          </a:cu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dirty="0">
                <a:latin typeface="Consolas" panose="020B0609020204030204" pitchFamily="49" charset="0"/>
                <a:ea typeface="Segoe UI Black" panose="020B0A02040204020203" pitchFamily="34" charset="0"/>
              </a:rPr>
              <a:t>25</a:t>
            </a:r>
          </a:p>
        </p:txBody>
      </p:sp>
      <p:sp>
        <p:nvSpPr>
          <p:cNvPr id="13" name="Βέλος: Αριστερό 12">
            <a:extLst>
              <a:ext uri="{FF2B5EF4-FFF2-40B4-BE49-F238E27FC236}">
                <a16:creationId xmlns:a16="http://schemas.microsoft.com/office/drawing/2014/main" id="{6D8F7F11-C02A-4A4A-ABB1-4F2BA37F8709}"/>
              </a:ext>
            </a:extLst>
          </p:cNvPr>
          <p:cNvSpPr/>
          <p:nvPr/>
        </p:nvSpPr>
        <p:spPr>
          <a:xfrm>
            <a:off x="2369662" y="2005433"/>
            <a:ext cx="770259" cy="989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1243F4-ADFF-4D9A-9AFA-CCE5C1201B20}"/>
              </a:ext>
            </a:extLst>
          </p:cNvPr>
          <p:cNvSpPr txBox="1"/>
          <p:nvPr/>
        </p:nvSpPr>
        <p:spPr>
          <a:xfrm>
            <a:off x="2216526" y="1724085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εκκίνησης</a:t>
            </a:r>
          </a:p>
        </p:txBody>
      </p:sp>
      <p:sp>
        <p:nvSpPr>
          <p:cNvPr id="15" name="Βέλος: Αριστερό 14">
            <a:extLst>
              <a:ext uri="{FF2B5EF4-FFF2-40B4-BE49-F238E27FC236}">
                <a16:creationId xmlns:a16="http://schemas.microsoft.com/office/drawing/2014/main" id="{B1AC2A5F-0BD8-4646-B45B-2188AB9C9926}"/>
              </a:ext>
            </a:extLst>
          </p:cNvPr>
          <p:cNvSpPr/>
          <p:nvPr/>
        </p:nvSpPr>
        <p:spPr>
          <a:xfrm>
            <a:off x="2369661" y="5632010"/>
            <a:ext cx="770259" cy="989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3D26B-77CC-45E3-B3E5-4635675E1EB8}"/>
              </a:ext>
            </a:extLst>
          </p:cNvPr>
          <p:cNvSpPr txBox="1"/>
          <p:nvPr/>
        </p:nvSpPr>
        <p:spPr>
          <a:xfrm>
            <a:off x="2220797" y="5371654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στόχος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4B855F-AB22-4C23-BA38-7B25529DF0EA}"/>
                  </a:ext>
                </a:extLst>
              </p:cNvPr>
              <p:cNvSpPr txBox="1"/>
              <p:nvPr/>
            </p:nvSpPr>
            <p:spPr>
              <a:xfrm>
                <a:off x="6717743" y="4911299"/>
                <a:ext cx="953680" cy="319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</m:oMath>
                  </m:oMathPara>
                </a14:m>
                <a:endParaRPr lang="el-G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4B855F-AB22-4C23-BA38-7B25529DF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743" y="4911299"/>
                <a:ext cx="953680" cy="319383"/>
              </a:xfrm>
              <a:prstGeom prst="rect">
                <a:avLst/>
              </a:prstGeom>
              <a:blipFill>
                <a:blip r:embed="rId6"/>
                <a:stretch>
                  <a:fillRect b="-185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Βέλος: Κάτω 34">
            <a:extLst>
              <a:ext uri="{FF2B5EF4-FFF2-40B4-BE49-F238E27FC236}">
                <a16:creationId xmlns:a16="http://schemas.microsoft.com/office/drawing/2014/main" id="{6CFE71A8-2555-4989-A9D7-F42341F86BD7}"/>
              </a:ext>
            </a:extLst>
          </p:cNvPr>
          <p:cNvSpPr/>
          <p:nvPr/>
        </p:nvSpPr>
        <p:spPr>
          <a:xfrm>
            <a:off x="5737866" y="4441367"/>
            <a:ext cx="173414" cy="3657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Βέλος: Αριστερό 35">
            <a:extLst>
              <a:ext uri="{FF2B5EF4-FFF2-40B4-BE49-F238E27FC236}">
                <a16:creationId xmlns:a16="http://schemas.microsoft.com/office/drawing/2014/main" id="{9B82913F-C79F-470A-8CE3-A6A9B3E44843}"/>
              </a:ext>
            </a:extLst>
          </p:cNvPr>
          <p:cNvSpPr/>
          <p:nvPr/>
        </p:nvSpPr>
        <p:spPr>
          <a:xfrm>
            <a:off x="11060188" y="1718486"/>
            <a:ext cx="648929" cy="117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" name="Βέλος: Δεξιό 2">
            <a:extLst>
              <a:ext uri="{FF2B5EF4-FFF2-40B4-BE49-F238E27FC236}">
                <a16:creationId xmlns:a16="http://schemas.microsoft.com/office/drawing/2014/main" id="{220C6CA0-B353-4029-97C2-48864DD74DD5}"/>
              </a:ext>
            </a:extLst>
          </p:cNvPr>
          <p:cNvSpPr/>
          <p:nvPr/>
        </p:nvSpPr>
        <p:spPr>
          <a:xfrm rot="10800000">
            <a:off x="2158542" y="3637212"/>
            <a:ext cx="596248" cy="3246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B0EE03-B4C2-4EF5-B214-9C240282B2C4}"/>
                  </a:ext>
                </a:extLst>
              </p:cNvPr>
              <p:cNvSpPr txBox="1"/>
              <p:nvPr/>
            </p:nvSpPr>
            <p:spPr>
              <a:xfrm>
                <a:off x="3983783" y="2712491"/>
                <a:ext cx="1494502" cy="49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trike="sngStrike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trike="sngStrike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𝑡𝑙</m:t>
                          </m:r>
                          <m:r>
                            <a:rPr lang="en-US" sz="1200" b="0" i="1" strike="sngStrike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i="1" strike="sngStrik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trike="sngStrike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200" i="1" strike="sngStrik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 strike="sngStrik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trike="sngStrike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200" i="1" strike="sngStrik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trike="sngStrike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1200" i="1" strike="sngStrik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 strike="sngStrik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trike="sngStrike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200" i="1" strike="sngStrik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trike="sngStrike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1200" i="1" strike="sngStrik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 strike="sngStrik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trike="sngStrik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trike="sngStrike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 strike="sngStrik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strike="sngStrik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trike="sngStrik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trike="sngStrike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𝑏𝑟</m:t>
                          </m:r>
                          <m:r>
                            <a:rPr lang="en-US" sz="1200" i="1" strike="sngStrik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i="1" strike="sngStrik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 strike="sngStrik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200" i="1" strike="sngStrik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 strike="sngStrik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strike="sngStrik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6,8</m:t>
                          </m:r>
                        </m:e>
                      </m:d>
                      <m:r>
                        <a:rPr lang="en-US" sz="1200" i="1" strike="sngStrik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 strike="sngStrik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strike="sngStrik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6,8</m:t>
                          </m:r>
                        </m:e>
                      </m:d>
                      <m:r>
                        <a:rPr lang="en-US" sz="1200" i="1" strike="sngStrik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 strike="sngStrik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trike="sngStrik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 strike="sngStrik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 strike="sngStrik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strike="sngStrik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B0EE03-B4C2-4EF5-B214-9C240282B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783" y="2712491"/>
                <a:ext cx="1494502" cy="491801"/>
              </a:xfrm>
              <a:prstGeom prst="rect">
                <a:avLst/>
              </a:prstGeom>
              <a:blipFill>
                <a:blip r:embed="rId7"/>
                <a:stretch>
                  <a:fillRect r="-20408" b="-123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C9D65F-35DD-497E-AC4D-6CFA6D61BEC2}"/>
                  </a:ext>
                </a:extLst>
              </p:cNvPr>
              <p:cNvSpPr txBox="1"/>
              <p:nvPr/>
            </p:nvSpPr>
            <p:spPr>
              <a:xfrm>
                <a:off x="3983783" y="2230934"/>
                <a:ext cx="1579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𝑡𝑙</m:t>
                      </m:r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𝑏𝑟</m:t>
                      </m:r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3,2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C9D65F-35DD-497E-AC4D-6CFA6D61B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783" y="2230934"/>
                <a:ext cx="1579675" cy="461665"/>
              </a:xfrm>
              <a:prstGeom prst="rect">
                <a:avLst/>
              </a:prstGeom>
              <a:blipFill>
                <a:blip r:embed="rId8"/>
                <a:stretch>
                  <a:fillRect r="-2317" b="-526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Βέλος: Αριστερό 1">
            <a:extLst>
              <a:ext uri="{FF2B5EF4-FFF2-40B4-BE49-F238E27FC236}">
                <a16:creationId xmlns:a16="http://schemas.microsoft.com/office/drawing/2014/main" id="{3A3424D9-B382-463F-8FEB-343411F9BB9A}"/>
              </a:ext>
            </a:extLst>
          </p:cNvPr>
          <p:cNvSpPr/>
          <p:nvPr/>
        </p:nvSpPr>
        <p:spPr>
          <a:xfrm rot="18235649">
            <a:off x="1785097" y="4563272"/>
            <a:ext cx="1367707" cy="268087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B9D03A-26BF-4A9D-9703-D18AB622F208}"/>
              </a:ext>
            </a:extLst>
          </p:cNvPr>
          <p:cNvSpPr txBox="1"/>
          <p:nvPr/>
        </p:nvSpPr>
        <p:spPr>
          <a:xfrm>
            <a:off x="5182829" y="296666"/>
            <a:ext cx="164737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solidFill>
                  <a:schemeClr val="bg1"/>
                </a:solidFill>
              </a:rPr>
              <a:t>Επανάληψη</a:t>
            </a:r>
            <a:r>
              <a:rPr lang="en-US" b="1" dirty="0">
                <a:solidFill>
                  <a:schemeClr val="bg1"/>
                </a:solidFill>
              </a:rPr>
              <a:t> 7</a:t>
            </a:r>
            <a:r>
              <a:rPr lang="el-GR" b="1" dirty="0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EDC1AB2-4DBF-4047-A002-4D34152FEC40}"/>
                  </a:ext>
                </a:extLst>
              </p:cNvPr>
              <p:cNvSpPr txBox="1"/>
              <p:nvPr/>
            </p:nvSpPr>
            <p:spPr>
              <a:xfrm>
                <a:off x="3983783" y="3281617"/>
                <a:ext cx="1494502" cy="49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𝑡𝑙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𝑏𝑟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EDC1AB2-4DBF-4047-A002-4D34152FE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783" y="3281617"/>
                <a:ext cx="1494502" cy="491801"/>
              </a:xfrm>
              <a:prstGeom prst="rect">
                <a:avLst/>
              </a:prstGeom>
              <a:blipFill>
                <a:blip r:embed="rId9"/>
                <a:stretch>
                  <a:fillRect r="-16735" b="-123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Ορθογώνιο 41">
            <a:extLst>
              <a:ext uri="{FF2B5EF4-FFF2-40B4-BE49-F238E27FC236}">
                <a16:creationId xmlns:a16="http://schemas.microsoft.com/office/drawing/2014/main" id="{E98E6009-94E8-4BDB-9E87-093729B6C083}"/>
              </a:ext>
            </a:extLst>
          </p:cNvPr>
          <p:cNvSpPr/>
          <p:nvPr/>
        </p:nvSpPr>
        <p:spPr>
          <a:xfrm>
            <a:off x="-7278" y="-12701"/>
            <a:ext cx="3816652" cy="926513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200" i="1" dirty="0"/>
              <a:t>Παράδειγμα </a:t>
            </a:r>
            <a:r>
              <a:rPr lang="en-US" sz="2200" i="1" dirty="0"/>
              <a:t>PP</a:t>
            </a:r>
            <a:r>
              <a:rPr lang="el-GR" sz="2200" i="1" dirty="0"/>
              <a:t>Α*ε</a:t>
            </a:r>
            <a:r>
              <a:rPr lang="en-US" sz="2200" i="1" dirty="0"/>
              <a:t>=0</a:t>
            </a:r>
            <a:endParaRPr lang="el-GR" sz="2200" i="1" dirty="0"/>
          </a:p>
        </p:txBody>
      </p:sp>
    </p:spTree>
    <p:extLst>
      <p:ext uri="{BB962C8B-B14F-4D97-AF65-F5344CB8AC3E}">
        <p14:creationId xmlns:p14="http://schemas.microsoft.com/office/powerpoint/2010/main" val="102869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" grpId="0" animBg="1"/>
      <p:bldP spid="3" grpId="1" animBg="1"/>
      <p:bldP spid="24" grpId="0"/>
      <p:bldP spid="24" grpId="1"/>
      <p:bldP spid="28" grpId="0"/>
      <p:bldP spid="2" grpId="0" animBg="1"/>
      <p:bldP spid="2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Κύλινδρος 36">
            <a:extLst>
              <a:ext uri="{FF2B5EF4-FFF2-40B4-BE49-F238E27FC236}">
                <a16:creationId xmlns:a16="http://schemas.microsoft.com/office/drawing/2014/main" id="{4F93B018-50A7-4D9E-850B-2ED7DAF1C966}"/>
              </a:ext>
            </a:extLst>
          </p:cNvPr>
          <p:cNvSpPr/>
          <p:nvPr/>
        </p:nvSpPr>
        <p:spPr>
          <a:xfrm>
            <a:off x="3962045" y="1283611"/>
            <a:ext cx="1783402" cy="29296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000" b="0" i="1" dirty="0">
              <a:latin typeface="Cambria Math" panose="02040503050406030204" pitchFamily="18" charset="0"/>
            </a:endParaRPr>
          </a:p>
          <a:p>
            <a:pPr algn="just"/>
            <a:endParaRPr lang="en-US" sz="1000" b="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3CFA65-E2A5-4393-A23B-01EC50B0BAD0}"/>
              </a:ext>
            </a:extLst>
          </p:cNvPr>
          <p:cNvSpPr txBox="1"/>
          <p:nvPr/>
        </p:nvSpPr>
        <p:spPr>
          <a:xfrm>
            <a:off x="4381558" y="1287197"/>
            <a:ext cx="996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endParaRPr lang="el-G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4" name="Εικόνα 23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5B915631-7DBC-41F6-9B12-F710741A0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54" y="-12700"/>
            <a:ext cx="3988346" cy="62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2F2532D-766F-4A2F-A540-F599ECF24BE6}"/>
              </a:ext>
            </a:extLst>
          </p:cNvPr>
          <p:cNvSpPr txBox="1"/>
          <p:nvPr/>
        </p:nvSpPr>
        <p:spPr>
          <a:xfrm>
            <a:off x="8203654" y="6144994"/>
            <a:ext cx="398230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Ψευδοκώδικας </a:t>
            </a:r>
            <a:r>
              <a:rPr lang="en-US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PPA*</a:t>
            </a:r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ε</a:t>
            </a:r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l-GR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26" name="Πίνακας 79">
            <a:extLst>
              <a:ext uri="{FF2B5EF4-FFF2-40B4-BE49-F238E27FC236}">
                <a16:creationId xmlns:a16="http://schemas.microsoft.com/office/drawing/2014/main" id="{6FE98C7A-5FBA-4A7E-94E8-71194B4BC373}"/>
              </a:ext>
            </a:extLst>
          </p:cNvPr>
          <p:cNvGraphicFramePr>
            <a:graphicFrameLocks noGrp="1"/>
          </p:cNvGraphicFramePr>
          <p:nvPr/>
        </p:nvGraphicFramePr>
        <p:xfrm>
          <a:off x="4154956" y="4899687"/>
          <a:ext cx="24123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17">
                  <a:extLst>
                    <a:ext uri="{9D8B030D-6E8A-4147-A177-3AD203B41FA5}">
                      <a16:colId xmlns:a16="http://schemas.microsoft.com/office/drawing/2014/main" val="4223920135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38507323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253774152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541821085"/>
                    </a:ext>
                  </a:extLst>
                </a:gridCol>
                <a:gridCol w="496552">
                  <a:extLst>
                    <a:ext uri="{9D8B030D-6E8A-4147-A177-3AD203B41FA5}">
                      <a16:colId xmlns:a16="http://schemas.microsoft.com/office/drawing/2014/main" val="3647599096"/>
                    </a:ext>
                  </a:extLst>
                </a:gridCol>
              </a:tblGrid>
              <a:tr h="237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93701"/>
                  </a:ext>
                </a:extLst>
              </a:tr>
            </a:tbl>
          </a:graphicData>
        </a:graphic>
      </p:graphicFrame>
      <p:graphicFrame>
        <p:nvGraphicFramePr>
          <p:cNvPr id="25" name="Πίνακας 79">
            <a:extLst>
              <a:ext uri="{FF2B5EF4-FFF2-40B4-BE49-F238E27FC236}">
                <a16:creationId xmlns:a16="http://schemas.microsoft.com/office/drawing/2014/main" id="{E0F3DF15-C659-41E0-82C0-403C53B73FE6}"/>
              </a:ext>
            </a:extLst>
          </p:cNvPr>
          <p:cNvGraphicFramePr>
            <a:graphicFrameLocks noGrp="1"/>
          </p:cNvGraphicFramePr>
          <p:nvPr/>
        </p:nvGraphicFramePr>
        <p:xfrm>
          <a:off x="4154956" y="4899687"/>
          <a:ext cx="24123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17">
                  <a:extLst>
                    <a:ext uri="{9D8B030D-6E8A-4147-A177-3AD203B41FA5}">
                      <a16:colId xmlns:a16="http://schemas.microsoft.com/office/drawing/2014/main" val="4223920135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38507323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253774152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541821085"/>
                    </a:ext>
                  </a:extLst>
                </a:gridCol>
                <a:gridCol w="496552">
                  <a:extLst>
                    <a:ext uri="{9D8B030D-6E8A-4147-A177-3AD203B41FA5}">
                      <a16:colId xmlns:a16="http://schemas.microsoft.com/office/drawing/2014/main" val="3647599096"/>
                    </a:ext>
                  </a:extLst>
                </a:gridCol>
              </a:tblGrid>
              <a:tr h="237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93701"/>
                  </a:ext>
                </a:extLst>
              </a:tr>
            </a:tbl>
          </a:graphicData>
        </a:graphic>
      </p:graphicFrame>
      <p:pic>
        <p:nvPicPr>
          <p:cNvPr id="41" name="Εικόνα 40" descr="Εικόνα που περιέχει κείμενο, ρολόι, μετρη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95847DA4-F981-42F3-8D2F-398875EAB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7" y="913813"/>
            <a:ext cx="3816652" cy="5727698"/>
          </a:xfrm>
          <a:prstGeom prst="rect">
            <a:avLst/>
          </a:prstGeom>
        </p:spPr>
      </p:pic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5AF91678-CA8F-454B-8609-D0C4104A20EB}"/>
              </a:ext>
            </a:extLst>
          </p:cNvPr>
          <p:cNvSpPr/>
          <p:nvPr/>
        </p:nvSpPr>
        <p:spPr>
          <a:xfrm>
            <a:off x="0" y="6653803"/>
            <a:ext cx="12192000" cy="214559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Ελεύθερη σχεδίαση: Σχήμα 7">
            <a:extLst>
              <a:ext uri="{FF2B5EF4-FFF2-40B4-BE49-F238E27FC236}">
                <a16:creationId xmlns:a16="http://schemas.microsoft.com/office/drawing/2014/main" id="{1D0B4B2E-53C7-47F8-9288-9F9E8065AF8F}"/>
              </a:ext>
            </a:extLst>
          </p:cNvPr>
          <p:cNvSpPr/>
          <p:nvPr/>
        </p:nvSpPr>
        <p:spPr>
          <a:xfrm>
            <a:off x="11232277" y="6210841"/>
            <a:ext cx="953680" cy="476840"/>
          </a:xfrm>
          <a:custGeom>
            <a:avLst/>
            <a:gdLst>
              <a:gd name="connsiteX0" fmla="*/ 476840 w 953680"/>
              <a:gd name="connsiteY0" fmla="*/ 0 h 476840"/>
              <a:gd name="connsiteX1" fmla="*/ 953680 w 953680"/>
              <a:gd name="connsiteY1" fmla="*/ 476840 h 476840"/>
              <a:gd name="connsiteX2" fmla="*/ 0 w 953680"/>
              <a:gd name="connsiteY2" fmla="*/ 476840 h 476840"/>
              <a:gd name="connsiteX3" fmla="*/ 476840 w 953680"/>
              <a:gd name="connsiteY3" fmla="*/ 0 h 47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680" h="476840">
                <a:moveTo>
                  <a:pt x="476840" y="0"/>
                </a:moveTo>
                <a:cubicBezTo>
                  <a:pt x="740191" y="0"/>
                  <a:pt x="953680" y="213489"/>
                  <a:pt x="953680" y="476840"/>
                </a:cubicBezTo>
                <a:lnTo>
                  <a:pt x="0" y="476840"/>
                </a:lnTo>
                <a:cubicBezTo>
                  <a:pt x="0" y="213489"/>
                  <a:pt x="213489" y="0"/>
                  <a:pt x="476840" y="0"/>
                </a:cubicBezTo>
                <a:close/>
              </a:path>
            </a:pathLst>
          </a:cu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dirty="0">
                <a:latin typeface="Consolas" panose="020B0609020204030204" pitchFamily="49" charset="0"/>
                <a:ea typeface="Segoe UI Black" panose="020B0A02040204020203" pitchFamily="34" charset="0"/>
              </a:rPr>
              <a:t>26</a:t>
            </a:r>
          </a:p>
        </p:txBody>
      </p:sp>
      <p:sp>
        <p:nvSpPr>
          <p:cNvPr id="13" name="Βέλος: Αριστερό 12">
            <a:extLst>
              <a:ext uri="{FF2B5EF4-FFF2-40B4-BE49-F238E27FC236}">
                <a16:creationId xmlns:a16="http://schemas.microsoft.com/office/drawing/2014/main" id="{6D8F7F11-C02A-4A4A-ABB1-4F2BA37F8709}"/>
              </a:ext>
            </a:extLst>
          </p:cNvPr>
          <p:cNvSpPr/>
          <p:nvPr/>
        </p:nvSpPr>
        <p:spPr>
          <a:xfrm>
            <a:off x="2369662" y="2005433"/>
            <a:ext cx="770259" cy="989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1243F4-ADFF-4D9A-9AFA-CCE5C1201B20}"/>
              </a:ext>
            </a:extLst>
          </p:cNvPr>
          <p:cNvSpPr txBox="1"/>
          <p:nvPr/>
        </p:nvSpPr>
        <p:spPr>
          <a:xfrm>
            <a:off x="2216526" y="1724085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εκκίνησης</a:t>
            </a:r>
          </a:p>
        </p:txBody>
      </p:sp>
      <p:sp>
        <p:nvSpPr>
          <p:cNvPr id="15" name="Βέλος: Αριστερό 14">
            <a:extLst>
              <a:ext uri="{FF2B5EF4-FFF2-40B4-BE49-F238E27FC236}">
                <a16:creationId xmlns:a16="http://schemas.microsoft.com/office/drawing/2014/main" id="{B1AC2A5F-0BD8-4646-B45B-2188AB9C9926}"/>
              </a:ext>
            </a:extLst>
          </p:cNvPr>
          <p:cNvSpPr/>
          <p:nvPr/>
        </p:nvSpPr>
        <p:spPr>
          <a:xfrm>
            <a:off x="2369661" y="5632010"/>
            <a:ext cx="770259" cy="989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3D26B-77CC-45E3-B3E5-4635675E1EB8}"/>
              </a:ext>
            </a:extLst>
          </p:cNvPr>
          <p:cNvSpPr txBox="1"/>
          <p:nvPr/>
        </p:nvSpPr>
        <p:spPr>
          <a:xfrm>
            <a:off x="2220797" y="5371654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στόχος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4B855F-AB22-4C23-BA38-7B25529DF0EA}"/>
                  </a:ext>
                </a:extLst>
              </p:cNvPr>
              <p:cNvSpPr txBox="1"/>
              <p:nvPr/>
            </p:nvSpPr>
            <p:spPr>
              <a:xfrm>
                <a:off x="6717743" y="4911299"/>
                <a:ext cx="953680" cy="319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</m:oMath>
                  </m:oMathPara>
                </a14:m>
                <a:endParaRPr lang="el-G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4B855F-AB22-4C23-BA38-7B25529DF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743" y="4911299"/>
                <a:ext cx="953680" cy="319383"/>
              </a:xfrm>
              <a:prstGeom prst="rect">
                <a:avLst/>
              </a:prstGeom>
              <a:blipFill>
                <a:blip r:embed="rId5"/>
                <a:stretch>
                  <a:fillRect b="-185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Βέλος: Κάτω 34">
            <a:extLst>
              <a:ext uri="{FF2B5EF4-FFF2-40B4-BE49-F238E27FC236}">
                <a16:creationId xmlns:a16="http://schemas.microsoft.com/office/drawing/2014/main" id="{6CFE71A8-2555-4989-A9D7-F42341F86BD7}"/>
              </a:ext>
            </a:extLst>
          </p:cNvPr>
          <p:cNvSpPr/>
          <p:nvPr/>
        </p:nvSpPr>
        <p:spPr>
          <a:xfrm>
            <a:off x="5272317" y="4436854"/>
            <a:ext cx="173414" cy="3657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Βέλος: Αριστερό 35">
            <a:extLst>
              <a:ext uri="{FF2B5EF4-FFF2-40B4-BE49-F238E27FC236}">
                <a16:creationId xmlns:a16="http://schemas.microsoft.com/office/drawing/2014/main" id="{9B82913F-C79F-470A-8CE3-A6A9B3E44843}"/>
              </a:ext>
            </a:extLst>
          </p:cNvPr>
          <p:cNvSpPr/>
          <p:nvPr/>
        </p:nvSpPr>
        <p:spPr>
          <a:xfrm>
            <a:off x="11060188" y="1724085"/>
            <a:ext cx="648929" cy="117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" name="Βέλος: Δεξιό 2">
            <a:extLst>
              <a:ext uri="{FF2B5EF4-FFF2-40B4-BE49-F238E27FC236}">
                <a16:creationId xmlns:a16="http://schemas.microsoft.com/office/drawing/2014/main" id="{220C6CA0-B353-4029-97C2-48864DD74DD5}"/>
              </a:ext>
            </a:extLst>
          </p:cNvPr>
          <p:cNvSpPr/>
          <p:nvPr/>
        </p:nvSpPr>
        <p:spPr>
          <a:xfrm rot="5400000">
            <a:off x="1455275" y="4558399"/>
            <a:ext cx="831002" cy="2467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B9D03A-26BF-4A9D-9703-D18AB622F208}"/>
              </a:ext>
            </a:extLst>
          </p:cNvPr>
          <p:cNvSpPr txBox="1"/>
          <p:nvPr/>
        </p:nvSpPr>
        <p:spPr>
          <a:xfrm>
            <a:off x="5182829" y="296666"/>
            <a:ext cx="164737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solidFill>
                  <a:schemeClr val="bg1"/>
                </a:solidFill>
              </a:rPr>
              <a:t>Επανάληψη</a:t>
            </a:r>
            <a:r>
              <a:rPr lang="en-US" b="1" dirty="0">
                <a:solidFill>
                  <a:schemeClr val="bg1"/>
                </a:solidFill>
              </a:rPr>
              <a:t> 8</a:t>
            </a:r>
            <a:r>
              <a:rPr lang="el-GR" b="1" dirty="0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CAD195-92F2-4322-A371-7EEA6B7AA705}"/>
                  </a:ext>
                </a:extLst>
              </p:cNvPr>
              <p:cNvSpPr txBox="1"/>
              <p:nvPr/>
            </p:nvSpPr>
            <p:spPr>
              <a:xfrm>
                <a:off x="3982165" y="2352133"/>
                <a:ext cx="1494502" cy="49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𝑡𝑙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𝑏𝑟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CAD195-92F2-4322-A371-7EEA6B7AA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165" y="2352133"/>
                <a:ext cx="1494502" cy="491801"/>
              </a:xfrm>
              <a:prstGeom prst="rect">
                <a:avLst/>
              </a:prstGeom>
              <a:blipFill>
                <a:blip r:embed="rId6"/>
                <a:stretch>
                  <a:fillRect r="-20816" b="-123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Ορθογώνιο 28">
            <a:extLst>
              <a:ext uri="{FF2B5EF4-FFF2-40B4-BE49-F238E27FC236}">
                <a16:creationId xmlns:a16="http://schemas.microsoft.com/office/drawing/2014/main" id="{AAF0DEBE-BA5E-4A21-B093-36B55B854F32}"/>
              </a:ext>
            </a:extLst>
          </p:cNvPr>
          <p:cNvSpPr/>
          <p:nvPr/>
        </p:nvSpPr>
        <p:spPr>
          <a:xfrm>
            <a:off x="-7278" y="-12701"/>
            <a:ext cx="3816652" cy="926513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200" i="1" dirty="0"/>
              <a:t>Παράδειγμα </a:t>
            </a:r>
            <a:r>
              <a:rPr lang="en-US" sz="2200" i="1" dirty="0"/>
              <a:t>PP</a:t>
            </a:r>
            <a:r>
              <a:rPr lang="el-GR" sz="2200" i="1" dirty="0"/>
              <a:t>Α*ε</a:t>
            </a:r>
            <a:r>
              <a:rPr lang="en-US" sz="2200" i="1" dirty="0"/>
              <a:t>=0</a:t>
            </a:r>
            <a:endParaRPr lang="el-GR" sz="2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0F36FA-7FF2-4EF5-9C83-207360B676C3}"/>
                  </a:ext>
                </a:extLst>
              </p:cNvPr>
              <p:cNvSpPr txBox="1"/>
              <p:nvPr/>
            </p:nvSpPr>
            <p:spPr>
              <a:xfrm>
                <a:off x="5649458" y="913812"/>
                <a:ext cx="22733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0F36FA-7FF2-4EF5-9C83-207360B67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458" y="913812"/>
                <a:ext cx="2273324" cy="584775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E3792C2-9AB8-4D03-8256-41BBC059D291}"/>
                  </a:ext>
                </a:extLst>
              </p:cNvPr>
              <p:cNvSpPr txBox="1"/>
              <p:nvPr/>
            </p:nvSpPr>
            <p:spPr>
              <a:xfrm>
                <a:off x="3982165" y="3114069"/>
                <a:ext cx="1494502" cy="49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𝑡𝑙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𝑏𝑟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E3792C2-9AB8-4D03-8256-41BBC059D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165" y="3114069"/>
                <a:ext cx="1494502" cy="491801"/>
              </a:xfrm>
              <a:prstGeom prst="rect">
                <a:avLst/>
              </a:prstGeom>
              <a:blipFill>
                <a:blip r:embed="rId8"/>
                <a:stretch>
                  <a:fillRect r="-17143" b="-123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F744CCF8-23B0-4292-AC85-24811D691436}"/>
              </a:ext>
            </a:extLst>
          </p:cNvPr>
          <p:cNvSpPr txBox="1"/>
          <p:nvPr/>
        </p:nvSpPr>
        <p:spPr>
          <a:xfrm>
            <a:off x="6067649" y="1868061"/>
            <a:ext cx="169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merging</a:t>
            </a:r>
            <a:endParaRPr lang="el-GR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E1762D8-0333-4A9F-A5F5-8AF886F0CDB8}"/>
                  </a:ext>
                </a:extLst>
              </p:cNvPr>
              <p:cNvSpPr txBox="1"/>
              <p:nvPr/>
            </p:nvSpPr>
            <p:spPr>
              <a:xfrm>
                <a:off x="6109001" y="2238656"/>
                <a:ext cx="1494502" cy="49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𝑡𝑙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,6</m:t>
                          </m:r>
                        </m:e>
                      </m:d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𝑏𝑟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E1762D8-0333-4A9F-A5F5-8AF886F0C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001" y="2238656"/>
                <a:ext cx="1494502" cy="491801"/>
              </a:xfrm>
              <a:prstGeom prst="rect">
                <a:avLst/>
              </a:prstGeom>
              <a:blipFill>
                <a:blip r:embed="rId9"/>
                <a:stretch>
                  <a:fillRect r="-20816" b="-123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F764B60-4605-4189-896B-CBE4722F06C6}"/>
                  </a:ext>
                </a:extLst>
              </p:cNvPr>
              <p:cNvSpPr txBox="1"/>
              <p:nvPr/>
            </p:nvSpPr>
            <p:spPr>
              <a:xfrm>
                <a:off x="6102870" y="2703053"/>
                <a:ext cx="1494502" cy="49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𝑡𝑙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,6</m:t>
                          </m:r>
                        </m:e>
                      </m:d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𝑏𝑟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8,6</m:t>
                          </m:r>
                        </m:e>
                      </m:d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F764B60-4605-4189-896B-CBE4722F0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870" y="2703053"/>
                <a:ext cx="1494502" cy="491801"/>
              </a:xfrm>
              <a:prstGeom prst="rect">
                <a:avLst/>
              </a:prstGeom>
              <a:blipFill>
                <a:blip r:embed="rId10"/>
                <a:stretch>
                  <a:fillRect r="-17143" b="-123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1756397-0C90-4EB1-897E-B9E777A12B1C}"/>
                  </a:ext>
                </a:extLst>
              </p:cNvPr>
              <p:cNvSpPr txBox="1"/>
              <p:nvPr/>
            </p:nvSpPr>
            <p:spPr>
              <a:xfrm>
                <a:off x="6039502" y="1907055"/>
                <a:ext cx="1993680" cy="77367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u="sng" dirty="0">
                    <a:latin typeface="Cambria Math" panose="02040503050406030204" pitchFamily="18" charset="0"/>
                  </a:rPr>
                  <a:t>Merged node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𝑡𝑙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𝑏𝑟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400" b="1" u="sng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1756397-0C90-4EB1-897E-B9E777A12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502" y="1907055"/>
                <a:ext cx="1993680" cy="773673"/>
              </a:xfrm>
              <a:prstGeom prst="rect">
                <a:avLst/>
              </a:prstGeom>
              <a:blipFill>
                <a:blip r:embed="rId11"/>
                <a:stretch>
                  <a:fillRect l="-606" t="-1538" r="-3333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CE80AA0B-C187-43D8-9495-C8084BB67691}"/>
              </a:ext>
            </a:extLst>
          </p:cNvPr>
          <p:cNvSpPr txBox="1"/>
          <p:nvPr/>
        </p:nvSpPr>
        <p:spPr>
          <a:xfrm>
            <a:off x="6090643" y="3373439"/>
            <a:ext cx="1916269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Bounded</a:t>
            </a:r>
            <a:endParaRPr lang="el-GR" dirty="0"/>
          </a:p>
        </p:txBody>
      </p:sp>
      <p:cxnSp>
        <p:nvCxnSpPr>
          <p:cNvPr id="54" name="Ευθύγραμμο βέλος σύνδεσης 53">
            <a:extLst>
              <a:ext uri="{FF2B5EF4-FFF2-40B4-BE49-F238E27FC236}">
                <a16:creationId xmlns:a16="http://schemas.microsoft.com/office/drawing/2014/main" id="{45D5F3CF-444A-4D84-A96A-59B852067D5A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7036342" y="2680728"/>
            <a:ext cx="12436" cy="692711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95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" grpId="0" animBg="1"/>
      <p:bldP spid="27" grpId="0"/>
      <p:bldP spid="40" grpId="0"/>
      <p:bldP spid="43" grpId="0"/>
      <p:bldP spid="43" grpId="1"/>
      <p:bldP spid="50" grpId="0"/>
      <p:bldP spid="50" grpId="1"/>
      <p:bldP spid="51" grpId="0"/>
      <p:bldP spid="51" grpId="1"/>
      <p:bldP spid="52" grpId="0" animBg="1"/>
      <p:bldP spid="52" grpId="1" animBg="1"/>
      <p:bldP spid="53" grpId="0" animBg="1"/>
      <p:bldP spid="53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Εικόνα 82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E1696F62-9B28-426B-BE5D-6E39E3A47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54" y="-12700"/>
            <a:ext cx="3988346" cy="6223542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450684A2-8A75-47CC-92E8-FA5F2FC343A6}"/>
              </a:ext>
            </a:extLst>
          </p:cNvPr>
          <p:cNvSpPr txBox="1"/>
          <p:nvPr/>
        </p:nvSpPr>
        <p:spPr>
          <a:xfrm>
            <a:off x="8203654" y="6144994"/>
            <a:ext cx="398230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Ψευδοκώδικας </a:t>
            </a:r>
            <a:r>
              <a:rPr lang="en-US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PPA*</a:t>
            </a:r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ε</a:t>
            </a:r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l-GR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1" name="Εικόνα 40" descr="Εικόνα που περιέχει κείμενο, ρολόι, μετρη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95847DA4-F981-42F3-8D2F-398875EAB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7" y="913813"/>
            <a:ext cx="3816652" cy="5727698"/>
          </a:xfrm>
          <a:prstGeom prst="rect">
            <a:avLst/>
          </a:prstGeom>
        </p:spPr>
      </p:pic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5AF91678-CA8F-454B-8609-D0C4104A20EB}"/>
              </a:ext>
            </a:extLst>
          </p:cNvPr>
          <p:cNvSpPr/>
          <p:nvPr/>
        </p:nvSpPr>
        <p:spPr>
          <a:xfrm>
            <a:off x="0" y="6653803"/>
            <a:ext cx="12192000" cy="214559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Ελεύθερη σχεδίαση: Σχήμα 7">
            <a:extLst>
              <a:ext uri="{FF2B5EF4-FFF2-40B4-BE49-F238E27FC236}">
                <a16:creationId xmlns:a16="http://schemas.microsoft.com/office/drawing/2014/main" id="{1D0B4B2E-53C7-47F8-9288-9F9E8065AF8F}"/>
              </a:ext>
            </a:extLst>
          </p:cNvPr>
          <p:cNvSpPr/>
          <p:nvPr/>
        </p:nvSpPr>
        <p:spPr>
          <a:xfrm>
            <a:off x="11232277" y="6210841"/>
            <a:ext cx="953680" cy="476840"/>
          </a:xfrm>
          <a:custGeom>
            <a:avLst/>
            <a:gdLst>
              <a:gd name="connsiteX0" fmla="*/ 476840 w 953680"/>
              <a:gd name="connsiteY0" fmla="*/ 0 h 476840"/>
              <a:gd name="connsiteX1" fmla="*/ 953680 w 953680"/>
              <a:gd name="connsiteY1" fmla="*/ 476840 h 476840"/>
              <a:gd name="connsiteX2" fmla="*/ 0 w 953680"/>
              <a:gd name="connsiteY2" fmla="*/ 476840 h 476840"/>
              <a:gd name="connsiteX3" fmla="*/ 476840 w 953680"/>
              <a:gd name="connsiteY3" fmla="*/ 0 h 47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680" h="476840">
                <a:moveTo>
                  <a:pt x="476840" y="0"/>
                </a:moveTo>
                <a:cubicBezTo>
                  <a:pt x="740191" y="0"/>
                  <a:pt x="953680" y="213489"/>
                  <a:pt x="953680" y="476840"/>
                </a:cubicBezTo>
                <a:lnTo>
                  <a:pt x="0" y="476840"/>
                </a:lnTo>
                <a:cubicBezTo>
                  <a:pt x="0" y="213489"/>
                  <a:pt x="213489" y="0"/>
                  <a:pt x="476840" y="0"/>
                </a:cubicBezTo>
                <a:close/>
              </a:path>
            </a:pathLst>
          </a:cu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dirty="0">
                <a:latin typeface="Consolas" panose="020B0609020204030204" pitchFamily="49" charset="0"/>
                <a:ea typeface="Segoe UI Black" panose="020B0A02040204020203" pitchFamily="34" charset="0"/>
              </a:rPr>
              <a:t>2</a:t>
            </a:r>
            <a:r>
              <a:rPr lang="en-US" dirty="0">
                <a:latin typeface="Consolas" panose="020B0609020204030204" pitchFamily="49" charset="0"/>
                <a:ea typeface="Segoe UI Black" panose="020B0A02040204020203" pitchFamily="34" charset="0"/>
              </a:rPr>
              <a:t>7</a:t>
            </a:r>
            <a:endParaRPr lang="el-GR" dirty="0">
              <a:latin typeface="Consolas" panose="020B0609020204030204" pitchFamily="49" charset="0"/>
              <a:ea typeface="Segoe UI Black" panose="020B0A02040204020203" pitchFamily="34" charset="0"/>
            </a:endParaRPr>
          </a:p>
        </p:txBody>
      </p:sp>
      <p:sp>
        <p:nvSpPr>
          <p:cNvPr id="13" name="Βέλος: Αριστερό 12">
            <a:extLst>
              <a:ext uri="{FF2B5EF4-FFF2-40B4-BE49-F238E27FC236}">
                <a16:creationId xmlns:a16="http://schemas.microsoft.com/office/drawing/2014/main" id="{6D8F7F11-C02A-4A4A-ABB1-4F2BA37F8709}"/>
              </a:ext>
            </a:extLst>
          </p:cNvPr>
          <p:cNvSpPr/>
          <p:nvPr/>
        </p:nvSpPr>
        <p:spPr>
          <a:xfrm>
            <a:off x="2369662" y="2005433"/>
            <a:ext cx="770259" cy="989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1243F4-ADFF-4D9A-9AFA-CCE5C1201B20}"/>
              </a:ext>
            </a:extLst>
          </p:cNvPr>
          <p:cNvSpPr txBox="1"/>
          <p:nvPr/>
        </p:nvSpPr>
        <p:spPr>
          <a:xfrm>
            <a:off x="2216526" y="1724085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εκκίνησης</a:t>
            </a:r>
          </a:p>
        </p:txBody>
      </p:sp>
      <p:sp>
        <p:nvSpPr>
          <p:cNvPr id="15" name="Βέλος: Αριστερό 14">
            <a:extLst>
              <a:ext uri="{FF2B5EF4-FFF2-40B4-BE49-F238E27FC236}">
                <a16:creationId xmlns:a16="http://schemas.microsoft.com/office/drawing/2014/main" id="{B1AC2A5F-0BD8-4646-B45B-2188AB9C9926}"/>
              </a:ext>
            </a:extLst>
          </p:cNvPr>
          <p:cNvSpPr/>
          <p:nvPr/>
        </p:nvSpPr>
        <p:spPr>
          <a:xfrm>
            <a:off x="2369661" y="5632010"/>
            <a:ext cx="770259" cy="989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3D26B-77CC-45E3-B3E5-4635675E1EB8}"/>
              </a:ext>
            </a:extLst>
          </p:cNvPr>
          <p:cNvSpPr txBox="1"/>
          <p:nvPr/>
        </p:nvSpPr>
        <p:spPr>
          <a:xfrm>
            <a:off x="2220797" y="5371654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στόχος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B9D03A-26BF-4A9D-9703-D18AB622F208}"/>
              </a:ext>
            </a:extLst>
          </p:cNvPr>
          <p:cNvSpPr txBox="1"/>
          <p:nvPr/>
        </p:nvSpPr>
        <p:spPr>
          <a:xfrm>
            <a:off x="5182829" y="296666"/>
            <a:ext cx="164737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solidFill>
                  <a:schemeClr val="bg1"/>
                </a:solidFill>
              </a:rPr>
              <a:t>Επανάληψη</a:t>
            </a:r>
            <a:r>
              <a:rPr lang="en-US" b="1" dirty="0">
                <a:solidFill>
                  <a:schemeClr val="bg1"/>
                </a:solidFill>
              </a:rPr>
              <a:t> 9</a:t>
            </a:r>
            <a:r>
              <a:rPr lang="el-GR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9" name="Ορθογώνιο 38">
            <a:extLst>
              <a:ext uri="{FF2B5EF4-FFF2-40B4-BE49-F238E27FC236}">
                <a16:creationId xmlns:a16="http://schemas.microsoft.com/office/drawing/2014/main" id="{B27018BC-382F-4A67-A024-B48B26465E94}"/>
              </a:ext>
            </a:extLst>
          </p:cNvPr>
          <p:cNvSpPr/>
          <p:nvPr/>
        </p:nvSpPr>
        <p:spPr>
          <a:xfrm>
            <a:off x="-7278" y="-12701"/>
            <a:ext cx="3816652" cy="926513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200" i="1" dirty="0"/>
              <a:t>Παράδειγμα </a:t>
            </a:r>
            <a:r>
              <a:rPr lang="en-US" sz="2200" i="1" dirty="0"/>
              <a:t>PP</a:t>
            </a:r>
            <a:r>
              <a:rPr lang="el-GR" sz="2200" i="1" dirty="0"/>
              <a:t>Α*ε</a:t>
            </a:r>
            <a:r>
              <a:rPr lang="en-US" sz="2200" i="1" dirty="0"/>
              <a:t>=0</a:t>
            </a:r>
            <a:endParaRPr lang="el-GR" sz="2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D463DDB-BC3D-4C94-98EB-5CCC130F249D}"/>
                  </a:ext>
                </a:extLst>
              </p:cNvPr>
              <p:cNvSpPr txBox="1"/>
              <p:nvPr/>
            </p:nvSpPr>
            <p:spPr>
              <a:xfrm>
                <a:off x="5771748" y="913812"/>
                <a:ext cx="2273324" cy="631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𝒈𝒐𝒂𝒍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𝒈𝒐𝒂𝒍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D463DDB-BC3D-4C94-98EB-5CCC130F2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748" y="913812"/>
                <a:ext cx="2273324" cy="631455"/>
              </a:xfrm>
              <a:prstGeom prst="rect">
                <a:avLst/>
              </a:prstGeom>
              <a:blipFill>
                <a:blip r:embed="rId5"/>
                <a:stretch>
                  <a:fillRect b="-388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Κύλινδρος 41">
            <a:extLst>
              <a:ext uri="{FF2B5EF4-FFF2-40B4-BE49-F238E27FC236}">
                <a16:creationId xmlns:a16="http://schemas.microsoft.com/office/drawing/2014/main" id="{5B9A1C83-1C6A-4FCD-BF23-3BFA9D551D4F}"/>
              </a:ext>
            </a:extLst>
          </p:cNvPr>
          <p:cNvSpPr/>
          <p:nvPr/>
        </p:nvSpPr>
        <p:spPr>
          <a:xfrm>
            <a:off x="3962045" y="1283611"/>
            <a:ext cx="1783402" cy="29296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000" b="0" i="1" dirty="0">
              <a:latin typeface="Cambria Math" panose="02040503050406030204" pitchFamily="18" charset="0"/>
            </a:endParaRPr>
          </a:p>
          <a:p>
            <a:pPr algn="just"/>
            <a:endParaRPr lang="en-US" sz="1000" b="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2E174F-2DE7-425F-BC36-BE9051C1C450}"/>
              </a:ext>
            </a:extLst>
          </p:cNvPr>
          <p:cNvSpPr txBox="1"/>
          <p:nvPr/>
        </p:nvSpPr>
        <p:spPr>
          <a:xfrm>
            <a:off x="4381558" y="1287197"/>
            <a:ext cx="996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endParaRPr lang="el-G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85F6DF7-3271-431C-AB89-BBABB3E30DB1}"/>
                  </a:ext>
                </a:extLst>
              </p:cNvPr>
              <p:cNvSpPr txBox="1"/>
              <p:nvPr/>
            </p:nvSpPr>
            <p:spPr>
              <a:xfrm>
                <a:off x="3962045" y="4339582"/>
                <a:ext cx="3982304" cy="109395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i="1" u="sng" dirty="0" err="1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Sols_pp</a:t>
                </a:r>
                <a:endParaRPr lang="en-US" b="1" i="1" u="sng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l-G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𝑔𝑜𝑎𝑙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3,9</m:t>
                        </m:r>
                      </m:e>
                    </m:d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3,9</m:t>
                        </m:r>
                      </m:e>
                    </m:d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𝑔𝑜𝑎𝑙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3,9</m:t>
                        </m:r>
                      </m:e>
                    </m:d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3,9</m:t>
                        </m:r>
                      </m:e>
                    </m:d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l-GR" sz="14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l-G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𝑛𝑑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 (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𝑔𝑜𝑎𝑙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4,7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4,7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𝑔𝑜𝑎𝑙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4,7</m:t>
                            </m:r>
                          </m:e>
                        </m:d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4,7</m:t>
                            </m:r>
                          </m:e>
                        </m:d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l-G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𝑟𝑑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 (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𝑔𝑜𝑎𝑙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𝑔𝑜𝑎𝑙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l-G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85F6DF7-3271-431C-AB89-BBABB3E30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045" y="4339582"/>
                <a:ext cx="3982304" cy="1093954"/>
              </a:xfrm>
              <a:prstGeom prst="rect">
                <a:avLst/>
              </a:prstGeom>
              <a:blipFill>
                <a:blip r:embed="rId6"/>
                <a:stretch>
                  <a:fillRect l="-1221" t="-3315" b="-221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7690F26-9CD1-467D-8569-F978C8323888}"/>
              </a:ext>
            </a:extLst>
          </p:cNvPr>
          <p:cNvSpPr txBox="1"/>
          <p:nvPr/>
        </p:nvSpPr>
        <p:spPr>
          <a:xfrm>
            <a:off x="4381558" y="5823417"/>
            <a:ext cx="1220784" cy="55399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Solutions</a:t>
            </a:r>
          </a:p>
          <a:p>
            <a:pPr algn="ctr"/>
            <a:r>
              <a:rPr lang="en-US" sz="1200" b="1" u="sng" dirty="0">
                <a:solidFill>
                  <a:schemeClr val="bg1"/>
                </a:solidFill>
              </a:rPr>
              <a:t>Only tl paths</a:t>
            </a:r>
            <a:endParaRPr lang="el-GR" sz="1200" b="1" u="sng" dirty="0">
              <a:solidFill>
                <a:schemeClr val="bg1"/>
              </a:solidFill>
            </a:endParaRPr>
          </a:p>
        </p:txBody>
      </p:sp>
      <p:sp>
        <p:nvSpPr>
          <p:cNvPr id="59" name="Ορθογώνιο: Στρογγύλεμα γωνιών 58">
            <a:extLst>
              <a:ext uri="{FF2B5EF4-FFF2-40B4-BE49-F238E27FC236}">
                <a16:creationId xmlns:a16="http://schemas.microsoft.com/office/drawing/2014/main" id="{ED975499-6CF4-410D-9761-59FEA54EE32B}"/>
              </a:ext>
            </a:extLst>
          </p:cNvPr>
          <p:cNvSpPr/>
          <p:nvPr/>
        </p:nvSpPr>
        <p:spPr>
          <a:xfrm>
            <a:off x="6096000" y="3912243"/>
            <a:ext cx="90313" cy="239596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61" name="Ευθύγραμμο βέλος σύνδεσης 60">
            <a:extLst>
              <a:ext uri="{FF2B5EF4-FFF2-40B4-BE49-F238E27FC236}">
                <a16:creationId xmlns:a16="http://schemas.microsoft.com/office/drawing/2014/main" id="{9ED50756-4E81-471D-ADA3-0FAAC26DE604}"/>
              </a:ext>
            </a:extLst>
          </p:cNvPr>
          <p:cNvCxnSpPr>
            <a:stCxn id="2" idx="0"/>
          </p:cNvCxnSpPr>
          <p:nvPr/>
        </p:nvCxnSpPr>
        <p:spPr>
          <a:xfrm flipV="1">
            <a:off x="4991950" y="5433537"/>
            <a:ext cx="19888" cy="3898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65409C6-84E9-4FAA-B1C5-F5E281F8CDB4}"/>
                  </a:ext>
                </a:extLst>
              </p:cNvPr>
              <p:cNvSpPr txBox="1"/>
              <p:nvPr/>
            </p:nvSpPr>
            <p:spPr>
              <a:xfrm>
                <a:off x="6148855" y="2785501"/>
                <a:ext cx="1494502" cy="496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𝒕𝒍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𝒈𝒐𝒂𝒍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𝒃𝒓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𝒈𝒐𝒂𝒍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65409C6-84E9-4FAA-B1C5-F5E281F8C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855" y="2785501"/>
                <a:ext cx="1494502" cy="496803"/>
              </a:xfrm>
              <a:prstGeom prst="rect">
                <a:avLst/>
              </a:prstGeom>
              <a:blipFill>
                <a:blip r:embed="rId7"/>
                <a:stretch>
                  <a:fillRect r="-24490" b="-246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33E2C65-73DA-4B34-9FC6-E61D066BDBFC}"/>
                  </a:ext>
                </a:extLst>
              </p:cNvPr>
              <p:cNvSpPr txBox="1"/>
              <p:nvPr/>
            </p:nvSpPr>
            <p:spPr>
              <a:xfrm>
                <a:off x="6148855" y="2311534"/>
                <a:ext cx="1494502" cy="496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𝒕𝒍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𝒈𝒐𝒂𝒍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𝒃𝒓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𝒈𝒐𝒂𝒍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33E2C65-73DA-4B34-9FC6-E61D066BD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855" y="2311534"/>
                <a:ext cx="1494502" cy="496803"/>
              </a:xfrm>
              <a:prstGeom prst="rect">
                <a:avLst/>
              </a:prstGeom>
              <a:blipFill>
                <a:blip r:embed="rId8"/>
                <a:stretch>
                  <a:fillRect r="-28163" b="-122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D07BB1F2-7807-4DA7-AFEB-09EECAAE51E0}"/>
              </a:ext>
            </a:extLst>
          </p:cNvPr>
          <p:cNvSpPr txBox="1"/>
          <p:nvPr/>
        </p:nvSpPr>
        <p:spPr>
          <a:xfrm>
            <a:off x="6220049" y="2020461"/>
            <a:ext cx="169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merging</a:t>
            </a:r>
            <a:endParaRPr lang="el-GR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49CDDD9-D09E-4CF7-82D1-94BD5B20EFFB}"/>
                  </a:ext>
                </a:extLst>
              </p:cNvPr>
              <p:cNvSpPr txBox="1"/>
              <p:nvPr/>
            </p:nvSpPr>
            <p:spPr>
              <a:xfrm>
                <a:off x="6219417" y="2110986"/>
                <a:ext cx="1925976" cy="70724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u="sng" dirty="0">
                    <a:latin typeface="Cambria Math" panose="02040503050406030204" pitchFamily="18" charset="0"/>
                  </a:rPr>
                  <a:t>Merged node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𝑡𝑙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𝑏𝑟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49CDDD9-D09E-4CF7-82D1-94BD5B20E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417" y="2110986"/>
                <a:ext cx="1925976" cy="707245"/>
              </a:xfrm>
              <a:prstGeom prst="rect">
                <a:avLst/>
              </a:prstGeom>
              <a:blipFill>
                <a:blip r:embed="rId9"/>
                <a:stretch>
                  <a:fillRect l="-627" t="-840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558739EF-5C70-4EA8-ABE6-35EC60DC6BD0}"/>
              </a:ext>
            </a:extLst>
          </p:cNvPr>
          <p:cNvSpPr txBox="1"/>
          <p:nvPr/>
        </p:nvSpPr>
        <p:spPr>
          <a:xfrm>
            <a:off x="6231050" y="3328879"/>
            <a:ext cx="1916269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 bounded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2A21FF6-0483-41DF-8DB6-86A3B98EC358}"/>
                  </a:ext>
                </a:extLst>
              </p:cNvPr>
              <p:cNvSpPr txBox="1"/>
              <p:nvPr/>
            </p:nvSpPr>
            <p:spPr>
              <a:xfrm>
                <a:off x="6235498" y="2038776"/>
                <a:ext cx="1925976" cy="70724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u="sng" dirty="0">
                    <a:latin typeface="Cambria Math" panose="02040503050406030204" pitchFamily="18" charset="0"/>
                  </a:rPr>
                  <a:t>Merged node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𝑡𝑙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𝑏𝑟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2A21FF6-0483-41DF-8DB6-86A3B98E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498" y="2038776"/>
                <a:ext cx="1925976" cy="707245"/>
              </a:xfrm>
              <a:prstGeom prst="rect">
                <a:avLst/>
              </a:prstGeom>
              <a:blipFill>
                <a:blip r:embed="rId10"/>
                <a:stretch>
                  <a:fillRect l="-627" t="-840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3C324184-B154-4296-BF89-F9F232690883}"/>
              </a:ext>
            </a:extLst>
          </p:cNvPr>
          <p:cNvSpPr txBox="1"/>
          <p:nvPr/>
        </p:nvSpPr>
        <p:spPr>
          <a:xfrm>
            <a:off x="6240351" y="3338918"/>
            <a:ext cx="1916269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 bounded</a:t>
            </a:r>
            <a:endParaRPr lang="el-GR" dirty="0"/>
          </a:p>
        </p:txBody>
      </p:sp>
      <p:cxnSp>
        <p:nvCxnSpPr>
          <p:cNvPr id="77" name="Ευθύγραμμο βέλος σύνδεσης 76">
            <a:extLst>
              <a:ext uri="{FF2B5EF4-FFF2-40B4-BE49-F238E27FC236}">
                <a16:creationId xmlns:a16="http://schemas.microsoft.com/office/drawing/2014/main" id="{1D672631-43DD-4BFF-8F17-2130120C7366}"/>
              </a:ext>
            </a:extLst>
          </p:cNvPr>
          <p:cNvCxnSpPr>
            <a:stCxn id="75" idx="2"/>
            <a:endCxn id="76" idx="0"/>
          </p:cNvCxnSpPr>
          <p:nvPr/>
        </p:nvCxnSpPr>
        <p:spPr>
          <a:xfrm>
            <a:off x="7198486" y="2746021"/>
            <a:ext cx="0" cy="592897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B213217-63EB-4D65-A3A8-ABFE1FD83269}"/>
                  </a:ext>
                </a:extLst>
              </p:cNvPr>
              <p:cNvSpPr txBox="1"/>
              <p:nvPr/>
            </p:nvSpPr>
            <p:spPr>
              <a:xfrm>
                <a:off x="6136996" y="2785706"/>
                <a:ext cx="1494502" cy="496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𝒕𝒍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𝒈𝒐𝒂𝒍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𝒃𝒓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𝒈𝒐𝒂𝒍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B213217-63EB-4D65-A3A8-ABFE1FD83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996" y="2785706"/>
                <a:ext cx="1494502" cy="496803"/>
              </a:xfrm>
              <a:prstGeom prst="rect">
                <a:avLst/>
              </a:prstGeom>
              <a:blipFill>
                <a:blip r:embed="rId11"/>
                <a:stretch>
                  <a:fillRect r="-24490" b="-246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D4DF709-66FC-407A-8F61-177B1E82BDCB}"/>
                  </a:ext>
                </a:extLst>
              </p:cNvPr>
              <p:cNvSpPr txBox="1"/>
              <p:nvPr/>
            </p:nvSpPr>
            <p:spPr>
              <a:xfrm>
                <a:off x="6136996" y="2311739"/>
                <a:ext cx="1494502" cy="496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𝒕𝒍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𝒈𝒐𝒂𝒍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𝒃𝒓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:(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𝒈𝒐𝒂𝒍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D4DF709-66FC-407A-8F61-177B1E82B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996" y="2311739"/>
                <a:ext cx="1494502" cy="496803"/>
              </a:xfrm>
              <a:prstGeom prst="rect">
                <a:avLst/>
              </a:prstGeom>
              <a:blipFill>
                <a:blip r:embed="rId12"/>
                <a:stretch>
                  <a:fillRect r="-28163" b="-122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10A1AD14-A318-4731-B4A6-4A30AE16DFA4}"/>
              </a:ext>
            </a:extLst>
          </p:cNvPr>
          <p:cNvSpPr txBox="1"/>
          <p:nvPr/>
        </p:nvSpPr>
        <p:spPr>
          <a:xfrm>
            <a:off x="6208190" y="2020666"/>
            <a:ext cx="169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merging</a:t>
            </a:r>
            <a:endParaRPr lang="el-GR" b="1" u="sng" dirty="0"/>
          </a:p>
        </p:txBody>
      </p:sp>
      <p:cxnSp>
        <p:nvCxnSpPr>
          <p:cNvPr id="88" name="Ευθύγραμμο βέλος σύνδεσης 87">
            <a:extLst>
              <a:ext uri="{FF2B5EF4-FFF2-40B4-BE49-F238E27FC236}">
                <a16:creationId xmlns:a16="http://schemas.microsoft.com/office/drawing/2014/main" id="{BD233A81-742B-4A22-BB0D-91C882973FC3}"/>
              </a:ext>
            </a:extLst>
          </p:cNvPr>
          <p:cNvCxnSpPr>
            <a:stCxn id="66" idx="2"/>
            <a:endCxn id="67" idx="0"/>
          </p:cNvCxnSpPr>
          <p:nvPr/>
        </p:nvCxnSpPr>
        <p:spPr>
          <a:xfrm>
            <a:off x="7182405" y="2818231"/>
            <a:ext cx="6780" cy="510648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Βέλος: Αριστερό 88">
            <a:extLst>
              <a:ext uri="{FF2B5EF4-FFF2-40B4-BE49-F238E27FC236}">
                <a16:creationId xmlns:a16="http://schemas.microsoft.com/office/drawing/2014/main" id="{941E92F5-7313-4EF1-95FD-AC1FA296C624}"/>
              </a:ext>
            </a:extLst>
          </p:cNvPr>
          <p:cNvSpPr/>
          <p:nvPr/>
        </p:nvSpPr>
        <p:spPr>
          <a:xfrm rot="19613937">
            <a:off x="10084404" y="2341883"/>
            <a:ext cx="674109" cy="3492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5237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9" grpId="0" animBg="1"/>
      <p:bldP spid="62" grpId="0"/>
      <p:bldP spid="62" grpId="1"/>
      <p:bldP spid="63" grpId="0"/>
      <p:bldP spid="63" grpId="1"/>
      <p:bldP spid="64" grpId="0"/>
      <p:bldP spid="64" grpId="1"/>
      <p:bldP spid="66" grpId="0" animBg="1"/>
      <p:bldP spid="66" grpId="1" animBg="1"/>
      <p:bldP spid="67" grpId="0" animBg="1"/>
      <p:bldP spid="67" grpId="1" animBg="1"/>
      <p:bldP spid="75" grpId="0" animBg="1"/>
      <p:bldP spid="75" grpId="1" animBg="1"/>
      <p:bldP spid="76" grpId="0" animBg="1"/>
      <p:bldP spid="76" grpId="1" animBg="1"/>
      <p:bldP spid="80" grpId="0"/>
      <p:bldP spid="80" grpId="1"/>
      <p:bldP spid="81" grpId="0"/>
      <p:bldP spid="81" grpId="1"/>
      <p:bldP spid="82" grpId="0"/>
      <p:bldP spid="82" grpId="1"/>
      <p:bldP spid="89" grpId="0" animBg="1"/>
      <p:bldP spid="89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Πίνακας 7">
            <a:extLst>
              <a:ext uri="{FF2B5EF4-FFF2-40B4-BE49-F238E27FC236}">
                <a16:creationId xmlns:a16="http://schemas.microsoft.com/office/drawing/2014/main" id="{31A90F85-91F4-40F5-AAC9-DF30557E158B}"/>
              </a:ext>
            </a:extLst>
          </p:cNvPr>
          <p:cNvGraphicFramePr>
            <a:graphicFrameLocks noGrp="1"/>
          </p:cNvGraphicFramePr>
          <p:nvPr/>
        </p:nvGraphicFramePr>
        <p:xfrm>
          <a:off x="195254" y="1864118"/>
          <a:ext cx="6588921" cy="2950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5145">
                  <a:extLst>
                    <a:ext uri="{9D8B030D-6E8A-4147-A177-3AD203B41FA5}">
                      <a16:colId xmlns:a16="http://schemas.microsoft.com/office/drawing/2014/main" val="4258332406"/>
                    </a:ext>
                  </a:extLst>
                </a:gridCol>
                <a:gridCol w="783125">
                  <a:extLst>
                    <a:ext uri="{9D8B030D-6E8A-4147-A177-3AD203B41FA5}">
                      <a16:colId xmlns:a16="http://schemas.microsoft.com/office/drawing/2014/main" val="3649416214"/>
                    </a:ext>
                  </a:extLst>
                </a:gridCol>
                <a:gridCol w="870483">
                  <a:extLst>
                    <a:ext uri="{9D8B030D-6E8A-4147-A177-3AD203B41FA5}">
                      <a16:colId xmlns:a16="http://schemas.microsoft.com/office/drawing/2014/main" val="316768618"/>
                    </a:ext>
                  </a:extLst>
                </a:gridCol>
                <a:gridCol w="696541">
                  <a:extLst>
                    <a:ext uri="{9D8B030D-6E8A-4147-A177-3AD203B41FA5}">
                      <a16:colId xmlns:a16="http://schemas.microsoft.com/office/drawing/2014/main" val="3102007647"/>
                    </a:ext>
                  </a:extLst>
                </a:gridCol>
                <a:gridCol w="783125">
                  <a:extLst>
                    <a:ext uri="{9D8B030D-6E8A-4147-A177-3AD203B41FA5}">
                      <a16:colId xmlns:a16="http://schemas.microsoft.com/office/drawing/2014/main" val="3388936643"/>
                    </a:ext>
                  </a:extLst>
                </a:gridCol>
                <a:gridCol w="677987">
                  <a:extLst>
                    <a:ext uri="{9D8B030D-6E8A-4147-A177-3AD203B41FA5}">
                      <a16:colId xmlns:a16="http://schemas.microsoft.com/office/drawing/2014/main" val="2631287689"/>
                    </a:ext>
                  </a:extLst>
                </a:gridCol>
                <a:gridCol w="677987">
                  <a:extLst>
                    <a:ext uri="{9D8B030D-6E8A-4147-A177-3AD203B41FA5}">
                      <a16:colId xmlns:a16="http://schemas.microsoft.com/office/drawing/2014/main" val="3442393194"/>
                    </a:ext>
                  </a:extLst>
                </a:gridCol>
                <a:gridCol w="687264">
                  <a:extLst>
                    <a:ext uri="{9D8B030D-6E8A-4147-A177-3AD203B41FA5}">
                      <a16:colId xmlns:a16="http://schemas.microsoft.com/office/drawing/2014/main" val="3298404725"/>
                    </a:ext>
                  </a:extLst>
                </a:gridCol>
                <a:gridCol w="687264">
                  <a:extLst>
                    <a:ext uri="{9D8B030D-6E8A-4147-A177-3AD203B41FA5}">
                      <a16:colId xmlns:a16="http://schemas.microsoft.com/office/drawing/2014/main" val="499101896"/>
                    </a:ext>
                  </a:extLst>
                </a:gridCol>
              </a:tblGrid>
              <a:tr h="10276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ε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BOA*</a:t>
                      </a:r>
                      <a:r>
                        <a:rPr lang="el-GR" sz="1100" baseline="-25000">
                          <a:effectLst/>
                        </a:rPr>
                        <a:t>ε</a:t>
                      </a:r>
                      <a:r>
                        <a:rPr lang="en-US" sz="1100">
                          <a:effectLst/>
                        </a:rPr>
                        <a:t> num</a:t>
                      </a:r>
                      <a:r>
                        <a:rPr lang="en-US" sz="1100" baseline="-25000">
                          <a:effectLst/>
                        </a:rPr>
                        <a:t>avg </a:t>
                      </a:r>
                      <a:r>
                        <a:rPr lang="en-US" sz="1100">
                          <a:effectLst/>
                        </a:rPr>
                        <a:t>sols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PPA* num</a:t>
                      </a:r>
                      <a:r>
                        <a:rPr lang="en-US" sz="1100" baseline="-25000">
                          <a:effectLst/>
                        </a:rPr>
                        <a:t>avg </a:t>
                      </a:r>
                      <a:r>
                        <a:rPr lang="en-US" sz="1100">
                          <a:effectLst/>
                        </a:rPr>
                        <a:t>sols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BOA*</a:t>
                      </a:r>
                      <a:r>
                        <a:rPr lang="el-GR" sz="1100" baseline="-25000">
                          <a:effectLst/>
                        </a:rPr>
                        <a:t>ε</a:t>
                      </a:r>
                      <a:r>
                        <a:rPr lang="en-US" sz="1100">
                          <a:effectLst/>
                        </a:rPr>
                        <a:t> time</a:t>
                      </a:r>
                      <a:r>
                        <a:rPr lang="en-US" sz="1100" baseline="-25000">
                          <a:effectLst/>
                        </a:rPr>
                        <a:t>avg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PPA* time</a:t>
                      </a:r>
                      <a:r>
                        <a:rPr lang="en-US" sz="1100" baseline="-25000">
                          <a:effectLst/>
                        </a:rPr>
                        <a:t>avg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BOA*</a:t>
                      </a:r>
                      <a:r>
                        <a:rPr lang="el-GR" sz="1100" baseline="-25000">
                          <a:effectLst/>
                        </a:rPr>
                        <a:t>ε</a:t>
                      </a:r>
                      <a:r>
                        <a:rPr lang="en-US" sz="1100">
                          <a:effectLst/>
                        </a:rPr>
                        <a:t> num</a:t>
                      </a:r>
                      <a:r>
                        <a:rPr lang="en-US" sz="1100" baseline="-25000">
                          <a:effectLst/>
                        </a:rPr>
                        <a:t>med </a:t>
                      </a:r>
                      <a:r>
                        <a:rPr lang="en-US" sz="1100">
                          <a:effectLst/>
                        </a:rPr>
                        <a:t>sols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PPA* num</a:t>
                      </a:r>
                      <a:r>
                        <a:rPr lang="en-US" sz="1100" baseline="-25000">
                          <a:effectLst/>
                        </a:rPr>
                        <a:t>med </a:t>
                      </a:r>
                      <a:r>
                        <a:rPr lang="en-US" sz="1100">
                          <a:effectLst/>
                        </a:rPr>
                        <a:t>sols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BOA*</a:t>
                      </a:r>
                      <a:r>
                        <a:rPr lang="el-GR" sz="1100" baseline="-25000">
                          <a:effectLst/>
                        </a:rPr>
                        <a:t>ε</a:t>
                      </a:r>
                      <a:r>
                        <a:rPr lang="en-US" sz="1100">
                          <a:effectLst/>
                        </a:rPr>
                        <a:t> time</a:t>
                      </a:r>
                      <a:r>
                        <a:rPr lang="en-US" sz="1100" baseline="-25000">
                          <a:effectLst/>
                        </a:rPr>
                        <a:t>med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PPA* time</a:t>
                      </a:r>
                      <a:r>
                        <a:rPr lang="en-US" sz="1100" baseline="-25000">
                          <a:effectLst/>
                        </a:rPr>
                        <a:t>med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3149120"/>
                  </a:ext>
                </a:extLst>
              </a:tr>
              <a:tr h="313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ε=0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96,769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96,769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2,4937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8,8156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89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89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0,7886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3,042</a:t>
                      </a:r>
                      <a:r>
                        <a:rPr lang="en-US" sz="1100">
                          <a:effectLst/>
                        </a:rPr>
                        <a:t>7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963769"/>
                  </a:ext>
                </a:extLst>
              </a:tr>
              <a:tr h="313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ε=0.01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19,769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17,769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2,8506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2,62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17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0,580</a:t>
                      </a:r>
                      <a:r>
                        <a:rPr lang="en-US" sz="1100">
                          <a:effectLst/>
                        </a:rPr>
                        <a:t>7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0,5498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6549838"/>
                  </a:ext>
                </a:extLst>
              </a:tr>
              <a:tr h="6703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ε=0.025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10,30</a:t>
                      </a:r>
                      <a:r>
                        <a:rPr lang="en-US" sz="1100">
                          <a:effectLst/>
                        </a:rPr>
                        <a:t>8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9,538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2,376</a:t>
                      </a:r>
                      <a:r>
                        <a:rPr lang="en-US" sz="1100">
                          <a:effectLst/>
                        </a:rPr>
                        <a:t>4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1,698</a:t>
                      </a:r>
                      <a:r>
                        <a:rPr lang="en-US" sz="1100">
                          <a:effectLst/>
                        </a:rPr>
                        <a:t>6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0,9467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0,493</a:t>
                      </a:r>
                      <a:r>
                        <a:rPr lang="en-US" sz="1100">
                          <a:effectLst/>
                        </a:rPr>
                        <a:t>9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0746928"/>
                  </a:ext>
                </a:extLst>
              </a:tr>
              <a:tr h="313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ε=0.05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5,846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5,4615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1,3265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0,854</a:t>
                      </a:r>
                      <a:r>
                        <a:rPr lang="en-US" sz="1100">
                          <a:effectLst/>
                        </a:rPr>
                        <a:t>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0,5768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0,265</a:t>
                      </a:r>
                      <a:r>
                        <a:rPr lang="en-US" sz="1100">
                          <a:effectLst/>
                        </a:rPr>
                        <a:t>7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9708141"/>
                  </a:ext>
                </a:extLst>
              </a:tr>
              <a:tr h="313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ε=0.1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3,461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3,3846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0,759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0,4736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0,8163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0,1459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6175251"/>
                  </a:ext>
                </a:extLst>
              </a:tr>
            </a:tbl>
          </a:graphicData>
        </a:graphic>
      </p:graphicFrame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568F5C7A-F098-4C72-92DC-F3A01B224C37}"/>
              </a:ext>
            </a:extLst>
          </p:cNvPr>
          <p:cNvSpPr/>
          <p:nvPr/>
        </p:nvSpPr>
        <p:spPr>
          <a:xfrm>
            <a:off x="7865273" y="53972"/>
            <a:ext cx="4326725" cy="926513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200" i="1" dirty="0"/>
              <a:t>Πείραμα</a:t>
            </a:r>
          </a:p>
          <a:p>
            <a:pPr algn="ctr"/>
            <a:r>
              <a:rPr lang="en-US" sz="2200" i="1" dirty="0"/>
              <a:t>NEA </a:t>
            </a:r>
            <a:r>
              <a:rPr lang="el-GR" sz="2200" i="1" dirty="0"/>
              <a:t>ΥΟΡΚΗ</a:t>
            </a:r>
          </a:p>
        </p:txBody>
      </p:sp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08B8331C-3D61-4EF6-B019-C8B7D067D855}"/>
              </a:ext>
            </a:extLst>
          </p:cNvPr>
          <p:cNvSpPr/>
          <p:nvPr/>
        </p:nvSpPr>
        <p:spPr>
          <a:xfrm>
            <a:off x="0" y="6653803"/>
            <a:ext cx="12192000" cy="214559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Ελεύθερη σχεδίαση: Σχήμα 19">
            <a:extLst>
              <a:ext uri="{FF2B5EF4-FFF2-40B4-BE49-F238E27FC236}">
                <a16:creationId xmlns:a16="http://schemas.microsoft.com/office/drawing/2014/main" id="{959350E4-4B90-4CBD-B6AF-F3B0A61F5426}"/>
              </a:ext>
            </a:extLst>
          </p:cNvPr>
          <p:cNvSpPr/>
          <p:nvPr/>
        </p:nvSpPr>
        <p:spPr>
          <a:xfrm>
            <a:off x="11232277" y="6210841"/>
            <a:ext cx="953680" cy="476840"/>
          </a:xfrm>
          <a:custGeom>
            <a:avLst/>
            <a:gdLst>
              <a:gd name="connsiteX0" fmla="*/ 476840 w 953680"/>
              <a:gd name="connsiteY0" fmla="*/ 0 h 476840"/>
              <a:gd name="connsiteX1" fmla="*/ 953680 w 953680"/>
              <a:gd name="connsiteY1" fmla="*/ 476840 h 476840"/>
              <a:gd name="connsiteX2" fmla="*/ 0 w 953680"/>
              <a:gd name="connsiteY2" fmla="*/ 476840 h 476840"/>
              <a:gd name="connsiteX3" fmla="*/ 476840 w 953680"/>
              <a:gd name="connsiteY3" fmla="*/ 0 h 47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680" h="476840">
                <a:moveTo>
                  <a:pt x="476840" y="0"/>
                </a:moveTo>
                <a:cubicBezTo>
                  <a:pt x="740191" y="0"/>
                  <a:pt x="953680" y="213489"/>
                  <a:pt x="953680" y="476840"/>
                </a:cubicBezTo>
                <a:lnTo>
                  <a:pt x="0" y="476840"/>
                </a:lnTo>
                <a:cubicBezTo>
                  <a:pt x="0" y="213489"/>
                  <a:pt x="213489" y="0"/>
                  <a:pt x="476840" y="0"/>
                </a:cubicBezTo>
                <a:close/>
              </a:path>
            </a:pathLst>
          </a:cu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dirty="0">
                <a:latin typeface="Consolas" panose="020B0609020204030204" pitchFamily="49" charset="0"/>
                <a:ea typeface="Segoe UI Black" panose="020B0A02040204020203" pitchFamily="34" charset="0"/>
              </a:rPr>
              <a:t>29</a:t>
            </a:r>
          </a:p>
        </p:txBody>
      </p:sp>
      <p:graphicFrame>
        <p:nvGraphicFramePr>
          <p:cNvPr id="9" name="Πίνακας 8">
            <a:extLst>
              <a:ext uri="{FF2B5EF4-FFF2-40B4-BE49-F238E27FC236}">
                <a16:creationId xmlns:a16="http://schemas.microsoft.com/office/drawing/2014/main" id="{DBD1EFBD-B25E-4011-AA42-92271AA1F284}"/>
              </a:ext>
            </a:extLst>
          </p:cNvPr>
          <p:cNvGraphicFramePr>
            <a:graphicFrameLocks noGrp="1"/>
          </p:cNvGraphicFramePr>
          <p:nvPr/>
        </p:nvGraphicFramePr>
        <p:xfrm>
          <a:off x="195254" y="1864118"/>
          <a:ext cx="6588921" cy="2950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5145">
                  <a:extLst>
                    <a:ext uri="{9D8B030D-6E8A-4147-A177-3AD203B41FA5}">
                      <a16:colId xmlns:a16="http://schemas.microsoft.com/office/drawing/2014/main" val="3632676585"/>
                    </a:ext>
                  </a:extLst>
                </a:gridCol>
                <a:gridCol w="783125">
                  <a:extLst>
                    <a:ext uri="{9D8B030D-6E8A-4147-A177-3AD203B41FA5}">
                      <a16:colId xmlns:a16="http://schemas.microsoft.com/office/drawing/2014/main" val="1541166710"/>
                    </a:ext>
                  </a:extLst>
                </a:gridCol>
                <a:gridCol w="870483">
                  <a:extLst>
                    <a:ext uri="{9D8B030D-6E8A-4147-A177-3AD203B41FA5}">
                      <a16:colId xmlns:a16="http://schemas.microsoft.com/office/drawing/2014/main" val="1028887161"/>
                    </a:ext>
                  </a:extLst>
                </a:gridCol>
                <a:gridCol w="696541">
                  <a:extLst>
                    <a:ext uri="{9D8B030D-6E8A-4147-A177-3AD203B41FA5}">
                      <a16:colId xmlns:a16="http://schemas.microsoft.com/office/drawing/2014/main" val="2223371038"/>
                    </a:ext>
                  </a:extLst>
                </a:gridCol>
                <a:gridCol w="783125">
                  <a:extLst>
                    <a:ext uri="{9D8B030D-6E8A-4147-A177-3AD203B41FA5}">
                      <a16:colId xmlns:a16="http://schemas.microsoft.com/office/drawing/2014/main" val="1256412700"/>
                    </a:ext>
                  </a:extLst>
                </a:gridCol>
                <a:gridCol w="677987">
                  <a:extLst>
                    <a:ext uri="{9D8B030D-6E8A-4147-A177-3AD203B41FA5}">
                      <a16:colId xmlns:a16="http://schemas.microsoft.com/office/drawing/2014/main" val="3359067415"/>
                    </a:ext>
                  </a:extLst>
                </a:gridCol>
                <a:gridCol w="677987">
                  <a:extLst>
                    <a:ext uri="{9D8B030D-6E8A-4147-A177-3AD203B41FA5}">
                      <a16:colId xmlns:a16="http://schemas.microsoft.com/office/drawing/2014/main" val="3624473572"/>
                    </a:ext>
                  </a:extLst>
                </a:gridCol>
                <a:gridCol w="687264">
                  <a:extLst>
                    <a:ext uri="{9D8B030D-6E8A-4147-A177-3AD203B41FA5}">
                      <a16:colId xmlns:a16="http://schemas.microsoft.com/office/drawing/2014/main" val="150762639"/>
                    </a:ext>
                  </a:extLst>
                </a:gridCol>
                <a:gridCol w="687264">
                  <a:extLst>
                    <a:ext uri="{9D8B030D-6E8A-4147-A177-3AD203B41FA5}">
                      <a16:colId xmlns:a16="http://schemas.microsoft.com/office/drawing/2014/main" val="757868792"/>
                    </a:ext>
                  </a:extLst>
                </a:gridCol>
              </a:tblGrid>
              <a:tr h="10276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ε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BOA*</a:t>
                      </a:r>
                      <a:r>
                        <a:rPr lang="el-GR" sz="1100" baseline="-25000" dirty="0">
                          <a:effectLst/>
                        </a:rPr>
                        <a:t>ε</a:t>
                      </a:r>
                      <a:r>
                        <a:rPr lang="en-US" sz="1100" dirty="0">
                          <a:effectLst/>
                        </a:rPr>
                        <a:t> num</a:t>
                      </a:r>
                      <a:r>
                        <a:rPr lang="en-US" sz="1100" baseline="-25000" dirty="0">
                          <a:effectLst/>
                        </a:rPr>
                        <a:t>avg </a:t>
                      </a:r>
                      <a:r>
                        <a:rPr lang="en-US" sz="1100" dirty="0">
                          <a:effectLst/>
                        </a:rPr>
                        <a:t>sols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PPA* num</a:t>
                      </a:r>
                      <a:r>
                        <a:rPr lang="en-US" sz="1100" baseline="-25000" dirty="0">
                          <a:effectLst/>
                        </a:rPr>
                        <a:t>avg </a:t>
                      </a:r>
                      <a:r>
                        <a:rPr lang="en-US" sz="1100" dirty="0">
                          <a:effectLst/>
                        </a:rPr>
                        <a:t>sols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BOA*</a:t>
                      </a:r>
                      <a:r>
                        <a:rPr lang="el-GR" sz="1100" baseline="-25000" dirty="0">
                          <a:effectLst/>
                        </a:rPr>
                        <a:t>ε</a:t>
                      </a:r>
                      <a:r>
                        <a:rPr lang="en-US" sz="1100" dirty="0">
                          <a:effectLst/>
                        </a:rPr>
                        <a:t> time</a:t>
                      </a:r>
                      <a:r>
                        <a:rPr lang="en-US" sz="1100" baseline="-25000" dirty="0">
                          <a:effectLst/>
                        </a:rPr>
                        <a:t>avg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PPA* time</a:t>
                      </a:r>
                      <a:r>
                        <a:rPr lang="en-US" sz="1100" baseline="-25000" dirty="0">
                          <a:effectLst/>
                        </a:rPr>
                        <a:t>avg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BOA*</a:t>
                      </a:r>
                      <a:r>
                        <a:rPr lang="el-GR" sz="1100" baseline="-25000" dirty="0">
                          <a:effectLst/>
                        </a:rPr>
                        <a:t>ε</a:t>
                      </a:r>
                      <a:r>
                        <a:rPr lang="en-US" sz="1100" dirty="0">
                          <a:effectLst/>
                        </a:rPr>
                        <a:t> num</a:t>
                      </a:r>
                      <a:r>
                        <a:rPr lang="en-US" sz="1100" baseline="-25000" dirty="0">
                          <a:effectLst/>
                        </a:rPr>
                        <a:t>med </a:t>
                      </a:r>
                      <a:r>
                        <a:rPr lang="en-US" sz="1100" dirty="0">
                          <a:effectLst/>
                        </a:rPr>
                        <a:t>sols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PPA* num</a:t>
                      </a:r>
                      <a:r>
                        <a:rPr lang="en-US" sz="1100" baseline="-25000" dirty="0">
                          <a:effectLst/>
                        </a:rPr>
                        <a:t>med </a:t>
                      </a:r>
                      <a:r>
                        <a:rPr lang="en-US" sz="1100" dirty="0">
                          <a:effectLst/>
                        </a:rPr>
                        <a:t>sols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BOA*</a:t>
                      </a:r>
                      <a:r>
                        <a:rPr lang="el-GR" sz="1100" baseline="-25000" dirty="0">
                          <a:effectLst/>
                        </a:rPr>
                        <a:t>ε</a:t>
                      </a:r>
                      <a:r>
                        <a:rPr lang="en-US" sz="1100" dirty="0">
                          <a:effectLst/>
                        </a:rPr>
                        <a:t> time</a:t>
                      </a:r>
                      <a:r>
                        <a:rPr lang="en-US" sz="1100" baseline="-25000" dirty="0">
                          <a:effectLst/>
                        </a:rPr>
                        <a:t>med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PPA* time</a:t>
                      </a:r>
                      <a:r>
                        <a:rPr lang="en-US" sz="1100" baseline="-25000" dirty="0">
                          <a:effectLst/>
                        </a:rPr>
                        <a:t>med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817507"/>
                  </a:ext>
                </a:extLst>
              </a:tr>
              <a:tr h="313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ε=0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23,7</a:t>
                      </a:r>
                      <a:r>
                        <a:rPr lang="en-US" sz="1100">
                          <a:effectLst/>
                        </a:rPr>
                        <a:t>14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23,71</a:t>
                      </a:r>
                      <a:r>
                        <a:rPr lang="en-US" sz="1100">
                          <a:effectLst/>
                        </a:rPr>
                        <a:t>4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0,0277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0,1347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12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12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0,0031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0,0076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7679492"/>
                  </a:ext>
                </a:extLst>
              </a:tr>
              <a:tr h="313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ε=0.01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8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7,285</a:t>
                      </a:r>
                      <a:r>
                        <a:rPr lang="en-US" sz="1100">
                          <a:effectLst/>
                        </a:rPr>
                        <a:t>7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0,2769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0,3240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7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0,002</a:t>
                      </a:r>
                      <a:r>
                        <a:rPr lang="en-US" sz="1100">
                          <a:effectLst/>
                        </a:rPr>
                        <a:t>1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0,005</a:t>
                      </a:r>
                      <a:r>
                        <a:rPr lang="en-US" sz="1100">
                          <a:effectLst/>
                        </a:rPr>
                        <a:t>6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8373104"/>
                  </a:ext>
                </a:extLst>
              </a:tr>
              <a:tr h="6703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ε=0.025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4,57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4,142</a:t>
                      </a:r>
                      <a:r>
                        <a:rPr lang="en-US" sz="1100">
                          <a:effectLst/>
                        </a:rPr>
                        <a:t>9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0,1559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0,162</a:t>
                      </a:r>
                      <a:r>
                        <a:rPr lang="en-US" sz="1100">
                          <a:effectLst/>
                        </a:rPr>
                        <a:t>7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0,0015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0,003</a:t>
                      </a:r>
                      <a:r>
                        <a:rPr lang="en-US" sz="1100">
                          <a:effectLst/>
                        </a:rPr>
                        <a:t>1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3907231"/>
                  </a:ext>
                </a:extLst>
              </a:tr>
              <a:tr h="313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ε=0.05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2,571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2,5714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0,092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0,0820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3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3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0,0010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0,0020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3980648"/>
                  </a:ext>
                </a:extLst>
              </a:tr>
              <a:tr h="313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ε=0.1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1,857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1,7142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0,0715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0,1199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2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2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0,0009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0,001</a:t>
                      </a:r>
                      <a:r>
                        <a:rPr lang="en-US" sz="1100" dirty="0">
                          <a:effectLst/>
                        </a:rPr>
                        <a:t>5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6389744"/>
                  </a:ext>
                </a:extLst>
              </a:tr>
            </a:tbl>
          </a:graphicData>
        </a:graphic>
      </p:graphicFrame>
      <p:graphicFrame>
        <p:nvGraphicFramePr>
          <p:cNvPr id="10" name="Πίνακας 9">
            <a:extLst>
              <a:ext uri="{FF2B5EF4-FFF2-40B4-BE49-F238E27FC236}">
                <a16:creationId xmlns:a16="http://schemas.microsoft.com/office/drawing/2014/main" id="{2B3DE61D-BB68-4BE0-81A7-73E8FC774419}"/>
              </a:ext>
            </a:extLst>
          </p:cNvPr>
          <p:cNvGraphicFramePr>
            <a:graphicFrameLocks noGrp="1"/>
          </p:cNvGraphicFramePr>
          <p:nvPr/>
        </p:nvGraphicFramePr>
        <p:xfrm>
          <a:off x="182159" y="1864117"/>
          <a:ext cx="6602015" cy="29505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7288">
                  <a:extLst>
                    <a:ext uri="{9D8B030D-6E8A-4147-A177-3AD203B41FA5}">
                      <a16:colId xmlns:a16="http://schemas.microsoft.com/office/drawing/2014/main" val="2011216496"/>
                    </a:ext>
                  </a:extLst>
                </a:gridCol>
                <a:gridCol w="784482">
                  <a:extLst>
                    <a:ext uri="{9D8B030D-6E8A-4147-A177-3AD203B41FA5}">
                      <a16:colId xmlns:a16="http://schemas.microsoft.com/office/drawing/2014/main" val="2205882991"/>
                    </a:ext>
                  </a:extLst>
                </a:gridCol>
                <a:gridCol w="783709">
                  <a:extLst>
                    <a:ext uri="{9D8B030D-6E8A-4147-A177-3AD203B41FA5}">
                      <a16:colId xmlns:a16="http://schemas.microsoft.com/office/drawing/2014/main" val="3339420805"/>
                    </a:ext>
                  </a:extLst>
                </a:gridCol>
                <a:gridCol w="783709">
                  <a:extLst>
                    <a:ext uri="{9D8B030D-6E8A-4147-A177-3AD203B41FA5}">
                      <a16:colId xmlns:a16="http://schemas.microsoft.com/office/drawing/2014/main" val="2823465782"/>
                    </a:ext>
                  </a:extLst>
                </a:gridCol>
                <a:gridCol w="783709">
                  <a:extLst>
                    <a:ext uri="{9D8B030D-6E8A-4147-A177-3AD203B41FA5}">
                      <a16:colId xmlns:a16="http://schemas.microsoft.com/office/drawing/2014/main" val="2014592181"/>
                    </a:ext>
                  </a:extLst>
                </a:gridCol>
                <a:gridCol w="680142">
                  <a:extLst>
                    <a:ext uri="{9D8B030D-6E8A-4147-A177-3AD203B41FA5}">
                      <a16:colId xmlns:a16="http://schemas.microsoft.com/office/drawing/2014/main" val="3697449151"/>
                    </a:ext>
                  </a:extLst>
                </a:gridCol>
                <a:gridCol w="680142">
                  <a:extLst>
                    <a:ext uri="{9D8B030D-6E8A-4147-A177-3AD203B41FA5}">
                      <a16:colId xmlns:a16="http://schemas.microsoft.com/office/drawing/2014/main" val="838596757"/>
                    </a:ext>
                  </a:extLst>
                </a:gridCol>
                <a:gridCol w="689417">
                  <a:extLst>
                    <a:ext uri="{9D8B030D-6E8A-4147-A177-3AD203B41FA5}">
                      <a16:colId xmlns:a16="http://schemas.microsoft.com/office/drawing/2014/main" val="3052770520"/>
                    </a:ext>
                  </a:extLst>
                </a:gridCol>
                <a:gridCol w="689417">
                  <a:extLst>
                    <a:ext uri="{9D8B030D-6E8A-4147-A177-3AD203B41FA5}">
                      <a16:colId xmlns:a16="http://schemas.microsoft.com/office/drawing/2014/main" val="842525942"/>
                    </a:ext>
                  </a:extLst>
                </a:gridCol>
              </a:tblGrid>
              <a:tr h="9604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ε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BOA*</a:t>
                      </a:r>
                      <a:r>
                        <a:rPr lang="el-GR" sz="1100" baseline="-25000" dirty="0">
                          <a:effectLst/>
                        </a:rPr>
                        <a:t>ε</a:t>
                      </a:r>
                      <a:r>
                        <a:rPr lang="en-US" sz="1100" dirty="0">
                          <a:effectLst/>
                        </a:rPr>
                        <a:t> num</a:t>
                      </a:r>
                      <a:r>
                        <a:rPr lang="en-US" sz="1100" baseline="-25000" dirty="0">
                          <a:effectLst/>
                        </a:rPr>
                        <a:t>avg </a:t>
                      </a:r>
                      <a:r>
                        <a:rPr lang="en-US" sz="1100" dirty="0">
                          <a:effectLst/>
                        </a:rPr>
                        <a:t>sols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PPA* num</a:t>
                      </a:r>
                      <a:r>
                        <a:rPr lang="en-US" sz="1100" baseline="-25000" dirty="0">
                          <a:effectLst/>
                        </a:rPr>
                        <a:t>avg </a:t>
                      </a:r>
                      <a:r>
                        <a:rPr lang="en-US" sz="1100" dirty="0">
                          <a:effectLst/>
                        </a:rPr>
                        <a:t>sols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BOA*</a:t>
                      </a:r>
                      <a:r>
                        <a:rPr lang="el-GR" sz="1100" baseline="-25000" dirty="0">
                          <a:effectLst/>
                        </a:rPr>
                        <a:t>ε</a:t>
                      </a:r>
                      <a:r>
                        <a:rPr lang="en-US" sz="1100" dirty="0">
                          <a:effectLst/>
                        </a:rPr>
                        <a:t> time</a:t>
                      </a:r>
                      <a:r>
                        <a:rPr lang="en-US" sz="1100" baseline="-25000" dirty="0">
                          <a:effectLst/>
                        </a:rPr>
                        <a:t>avg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PPA* time</a:t>
                      </a:r>
                      <a:r>
                        <a:rPr lang="en-US" sz="1100" baseline="-25000" dirty="0">
                          <a:effectLst/>
                        </a:rPr>
                        <a:t>avg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BOA*</a:t>
                      </a:r>
                      <a:r>
                        <a:rPr lang="el-GR" sz="1100" baseline="-25000" dirty="0">
                          <a:effectLst/>
                        </a:rPr>
                        <a:t>ε</a:t>
                      </a:r>
                      <a:r>
                        <a:rPr lang="en-US" sz="1100" dirty="0">
                          <a:effectLst/>
                        </a:rPr>
                        <a:t> num</a:t>
                      </a:r>
                      <a:r>
                        <a:rPr lang="en-US" sz="1100" baseline="-25000" dirty="0">
                          <a:effectLst/>
                        </a:rPr>
                        <a:t>med </a:t>
                      </a:r>
                      <a:r>
                        <a:rPr lang="en-US" sz="1100" dirty="0">
                          <a:effectLst/>
                        </a:rPr>
                        <a:t>sols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PPA* num</a:t>
                      </a:r>
                      <a:r>
                        <a:rPr lang="en-US" sz="1100" baseline="-25000" dirty="0">
                          <a:effectLst/>
                        </a:rPr>
                        <a:t>med </a:t>
                      </a:r>
                      <a:r>
                        <a:rPr lang="en-US" sz="1100" dirty="0">
                          <a:effectLst/>
                        </a:rPr>
                        <a:t>sols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BOA*</a:t>
                      </a:r>
                      <a:r>
                        <a:rPr lang="el-GR" sz="1100" baseline="-25000" dirty="0">
                          <a:effectLst/>
                        </a:rPr>
                        <a:t>ε</a:t>
                      </a:r>
                      <a:r>
                        <a:rPr lang="en-US" sz="1100" dirty="0">
                          <a:effectLst/>
                        </a:rPr>
                        <a:t> time</a:t>
                      </a:r>
                      <a:r>
                        <a:rPr lang="en-US" sz="1100" baseline="-25000" dirty="0">
                          <a:effectLst/>
                        </a:rPr>
                        <a:t>med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PPA* time</a:t>
                      </a:r>
                      <a:r>
                        <a:rPr lang="en-US" sz="1100" baseline="-25000" dirty="0">
                          <a:effectLst/>
                        </a:rPr>
                        <a:t>med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599361"/>
                  </a:ext>
                </a:extLst>
              </a:tr>
              <a:tr h="3948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ε=0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246,667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246,66</a:t>
                      </a:r>
                      <a:r>
                        <a:rPr lang="en-US" sz="1100">
                          <a:effectLst/>
                        </a:rPr>
                        <a:t>7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10,0375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46,8853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209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209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11,335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38,317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3749487"/>
                  </a:ext>
                </a:extLst>
              </a:tr>
              <a:tr h="3948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ε=0.01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29,5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27,166</a:t>
                      </a:r>
                      <a:r>
                        <a:rPr lang="en-US" sz="1100">
                          <a:effectLst/>
                        </a:rPr>
                        <a:t>7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5,0695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4,8239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29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27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2,976</a:t>
                      </a:r>
                      <a:r>
                        <a:rPr lang="en-US" sz="1100">
                          <a:effectLst/>
                        </a:rPr>
                        <a:t>7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1,9325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3504552"/>
                  </a:ext>
                </a:extLst>
              </a:tr>
              <a:tr h="4109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ε=0.025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14,5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13,6667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2,4415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1,564</a:t>
                      </a:r>
                      <a:r>
                        <a:rPr lang="en-US" sz="1100">
                          <a:effectLst/>
                        </a:rPr>
                        <a:t>8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14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14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0,5482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0,750</a:t>
                      </a:r>
                      <a:r>
                        <a:rPr lang="en-US" sz="1100">
                          <a:effectLst/>
                        </a:rPr>
                        <a:t>6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4712067"/>
                  </a:ext>
                </a:extLst>
              </a:tr>
              <a:tr h="3948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ε=0.05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8,5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7,8333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1,412</a:t>
                      </a:r>
                      <a:r>
                        <a:rPr lang="en-US" sz="1100">
                          <a:effectLst/>
                        </a:rPr>
                        <a:t>9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0,811</a:t>
                      </a:r>
                      <a:r>
                        <a:rPr lang="en-US" sz="1100">
                          <a:effectLst/>
                        </a:rPr>
                        <a:t>6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0,449</a:t>
                      </a:r>
                      <a:r>
                        <a:rPr lang="en-US" sz="1100">
                          <a:effectLst/>
                        </a:rPr>
                        <a:t>1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0,363</a:t>
                      </a:r>
                      <a:r>
                        <a:rPr lang="en-US" sz="1100">
                          <a:effectLst/>
                        </a:rPr>
                        <a:t>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9736518"/>
                  </a:ext>
                </a:extLst>
              </a:tr>
              <a:tr h="3948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ε=0.1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4,8334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4,833</a:t>
                      </a:r>
                      <a:r>
                        <a:rPr lang="en-US" sz="1100">
                          <a:effectLst/>
                        </a:rPr>
                        <a:t>4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0,4424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0,4920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0,0196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0,0451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1682928"/>
                  </a:ext>
                </a:extLst>
              </a:tr>
            </a:tbl>
          </a:graphicData>
        </a:graphic>
      </p:graphicFrame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D7393926-24BF-4433-8E4D-E232B0BEB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127" y="1813698"/>
            <a:ext cx="4503713" cy="3228975"/>
          </a:xfrm>
          <a:prstGeom prst="rect">
            <a:avLst/>
          </a:prstGeom>
        </p:spPr>
      </p:pic>
      <p:pic>
        <p:nvPicPr>
          <p:cNvPr id="23" name="Εικόνα 22">
            <a:extLst>
              <a:ext uri="{FF2B5EF4-FFF2-40B4-BE49-F238E27FC236}">
                <a16:creationId xmlns:a16="http://schemas.microsoft.com/office/drawing/2014/main" id="{726FF13E-119B-4D63-8837-3EDEB2923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386" y="1813698"/>
            <a:ext cx="4209034" cy="3228975"/>
          </a:xfrm>
          <a:prstGeom prst="rect">
            <a:avLst/>
          </a:prstGeom>
        </p:spPr>
      </p:pic>
      <p:pic>
        <p:nvPicPr>
          <p:cNvPr id="18" name="Εικόνα 17">
            <a:extLst>
              <a:ext uri="{FF2B5EF4-FFF2-40B4-BE49-F238E27FC236}">
                <a16:creationId xmlns:a16="http://schemas.microsoft.com/office/drawing/2014/main" id="{3DD4D718-3485-4A69-B40E-426B5FB5B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385" y="1864117"/>
            <a:ext cx="4209033" cy="31785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BC97B83-E1EB-42B1-945C-C7485B4C6C65}"/>
              </a:ext>
            </a:extLst>
          </p:cNvPr>
          <p:cNvSpPr txBox="1"/>
          <p:nvPr/>
        </p:nvSpPr>
        <p:spPr>
          <a:xfrm>
            <a:off x="8515351" y="1864117"/>
            <a:ext cx="6286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l-GR" dirty="0"/>
              <a:t>ΝΥ</a:t>
            </a:r>
          </a:p>
        </p:txBody>
      </p:sp>
    </p:spTree>
    <p:extLst>
      <p:ext uri="{BB962C8B-B14F-4D97-AF65-F5344CB8AC3E}">
        <p14:creationId xmlns:p14="http://schemas.microsoft.com/office/powerpoint/2010/main" val="294079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9989C105-4BD9-40FF-9846-F9B6E074658C}"/>
              </a:ext>
            </a:extLst>
          </p:cNvPr>
          <p:cNvSpPr/>
          <p:nvPr/>
        </p:nvSpPr>
        <p:spPr>
          <a:xfrm>
            <a:off x="9389806" y="204197"/>
            <a:ext cx="2802194" cy="926513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200" dirty="0"/>
              <a:t>Χρήσιμες Έννοιες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DB1703-96CA-4346-8FF8-678825C90653}"/>
              </a:ext>
            </a:extLst>
          </p:cNvPr>
          <p:cNvSpPr txBox="1"/>
          <p:nvPr/>
        </p:nvSpPr>
        <p:spPr>
          <a:xfrm>
            <a:off x="523566" y="268935"/>
            <a:ext cx="2192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i="1" u="sng" dirty="0"/>
              <a:t>Γράφημα</a:t>
            </a:r>
            <a:r>
              <a:rPr lang="en-US" sz="1600" i="1" u="sng" dirty="0"/>
              <a:t> </a:t>
            </a:r>
            <a:r>
              <a:rPr lang="el-GR" sz="1600" i="1" u="sng" dirty="0"/>
              <a:t>με 2 κόστη κριτηρίων</a:t>
            </a:r>
            <a:endParaRPr lang="el-GR" sz="2000" i="1" u="sng" dirty="0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3569E8B3-67FA-4473-8538-EF2EF8450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2" y="885969"/>
            <a:ext cx="3025402" cy="1493649"/>
          </a:xfrm>
          <a:prstGeom prst="rec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</p:spPr>
      </p:pic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97028CAD-E380-49EE-BB9D-8017D29EA5DA}"/>
              </a:ext>
            </a:extLst>
          </p:cNvPr>
          <p:cNvSpPr/>
          <p:nvPr/>
        </p:nvSpPr>
        <p:spPr>
          <a:xfrm>
            <a:off x="0" y="6653803"/>
            <a:ext cx="12100560" cy="204197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Ελεύθερη σχεδίαση: Σχήμα 9">
            <a:extLst>
              <a:ext uri="{FF2B5EF4-FFF2-40B4-BE49-F238E27FC236}">
                <a16:creationId xmlns:a16="http://schemas.microsoft.com/office/drawing/2014/main" id="{C53C6689-8A50-496F-9813-9FDA1494852B}"/>
              </a:ext>
            </a:extLst>
          </p:cNvPr>
          <p:cNvSpPr/>
          <p:nvPr/>
        </p:nvSpPr>
        <p:spPr>
          <a:xfrm>
            <a:off x="11146880" y="6176963"/>
            <a:ext cx="953680" cy="476840"/>
          </a:xfrm>
          <a:custGeom>
            <a:avLst/>
            <a:gdLst>
              <a:gd name="connsiteX0" fmla="*/ 476840 w 953680"/>
              <a:gd name="connsiteY0" fmla="*/ 0 h 476840"/>
              <a:gd name="connsiteX1" fmla="*/ 953680 w 953680"/>
              <a:gd name="connsiteY1" fmla="*/ 476840 h 476840"/>
              <a:gd name="connsiteX2" fmla="*/ 0 w 953680"/>
              <a:gd name="connsiteY2" fmla="*/ 476840 h 476840"/>
              <a:gd name="connsiteX3" fmla="*/ 476840 w 953680"/>
              <a:gd name="connsiteY3" fmla="*/ 0 h 47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680" h="476840">
                <a:moveTo>
                  <a:pt x="476840" y="0"/>
                </a:moveTo>
                <a:cubicBezTo>
                  <a:pt x="740191" y="0"/>
                  <a:pt x="953680" y="213489"/>
                  <a:pt x="953680" y="476840"/>
                </a:cubicBezTo>
                <a:lnTo>
                  <a:pt x="0" y="476840"/>
                </a:lnTo>
                <a:cubicBezTo>
                  <a:pt x="0" y="213489"/>
                  <a:pt x="213489" y="0"/>
                  <a:pt x="476840" y="0"/>
                </a:cubicBezTo>
                <a:close/>
              </a:path>
            </a:pathLst>
          </a:cu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dirty="0">
                <a:latin typeface="Consolas" panose="020B0609020204030204" pitchFamily="49" charset="0"/>
                <a:ea typeface="Segoe UI Black" panose="020B0A02040204020203" pitchFamily="34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2ADDEE-5976-41CC-B848-4204BC6592D7}"/>
              </a:ext>
            </a:extLst>
          </p:cNvPr>
          <p:cNvSpPr txBox="1"/>
          <p:nvPr/>
        </p:nvSpPr>
        <p:spPr>
          <a:xfrm>
            <a:off x="523566" y="2384687"/>
            <a:ext cx="3898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u="sng" dirty="0"/>
              <a:t>Πρόβλημα </a:t>
            </a:r>
          </a:p>
          <a:p>
            <a:r>
              <a:rPr lang="el-GR" dirty="0"/>
              <a:t>Εύρεση Διαδρομής που ελαχιστοποιεί και τα δύο κόστη κριτηρίων.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78722F-7240-4500-855B-4ADCB5EF8334}"/>
              </a:ext>
            </a:extLst>
          </p:cNvPr>
          <p:cNvSpPr txBox="1"/>
          <p:nvPr/>
        </p:nvSpPr>
        <p:spPr>
          <a:xfrm>
            <a:off x="523566" y="3368508"/>
            <a:ext cx="3898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u="sng" dirty="0"/>
              <a:t>Λύση</a:t>
            </a:r>
          </a:p>
          <a:p>
            <a:r>
              <a:rPr lang="el-GR" dirty="0"/>
              <a:t>Συνήθως δεν υπάρχει μια διαδρομή που ελαχιστοποιεί και τα δύο κόστη!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4BD682-8E52-4B5B-B33E-8EE0842C9930}"/>
              </a:ext>
            </a:extLst>
          </p:cNvPr>
          <p:cNvSpPr txBox="1"/>
          <p:nvPr/>
        </p:nvSpPr>
        <p:spPr>
          <a:xfrm>
            <a:off x="523566" y="4307013"/>
            <a:ext cx="3898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Οι αλγόριθμοι εύρεσης δικριτηριακά βέλτιστων διαδρομών παράγουν ως λύση </a:t>
            </a:r>
            <a:r>
              <a:rPr lang="en-US" dirty="0"/>
              <a:t>Pareto </a:t>
            </a:r>
            <a:r>
              <a:rPr lang="el-GR" dirty="0"/>
              <a:t>βέλτιστο μέτωπο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39B731-9E54-4FFF-9E6A-DD911B177A4A}"/>
              </a:ext>
            </a:extLst>
          </p:cNvPr>
          <p:cNvSpPr txBox="1"/>
          <p:nvPr/>
        </p:nvSpPr>
        <p:spPr>
          <a:xfrm>
            <a:off x="5584723" y="330489"/>
            <a:ext cx="27038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400" b="1" u="sng" dirty="0"/>
              <a:t>Βασικές Έννοιες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663C6B-DC20-4170-8EA3-DB1129200CFE}"/>
                  </a:ext>
                </a:extLst>
              </p:cNvPr>
              <p:cNvSpPr txBox="1"/>
              <p:nvPr/>
            </p:nvSpPr>
            <p:spPr>
              <a:xfrm>
                <a:off x="5584723" y="1129107"/>
                <a:ext cx="4031225" cy="1491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b="1" i="1" u="sng" dirty="0"/>
                  <a:t>Κυριαρχία</a:t>
                </a:r>
                <a:endParaRPr lang="en-US" b="1" i="1" u="sn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l-G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l-G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l-G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l-G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l-G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l-GR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l-GR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l-GR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l-GR" sz="14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˄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l-G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l-G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l-G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r>
                      <a:rPr lang="el-G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l-G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l-G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l-G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l-GR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l-GR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l-GR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1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  <m:r>
                      <a:rPr lang="el-GR" sz="14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l-GR" sz="14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𝜿𝝊𝝆𝜾𝜶𝝆𝝌𝜺𝜾</m:t>
                    </m:r>
                    <m:r>
                      <a:rPr lang="el-GR" sz="14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l-GR" sz="14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𝜶𝝊𝝈𝝉𝜼𝝆𝜶</m:t>
                    </m:r>
                    <m:r>
                      <a:rPr lang="el-GR" sz="14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l-GR" sz="1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l-GR" sz="14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l-G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l-G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r>
                      <a:rPr lang="el-G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l-G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l-G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l-G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l-GR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l-GR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l-GR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l-GR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˄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l-G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l-G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l-G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r>
                      <a:rPr lang="el-GR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l-G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l-G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l-G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l-GR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l-GR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l-GR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  <m:r>
                      <a:rPr lang="el-GR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l-GR" sz="14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𝜿𝝊𝝆𝜾𝜶𝝆𝝌𝜺𝜾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l-GR" sz="14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𝜶𝝈𝜽𝜺𝝂𝝎𝝇</m:t>
                    </m:r>
                    <m:r>
                      <a:rPr lang="el-GR" sz="14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l-GR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l-GR" sz="140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663C6B-DC20-4170-8EA3-DB1129200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723" y="1129107"/>
                <a:ext cx="4031225" cy="1491755"/>
              </a:xfrm>
              <a:prstGeom prst="rect">
                <a:avLst/>
              </a:prstGeom>
              <a:blipFill>
                <a:blip r:embed="rId3"/>
                <a:stretch>
                  <a:fillRect l="-1210" t="-244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E4C0055-210A-454F-9EFF-C6756C8DA684}"/>
                  </a:ext>
                </a:extLst>
              </p:cNvPr>
              <p:cNvSpPr txBox="1"/>
              <p:nvPr/>
            </p:nvSpPr>
            <p:spPr>
              <a:xfrm>
                <a:off x="5584723" y="2528174"/>
                <a:ext cx="3728242" cy="1226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b="1" i="1" u="sng" dirty="0"/>
                  <a:t>Κατά </a:t>
                </a:r>
                <a:r>
                  <a:rPr lang="en-US" b="1" i="1" u="sng" dirty="0"/>
                  <a:t>Pareto</a:t>
                </a:r>
                <a:r>
                  <a:rPr lang="el-GR" b="1" i="1" u="sng" dirty="0"/>
                  <a:t> βέλτιστο</a:t>
                </a:r>
                <a:r>
                  <a:rPr lang="en-US" b="1" i="1" u="sng" dirty="0"/>
                  <a:t> </a:t>
                </a:r>
                <a:r>
                  <a:rPr lang="el-GR" b="1" i="1" u="sng" dirty="0"/>
                  <a:t>Μέτωπο</a:t>
                </a:r>
                <a:r>
                  <a:rPr lang="en-US" b="1" i="1" u="sng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</a:rPr>
                          <m:t>𝜫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endParaRPr lang="el-GR" sz="1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l-GR" sz="1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l-GR" sz="1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∈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Pareto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frontier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:        →</m:t>
                      </m:r>
                      <m:r>
                        <m:rPr>
                          <m:sty m:val="p"/>
                        </m:rPr>
                        <a:rPr lang="el-G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el-G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δεν</m:t>
                      </m:r>
                      <m:r>
                        <a:rPr lang="el-G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κυραρχείται</m:t>
                      </m:r>
                      <m:r>
                        <a:rPr lang="el-G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αυστηρά</m:t>
                      </m:r>
                      <m:r>
                        <a:rPr lang="el-G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από</m:t>
                      </m:r>
                      <m:r>
                        <a:rPr lang="el-G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κανένα</m:t>
                      </m:r>
                      <m:r>
                        <a:rPr lang="el-G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l-G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e>
                        <m:sup>
                          <m:r>
                            <a:rPr lang="el-GR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400" b="0" i="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400" b="0" i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p>
                        <m: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l-GR" sz="1400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𝛱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e>
                        <m:sup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sz="1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κυριαρχεί</m:t>
                      </m:r>
                      <m:r>
                        <m:rPr>
                          <m:sty m:val="p"/>
                        </m:rPr>
                        <a:rPr lang="el-G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ται</m:t>
                      </m:r>
                      <m:r>
                        <a:rPr lang="el-G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sz="1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ασθενώς</m:t>
                      </m:r>
                      <m:r>
                        <a:rPr lang="el-GR" sz="1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l-G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𝛼𝜋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ό</m:t>
                      </m:r>
                      <m:r>
                        <a:rPr lang="el-G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l-G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l-G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l-G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l-G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𝛱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l-GR" sz="1400" i="1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E4C0055-210A-454F-9EFF-C6756C8DA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723" y="2528174"/>
                <a:ext cx="3728242" cy="1226170"/>
              </a:xfrm>
              <a:prstGeom prst="rect">
                <a:avLst/>
              </a:prstGeom>
              <a:blipFill>
                <a:blip r:embed="rId4"/>
                <a:stretch>
                  <a:fillRect l="-1307" t="-3483" b="-199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CDB191D-1DF7-474F-AFB0-B96F292788C2}"/>
              </a:ext>
            </a:extLst>
          </p:cNvPr>
          <p:cNvSpPr txBox="1"/>
          <p:nvPr/>
        </p:nvSpPr>
        <p:spPr>
          <a:xfrm>
            <a:off x="523566" y="5336152"/>
            <a:ext cx="3554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BOA*</a:t>
            </a:r>
            <a:r>
              <a:rPr lang="el-GR" i="1" dirty="0"/>
              <a:t>ε</a:t>
            </a:r>
            <a:r>
              <a:rPr lang="en-US" i="1" dirty="0"/>
              <a:t> </a:t>
            </a:r>
            <a:r>
              <a:rPr lang="el-GR" dirty="0"/>
              <a:t>και </a:t>
            </a:r>
            <a:r>
              <a:rPr lang="en-US" i="1" dirty="0"/>
              <a:t>PPA*</a:t>
            </a:r>
            <a:r>
              <a:rPr lang="el-GR" i="1" dirty="0"/>
              <a:t> </a:t>
            </a:r>
            <a:r>
              <a:rPr lang="el-GR" dirty="0"/>
              <a:t>υπολογίζουν το </a:t>
            </a:r>
            <a:r>
              <a:rPr lang="el-GR" i="1" dirty="0"/>
              <a:t>κατά προσέγγιση </a:t>
            </a:r>
            <a:r>
              <a:rPr lang="en-US" i="1" dirty="0"/>
              <a:t>Pareto </a:t>
            </a:r>
            <a:r>
              <a:rPr lang="el-GR" i="1" dirty="0"/>
              <a:t>βέλτιστο σύνολο.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C60100-AA3E-44A6-918B-DE341517086F}"/>
                  </a:ext>
                </a:extLst>
              </p:cNvPr>
              <p:cNvSpPr txBox="1"/>
              <p:nvPr/>
            </p:nvSpPr>
            <p:spPr>
              <a:xfrm>
                <a:off x="5584723" y="3707942"/>
                <a:ext cx="5281914" cy="9008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b="1" i="1" u="sng" dirty="0"/>
                  <a:t>Κατά προσέγγιση Κυριαρχία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b="0" i="1" smtClean="0">
                            <a:latin typeface="Cambria Math" panose="02040503050406030204" pitchFamily="18" charset="0"/>
                          </a:rPr>
                          <m:t>Έ</m:t>
                        </m:r>
                        <m:r>
                          <a:rPr lang="el-GR" sz="1600" b="0" i="1" smtClean="0">
                            <a:latin typeface="Cambria Math" panose="02040503050406030204" pitchFamily="18" charset="0"/>
                          </a:rPr>
                          <m:t>𝜎𝜏𝜔</m:t>
                        </m:r>
                        <m:r>
                          <a:rPr lang="el-G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16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l-G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l-G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l-G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sz="1600" b="0" i="1" smtClean="0">
                        <a:latin typeface="Cambria Math" panose="02040503050406030204" pitchFamily="18" charset="0"/>
                      </a:rPr>
                      <m:t>≥0 </m:t>
                    </m:r>
                    <m: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  <m: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l-GR" sz="1600" i="1" dirty="0"/>
                  <a:t>π</a:t>
                </a:r>
                <a:r>
                  <a:rPr lang="en-US" sz="1600" i="1" baseline="-25000" dirty="0"/>
                  <a:t>v</a:t>
                </a:r>
                <a:r>
                  <a:rPr lang="el-GR" sz="1600" i="1" baseline="-25000" dirty="0"/>
                  <a:t>  </a:t>
                </a:r>
                <a:r>
                  <a:rPr lang="el-GR" sz="1600" b="1" i="1" dirty="0"/>
                  <a:t>(ε</a:t>
                </a:r>
                <a:r>
                  <a:rPr lang="el-GR" sz="1600" b="1" i="1" baseline="-25000" dirty="0"/>
                  <a:t>1</a:t>
                </a:r>
                <a:r>
                  <a:rPr lang="el-GR" sz="1600" b="1" dirty="0"/>
                  <a:t>,</a:t>
                </a:r>
                <a:r>
                  <a:rPr lang="el-GR" sz="1600" b="1" i="1" dirty="0"/>
                  <a:t> ε</a:t>
                </a:r>
                <a:r>
                  <a:rPr lang="el-GR" sz="1600" b="1" i="1" baseline="-25000" dirty="0"/>
                  <a:t>2</a:t>
                </a:r>
                <a:r>
                  <a:rPr lang="el-GR" sz="1600" b="1" i="1" dirty="0"/>
                  <a:t>)-κ</a:t>
                </a:r>
                <a:r>
                  <a:rPr lang="el-GR" sz="1600" b="1" dirty="0"/>
                  <a:t>υριαρχεί </a:t>
                </a:r>
                <a:r>
                  <a:rPr lang="el-GR" sz="1600" i="1" dirty="0"/>
                  <a:t>π’</a:t>
                </a:r>
                <a:r>
                  <a:rPr lang="en-US" sz="1600" i="1" baseline="-25000" dirty="0"/>
                  <a:t>v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l-G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sz="16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l-GR" sz="16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l-GR" sz="1600" i="1">
                        <a:latin typeface="Cambria Math" panose="02040503050406030204" pitchFamily="18" charset="0"/>
                      </a:rPr>
                      <m:t>)≤</m:t>
                    </m:r>
                    <m:d>
                      <m:dPr>
                        <m:ctrlPr>
                          <a:rPr lang="el-G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1600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l-G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16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l-G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l-GR" sz="16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l-G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l-G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l-G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l-G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sz="1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l-GR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l-GR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1600" i="1" smtClean="0">
                        <a:latin typeface="Cambria Math" panose="02040503050406030204" pitchFamily="18" charset="0"/>
                      </a:rPr>
                      <m:t>˄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l-G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l-G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l-G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1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r>
                      <a:rPr lang="el-GR" sz="1600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l-G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1600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l-G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16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l-G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l-GR" sz="16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l-G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l-G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l-GR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l-G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l-GR" sz="16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l-G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sz="1600" dirty="0"/>
                  <a:t>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C60100-AA3E-44A6-918B-DE3415170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723" y="3707942"/>
                <a:ext cx="5281914" cy="900824"/>
              </a:xfrm>
              <a:prstGeom prst="rect">
                <a:avLst/>
              </a:prstGeom>
              <a:blipFill>
                <a:blip r:embed="rId5"/>
                <a:stretch>
                  <a:fillRect l="-923" t="-4054" b="-270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32557-8522-4337-B757-72A403FC1D91}"/>
                  </a:ext>
                </a:extLst>
              </p:cNvPr>
              <p:cNvSpPr txBox="1"/>
              <p:nvPr/>
            </p:nvSpPr>
            <p:spPr>
              <a:xfrm>
                <a:off x="5584723" y="4473026"/>
                <a:ext cx="3521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l-G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→</m:t>
                    </m:r>
                  </m:oMath>
                </a14:m>
                <a:r>
                  <a:rPr lang="el-GR" i="1" dirty="0"/>
                  <a:t>παράγοντες προσέγγισης</a:t>
                </a:r>
                <a:r>
                  <a:rPr lang="el-GR" dirty="0"/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432557-8522-4337-B757-72A403FC1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723" y="4473026"/>
                <a:ext cx="3521939" cy="369332"/>
              </a:xfrm>
              <a:prstGeom prst="rect">
                <a:avLst/>
              </a:prstGeom>
              <a:blipFill>
                <a:blip r:embed="rId6"/>
                <a:stretch>
                  <a:fillRect t="-11667" r="-1384" b="-25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45D682-6D4B-420E-B120-5F94A3CBF02F}"/>
                  </a:ext>
                </a:extLst>
              </p:cNvPr>
              <p:cNvSpPr txBox="1"/>
              <p:nvPr/>
            </p:nvSpPr>
            <p:spPr>
              <a:xfrm>
                <a:off x="5584723" y="5023783"/>
                <a:ext cx="5281914" cy="1110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b="1" i="1" u="sng" dirty="0"/>
                  <a:t>Κατά προσέγγιση </a:t>
                </a:r>
                <a:r>
                  <a:rPr lang="en-US" b="1" i="1" u="sng" dirty="0"/>
                  <a:t>Pareto</a:t>
                </a:r>
                <a:r>
                  <a:rPr lang="el-GR" b="1" i="1" u="sng" dirty="0"/>
                  <a:t> Μέτωπο</a:t>
                </a:r>
                <a:r>
                  <a:rPr lang="en-US" b="1" i="1" u="sng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l-GR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𝜫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sub>
                      <m:sup>
                        <m:sSub>
                          <m:sSubPr>
                            <m:ctrlPr>
                              <a:rPr lang="el-GR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l-GR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l-GR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l-GR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l-GR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l-GR" sz="18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l-GR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l-GR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b="1" i="1" u="sn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l-GR" sz="16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l-GR" sz="16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𝛱</m:t>
                        </m:r>
                      </m:e>
                      <m: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  <m:sup>
                        <m:d>
                          <m:dPr>
                            <m:ctrlPr>
                              <a:rPr lang="el-GR" sz="16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sz="16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16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l-GR" sz="16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l-GR" sz="16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l-GR" sz="16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16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l-GR" sz="16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⊆</m:t>
                    </m:r>
                    <m:sSub>
                      <m:sSubPr>
                        <m:ctrlPr>
                          <a:rPr lang="el-GR" sz="16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16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𝛱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l-G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l-GR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l-GR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𝜫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</m:t>
                            </m:r>
                          </m:sub>
                          <m:sup>
                            <m:d>
                              <m:dPr>
                                <m:ctrlPr>
                                  <a:rPr lang="el-G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l-G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el-G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l-G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l-G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𝜺</m:t>
                                    </m:r>
                                  </m:e>
                                  <m:sub>
                                    <m:r>
                                      <a:rPr lang="el-GR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d>
                          </m:sup>
                        </m:sSubSup>
                      </m:e>
                      <m:sub>
                        <m:d>
                          <m:dPr>
                            <m:ctrlPr>
                              <a:rPr lang="el-GR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  <m:sub>
                                <m:r>
                                  <a:rPr lang="el-G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l-G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l-G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  <m:sub>
                                <m:r>
                                  <a:rPr lang="el-GR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l-G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𝜿𝝊𝝆𝜾𝜶𝝆𝝌𝜺𝜾</m:t>
                    </m:r>
                    <m:r>
                      <a:rPr lang="el-G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l-G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𝛱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l-GR" sz="1600" dirty="0"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45D682-6D4B-420E-B120-5F94A3CBF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723" y="5023783"/>
                <a:ext cx="5281914" cy="1110432"/>
              </a:xfrm>
              <a:prstGeom prst="rect">
                <a:avLst/>
              </a:prstGeom>
              <a:blipFill>
                <a:blip r:embed="rId7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91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Πίνακας 2">
            <a:extLst>
              <a:ext uri="{FF2B5EF4-FFF2-40B4-BE49-F238E27FC236}">
                <a16:creationId xmlns:a16="http://schemas.microsoft.com/office/drawing/2014/main" id="{289DCB93-E30C-4F12-AE10-B28C72C5E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336132"/>
              </p:ext>
            </p:extLst>
          </p:nvPr>
        </p:nvGraphicFramePr>
        <p:xfrm>
          <a:off x="182161" y="1870274"/>
          <a:ext cx="6602013" cy="2950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6585">
                  <a:extLst>
                    <a:ext uri="{9D8B030D-6E8A-4147-A177-3AD203B41FA5}">
                      <a16:colId xmlns:a16="http://schemas.microsoft.com/office/drawing/2014/main" val="1321106622"/>
                    </a:ext>
                  </a:extLst>
                </a:gridCol>
                <a:gridCol w="784682">
                  <a:extLst>
                    <a:ext uri="{9D8B030D-6E8A-4147-A177-3AD203B41FA5}">
                      <a16:colId xmlns:a16="http://schemas.microsoft.com/office/drawing/2014/main" val="333109303"/>
                    </a:ext>
                  </a:extLst>
                </a:gridCol>
                <a:gridCol w="872213">
                  <a:extLst>
                    <a:ext uri="{9D8B030D-6E8A-4147-A177-3AD203B41FA5}">
                      <a16:colId xmlns:a16="http://schemas.microsoft.com/office/drawing/2014/main" val="3969144973"/>
                    </a:ext>
                  </a:extLst>
                </a:gridCol>
                <a:gridCol w="697925">
                  <a:extLst>
                    <a:ext uri="{9D8B030D-6E8A-4147-A177-3AD203B41FA5}">
                      <a16:colId xmlns:a16="http://schemas.microsoft.com/office/drawing/2014/main" val="3275011482"/>
                    </a:ext>
                  </a:extLst>
                </a:gridCol>
                <a:gridCol w="784682">
                  <a:extLst>
                    <a:ext uri="{9D8B030D-6E8A-4147-A177-3AD203B41FA5}">
                      <a16:colId xmlns:a16="http://schemas.microsoft.com/office/drawing/2014/main" val="379061377"/>
                    </a:ext>
                  </a:extLst>
                </a:gridCol>
                <a:gridCol w="679334">
                  <a:extLst>
                    <a:ext uri="{9D8B030D-6E8A-4147-A177-3AD203B41FA5}">
                      <a16:colId xmlns:a16="http://schemas.microsoft.com/office/drawing/2014/main" val="3727364415"/>
                    </a:ext>
                  </a:extLst>
                </a:gridCol>
                <a:gridCol w="679334">
                  <a:extLst>
                    <a:ext uri="{9D8B030D-6E8A-4147-A177-3AD203B41FA5}">
                      <a16:colId xmlns:a16="http://schemas.microsoft.com/office/drawing/2014/main" val="705995821"/>
                    </a:ext>
                  </a:extLst>
                </a:gridCol>
                <a:gridCol w="688629">
                  <a:extLst>
                    <a:ext uri="{9D8B030D-6E8A-4147-A177-3AD203B41FA5}">
                      <a16:colId xmlns:a16="http://schemas.microsoft.com/office/drawing/2014/main" val="844419908"/>
                    </a:ext>
                  </a:extLst>
                </a:gridCol>
                <a:gridCol w="688629">
                  <a:extLst>
                    <a:ext uri="{9D8B030D-6E8A-4147-A177-3AD203B41FA5}">
                      <a16:colId xmlns:a16="http://schemas.microsoft.com/office/drawing/2014/main" val="615080289"/>
                    </a:ext>
                  </a:extLst>
                </a:gridCol>
              </a:tblGrid>
              <a:tr h="10276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ε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BOA*</a:t>
                      </a:r>
                      <a:r>
                        <a:rPr lang="el-GR" sz="1100" baseline="-25000">
                          <a:effectLst/>
                        </a:rPr>
                        <a:t>ε</a:t>
                      </a:r>
                      <a:r>
                        <a:rPr lang="en-US" sz="1100">
                          <a:effectLst/>
                        </a:rPr>
                        <a:t> num</a:t>
                      </a:r>
                      <a:r>
                        <a:rPr lang="en-US" sz="1100" baseline="-25000">
                          <a:effectLst/>
                        </a:rPr>
                        <a:t>avg </a:t>
                      </a:r>
                      <a:r>
                        <a:rPr lang="en-US" sz="1100">
                          <a:effectLst/>
                        </a:rPr>
                        <a:t>sols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PPA* num</a:t>
                      </a:r>
                      <a:r>
                        <a:rPr lang="en-US" sz="1100" baseline="-25000">
                          <a:effectLst/>
                        </a:rPr>
                        <a:t>avg </a:t>
                      </a:r>
                      <a:r>
                        <a:rPr lang="en-US" sz="1100">
                          <a:effectLst/>
                        </a:rPr>
                        <a:t>sols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BOA*</a:t>
                      </a:r>
                      <a:r>
                        <a:rPr lang="el-GR" sz="1100" baseline="-25000">
                          <a:effectLst/>
                        </a:rPr>
                        <a:t>ε</a:t>
                      </a:r>
                      <a:r>
                        <a:rPr lang="en-US" sz="1100">
                          <a:effectLst/>
                        </a:rPr>
                        <a:t> time</a:t>
                      </a:r>
                      <a:r>
                        <a:rPr lang="en-US" sz="1100" baseline="-25000">
                          <a:effectLst/>
                        </a:rPr>
                        <a:t>avg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PPA* time</a:t>
                      </a:r>
                      <a:r>
                        <a:rPr lang="en-US" sz="1100" baseline="-25000">
                          <a:effectLst/>
                        </a:rPr>
                        <a:t>avg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BOA*</a:t>
                      </a:r>
                      <a:r>
                        <a:rPr lang="el-GR" sz="1100" baseline="-25000">
                          <a:effectLst/>
                        </a:rPr>
                        <a:t>ε</a:t>
                      </a:r>
                      <a:r>
                        <a:rPr lang="en-US" sz="1100">
                          <a:effectLst/>
                        </a:rPr>
                        <a:t> num</a:t>
                      </a:r>
                      <a:r>
                        <a:rPr lang="en-US" sz="1100" baseline="-25000">
                          <a:effectLst/>
                        </a:rPr>
                        <a:t>med </a:t>
                      </a:r>
                      <a:r>
                        <a:rPr lang="en-US" sz="1100">
                          <a:effectLst/>
                        </a:rPr>
                        <a:t>sols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PPA* num</a:t>
                      </a:r>
                      <a:r>
                        <a:rPr lang="en-US" sz="1100" baseline="-25000">
                          <a:effectLst/>
                        </a:rPr>
                        <a:t>med </a:t>
                      </a:r>
                      <a:r>
                        <a:rPr lang="en-US" sz="1100">
                          <a:effectLst/>
                        </a:rPr>
                        <a:t>sols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BOA*</a:t>
                      </a:r>
                      <a:r>
                        <a:rPr lang="el-GR" sz="1100" baseline="-25000" dirty="0">
                          <a:effectLst/>
                        </a:rPr>
                        <a:t>ε</a:t>
                      </a:r>
                      <a:r>
                        <a:rPr lang="en-US" sz="1100" dirty="0">
                          <a:effectLst/>
                        </a:rPr>
                        <a:t> time</a:t>
                      </a:r>
                      <a:r>
                        <a:rPr lang="en-US" sz="1100" baseline="-25000" dirty="0">
                          <a:effectLst/>
                        </a:rPr>
                        <a:t>med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PPA* time</a:t>
                      </a:r>
                      <a:r>
                        <a:rPr lang="en-US" sz="1100" baseline="-25000">
                          <a:effectLst/>
                        </a:rPr>
                        <a:t>med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1277279"/>
                  </a:ext>
                </a:extLst>
              </a:tr>
              <a:tr h="313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ε=0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79,75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79,75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1,1762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3,7933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r>
                        <a:rPr lang="el-GR" sz="1100">
                          <a:effectLst/>
                        </a:rPr>
                        <a:t>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r>
                        <a:rPr lang="el-GR" sz="1100">
                          <a:effectLst/>
                        </a:rPr>
                        <a:t>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0,374</a:t>
                      </a:r>
                      <a:r>
                        <a:rPr lang="en-US" sz="1100">
                          <a:effectLst/>
                        </a:rPr>
                        <a:t>4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1,66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9041584"/>
                  </a:ext>
                </a:extLst>
              </a:tr>
              <a:tr h="313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ε=0.01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16,125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14,625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0,802</a:t>
                      </a:r>
                      <a:r>
                        <a:rPr lang="en-US" sz="1100">
                          <a:effectLst/>
                        </a:rPr>
                        <a:t>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0,6650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16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0,1067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0,1922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8356035"/>
                  </a:ext>
                </a:extLst>
              </a:tr>
              <a:tr h="6703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ε=0.025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8,437</a:t>
                      </a:r>
                      <a:r>
                        <a:rPr lang="en-US" sz="1100">
                          <a:effectLst/>
                        </a:rPr>
                        <a:t>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7,75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0,5047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0,3604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0,1435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0,0856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4000795"/>
                  </a:ext>
                </a:extLst>
              </a:tr>
              <a:tr h="313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ε=0.05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4,625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0,2</a:t>
                      </a:r>
                      <a:r>
                        <a:rPr lang="en-US" sz="1100">
                          <a:effectLst/>
                        </a:rPr>
                        <a:t>8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0,1512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0,0702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0,037</a:t>
                      </a:r>
                      <a:r>
                        <a:rPr lang="en-US" sz="1100">
                          <a:effectLst/>
                        </a:rPr>
                        <a:t>8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5071268"/>
                  </a:ext>
                </a:extLst>
              </a:tr>
              <a:tr h="313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ε=0.1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3,125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2,9375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0,1448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0,040</a:t>
                      </a:r>
                      <a:r>
                        <a:rPr lang="en-US" sz="1100">
                          <a:effectLst/>
                        </a:rPr>
                        <a:t>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0,0099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0,0186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7800818"/>
                  </a:ext>
                </a:extLst>
              </a:tr>
            </a:tbl>
          </a:graphicData>
        </a:graphic>
      </p:graphicFrame>
      <p:graphicFrame>
        <p:nvGraphicFramePr>
          <p:cNvPr id="2" name="Πίνακας 1">
            <a:extLst>
              <a:ext uri="{FF2B5EF4-FFF2-40B4-BE49-F238E27FC236}">
                <a16:creationId xmlns:a16="http://schemas.microsoft.com/office/drawing/2014/main" id="{402D2194-86B6-49B2-9611-F54B5440D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499223"/>
              </p:ext>
            </p:extLst>
          </p:nvPr>
        </p:nvGraphicFramePr>
        <p:xfrm>
          <a:off x="182161" y="1870274"/>
          <a:ext cx="6602013" cy="2950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3990">
                  <a:extLst>
                    <a:ext uri="{9D8B030D-6E8A-4147-A177-3AD203B41FA5}">
                      <a16:colId xmlns:a16="http://schemas.microsoft.com/office/drawing/2014/main" val="3435549070"/>
                    </a:ext>
                  </a:extLst>
                </a:gridCol>
                <a:gridCol w="665214">
                  <a:extLst>
                    <a:ext uri="{9D8B030D-6E8A-4147-A177-3AD203B41FA5}">
                      <a16:colId xmlns:a16="http://schemas.microsoft.com/office/drawing/2014/main" val="4108589068"/>
                    </a:ext>
                  </a:extLst>
                </a:gridCol>
                <a:gridCol w="665214">
                  <a:extLst>
                    <a:ext uri="{9D8B030D-6E8A-4147-A177-3AD203B41FA5}">
                      <a16:colId xmlns:a16="http://schemas.microsoft.com/office/drawing/2014/main" val="2689434344"/>
                    </a:ext>
                  </a:extLst>
                </a:gridCol>
                <a:gridCol w="745581">
                  <a:extLst>
                    <a:ext uri="{9D8B030D-6E8A-4147-A177-3AD203B41FA5}">
                      <a16:colId xmlns:a16="http://schemas.microsoft.com/office/drawing/2014/main" val="2813387241"/>
                    </a:ext>
                  </a:extLst>
                </a:gridCol>
                <a:gridCol w="666010">
                  <a:extLst>
                    <a:ext uri="{9D8B030D-6E8A-4147-A177-3AD203B41FA5}">
                      <a16:colId xmlns:a16="http://schemas.microsoft.com/office/drawing/2014/main" val="470261280"/>
                    </a:ext>
                  </a:extLst>
                </a:gridCol>
                <a:gridCol w="695451">
                  <a:extLst>
                    <a:ext uri="{9D8B030D-6E8A-4147-A177-3AD203B41FA5}">
                      <a16:colId xmlns:a16="http://schemas.microsoft.com/office/drawing/2014/main" val="2280502405"/>
                    </a:ext>
                  </a:extLst>
                </a:gridCol>
                <a:gridCol w="695451">
                  <a:extLst>
                    <a:ext uri="{9D8B030D-6E8A-4147-A177-3AD203B41FA5}">
                      <a16:colId xmlns:a16="http://schemas.microsoft.com/office/drawing/2014/main" val="3138570966"/>
                    </a:ext>
                  </a:extLst>
                </a:gridCol>
                <a:gridCol w="759109">
                  <a:extLst>
                    <a:ext uri="{9D8B030D-6E8A-4147-A177-3AD203B41FA5}">
                      <a16:colId xmlns:a16="http://schemas.microsoft.com/office/drawing/2014/main" val="3294237254"/>
                    </a:ext>
                  </a:extLst>
                </a:gridCol>
                <a:gridCol w="965993">
                  <a:extLst>
                    <a:ext uri="{9D8B030D-6E8A-4147-A177-3AD203B41FA5}">
                      <a16:colId xmlns:a16="http://schemas.microsoft.com/office/drawing/2014/main" val="96237729"/>
                    </a:ext>
                  </a:extLst>
                </a:gridCol>
              </a:tblGrid>
              <a:tr h="7295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ε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BOA*</a:t>
                      </a:r>
                      <a:r>
                        <a:rPr lang="el-GR" sz="1100" baseline="-25000" dirty="0">
                          <a:effectLst/>
                        </a:rPr>
                        <a:t>ε</a:t>
                      </a:r>
                      <a:r>
                        <a:rPr lang="en-US" sz="1100" dirty="0">
                          <a:effectLst/>
                        </a:rPr>
                        <a:t> num</a:t>
                      </a:r>
                      <a:r>
                        <a:rPr lang="en-US" sz="1100" baseline="-25000" dirty="0">
                          <a:effectLst/>
                        </a:rPr>
                        <a:t>avg </a:t>
                      </a:r>
                      <a:r>
                        <a:rPr lang="en-US" sz="1100" dirty="0">
                          <a:effectLst/>
                        </a:rPr>
                        <a:t>sols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PPA* num</a:t>
                      </a:r>
                      <a:r>
                        <a:rPr lang="en-US" sz="1100" baseline="-25000" dirty="0">
                          <a:effectLst/>
                        </a:rPr>
                        <a:t>avg </a:t>
                      </a:r>
                      <a:r>
                        <a:rPr lang="en-US" sz="1100" dirty="0">
                          <a:effectLst/>
                        </a:rPr>
                        <a:t>sols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BOA*</a:t>
                      </a:r>
                      <a:r>
                        <a:rPr lang="el-GR" sz="1100" baseline="-25000" dirty="0">
                          <a:effectLst/>
                        </a:rPr>
                        <a:t>ε</a:t>
                      </a:r>
                      <a:r>
                        <a:rPr lang="en-US" sz="1100" dirty="0">
                          <a:effectLst/>
                        </a:rPr>
                        <a:t> time</a:t>
                      </a:r>
                      <a:r>
                        <a:rPr lang="en-US" sz="1100" baseline="-25000" dirty="0">
                          <a:effectLst/>
                        </a:rPr>
                        <a:t>avg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PPA* time</a:t>
                      </a:r>
                      <a:r>
                        <a:rPr lang="en-US" sz="1100" baseline="-25000" dirty="0">
                          <a:effectLst/>
                        </a:rPr>
                        <a:t>avg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BOA*</a:t>
                      </a:r>
                      <a:r>
                        <a:rPr lang="el-GR" sz="1100" baseline="-25000" dirty="0">
                          <a:effectLst/>
                        </a:rPr>
                        <a:t>ε</a:t>
                      </a:r>
                      <a:r>
                        <a:rPr lang="en-US" sz="1100" dirty="0">
                          <a:effectLst/>
                        </a:rPr>
                        <a:t> num</a:t>
                      </a:r>
                      <a:r>
                        <a:rPr lang="en-US" sz="1100" baseline="-25000" dirty="0">
                          <a:effectLst/>
                        </a:rPr>
                        <a:t>med </a:t>
                      </a:r>
                      <a:r>
                        <a:rPr lang="en-US" sz="1100" dirty="0">
                          <a:effectLst/>
                        </a:rPr>
                        <a:t>sols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PPA* num</a:t>
                      </a:r>
                      <a:r>
                        <a:rPr lang="en-US" sz="1100" baseline="-25000" dirty="0">
                          <a:effectLst/>
                        </a:rPr>
                        <a:t>med </a:t>
                      </a:r>
                      <a:r>
                        <a:rPr lang="en-US" sz="1100" dirty="0">
                          <a:effectLst/>
                        </a:rPr>
                        <a:t>sols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BOA*</a:t>
                      </a:r>
                      <a:r>
                        <a:rPr lang="el-GR" sz="1100" baseline="-25000" dirty="0">
                          <a:effectLst/>
                        </a:rPr>
                        <a:t>ε</a:t>
                      </a:r>
                      <a:r>
                        <a:rPr lang="en-US" sz="1100" dirty="0">
                          <a:effectLst/>
                        </a:rPr>
                        <a:t> time</a:t>
                      </a:r>
                      <a:r>
                        <a:rPr lang="en-US" sz="1100" baseline="-25000" dirty="0">
                          <a:effectLst/>
                        </a:rPr>
                        <a:t>med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PPA* time</a:t>
                      </a:r>
                      <a:r>
                        <a:rPr lang="en-US" sz="1100" baseline="-25000" dirty="0">
                          <a:effectLst/>
                        </a:rPr>
                        <a:t>med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558243"/>
                  </a:ext>
                </a:extLst>
              </a:tr>
              <a:tr h="4441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ε=0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2</a:t>
                      </a:r>
                      <a:r>
                        <a:rPr lang="en-US" sz="1100">
                          <a:effectLst/>
                        </a:rPr>
                        <a:t>1,75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21,75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0,0238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0,0944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0,0084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0,025</a:t>
                      </a:r>
                      <a:r>
                        <a:rPr lang="en-US" sz="1100">
                          <a:effectLst/>
                        </a:rPr>
                        <a:t>6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0989666"/>
                  </a:ext>
                </a:extLst>
              </a:tr>
              <a:tr h="4441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ε=0.01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7,25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6,375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0,9729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0,0154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7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0,3257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0,0093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8633868"/>
                  </a:ext>
                </a:extLst>
              </a:tr>
              <a:tr h="4441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ε=0.025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4,75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0,0187</a:t>
                      </a:r>
                      <a:r>
                        <a:rPr lang="en-US" sz="1100">
                          <a:effectLst/>
                        </a:rPr>
                        <a:t>9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0,0174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0,0046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0,0148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1576229"/>
                  </a:ext>
                </a:extLst>
              </a:tr>
              <a:tr h="4441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ε=0.05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3,25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3,125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0,058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0,0683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3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0,004</a:t>
                      </a:r>
                      <a:r>
                        <a:rPr lang="en-US" sz="1100">
                          <a:effectLst/>
                        </a:rPr>
                        <a:t>4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0,0147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3818233"/>
                  </a:ext>
                </a:extLst>
              </a:tr>
              <a:tr h="4441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ε=0.1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2,125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1,875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0,1064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0,0952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2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2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0,0087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0,0081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6166286"/>
                  </a:ext>
                </a:extLst>
              </a:tr>
            </a:tbl>
          </a:graphicData>
        </a:graphic>
      </p:graphicFrame>
      <p:graphicFrame>
        <p:nvGraphicFramePr>
          <p:cNvPr id="4" name="Πίνακας 3">
            <a:extLst>
              <a:ext uri="{FF2B5EF4-FFF2-40B4-BE49-F238E27FC236}">
                <a16:creationId xmlns:a16="http://schemas.microsoft.com/office/drawing/2014/main" id="{476C0A29-7AFC-473E-B54D-FAED5B682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392416"/>
              </p:ext>
            </p:extLst>
          </p:nvPr>
        </p:nvGraphicFramePr>
        <p:xfrm>
          <a:off x="195255" y="1864118"/>
          <a:ext cx="6588919" cy="2950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4371">
                  <a:extLst>
                    <a:ext uri="{9D8B030D-6E8A-4147-A177-3AD203B41FA5}">
                      <a16:colId xmlns:a16="http://schemas.microsoft.com/office/drawing/2014/main" val="3995318641"/>
                    </a:ext>
                  </a:extLst>
                </a:gridCol>
                <a:gridCol w="782352">
                  <a:extLst>
                    <a:ext uri="{9D8B030D-6E8A-4147-A177-3AD203B41FA5}">
                      <a16:colId xmlns:a16="http://schemas.microsoft.com/office/drawing/2014/main" val="3852705618"/>
                    </a:ext>
                  </a:extLst>
                </a:gridCol>
                <a:gridCol w="786990">
                  <a:extLst>
                    <a:ext uri="{9D8B030D-6E8A-4147-A177-3AD203B41FA5}">
                      <a16:colId xmlns:a16="http://schemas.microsoft.com/office/drawing/2014/main" val="430615775"/>
                    </a:ext>
                  </a:extLst>
                </a:gridCol>
                <a:gridCol w="782352">
                  <a:extLst>
                    <a:ext uri="{9D8B030D-6E8A-4147-A177-3AD203B41FA5}">
                      <a16:colId xmlns:a16="http://schemas.microsoft.com/office/drawing/2014/main" val="3255439183"/>
                    </a:ext>
                  </a:extLst>
                </a:gridCol>
                <a:gridCol w="782352">
                  <a:extLst>
                    <a:ext uri="{9D8B030D-6E8A-4147-A177-3AD203B41FA5}">
                      <a16:colId xmlns:a16="http://schemas.microsoft.com/office/drawing/2014/main" val="476673753"/>
                    </a:ext>
                  </a:extLst>
                </a:gridCol>
                <a:gridCol w="677987">
                  <a:extLst>
                    <a:ext uri="{9D8B030D-6E8A-4147-A177-3AD203B41FA5}">
                      <a16:colId xmlns:a16="http://schemas.microsoft.com/office/drawing/2014/main" val="2219894644"/>
                    </a:ext>
                  </a:extLst>
                </a:gridCol>
                <a:gridCol w="677987">
                  <a:extLst>
                    <a:ext uri="{9D8B030D-6E8A-4147-A177-3AD203B41FA5}">
                      <a16:colId xmlns:a16="http://schemas.microsoft.com/office/drawing/2014/main" val="296027111"/>
                    </a:ext>
                  </a:extLst>
                </a:gridCol>
                <a:gridCol w="687264">
                  <a:extLst>
                    <a:ext uri="{9D8B030D-6E8A-4147-A177-3AD203B41FA5}">
                      <a16:colId xmlns:a16="http://schemas.microsoft.com/office/drawing/2014/main" val="3182996506"/>
                    </a:ext>
                  </a:extLst>
                </a:gridCol>
                <a:gridCol w="687264">
                  <a:extLst>
                    <a:ext uri="{9D8B030D-6E8A-4147-A177-3AD203B41FA5}">
                      <a16:colId xmlns:a16="http://schemas.microsoft.com/office/drawing/2014/main" val="3074506"/>
                    </a:ext>
                  </a:extLst>
                </a:gridCol>
              </a:tblGrid>
              <a:tr h="11692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ε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BOA*</a:t>
                      </a:r>
                      <a:r>
                        <a:rPr lang="el-GR" sz="1100" baseline="-25000" dirty="0">
                          <a:effectLst/>
                        </a:rPr>
                        <a:t>ε</a:t>
                      </a:r>
                      <a:r>
                        <a:rPr lang="en-US" sz="1100" dirty="0">
                          <a:effectLst/>
                        </a:rPr>
                        <a:t> num</a:t>
                      </a:r>
                      <a:r>
                        <a:rPr lang="en-US" sz="1100" baseline="-25000" dirty="0">
                          <a:effectLst/>
                        </a:rPr>
                        <a:t>avg </a:t>
                      </a:r>
                      <a:r>
                        <a:rPr lang="en-US" sz="1100" dirty="0">
                          <a:effectLst/>
                        </a:rPr>
                        <a:t>sols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PPA* num</a:t>
                      </a:r>
                      <a:r>
                        <a:rPr lang="en-US" sz="1100" baseline="-25000" dirty="0">
                          <a:effectLst/>
                        </a:rPr>
                        <a:t>avg </a:t>
                      </a:r>
                      <a:r>
                        <a:rPr lang="en-US" sz="1100" dirty="0">
                          <a:effectLst/>
                        </a:rPr>
                        <a:t>sols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BOA*</a:t>
                      </a:r>
                      <a:r>
                        <a:rPr lang="el-GR" sz="1100" baseline="-25000" dirty="0">
                          <a:effectLst/>
                        </a:rPr>
                        <a:t>ε</a:t>
                      </a:r>
                      <a:r>
                        <a:rPr lang="en-US" sz="1100" dirty="0">
                          <a:effectLst/>
                        </a:rPr>
                        <a:t> time</a:t>
                      </a:r>
                      <a:r>
                        <a:rPr lang="en-US" sz="1100" baseline="-25000" dirty="0">
                          <a:effectLst/>
                        </a:rPr>
                        <a:t>avg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PPA* time</a:t>
                      </a:r>
                      <a:r>
                        <a:rPr lang="en-US" sz="1100" baseline="-25000" dirty="0">
                          <a:effectLst/>
                        </a:rPr>
                        <a:t>avg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BOA*</a:t>
                      </a:r>
                      <a:r>
                        <a:rPr lang="el-GR" sz="1100" baseline="-25000" dirty="0">
                          <a:effectLst/>
                        </a:rPr>
                        <a:t>ε</a:t>
                      </a:r>
                      <a:r>
                        <a:rPr lang="en-US" sz="1100" dirty="0">
                          <a:effectLst/>
                        </a:rPr>
                        <a:t> num</a:t>
                      </a:r>
                      <a:r>
                        <a:rPr lang="en-US" sz="1100" baseline="-25000" dirty="0">
                          <a:effectLst/>
                        </a:rPr>
                        <a:t>med </a:t>
                      </a:r>
                      <a:r>
                        <a:rPr lang="en-US" sz="1100" dirty="0">
                          <a:effectLst/>
                        </a:rPr>
                        <a:t>sols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PPA* num</a:t>
                      </a:r>
                      <a:r>
                        <a:rPr lang="en-US" sz="1100" baseline="-25000" dirty="0">
                          <a:effectLst/>
                        </a:rPr>
                        <a:t>med </a:t>
                      </a:r>
                      <a:r>
                        <a:rPr lang="en-US" sz="1100" dirty="0">
                          <a:effectLst/>
                        </a:rPr>
                        <a:t>sols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BOA*</a:t>
                      </a:r>
                      <a:r>
                        <a:rPr lang="el-GR" sz="1100" baseline="-25000" dirty="0">
                          <a:effectLst/>
                        </a:rPr>
                        <a:t>ε</a:t>
                      </a:r>
                      <a:r>
                        <a:rPr lang="en-US" sz="1100" dirty="0">
                          <a:effectLst/>
                        </a:rPr>
                        <a:t> time</a:t>
                      </a:r>
                      <a:r>
                        <a:rPr lang="en-US" sz="1100" baseline="-25000" dirty="0">
                          <a:effectLst/>
                        </a:rPr>
                        <a:t>med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PPA* time</a:t>
                      </a:r>
                      <a:r>
                        <a:rPr lang="en-US" sz="1100" baseline="-25000" dirty="0">
                          <a:effectLst/>
                        </a:rPr>
                        <a:t>med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308770"/>
                  </a:ext>
                </a:extLst>
              </a:tr>
              <a:tr h="3562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ε=0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230,625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230,625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3,36</a:t>
                      </a:r>
                      <a:r>
                        <a:rPr lang="en-US" sz="1100">
                          <a:effectLst/>
                        </a:rPr>
                        <a:t>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3,740</a:t>
                      </a:r>
                      <a:r>
                        <a:rPr lang="en-US" sz="1100">
                          <a:effectLst/>
                        </a:rPr>
                        <a:t>2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228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228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0,969</a:t>
                      </a:r>
                      <a:r>
                        <a:rPr lang="en-US" sz="1100">
                          <a:effectLst/>
                        </a:rPr>
                        <a:t>4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3,7402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797788"/>
                  </a:ext>
                </a:extLst>
              </a:tr>
              <a:tr h="3562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ε=0.01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24,625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23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1,1873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2,0871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2</a:t>
                      </a:r>
                      <a:r>
                        <a:rPr lang="en-US" sz="1100">
                          <a:effectLst/>
                        </a:rPr>
                        <a:t>4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23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0,0349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0,386</a:t>
                      </a:r>
                      <a:r>
                        <a:rPr lang="en-US" sz="1100">
                          <a:effectLst/>
                        </a:rPr>
                        <a:t>1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6607907"/>
                  </a:ext>
                </a:extLst>
              </a:tr>
              <a:tr h="3562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ε=0.025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12,25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1</a:t>
                      </a:r>
                      <a:r>
                        <a:rPr lang="en-US" sz="1100">
                          <a:effectLst/>
                        </a:rPr>
                        <a:t>1,625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1,603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0,8851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1</a:t>
                      </a:r>
                      <a:r>
                        <a:rPr lang="en-US" sz="1100">
                          <a:effectLst/>
                        </a:rPr>
                        <a:t>1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0,31</a:t>
                      </a:r>
                      <a:r>
                        <a:rPr lang="en-US" sz="1100">
                          <a:effectLst/>
                        </a:rPr>
                        <a:t>6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0,2322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72025"/>
                  </a:ext>
                </a:extLst>
              </a:tr>
              <a:tr h="3562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ε=0.05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6,875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0,9797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0,3758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7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0,24</a:t>
                      </a:r>
                      <a:r>
                        <a:rPr lang="en-US" sz="1100">
                          <a:effectLst/>
                        </a:rPr>
                        <a:t>41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0,072</a:t>
                      </a:r>
                      <a:r>
                        <a:rPr lang="en-US" sz="1100">
                          <a:effectLst/>
                        </a:rPr>
                        <a:t>7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8258951"/>
                  </a:ext>
                </a:extLst>
              </a:tr>
              <a:tr h="3562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ε=0.1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4,75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4,625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0,5454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0,274</a:t>
                      </a:r>
                      <a:r>
                        <a:rPr lang="en-US" sz="1100">
                          <a:effectLst/>
                        </a:rPr>
                        <a:t>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0,11</a:t>
                      </a:r>
                      <a:r>
                        <a:rPr lang="en-US" sz="1100">
                          <a:effectLst/>
                        </a:rPr>
                        <a:t>21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0,0517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8488621"/>
                  </a:ext>
                </a:extLst>
              </a:tr>
            </a:tbl>
          </a:graphicData>
        </a:graphic>
      </p:graphicFrame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568F5C7A-F098-4C72-92DC-F3A01B224C37}"/>
              </a:ext>
            </a:extLst>
          </p:cNvPr>
          <p:cNvSpPr/>
          <p:nvPr/>
        </p:nvSpPr>
        <p:spPr>
          <a:xfrm>
            <a:off x="7865273" y="53972"/>
            <a:ext cx="4326725" cy="926513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200" i="1" dirty="0"/>
              <a:t>Πείραμα</a:t>
            </a:r>
          </a:p>
          <a:p>
            <a:pPr algn="ctr"/>
            <a:r>
              <a:rPr lang="el-GR" sz="2200" i="1" dirty="0"/>
              <a:t>ΣΑΝ ΦΡΑΝΣΙΣΚΟ</a:t>
            </a:r>
          </a:p>
        </p:txBody>
      </p:sp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08B8331C-3D61-4EF6-B019-C8B7D067D855}"/>
              </a:ext>
            </a:extLst>
          </p:cNvPr>
          <p:cNvSpPr/>
          <p:nvPr/>
        </p:nvSpPr>
        <p:spPr>
          <a:xfrm>
            <a:off x="0" y="6653803"/>
            <a:ext cx="12192000" cy="214559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Ελεύθερη σχεδίαση: Σχήμα 19">
            <a:extLst>
              <a:ext uri="{FF2B5EF4-FFF2-40B4-BE49-F238E27FC236}">
                <a16:creationId xmlns:a16="http://schemas.microsoft.com/office/drawing/2014/main" id="{959350E4-4B90-4CBD-B6AF-F3B0A61F5426}"/>
              </a:ext>
            </a:extLst>
          </p:cNvPr>
          <p:cNvSpPr/>
          <p:nvPr/>
        </p:nvSpPr>
        <p:spPr>
          <a:xfrm>
            <a:off x="11232277" y="6210841"/>
            <a:ext cx="953680" cy="476840"/>
          </a:xfrm>
          <a:custGeom>
            <a:avLst/>
            <a:gdLst>
              <a:gd name="connsiteX0" fmla="*/ 476840 w 953680"/>
              <a:gd name="connsiteY0" fmla="*/ 0 h 476840"/>
              <a:gd name="connsiteX1" fmla="*/ 953680 w 953680"/>
              <a:gd name="connsiteY1" fmla="*/ 476840 h 476840"/>
              <a:gd name="connsiteX2" fmla="*/ 0 w 953680"/>
              <a:gd name="connsiteY2" fmla="*/ 476840 h 476840"/>
              <a:gd name="connsiteX3" fmla="*/ 476840 w 953680"/>
              <a:gd name="connsiteY3" fmla="*/ 0 h 47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680" h="476840">
                <a:moveTo>
                  <a:pt x="476840" y="0"/>
                </a:moveTo>
                <a:cubicBezTo>
                  <a:pt x="740191" y="0"/>
                  <a:pt x="953680" y="213489"/>
                  <a:pt x="953680" y="476840"/>
                </a:cubicBezTo>
                <a:lnTo>
                  <a:pt x="0" y="476840"/>
                </a:lnTo>
                <a:cubicBezTo>
                  <a:pt x="0" y="213489"/>
                  <a:pt x="213489" y="0"/>
                  <a:pt x="476840" y="0"/>
                </a:cubicBezTo>
                <a:close/>
              </a:path>
            </a:pathLst>
          </a:cu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dirty="0">
                <a:latin typeface="Consolas" panose="020B0609020204030204" pitchFamily="49" charset="0"/>
                <a:ea typeface="Segoe UI Black" panose="020B0A02040204020203" pitchFamily="34" charset="0"/>
              </a:rPr>
              <a:t>30</a:t>
            </a: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622C1702-72EA-4486-AB32-FB2A77720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127" y="1814512"/>
            <a:ext cx="4395360" cy="3228975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BB3FDB5F-6959-4DA8-9BF8-075F8BA9F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641" y="1814511"/>
            <a:ext cx="4413129" cy="3228975"/>
          </a:xfrm>
          <a:prstGeom prst="rect">
            <a:avLst/>
          </a:prstGeom>
        </p:spPr>
      </p:pic>
      <p:pic>
        <p:nvPicPr>
          <p:cNvPr id="17" name="Εικόνα 16">
            <a:extLst>
              <a:ext uri="{FF2B5EF4-FFF2-40B4-BE49-F238E27FC236}">
                <a16:creationId xmlns:a16="http://schemas.microsoft.com/office/drawing/2014/main" id="{212C8E67-83B7-4826-BEC5-EC9E8A64F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128" y="1817870"/>
            <a:ext cx="4503712" cy="32289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D3D239F-820D-4E07-91E7-62FB10990D35}"/>
              </a:ext>
            </a:extLst>
          </p:cNvPr>
          <p:cNvSpPr txBox="1"/>
          <p:nvPr/>
        </p:nvSpPr>
        <p:spPr>
          <a:xfrm>
            <a:off x="8548267" y="1864118"/>
            <a:ext cx="5957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l-GR" dirty="0"/>
              <a:t>ΒΑΥ</a:t>
            </a:r>
          </a:p>
        </p:txBody>
      </p:sp>
    </p:spTree>
    <p:extLst>
      <p:ext uri="{BB962C8B-B14F-4D97-AF65-F5344CB8AC3E}">
        <p14:creationId xmlns:p14="http://schemas.microsoft.com/office/powerpoint/2010/main" val="135259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568F5C7A-F098-4C72-92DC-F3A01B224C37}"/>
              </a:ext>
            </a:extLst>
          </p:cNvPr>
          <p:cNvSpPr/>
          <p:nvPr/>
        </p:nvSpPr>
        <p:spPr>
          <a:xfrm>
            <a:off x="7865273" y="53972"/>
            <a:ext cx="4326725" cy="926513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200" i="1" dirty="0"/>
              <a:t>Πειράματα</a:t>
            </a:r>
          </a:p>
          <a:p>
            <a:pPr algn="ctr"/>
            <a:r>
              <a:rPr lang="el-GR" sz="2200" i="1" dirty="0"/>
              <a:t>ΚΟΛΟΡΑΝΤΟ</a:t>
            </a:r>
          </a:p>
        </p:txBody>
      </p:sp>
      <p:graphicFrame>
        <p:nvGraphicFramePr>
          <p:cNvPr id="9" name="Πίνακας 8">
            <a:extLst>
              <a:ext uri="{FF2B5EF4-FFF2-40B4-BE49-F238E27FC236}">
                <a16:creationId xmlns:a16="http://schemas.microsoft.com/office/drawing/2014/main" id="{0841967C-730D-4BDA-A022-082F4A345AC1}"/>
              </a:ext>
            </a:extLst>
          </p:cNvPr>
          <p:cNvGraphicFramePr>
            <a:graphicFrameLocks noGrp="1"/>
          </p:cNvGraphicFramePr>
          <p:nvPr/>
        </p:nvGraphicFramePr>
        <p:xfrm>
          <a:off x="182163" y="1875040"/>
          <a:ext cx="6562732" cy="29301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3057">
                  <a:extLst>
                    <a:ext uri="{9D8B030D-6E8A-4147-A177-3AD203B41FA5}">
                      <a16:colId xmlns:a16="http://schemas.microsoft.com/office/drawing/2014/main" val="3416083137"/>
                    </a:ext>
                  </a:extLst>
                </a:gridCol>
                <a:gridCol w="685504">
                  <a:extLst>
                    <a:ext uri="{9D8B030D-6E8A-4147-A177-3AD203B41FA5}">
                      <a16:colId xmlns:a16="http://schemas.microsoft.com/office/drawing/2014/main" val="1433730874"/>
                    </a:ext>
                  </a:extLst>
                </a:gridCol>
                <a:gridCol w="684771">
                  <a:extLst>
                    <a:ext uri="{9D8B030D-6E8A-4147-A177-3AD203B41FA5}">
                      <a16:colId xmlns:a16="http://schemas.microsoft.com/office/drawing/2014/main" val="226906218"/>
                    </a:ext>
                  </a:extLst>
                </a:gridCol>
                <a:gridCol w="779015">
                  <a:extLst>
                    <a:ext uri="{9D8B030D-6E8A-4147-A177-3AD203B41FA5}">
                      <a16:colId xmlns:a16="http://schemas.microsoft.com/office/drawing/2014/main" val="2672118593"/>
                    </a:ext>
                  </a:extLst>
                </a:gridCol>
                <a:gridCol w="779015">
                  <a:extLst>
                    <a:ext uri="{9D8B030D-6E8A-4147-A177-3AD203B41FA5}">
                      <a16:colId xmlns:a16="http://schemas.microsoft.com/office/drawing/2014/main" val="3638770588"/>
                    </a:ext>
                  </a:extLst>
                </a:gridCol>
                <a:gridCol w="676670">
                  <a:extLst>
                    <a:ext uri="{9D8B030D-6E8A-4147-A177-3AD203B41FA5}">
                      <a16:colId xmlns:a16="http://schemas.microsoft.com/office/drawing/2014/main" val="2820563420"/>
                    </a:ext>
                  </a:extLst>
                </a:gridCol>
                <a:gridCol w="676670">
                  <a:extLst>
                    <a:ext uri="{9D8B030D-6E8A-4147-A177-3AD203B41FA5}">
                      <a16:colId xmlns:a16="http://schemas.microsoft.com/office/drawing/2014/main" val="2920500452"/>
                    </a:ext>
                  </a:extLst>
                </a:gridCol>
                <a:gridCol w="779015">
                  <a:extLst>
                    <a:ext uri="{9D8B030D-6E8A-4147-A177-3AD203B41FA5}">
                      <a16:colId xmlns:a16="http://schemas.microsoft.com/office/drawing/2014/main" val="1889905001"/>
                    </a:ext>
                  </a:extLst>
                </a:gridCol>
                <a:gridCol w="779015">
                  <a:extLst>
                    <a:ext uri="{9D8B030D-6E8A-4147-A177-3AD203B41FA5}">
                      <a16:colId xmlns:a16="http://schemas.microsoft.com/office/drawing/2014/main" val="2118512347"/>
                    </a:ext>
                  </a:extLst>
                </a:gridCol>
              </a:tblGrid>
              <a:tr h="100244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ε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BOA*</a:t>
                      </a:r>
                      <a:r>
                        <a:rPr lang="el-GR" sz="1100" baseline="-25000" dirty="0">
                          <a:effectLst/>
                        </a:rPr>
                        <a:t>ε</a:t>
                      </a:r>
                      <a:r>
                        <a:rPr lang="en-US" sz="1100" dirty="0">
                          <a:effectLst/>
                        </a:rPr>
                        <a:t> num</a:t>
                      </a:r>
                      <a:r>
                        <a:rPr lang="en-US" sz="1100" baseline="-25000" dirty="0">
                          <a:effectLst/>
                        </a:rPr>
                        <a:t>avg </a:t>
                      </a:r>
                      <a:r>
                        <a:rPr lang="en-US" sz="1100" dirty="0">
                          <a:effectLst/>
                        </a:rPr>
                        <a:t>sols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PPA* num</a:t>
                      </a:r>
                      <a:r>
                        <a:rPr lang="en-US" sz="1100" baseline="-25000" dirty="0">
                          <a:effectLst/>
                        </a:rPr>
                        <a:t>avg </a:t>
                      </a:r>
                      <a:r>
                        <a:rPr lang="en-US" sz="1100" dirty="0">
                          <a:effectLst/>
                        </a:rPr>
                        <a:t>sols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BOA*</a:t>
                      </a:r>
                      <a:r>
                        <a:rPr lang="el-GR" sz="1100" baseline="-25000" dirty="0">
                          <a:effectLst/>
                        </a:rPr>
                        <a:t>ε</a:t>
                      </a:r>
                      <a:r>
                        <a:rPr lang="en-US" sz="1100" dirty="0">
                          <a:effectLst/>
                        </a:rPr>
                        <a:t> time</a:t>
                      </a:r>
                      <a:r>
                        <a:rPr lang="en-US" sz="1100" baseline="-25000" dirty="0">
                          <a:effectLst/>
                        </a:rPr>
                        <a:t>avg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PPA* time</a:t>
                      </a:r>
                      <a:r>
                        <a:rPr lang="en-US" sz="1100" baseline="-25000" dirty="0">
                          <a:effectLst/>
                        </a:rPr>
                        <a:t>avg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BOA*</a:t>
                      </a:r>
                      <a:r>
                        <a:rPr lang="el-GR" sz="1100" baseline="-25000" dirty="0">
                          <a:effectLst/>
                        </a:rPr>
                        <a:t>ε</a:t>
                      </a:r>
                      <a:r>
                        <a:rPr lang="en-US" sz="1100" dirty="0">
                          <a:effectLst/>
                        </a:rPr>
                        <a:t> num</a:t>
                      </a:r>
                      <a:r>
                        <a:rPr lang="en-US" sz="1100" baseline="-25000" dirty="0">
                          <a:effectLst/>
                        </a:rPr>
                        <a:t>med </a:t>
                      </a:r>
                      <a:r>
                        <a:rPr lang="en-US" sz="1100" dirty="0">
                          <a:effectLst/>
                        </a:rPr>
                        <a:t>sols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PPA* num</a:t>
                      </a:r>
                      <a:r>
                        <a:rPr lang="en-US" sz="1100" baseline="-25000" dirty="0">
                          <a:effectLst/>
                        </a:rPr>
                        <a:t>med </a:t>
                      </a:r>
                      <a:r>
                        <a:rPr lang="en-US" sz="1100" dirty="0">
                          <a:effectLst/>
                        </a:rPr>
                        <a:t>sols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BOA*</a:t>
                      </a:r>
                      <a:r>
                        <a:rPr lang="el-GR" sz="1100" baseline="-25000" dirty="0">
                          <a:effectLst/>
                        </a:rPr>
                        <a:t>ε</a:t>
                      </a:r>
                      <a:r>
                        <a:rPr lang="en-US" sz="1100" dirty="0">
                          <a:effectLst/>
                        </a:rPr>
                        <a:t> time</a:t>
                      </a:r>
                      <a:r>
                        <a:rPr lang="en-US" sz="1100" baseline="-25000" dirty="0">
                          <a:effectLst/>
                        </a:rPr>
                        <a:t>med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PPA* time</a:t>
                      </a:r>
                      <a:r>
                        <a:rPr lang="en-US" sz="1100" baseline="-25000" dirty="0">
                          <a:effectLst/>
                        </a:rPr>
                        <a:t>med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039813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ε=0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12,125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12,125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0,00217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0,007</a:t>
                      </a:r>
                      <a:r>
                        <a:rPr lang="en-US" sz="1100">
                          <a:effectLst/>
                        </a:rPr>
                        <a:t>1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14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14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0,0017</a:t>
                      </a:r>
                      <a:r>
                        <a:rPr lang="en-US" sz="1100">
                          <a:effectLst/>
                        </a:rPr>
                        <a:t>9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0,0031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6580563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ε=0.01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3,625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3,5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0,00163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0,0022</a:t>
                      </a:r>
                      <a:r>
                        <a:rPr lang="en-US" sz="1100">
                          <a:effectLst/>
                        </a:rPr>
                        <a:t>8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0,0014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0,0018</a:t>
                      </a:r>
                      <a:r>
                        <a:rPr lang="en-US" sz="1100">
                          <a:effectLst/>
                        </a:rPr>
                        <a:t>8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7711990"/>
                  </a:ext>
                </a:extLst>
              </a:tr>
              <a:tr h="5129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ε=0.025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2,375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2,25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0,0014</a:t>
                      </a:r>
                      <a:r>
                        <a:rPr lang="en-US" sz="1100" dirty="0">
                          <a:effectLst/>
                        </a:rPr>
                        <a:t>5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0,00178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0,00122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0,0013</a:t>
                      </a:r>
                      <a:r>
                        <a:rPr lang="en-US" sz="1100">
                          <a:effectLst/>
                        </a:rPr>
                        <a:t>8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7564124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ε=0.05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1,5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1,5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0,0011</a:t>
                      </a:r>
                      <a:r>
                        <a:rPr lang="en-US" sz="1100" dirty="0">
                          <a:effectLst/>
                        </a:rPr>
                        <a:t>7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0,0013</a:t>
                      </a:r>
                      <a:r>
                        <a:rPr lang="en-US" sz="1100">
                          <a:effectLst/>
                        </a:rPr>
                        <a:t>9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0,00108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0,0012</a:t>
                      </a:r>
                      <a:r>
                        <a:rPr lang="en-US" sz="1100" dirty="0">
                          <a:effectLst/>
                        </a:rPr>
                        <a:t>7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1325421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ε=0.1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1,25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1,25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0,00108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0,00124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0,00106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0,0011</a:t>
                      </a:r>
                      <a:r>
                        <a:rPr lang="en-US" sz="1100" dirty="0">
                          <a:effectLst/>
                        </a:rPr>
                        <a:t>8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3436682"/>
                  </a:ext>
                </a:extLst>
              </a:tr>
            </a:tbl>
          </a:graphicData>
        </a:graphic>
      </p:graphicFrame>
      <p:graphicFrame>
        <p:nvGraphicFramePr>
          <p:cNvPr id="12" name="Πίνακας 11">
            <a:extLst>
              <a:ext uri="{FF2B5EF4-FFF2-40B4-BE49-F238E27FC236}">
                <a16:creationId xmlns:a16="http://schemas.microsoft.com/office/drawing/2014/main" id="{B22F249F-5E7D-42B4-BAB2-DD09E765D7B8}"/>
              </a:ext>
            </a:extLst>
          </p:cNvPr>
          <p:cNvGraphicFramePr>
            <a:graphicFrameLocks noGrp="1"/>
          </p:cNvGraphicFramePr>
          <p:nvPr/>
        </p:nvGraphicFramePr>
        <p:xfrm>
          <a:off x="182158" y="1860664"/>
          <a:ext cx="6562730" cy="29301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3212">
                  <a:extLst>
                    <a:ext uri="{9D8B030D-6E8A-4147-A177-3AD203B41FA5}">
                      <a16:colId xmlns:a16="http://schemas.microsoft.com/office/drawing/2014/main" val="4236289864"/>
                    </a:ext>
                  </a:extLst>
                </a:gridCol>
                <a:gridCol w="780410">
                  <a:extLst>
                    <a:ext uri="{9D8B030D-6E8A-4147-A177-3AD203B41FA5}">
                      <a16:colId xmlns:a16="http://schemas.microsoft.com/office/drawing/2014/main" val="373077521"/>
                    </a:ext>
                  </a:extLst>
                </a:gridCol>
                <a:gridCol w="791350">
                  <a:extLst>
                    <a:ext uri="{9D8B030D-6E8A-4147-A177-3AD203B41FA5}">
                      <a16:colId xmlns:a16="http://schemas.microsoft.com/office/drawing/2014/main" val="4203126828"/>
                    </a:ext>
                  </a:extLst>
                </a:gridCol>
                <a:gridCol w="695074">
                  <a:extLst>
                    <a:ext uri="{9D8B030D-6E8A-4147-A177-3AD203B41FA5}">
                      <a16:colId xmlns:a16="http://schemas.microsoft.com/office/drawing/2014/main" val="4082848635"/>
                    </a:ext>
                  </a:extLst>
                </a:gridCol>
                <a:gridCol w="791350">
                  <a:extLst>
                    <a:ext uri="{9D8B030D-6E8A-4147-A177-3AD203B41FA5}">
                      <a16:colId xmlns:a16="http://schemas.microsoft.com/office/drawing/2014/main" val="913055008"/>
                    </a:ext>
                  </a:extLst>
                </a:gridCol>
                <a:gridCol w="685593">
                  <a:extLst>
                    <a:ext uri="{9D8B030D-6E8A-4147-A177-3AD203B41FA5}">
                      <a16:colId xmlns:a16="http://schemas.microsoft.com/office/drawing/2014/main" val="1700830648"/>
                    </a:ext>
                  </a:extLst>
                </a:gridCol>
                <a:gridCol w="685593">
                  <a:extLst>
                    <a:ext uri="{9D8B030D-6E8A-4147-A177-3AD203B41FA5}">
                      <a16:colId xmlns:a16="http://schemas.microsoft.com/office/drawing/2014/main" val="1429325497"/>
                    </a:ext>
                  </a:extLst>
                </a:gridCol>
                <a:gridCol w="695074">
                  <a:extLst>
                    <a:ext uri="{9D8B030D-6E8A-4147-A177-3AD203B41FA5}">
                      <a16:colId xmlns:a16="http://schemas.microsoft.com/office/drawing/2014/main" val="2002903476"/>
                    </a:ext>
                  </a:extLst>
                </a:gridCol>
                <a:gridCol w="695074">
                  <a:extLst>
                    <a:ext uri="{9D8B030D-6E8A-4147-A177-3AD203B41FA5}">
                      <a16:colId xmlns:a16="http://schemas.microsoft.com/office/drawing/2014/main" val="2807690208"/>
                    </a:ext>
                  </a:extLst>
                </a:gridCol>
              </a:tblGrid>
              <a:tr h="9883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ε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BOA*</a:t>
                      </a:r>
                      <a:r>
                        <a:rPr lang="el-GR" sz="1100" baseline="-25000" dirty="0">
                          <a:effectLst/>
                        </a:rPr>
                        <a:t>ε</a:t>
                      </a:r>
                      <a:r>
                        <a:rPr lang="en-US" sz="1100" dirty="0">
                          <a:effectLst/>
                        </a:rPr>
                        <a:t> num</a:t>
                      </a:r>
                      <a:r>
                        <a:rPr lang="en-US" sz="1100" baseline="-25000" dirty="0">
                          <a:effectLst/>
                        </a:rPr>
                        <a:t>avg </a:t>
                      </a:r>
                      <a:r>
                        <a:rPr lang="en-US" sz="1100" dirty="0">
                          <a:effectLst/>
                        </a:rPr>
                        <a:t>sols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PPA* num</a:t>
                      </a:r>
                      <a:r>
                        <a:rPr lang="en-US" sz="1100" baseline="-25000" dirty="0">
                          <a:effectLst/>
                        </a:rPr>
                        <a:t>avg </a:t>
                      </a:r>
                      <a:r>
                        <a:rPr lang="en-US" sz="1100" dirty="0">
                          <a:effectLst/>
                        </a:rPr>
                        <a:t>sols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BOA*</a:t>
                      </a:r>
                      <a:r>
                        <a:rPr lang="el-GR" sz="1100" baseline="-25000" dirty="0">
                          <a:effectLst/>
                        </a:rPr>
                        <a:t>ε</a:t>
                      </a:r>
                      <a:r>
                        <a:rPr lang="en-US" sz="1100" dirty="0">
                          <a:effectLst/>
                        </a:rPr>
                        <a:t> time</a:t>
                      </a:r>
                      <a:r>
                        <a:rPr lang="en-US" sz="1100" baseline="-25000" dirty="0">
                          <a:effectLst/>
                        </a:rPr>
                        <a:t>avg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PPA* time</a:t>
                      </a:r>
                      <a:r>
                        <a:rPr lang="en-US" sz="1100" baseline="-25000" dirty="0">
                          <a:effectLst/>
                        </a:rPr>
                        <a:t>avg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BOA*</a:t>
                      </a:r>
                      <a:r>
                        <a:rPr lang="el-GR" sz="1100" baseline="-25000" dirty="0">
                          <a:effectLst/>
                        </a:rPr>
                        <a:t>ε</a:t>
                      </a:r>
                      <a:r>
                        <a:rPr lang="en-US" sz="1100" dirty="0">
                          <a:effectLst/>
                        </a:rPr>
                        <a:t> num</a:t>
                      </a:r>
                      <a:r>
                        <a:rPr lang="en-US" sz="1100" baseline="-25000" dirty="0">
                          <a:effectLst/>
                        </a:rPr>
                        <a:t>med </a:t>
                      </a:r>
                      <a:r>
                        <a:rPr lang="en-US" sz="1100" dirty="0">
                          <a:effectLst/>
                        </a:rPr>
                        <a:t>sols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PPA* num</a:t>
                      </a:r>
                      <a:r>
                        <a:rPr lang="en-US" sz="1100" baseline="-25000" dirty="0">
                          <a:effectLst/>
                        </a:rPr>
                        <a:t>med </a:t>
                      </a:r>
                      <a:r>
                        <a:rPr lang="en-US" sz="1100" dirty="0">
                          <a:effectLst/>
                        </a:rPr>
                        <a:t>sols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BOA*</a:t>
                      </a:r>
                      <a:r>
                        <a:rPr lang="el-GR" sz="1100" baseline="-25000" dirty="0">
                          <a:effectLst/>
                        </a:rPr>
                        <a:t>ε</a:t>
                      </a:r>
                      <a:r>
                        <a:rPr lang="en-US" sz="1100" dirty="0">
                          <a:effectLst/>
                        </a:rPr>
                        <a:t> time</a:t>
                      </a:r>
                      <a:r>
                        <a:rPr lang="en-US" sz="1100" baseline="-25000" dirty="0">
                          <a:effectLst/>
                        </a:rPr>
                        <a:t>med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PPA* time</a:t>
                      </a:r>
                      <a:r>
                        <a:rPr lang="en-US" sz="1100" baseline="-25000" dirty="0">
                          <a:effectLst/>
                        </a:rPr>
                        <a:t>med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849681"/>
                  </a:ext>
                </a:extLst>
              </a:tr>
              <a:tr h="3748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ε=0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397,875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397,87</a:t>
                      </a:r>
                      <a:r>
                        <a:rPr lang="en-US" sz="1100">
                          <a:effectLst/>
                        </a:rPr>
                        <a:t>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8,885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23,772</a:t>
                      </a:r>
                      <a:r>
                        <a:rPr lang="en-US" sz="1100" dirty="0">
                          <a:effectLst/>
                        </a:rPr>
                        <a:t>4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344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144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7,23</a:t>
                      </a:r>
                      <a:r>
                        <a:rPr lang="en-US" sz="1100">
                          <a:effectLst/>
                        </a:rPr>
                        <a:t>9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18,32</a:t>
                      </a:r>
                      <a:r>
                        <a:rPr lang="en-US" sz="1100">
                          <a:effectLst/>
                        </a:rPr>
                        <a:t>1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3444580"/>
                  </a:ext>
                </a:extLst>
              </a:tr>
              <a:tr h="3748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ε=0.01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22,625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20,25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6,604</a:t>
                      </a:r>
                      <a:r>
                        <a:rPr lang="en-US" sz="1100" dirty="0">
                          <a:effectLst/>
                        </a:rPr>
                        <a:t>3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1,993</a:t>
                      </a:r>
                      <a:r>
                        <a:rPr lang="en-US" sz="1100" dirty="0">
                          <a:effectLst/>
                        </a:rPr>
                        <a:t>8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22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1</a:t>
                      </a:r>
                      <a:r>
                        <a:rPr lang="en-US" sz="1100">
                          <a:effectLst/>
                        </a:rPr>
                        <a:t>9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4,900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1,300</a:t>
                      </a:r>
                      <a:r>
                        <a:rPr lang="en-US" sz="1100">
                          <a:effectLst/>
                        </a:rPr>
                        <a:t>3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2685654"/>
                  </a:ext>
                </a:extLst>
              </a:tr>
              <a:tr h="4425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ε=0.025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11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10,375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5,6346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0,7682</a:t>
                      </a:r>
                      <a:r>
                        <a:rPr lang="en-US" sz="1100">
                          <a:effectLst/>
                        </a:rPr>
                        <a:t>1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12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1</a:t>
                      </a:r>
                      <a:r>
                        <a:rPr lang="en-US" sz="1100">
                          <a:effectLst/>
                        </a:rPr>
                        <a:t>0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4,582</a:t>
                      </a:r>
                      <a:r>
                        <a:rPr lang="en-US" sz="1100">
                          <a:effectLst/>
                        </a:rPr>
                        <a:t>1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0,489</a:t>
                      </a:r>
                      <a:r>
                        <a:rPr lang="en-US" sz="1100">
                          <a:effectLst/>
                        </a:rPr>
                        <a:t>9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3617420"/>
                  </a:ext>
                </a:extLst>
              </a:tr>
              <a:tr h="3748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ε=0.05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6,375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5,875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5,1471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0,4378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6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3,8813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0,2163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5341817"/>
                  </a:ext>
                </a:extLst>
              </a:tr>
              <a:tr h="3748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ε=0.1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4,125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3,75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2,549</a:t>
                      </a:r>
                      <a:r>
                        <a:rPr lang="en-US" sz="1100" dirty="0">
                          <a:effectLst/>
                        </a:rPr>
                        <a:t>3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0,1635</a:t>
                      </a:r>
                      <a:r>
                        <a:rPr lang="en-US" sz="1100" dirty="0">
                          <a:effectLst/>
                        </a:rPr>
                        <a:t>7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1,518</a:t>
                      </a:r>
                      <a:r>
                        <a:rPr lang="en-US" sz="1100">
                          <a:effectLst/>
                        </a:rPr>
                        <a:t>2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0,1205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0444600"/>
                  </a:ext>
                </a:extLst>
              </a:tr>
            </a:tbl>
          </a:graphicData>
        </a:graphic>
      </p:graphicFrame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F589D57E-C44B-4A70-9663-203670AB6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248" y="1875992"/>
            <a:ext cx="4476753" cy="3107920"/>
          </a:xfrm>
          <a:prstGeom prst="rect">
            <a:avLst/>
          </a:prstGeom>
        </p:spPr>
      </p:pic>
      <p:pic>
        <p:nvPicPr>
          <p:cNvPr id="16" name="Εικόνα 15">
            <a:extLst>
              <a:ext uri="{FF2B5EF4-FFF2-40B4-BE49-F238E27FC236}">
                <a16:creationId xmlns:a16="http://schemas.microsoft.com/office/drawing/2014/main" id="{F9EC5463-1A98-4708-8B6C-6A2A24995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248" y="1867852"/>
            <a:ext cx="4476753" cy="3107920"/>
          </a:xfrm>
          <a:prstGeom prst="rect">
            <a:avLst/>
          </a:prstGeom>
        </p:spPr>
      </p:pic>
      <p:pic>
        <p:nvPicPr>
          <p:cNvPr id="18" name="Εικόνα 17">
            <a:extLst>
              <a:ext uri="{FF2B5EF4-FFF2-40B4-BE49-F238E27FC236}">
                <a16:creationId xmlns:a16="http://schemas.microsoft.com/office/drawing/2014/main" id="{A1C3871B-2F55-4180-BE9E-7D4689CCA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248" y="1875992"/>
            <a:ext cx="4476753" cy="3107920"/>
          </a:xfrm>
          <a:prstGeom prst="rect">
            <a:avLst/>
          </a:prstGeom>
        </p:spPr>
      </p:pic>
      <p:graphicFrame>
        <p:nvGraphicFramePr>
          <p:cNvPr id="10" name="Πίνακας 9">
            <a:extLst>
              <a:ext uri="{FF2B5EF4-FFF2-40B4-BE49-F238E27FC236}">
                <a16:creationId xmlns:a16="http://schemas.microsoft.com/office/drawing/2014/main" id="{E7A80A80-CA77-4580-B184-3190EF4837A3}"/>
              </a:ext>
            </a:extLst>
          </p:cNvPr>
          <p:cNvGraphicFramePr>
            <a:graphicFrameLocks noGrp="1"/>
          </p:cNvGraphicFramePr>
          <p:nvPr/>
        </p:nvGraphicFramePr>
        <p:xfrm>
          <a:off x="182164" y="1867852"/>
          <a:ext cx="6562730" cy="29301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2965">
                  <a:extLst>
                    <a:ext uri="{9D8B030D-6E8A-4147-A177-3AD203B41FA5}">
                      <a16:colId xmlns:a16="http://schemas.microsoft.com/office/drawing/2014/main" val="3807456087"/>
                    </a:ext>
                  </a:extLst>
                </a:gridCol>
                <a:gridCol w="791276">
                  <a:extLst>
                    <a:ext uri="{9D8B030D-6E8A-4147-A177-3AD203B41FA5}">
                      <a16:colId xmlns:a16="http://schemas.microsoft.com/office/drawing/2014/main" val="4018695884"/>
                    </a:ext>
                  </a:extLst>
                </a:gridCol>
                <a:gridCol w="885759">
                  <a:extLst>
                    <a:ext uri="{9D8B030D-6E8A-4147-A177-3AD203B41FA5}">
                      <a16:colId xmlns:a16="http://schemas.microsoft.com/office/drawing/2014/main" val="3859186695"/>
                    </a:ext>
                  </a:extLst>
                </a:gridCol>
                <a:gridCol w="695320">
                  <a:extLst>
                    <a:ext uri="{9D8B030D-6E8A-4147-A177-3AD203B41FA5}">
                      <a16:colId xmlns:a16="http://schemas.microsoft.com/office/drawing/2014/main" val="2623080407"/>
                    </a:ext>
                  </a:extLst>
                </a:gridCol>
                <a:gridCol w="695320">
                  <a:extLst>
                    <a:ext uri="{9D8B030D-6E8A-4147-A177-3AD203B41FA5}">
                      <a16:colId xmlns:a16="http://schemas.microsoft.com/office/drawing/2014/main" val="2568932532"/>
                    </a:ext>
                  </a:extLst>
                </a:gridCol>
                <a:gridCol w="685725">
                  <a:extLst>
                    <a:ext uri="{9D8B030D-6E8A-4147-A177-3AD203B41FA5}">
                      <a16:colId xmlns:a16="http://schemas.microsoft.com/office/drawing/2014/main" val="3093278983"/>
                    </a:ext>
                  </a:extLst>
                </a:gridCol>
                <a:gridCol w="685725">
                  <a:extLst>
                    <a:ext uri="{9D8B030D-6E8A-4147-A177-3AD203B41FA5}">
                      <a16:colId xmlns:a16="http://schemas.microsoft.com/office/drawing/2014/main" val="1064329248"/>
                    </a:ext>
                  </a:extLst>
                </a:gridCol>
                <a:gridCol w="695320">
                  <a:extLst>
                    <a:ext uri="{9D8B030D-6E8A-4147-A177-3AD203B41FA5}">
                      <a16:colId xmlns:a16="http://schemas.microsoft.com/office/drawing/2014/main" val="1781417816"/>
                    </a:ext>
                  </a:extLst>
                </a:gridCol>
                <a:gridCol w="695320">
                  <a:extLst>
                    <a:ext uri="{9D8B030D-6E8A-4147-A177-3AD203B41FA5}">
                      <a16:colId xmlns:a16="http://schemas.microsoft.com/office/drawing/2014/main" val="2912793550"/>
                    </a:ext>
                  </a:extLst>
                </a:gridCol>
              </a:tblGrid>
              <a:tr h="9440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ε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BOA*</a:t>
                      </a:r>
                      <a:r>
                        <a:rPr lang="el-GR" sz="1100" baseline="-25000">
                          <a:effectLst/>
                        </a:rPr>
                        <a:t>ε</a:t>
                      </a:r>
                      <a:r>
                        <a:rPr lang="en-US" sz="1100">
                          <a:effectLst/>
                        </a:rPr>
                        <a:t> num</a:t>
                      </a:r>
                      <a:r>
                        <a:rPr lang="en-US" sz="1100" baseline="-25000">
                          <a:effectLst/>
                        </a:rPr>
                        <a:t>avg </a:t>
                      </a:r>
                      <a:r>
                        <a:rPr lang="en-US" sz="1100">
                          <a:effectLst/>
                        </a:rPr>
                        <a:t>sols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PPA* num</a:t>
                      </a:r>
                      <a:r>
                        <a:rPr lang="en-US" sz="1100" baseline="-25000" dirty="0">
                          <a:effectLst/>
                        </a:rPr>
                        <a:t>avg </a:t>
                      </a:r>
                      <a:r>
                        <a:rPr lang="en-US" sz="1100" dirty="0">
                          <a:effectLst/>
                        </a:rPr>
                        <a:t>sols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BOA*</a:t>
                      </a:r>
                      <a:r>
                        <a:rPr lang="el-GR" sz="1100" baseline="-25000">
                          <a:effectLst/>
                        </a:rPr>
                        <a:t>ε</a:t>
                      </a:r>
                      <a:r>
                        <a:rPr lang="en-US" sz="1100">
                          <a:effectLst/>
                        </a:rPr>
                        <a:t> time</a:t>
                      </a:r>
                      <a:r>
                        <a:rPr lang="en-US" sz="1100" baseline="-25000">
                          <a:effectLst/>
                        </a:rPr>
                        <a:t>avg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PPA* time</a:t>
                      </a:r>
                      <a:r>
                        <a:rPr lang="en-US" sz="1100" baseline="-25000" dirty="0">
                          <a:effectLst/>
                        </a:rPr>
                        <a:t>avg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BOA*</a:t>
                      </a:r>
                      <a:r>
                        <a:rPr lang="el-GR" sz="1100" baseline="-25000" dirty="0">
                          <a:effectLst/>
                        </a:rPr>
                        <a:t>ε</a:t>
                      </a:r>
                      <a:r>
                        <a:rPr lang="en-US" sz="1100" dirty="0">
                          <a:effectLst/>
                        </a:rPr>
                        <a:t> num</a:t>
                      </a:r>
                      <a:r>
                        <a:rPr lang="en-US" sz="1100" baseline="-25000" dirty="0">
                          <a:effectLst/>
                        </a:rPr>
                        <a:t>med </a:t>
                      </a:r>
                      <a:r>
                        <a:rPr lang="en-US" sz="1100" dirty="0">
                          <a:effectLst/>
                        </a:rPr>
                        <a:t>sols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PPA* num</a:t>
                      </a:r>
                      <a:r>
                        <a:rPr lang="en-US" sz="1100" baseline="-25000">
                          <a:effectLst/>
                        </a:rPr>
                        <a:t>med </a:t>
                      </a:r>
                      <a:r>
                        <a:rPr lang="en-US" sz="1100">
                          <a:effectLst/>
                        </a:rPr>
                        <a:t>sols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BOA*</a:t>
                      </a:r>
                      <a:r>
                        <a:rPr lang="el-GR" sz="1100" baseline="-25000" dirty="0">
                          <a:effectLst/>
                        </a:rPr>
                        <a:t>ε</a:t>
                      </a:r>
                      <a:r>
                        <a:rPr lang="en-US" sz="1100" dirty="0">
                          <a:effectLst/>
                        </a:rPr>
                        <a:t> time</a:t>
                      </a:r>
                      <a:r>
                        <a:rPr lang="en-US" sz="1100" baseline="-25000" dirty="0">
                          <a:effectLst/>
                        </a:rPr>
                        <a:t>med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 dirty="0">
                          <a:effectLst/>
                        </a:rPr>
                        <a:t>PPA* time</a:t>
                      </a:r>
                      <a:r>
                        <a:rPr lang="en-US" sz="1100" baseline="-25000" dirty="0">
                          <a:effectLst/>
                        </a:rPr>
                        <a:t>med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5108313"/>
                  </a:ext>
                </a:extLst>
              </a:tr>
              <a:tr h="352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ε=0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108,562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108,5625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0,49</a:t>
                      </a:r>
                      <a:r>
                        <a:rPr lang="en-US" sz="1100">
                          <a:effectLst/>
                        </a:rPr>
                        <a:t>8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1,415</a:t>
                      </a:r>
                      <a:r>
                        <a:rPr lang="en-US" sz="1100">
                          <a:effectLst/>
                        </a:rPr>
                        <a:t>8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92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92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0,1576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0,5824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2740674"/>
                  </a:ext>
                </a:extLst>
              </a:tr>
              <a:tr h="352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ε=0.01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11,3125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0,25</a:t>
                      </a:r>
                      <a:r>
                        <a:rPr lang="en-US" sz="1100">
                          <a:effectLst/>
                        </a:rPr>
                        <a:t>9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0,137</a:t>
                      </a:r>
                      <a:r>
                        <a:rPr lang="en-US" sz="1100">
                          <a:effectLst/>
                        </a:rPr>
                        <a:t>6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0,0856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0,0521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5640944"/>
                  </a:ext>
                </a:extLst>
              </a:tr>
              <a:tr h="577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ε=0.025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6,1875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5,875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0,17</a:t>
                      </a:r>
                      <a:r>
                        <a:rPr lang="en-US" sz="1100">
                          <a:effectLst/>
                        </a:rPr>
                        <a:t>7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0,0681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6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0,0593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0,024</a:t>
                      </a:r>
                      <a:r>
                        <a:rPr lang="en-US" sz="1100">
                          <a:effectLst/>
                        </a:rPr>
                        <a:t>9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8676726"/>
                  </a:ext>
                </a:extLst>
              </a:tr>
              <a:tr h="352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ε=0.05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4,0625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3,6875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0,1063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0,038</a:t>
                      </a:r>
                      <a:r>
                        <a:rPr lang="en-US" sz="1100">
                          <a:effectLst/>
                        </a:rPr>
                        <a:t>1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4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4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0,0296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0,017</a:t>
                      </a:r>
                      <a:r>
                        <a:rPr lang="en-US" sz="1100">
                          <a:effectLst/>
                        </a:rPr>
                        <a:t>4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3375406"/>
                  </a:ext>
                </a:extLst>
              </a:tr>
              <a:tr h="352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ε=0.1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2,25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2,25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0,03</a:t>
                      </a:r>
                      <a:r>
                        <a:rPr lang="en-US" sz="1100">
                          <a:effectLst/>
                        </a:rPr>
                        <a:t>5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0,017</a:t>
                      </a:r>
                      <a:r>
                        <a:rPr lang="en-US" sz="1100" dirty="0">
                          <a:effectLst/>
                        </a:rPr>
                        <a:t>9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2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2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>
                          <a:effectLst/>
                        </a:rPr>
                        <a:t>0,0232</a:t>
                      </a:r>
                      <a:endParaRPr lang="el-GR" sz="11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300"/>
                        </a:spcAft>
                      </a:pPr>
                      <a:r>
                        <a:rPr lang="el-GR" sz="1100" dirty="0">
                          <a:effectLst/>
                        </a:rPr>
                        <a:t>0,007</a:t>
                      </a:r>
                      <a:r>
                        <a:rPr lang="en-US" sz="1100" dirty="0">
                          <a:effectLst/>
                        </a:rPr>
                        <a:t>3</a:t>
                      </a:r>
                      <a:endParaRPr lang="el-GR" sz="11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6086668"/>
                  </a:ext>
                </a:extLst>
              </a:tr>
            </a:tbl>
          </a:graphicData>
        </a:graphic>
      </p:graphicFrame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08B8331C-3D61-4EF6-B019-C8B7D067D855}"/>
              </a:ext>
            </a:extLst>
          </p:cNvPr>
          <p:cNvSpPr/>
          <p:nvPr/>
        </p:nvSpPr>
        <p:spPr>
          <a:xfrm>
            <a:off x="0" y="6653803"/>
            <a:ext cx="12192000" cy="214559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Ελεύθερη σχεδίαση: Σχήμα 19">
            <a:extLst>
              <a:ext uri="{FF2B5EF4-FFF2-40B4-BE49-F238E27FC236}">
                <a16:creationId xmlns:a16="http://schemas.microsoft.com/office/drawing/2014/main" id="{959350E4-4B90-4CBD-B6AF-F3B0A61F5426}"/>
              </a:ext>
            </a:extLst>
          </p:cNvPr>
          <p:cNvSpPr/>
          <p:nvPr/>
        </p:nvSpPr>
        <p:spPr>
          <a:xfrm>
            <a:off x="11232277" y="6210841"/>
            <a:ext cx="953680" cy="476840"/>
          </a:xfrm>
          <a:custGeom>
            <a:avLst/>
            <a:gdLst>
              <a:gd name="connsiteX0" fmla="*/ 476840 w 953680"/>
              <a:gd name="connsiteY0" fmla="*/ 0 h 476840"/>
              <a:gd name="connsiteX1" fmla="*/ 953680 w 953680"/>
              <a:gd name="connsiteY1" fmla="*/ 476840 h 476840"/>
              <a:gd name="connsiteX2" fmla="*/ 0 w 953680"/>
              <a:gd name="connsiteY2" fmla="*/ 476840 h 476840"/>
              <a:gd name="connsiteX3" fmla="*/ 476840 w 953680"/>
              <a:gd name="connsiteY3" fmla="*/ 0 h 47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680" h="476840">
                <a:moveTo>
                  <a:pt x="476840" y="0"/>
                </a:moveTo>
                <a:cubicBezTo>
                  <a:pt x="740191" y="0"/>
                  <a:pt x="953680" y="213489"/>
                  <a:pt x="953680" y="476840"/>
                </a:cubicBezTo>
                <a:lnTo>
                  <a:pt x="0" y="476840"/>
                </a:lnTo>
                <a:cubicBezTo>
                  <a:pt x="0" y="213489"/>
                  <a:pt x="213489" y="0"/>
                  <a:pt x="476840" y="0"/>
                </a:cubicBezTo>
                <a:close/>
              </a:path>
            </a:pathLst>
          </a:cu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dirty="0">
                <a:latin typeface="Consolas" panose="020B0609020204030204" pitchFamily="49" charset="0"/>
                <a:ea typeface="Segoe UI Black" panose="020B0A02040204020203" pitchFamily="34" charset="0"/>
              </a:rPr>
              <a:t>31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581497-C2B6-4EAC-AE71-107AF6CB80F5}"/>
              </a:ext>
            </a:extLst>
          </p:cNvPr>
          <p:cNvSpPr txBox="1"/>
          <p:nvPr/>
        </p:nvSpPr>
        <p:spPr>
          <a:xfrm>
            <a:off x="8467726" y="1959367"/>
            <a:ext cx="6286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COL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4305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0F4948A7-FEF7-497E-BE70-C085C4345B8F}"/>
              </a:ext>
            </a:extLst>
          </p:cNvPr>
          <p:cNvSpPr/>
          <p:nvPr/>
        </p:nvSpPr>
        <p:spPr>
          <a:xfrm>
            <a:off x="9389806" y="204197"/>
            <a:ext cx="2802194" cy="926513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200" i="1" dirty="0"/>
              <a:t>ΒΟΑ*ε</a:t>
            </a:r>
            <a:r>
              <a:rPr lang="en-US" sz="2200" i="1" dirty="0"/>
              <a:t>	vs</a:t>
            </a:r>
            <a:r>
              <a:rPr lang="en-US" sz="2200" dirty="0"/>
              <a:t>	</a:t>
            </a:r>
            <a:r>
              <a:rPr lang="el-GR" sz="2200" i="1" dirty="0"/>
              <a:t> </a:t>
            </a:r>
            <a:r>
              <a:rPr lang="en-US" sz="2200" i="1" dirty="0"/>
              <a:t>PPA*</a:t>
            </a:r>
            <a:endParaRPr lang="el-GR" sz="22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A7F9B-C4B6-4618-BCDF-A667ACB16DE4}"/>
              </a:ext>
            </a:extLst>
          </p:cNvPr>
          <p:cNvSpPr txBox="1"/>
          <p:nvPr/>
        </p:nvSpPr>
        <p:spPr>
          <a:xfrm>
            <a:off x="451414" y="855710"/>
            <a:ext cx="891250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1" dirty="0"/>
              <a:t>PPA* </a:t>
            </a:r>
            <a:endParaRPr lang="el-GR" sz="2400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805543-AF60-445A-9AB2-05F660A59E85}"/>
              </a:ext>
            </a:extLst>
          </p:cNvPr>
          <p:cNvSpPr txBox="1"/>
          <p:nvPr/>
        </p:nvSpPr>
        <p:spPr>
          <a:xfrm>
            <a:off x="451414" y="2760048"/>
            <a:ext cx="891250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1" dirty="0"/>
              <a:t>BOA* </a:t>
            </a:r>
            <a:endParaRPr lang="el-GR" sz="2400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CAD28F-30DC-49A2-AFAE-4D28474F2CF3}"/>
              </a:ext>
            </a:extLst>
          </p:cNvPr>
          <p:cNvSpPr txBox="1"/>
          <p:nvPr/>
        </p:nvSpPr>
        <p:spPr>
          <a:xfrm>
            <a:off x="1886673" y="486378"/>
            <a:ext cx="2924538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Λιγότερες επαναλήψεις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09BFB-0066-411C-8D7B-DDFAEB877892}"/>
              </a:ext>
            </a:extLst>
          </p:cNvPr>
          <p:cNvSpPr txBox="1"/>
          <p:nvPr/>
        </p:nvSpPr>
        <p:spPr>
          <a:xfrm>
            <a:off x="1886673" y="1317375"/>
            <a:ext cx="2924538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Ακριβότερες λειτουργίες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221F03-735B-440B-A1F2-B05CE64000A9}"/>
              </a:ext>
            </a:extLst>
          </p:cNvPr>
          <p:cNvSpPr txBox="1"/>
          <p:nvPr/>
        </p:nvSpPr>
        <p:spPr>
          <a:xfrm>
            <a:off x="1886670" y="2390716"/>
            <a:ext cx="2924541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Περισσότερες επαναλήψεις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D86847-CFAF-4E99-B648-E769BFAE6BA4}"/>
              </a:ext>
            </a:extLst>
          </p:cNvPr>
          <p:cNvSpPr txBox="1"/>
          <p:nvPr/>
        </p:nvSpPr>
        <p:spPr>
          <a:xfrm>
            <a:off x="1886673" y="3221713"/>
            <a:ext cx="2924538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Φθηνές λειτουργίες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6B728-A0EF-4535-AD54-F642E71F85C1}"/>
              </a:ext>
            </a:extLst>
          </p:cNvPr>
          <p:cNvSpPr txBox="1"/>
          <p:nvPr/>
        </p:nvSpPr>
        <p:spPr>
          <a:xfrm>
            <a:off x="5355216" y="2529215"/>
            <a:ext cx="3036429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i="1" dirty="0"/>
              <a:t>ε=0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i="1" dirty="0"/>
              <a:t>Μικρά (</a:t>
            </a:r>
            <a:r>
              <a:rPr lang="el-GR" i="1" dirty="0" err="1"/>
              <a:t>υπο</a:t>
            </a:r>
            <a:r>
              <a:rPr lang="el-GR" i="1" dirty="0"/>
              <a:t>)γραφήματα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i="1" dirty="0"/>
              <a:t>Λίγες λύσεις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A58A46-C849-4F43-A2F8-57A738FDE5F1}"/>
              </a:ext>
            </a:extLst>
          </p:cNvPr>
          <p:cNvSpPr txBox="1"/>
          <p:nvPr/>
        </p:nvSpPr>
        <p:spPr>
          <a:xfrm>
            <a:off x="5355217" y="624877"/>
            <a:ext cx="3036429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i="1" dirty="0"/>
              <a:t>ε&gt;0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i="1" dirty="0"/>
              <a:t>Μεγάλα (</a:t>
            </a:r>
            <a:r>
              <a:rPr lang="el-GR" i="1" dirty="0" err="1"/>
              <a:t>υπο</a:t>
            </a:r>
            <a:r>
              <a:rPr lang="el-GR" i="1" dirty="0"/>
              <a:t>)γραφήματα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i="1" dirty="0"/>
              <a:t>Πολλές λύσεις </a:t>
            </a:r>
          </a:p>
        </p:txBody>
      </p:sp>
      <p:cxnSp>
        <p:nvCxnSpPr>
          <p:cNvPr id="16" name="Ευθύγραμμο βέλος σύνδεσης 15">
            <a:extLst>
              <a:ext uri="{FF2B5EF4-FFF2-40B4-BE49-F238E27FC236}">
                <a16:creationId xmlns:a16="http://schemas.microsoft.com/office/drawing/2014/main" id="{D97F5E28-226B-4491-88BE-401E287A6801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342664" y="671044"/>
            <a:ext cx="544009" cy="415499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Ευθύγραμμο βέλος σύνδεσης 17">
            <a:extLst>
              <a:ext uri="{FF2B5EF4-FFF2-40B4-BE49-F238E27FC236}">
                <a16:creationId xmlns:a16="http://schemas.microsoft.com/office/drawing/2014/main" id="{17EE2206-BC7D-40BA-B4CB-F5CF41964B1F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1342664" y="1086543"/>
            <a:ext cx="544009" cy="415498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Ευθύγραμμο βέλος σύνδεσης 19">
            <a:extLst>
              <a:ext uri="{FF2B5EF4-FFF2-40B4-BE49-F238E27FC236}">
                <a16:creationId xmlns:a16="http://schemas.microsoft.com/office/drawing/2014/main" id="{40A47B04-0AE6-44C8-814A-CA5058ACE7DA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 flipV="1">
            <a:off x="4811211" y="1086542"/>
            <a:ext cx="544006" cy="415499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Ευθύγραμμο βέλος σύνδεσης 21">
            <a:extLst>
              <a:ext uri="{FF2B5EF4-FFF2-40B4-BE49-F238E27FC236}">
                <a16:creationId xmlns:a16="http://schemas.microsoft.com/office/drawing/2014/main" id="{A21C3F0C-50A6-41EC-BB4C-DDD0C7B444AE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4811211" y="671044"/>
            <a:ext cx="544006" cy="415498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Ευθύγραμμο βέλος σύνδεσης 23">
            <a:extLst>
              <a:ext uri="{FF2B5EF4-FFF2-40B4-BE49-F238E27FC236}">
                <a16:creationId xmlns:a16="http://schemas.microsoft.com/office/drawing/2014/main" id="{7C80338E-4846-47AC-A298-0BD3511FBB4B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1342664" y="2990881"/>
            <a:ext cx="544009" cy="415498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Ευθύγραμμο βέλος σύνδεσης 25">
            <a:extLst>
              <a:ext uri="{FF2B5EF4-FFF2-40B4-BE49-F238E27FC236}">
                <a16:creationId xmlns:a16="http://schemas.microsoft.com/office/drawing/2014/main" id="{78E9763C-1713-44C6-B794-EEEEC5A5645F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1342664" y="2575382"/>
            <a:ext cx="544006" cy="415499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Ευθύγραμμο βέλος σύνδεσης 27">
            <a:extLst>
              <a:ext uri="{FF2B5EF4-FFF2-40B4-BE49-F238E27FC236}">
                <a16:creationId xmlns:a16="http://schemas.microsoft.com/office/drawing/2014/main" id="{626DDB9C-B2E3-46E3-9964-7BB08A5A859C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4811211" y="2575382"/>
            <a:ext cx="544005" cy="415498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Ευθύγραμμο βέλος σύνδεσης 29">
            <a:extLst>
              <a:ext uri="{FF2B5EF4-FFF2-40B4-BE49-F238E27FC236}">
                <a16:creationId xmlns:a16="http://schemas.microsoft.com/office/drawing/2014/main" id="{CD52E3AC-66EE-4ED4-8994-6ED99BBDB4E6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4811211" y="2990880"/>
            <a:ext cx="544005" cy="415499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Ορθογώνιο 49">
            <a:extLst>
              <a:ext uri="{FF2B5EF4-FFF2-40B4-BE49-F238E27FC236}">
                <a16:creationId xmlns:a16="http://schemas.microsoft.com/office/drawing/2014/main" id="{3CAAF216-19E8-481B-AD4F-695CA2C12952}"/>
              </a:ext>
            </a:extLst>
          </p:cNvPr>
          <p:cNvSpPr/>
          <p:nvPr/>
        </p:nvSpPr>
        <p:spPr>
          <a:xfrm>
            <a:off x="0" y="6653803"/>
            <a:ext cx="12192000" cy="214559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1" name="Ελεύθερη σχεδίαση: Σχήμα 50">
            <a:extLst>
              <a:ext uri="{FF2B5EF4-FFF2-40B4-BE49-F238E27FC236}">
                <a16:creationId xmlns:a16="http://schemas.microsoft.com/office/drawing/2014/main" id="{59782353-9911-4A7D-9D76-380A977CE5D3}"/>
              </a:ext>
            </a:extLst>
          </p:cNvPr>
          <p:cNvSpPr/>
          <p:nvPr/>
        </p:nvSpPr>
        <p:spPr>
          <a:xfrm>
            <a:off x="11232277" y="6210841"/>
            <a:ext cx="953680" cy="476840"/>
          </a:xfrm>
          <a:custGeom>
            <a:avLst/>
            <a:gdLst>
              <a:gd name="connsiteX0" fmla="*/ 476840 w 953680"/>
              <a:gd name="connsiteY0" fmla="*/ 0 h 476840"/>
              <a:gd name="connsiteX1" fmla="*/ 953680 w 953680"/>
              <a:gd name="connsiteY1" fmla="*/ 476840 h 476840"/>
              <a:gd name="connsiteX2" fmla="*/ 0 w 953680"/>
              <a:gd name="connsiteY2" fmla="*/ 476840 h 476840"/>
              <a:gd name="connsiteX3" fmla="*/ 476840 w 953680"/>
              <a:gd name="connsiteY3" fmla="*/ 0 h 47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680" h="476840">
                <a:moveTo>
                  <a:pt x="476840" y="0"/>
                </a:moveTo>
                <a:cubicBezTo>
                  <a:pt x="740191" y="0"/>
                  <a:pt x="953680" y="213489"/>
                  <a:pt x="953680" y="476840"/>
                </a:cubicBezTo>
                <a:lnTo>
                  <a:pt x="0" y="476840"/>
                </a:lnTo>
                <a:cubicBezTo>
                  <a:pt x="0" y="213489"/>
                  <a:pt x="213489" y="0"/>
                  <a:pt x="476840" y="0"/>
                </a:cubicBezTo>
                <a:close/>
              </a:path>
            </a:pathLst>
          </a:cu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dirty="0">
                <a:latin typeface="Consolas" panose="020B0609020204030204" pitchFamily="49" charset="0"/>
                <a:ea typeface="Segoe UI Black" panose="020B0A02040204020203" pitchFamily="34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13115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1C557705-71ED-4A03-9367-2CE69585F538}"/>
              </a:ext>
            </a:extLst>
          </p:cNvPr>
          <p:cNvSpPr/>
          <p:nvPr/>
        </p:nvSpPr>
        <p:spPr>
          <a:xfrm>
            <a:off x="0" y="3345084"/>
            <a:ext cx="12192000" cy="83916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ln>
                <a:solidFill>
                  <a:srgbClr val="935549"/>
                </a:solidFill>
              </a:ln>
              <a:solidFill>
                <a:srgbClr val="935549"/>
              </a:solidFill>
            </a:endParaRPr>
          </a:p>
        </p:txBody>
      </p:sp>
      <p:sp>
        <p:nvSpPr>
          <p:cNvPr id="6" name="Ορθογώνιο: Στρογγύλεμα γωνιών 5">
            <a:extLst>
              <a:ext uri="{FF2B5EF4-FFF2-40B4-BE49-F238E27FC236}">
                <a16:creationId xmlns:a16="http://schemas.microsoft.com/office/drawing/2014/main" id="{5CB3C219-5EA6-4062-8169-E90924DBBFC8}"/>
              </a:ext>
            </a:extLst>
          </p:cNvPr>
          <p:cNvSpPr/>
          <p:nvPr/>
        </p:nvSpPr>
        <p:spPr>
          <a:xfrm>
            <a:off x="2407227" y="2117246"/>
            <a:ext cx="7377546" cy="2623507"/>
          </a:xfrm>
          <a:prstGeom prst="round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sz="3600" dirty="0"/>
              <a:t>Ευχαριστώ για τον χρόνο και την προσοχή σας!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33BC3-CCDE-4ADB-A96F-72327E29168A}"/>
              </a:ext>
            </a:extLst>
          </p:cNvPr>
          <p:cNvSpPr txBox="1"/>
          <p:nvPr/>
        </p:nvSpPr>
        <p:spPr>
          <a:xfrm>
            <a:off x="636607" y="5544274"/>
            <a:ext cx="2071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i="1" dirty="0">
                <a:solidFill>
                  <a:srgbClr val="935549"/>
                </a:solidFill>
              </a:rPr>
              <a:t>Νταλαγιώργος </a:t>
            </a:r>
          </a:p>
          <a:p>
            <a:r>
              <a:rPr lang="el-GR" sz="2000" b="1" i="1" dirty="0">
                <a:solidFill>
                  <a:srgbClr val="935549"/>
                </a:solidFill>
              </a:rPr>
              <a:t>Αχιλλέας</a:t>
            </a:r>
          </a:p>
        </p:txBody>
      </p:sp>
    </p:spTree>
    <p:extLst>
      <p:ext uri="{BB962C8B-B14F-4D97-AF65-F5344CB8AC3E}">
        <p14:creationId xmlns:p14="http://schemas.microsoft.com/office/powerpoint/2010/main" val="291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AA585D17-C75C-4D0C-8C9E-8A0004E99281}"/>
              </a:ext>
            </a:extLst>
          </p:cNvPr>
          <p:cNvSpPr/>
          <p:nvPr/>
        </p:nvSpPr>
        <p:spPr>
          <a:xfrm>
            <a:off x="0" y="6653803"/>
            <a:ext cx="12100560" cy="204197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Ελεύθερη σχεδίαση: Σχήμα 4">
            <a:extLst>
              <a:ext uri="{FF2B5EF4-FFF2-40B4-BE49-F238E27FC236}">
                <a16:creationId xmlns:a16="http://schemas.microsoft.com/office/drawing/2014/main" id="{9365C036-D388-4D65-9971-9E110D2A919D}"/>
              </a:ext>
            </a:extLst>
          </p:cNvPr>
          <p:cNvSpPr/>
          <p:nvPr/>
        </p:nvSpPr>
        <p:spPr>
          <a:xfrm>
            <a:off x="11146880" y="6176963"/>
            <a:ext cx="953680" cy="476840"/>
          </a:xfrm>
          <a:custGeom>
            <a:avLst/>
            <a:gdLst>
              <a:gd name="connsiteX0" fmla="*/ 476840 w 953680"/>
              <a:gd name="connsiteY0" fmla="*/ 0 h 476840"/>
              <a:gd name="connsiteX1" fmla="*/ 953680 w 953680"/>
              <a:gd name="connsiteY1" fmla="*/ 476840 h 476840"/>
              <a:gd name="connsiteX2" fmla="*/ 0 w 953680"/>
              <a:gd name="connsiteY2" fmla="*/ 476840 h 476840"/>
              <a:gd name="connsiteX3" fmla="*/ 476840 w 953680"/>
              <a:gd name="connsiteY3" fmla="*/ 0 h 47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680" h="476840">
                <a:moveTo>
                  <a:pt x="476840" y="0"/>
                </a:moveTo>
                <a:cubicBezTo>
                  <a:pt x="740191" y="0"/>
                  <a:pt x="953680" y="213489"/>
                  <a:pt x="953680" y="476840"/>
                </a:cubicBezTo>
                <a:lnTo>
                  <a:pt x="0" y="476840"/>
                </a:lnTo>
                <a:cubicBezTo>
                  <a:pt x="0" y="213489"/>
                  <a:pt x="213489" y="0"/>
                  <a:pt x="476840" y="0"/>
                </a:cubicBezTo>
                <a:close/>
              </a:path>
            </a:pathLst>
          </a:cu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dirty="0">
                <a:latin typeface="Consolas" panose="020B0609020204030204" pitchFamily="49" charset="0"/>
                <a:ea typeface="Segoe UI Black" panose="020B0A02040204020203" pitchFamily="34" charset="0"/>
              </a:rPr>
              <a:t>3</a:t>
            </a: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4B84EE22-5752-414F-8290-5C69234313CC}"/>
              </a:ext>
            </a:extLst>
          </p:cNvPr>
          <p:cNvSpPr/>
          <p:nvPr/>
        </p:nvSpPr>
        <p:spPr>
          <a:xfrm>
            <a:off x="9389806" y="204197"/>
            <a:ext cx="2802194" cy="926513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200" i="1" dirty="0"/>
              <a:t>ΒΟΑ*ε</a:t>
            </a:r>
            <a:r>
              <a:rPr lang="en-US" sz="2200" i="1" dirty="0"/>
              <a:t>	</a:t>
            </a:r>
            <a:r>
              <a:rPr lang="en-US" sz="2200" dirty="0"/>
              <a:t>	</a:t>
            </a:r>
            <a:r>
              <a:rPr lang="el-GR" sz="2200" i="1" dirty="0"/>
              <a:t> </a:t>
            </a:r>
            <a:r>
              <a:rPr lang="en-US" sz="2200" i="1" dirty="0"/>
              <a:t>PPA*</a:t>
            </a:r>
            <a:endParaRPr lang="el-GR" sz="22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4B6F0-7B92-42C5-A1D7-ACF8048BE02D}"/>
              </a:ext>
            </a:extLst>
          </p:cNvPr>
          <p:cNvSpPr txBox="1"/>
          <p:nvPr/>
        </p:nvSpPr>
        <p:spPr>
          <a:xfrm>
            <a:off x="304800" y="552766"/>
            <a:ext cx="5417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Οι αλγόριθμοι </a:t>
            </a:r>
            <a:r>
              <a:rPr lang="en-US" dirty="0"/>
              <a:t>BOA* </a:t>
            </a:r>
            <a:r>
              <a:rPr lang="el-GR" dirty="0"/>
              <a:t>και </a:t>
            </a:r>
            <a:r>
              <a:rPr lang="en-US" dirty="0"/>
              <a:t>PPA* </a:t>
            </a:r>
            <a:r>
              <a:rPr lang="el-GR" dirty="0"/>
              <a:t>αποτελούν πρόσφατες υλοποιήσεις που δίνουν λύση στο πρόβλημα εύρεσης Δικριτηριακά Βέλτιστων Διαδρομών.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337C67-84CE-4A03-A97B-B3A8011F98C8}"/>
                  </a:ext>
                </a:extLst>
              </p:cNvPr>
              <p:cNvSpPr txBox="1"/>
              <p:nvPr/>
            </p:nvSpPr>
            <p:spPr>
              <a:xfrm>
                <a:off x="304801" y="2746786"/>
                <a:ext cx="4793974" cy="158530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/>
                  <a:t>G=(V,E)</a:t>
                </a:r>
                <a:r>
                  <a:rPr lang="el-GR" i="1" dirty="0"/>
                  <a:t> </a:t>
                </a:r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𝑔𝑜𝑎𝑙</m:t>
                        </m:r>
                      </m:sub>
                    </m:sSub>
                  </m:oMath>
                </a14:m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l-G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𝑐𝑜𝑠𝑡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𝛼𝜋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ό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𝑔𝑜𝑎𝑙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𝜋𝜌𝜊𝜍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𝜅𝛼𝜃𝜀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l-G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l-GR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337C67-84CE-4A03-A97B-B3A8011F9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2746786"/>
                <a:ext cx="4793974" cy="1585306"/>
              </a:xfrm>
              <a:prstGeom prst="rect">
                <a:avLst/>
              </a:prstGeom>
              <a:blipFill>
                <a:blip r:embed="rId2"/>
                <a:stretch>
                  <a:fillRect l="-634" t="-2281" b="-3422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BFF831A-4713-4453-AEA9-A7DBD14FB86F}"/>
              </a:ext>
            </a:extLst>
          </p:cNvPr>
          <p:cNvSpPr txBox="1"/>
          <p:nvPr/>
        </p:nvSpPr>
        <p:spPr>
          <a:xfrm>
            <a:off x="9232492" y="3193275"/>
            <a:ext cx="2654708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/>
              <a:t>Το κατά προσέγγιση </a:t>
            </a:r>
            <a:r>
              <a:rPr lang="en-US" dirty="0"/>
              <a:t>Pareto </a:t>
            </a:r>
            <a:r>
              <a:rPr lang="el-GR" dirty="0"/>
              <a:t>βέλτιστο μέτωπο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82CB08-0E3F-4132-9A68-7FAD92B3D80B}"/>
              </a:ext>
            </a:extLst>
          </p:cNvPr>
          <p:cNvSpPr txBox="1"/>
          <p:nvPr/>
        </p:nvSpPr>
        <p:spPr>
          <a:xfrm>
            <a:off x="2118851" y="2323700"/>
            <a:ext cx="134702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solidFill>
                  <a:schemeClr val="bg1"/>
                </a:solidFill>
              </a:rPr>
              <a:t>ΕΙΣΟΔΟΣ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05E27B-F6C3-4F56-99AC-769025750D5C}"/>
              </a:ext>
            </a:extLst>
          </p:cNvPr>
          <p:cNvSpPr txBox="1"/>
          <p:nvPr/>
        </p:nvSpPr>
        <p:spPr>
          <a:xfrm>
            <a:off x="9886336" y="2323700"/>
            <a:ext cx="134702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solidFill>
                  <a:schemeClr val="bg1"/>
                </a:solidFill>
              </a:rPr>
              <a:t>ΕΞΟΔΟΣ</a:t>
            </a:r>
          </a:p>
        </p:txBody>
      </p:sp>
      <p:cxnSp>
        <p:nvCxnSpPr>
          <p:cNvPr id="15" name="Ευθύγραμμο βέλος σύνδεσης 14">
            <a:extLst>
              <a:ext uri="{FF2B5EF4-FFF2-40B4-BE49-F238E27FC236}">
                <a16:creationId xmlns:a16="http://schemas.microsoft.com/office/drawing/2014/main" id="{98E8199E-8C46-406D-8E3A-EBD5C94C6D4F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5098775" y="3516441"/>
            <a:ext cx="4133717" cy="22998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5CB457C-2CB1-4C89-8611-9098EB347E93}"/>
              </a:ext>
            </a:extLst>
          </p:cNvPr>
          <p:cNvSpPr txBox="1"/>
          <p:nvPr/>
        </p:nvSpPr>
        <p:spPr>
          <a:xfrm>
            <a:off x="5994483" y="3084934"/>
            <a:ext cx="252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1"/>
                </a:solidFill>
              </a:rPr>
              <a:t>BOA*</a:t>
            </a:r>
            <a:r>
              <a:rPr lang="el-GR" i="1" dirty="0">
                <a:solidFill>
                  <a:schemeClr val="accent1"/>
                </a:solidFill>
              </a:rPr>
              <a:t>ε </a:t>
            </a:r>
            <a:r>
              <a:rPr lang="en-US" i="1" dirty="0">
                <a:solidFill>
                  <a:schemeClr val="accent1"/>
                </a:solidFill>
              </a:rPr>
              <a:t>/ PPA*</a:t>
            </a:r>
            <a:endParaRPr lang="el-GR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30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874D642D-2E02-4C54-81A8-9E730812CAE5}"/>
              </a:ext>
            </a:extLst>
          </p:cNvPr>
          <p:cNvSpPr txBox="1"/>
          <p:nvPr/>
        </p:nvSpPr>
        <p:spPr>
          <a:xfrm>
            <a:off x="5486027" y="3714167"/>
            <a:ext cx="1492568" cy="28302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l-GR" sz="1200" dirty="0"/>
              <a:t>μία κορυφή </a:t>
            </a:r>
            <a:r>
              <a:rPr lang="en-US" sz="1200" dirty="0"/>
              <a:t> v </a:t>
            </a:r>
            <a:r>
              <a:rPr lang="el-GR" sz="1200" dirty="0"/>
              <a:t>του </a:t>
            </a:r>
            <a:r>
              <a:rPr lang="en-US" sz="1200" dirty="0"/>
              <a:t>G</a:t>
            </a:r>
            <a:endParaRPr lang="el-GR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12CD42-6F78-4D09-A54F-5894A9574A41}"/>
              </a:ext>
            </a:extLst>
          </p:cNvPr>
          <p:cNvSpPr txBox="1"/>
          <p:nvPr/>
        </p:nvSpPr>
        <p:spPr>
          <a:xfrm>
            <a:off x="7129052" y="3714167"/>
            <a:ext cx="1220197" cy="46166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l-GR" sz="1200" dirty="0"/>
              <a:t>κόστος διαδρομής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BDCAD6-1896-4AB9-95AB-72F166DA9925}"/>
              </a:ext>
            </a:extLst>
          </p:cNvPr>
          <p:cNvSpPr txBox="1"/>
          <p:nvPr/>
        </p:nvSpPr>
        <p:spPr>
          <a:xfrm>
            <a:off x="8584725" y="3714167"/>
            <a:ext cx="1386208" cy="83099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f = g </a:t>
            </a:r>
            <a:r>
              <a:rPr lang="el-GR" sz="1200" i="1" dirty="0"/>
              <a:t>+ </a:t>
            </a:r>
            <a:r>
              <a:rPr lang="en-US" sz="1200" i="1" dirty="0"/>
              <a:t>h</a:t>
            </a:r>
            <a:r>
              <a:rPr lang="el-GR" sz="1200" dirty="0"/>
              <a:t>  </a:t>
            </a:r>
            <a:r>
              <a:rPr lang="el-GR" sz="1200" b="1" dirty="0"/>
              <a:t>κατώτερο όριο κόστους </a:t>
            </a:r>
            <a:r>
              <a:rPr lang="el-GR" sz="1200" dirty="0"/>
              <a:t>πιθανών λύσεων.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FDA3B9-3EE4-4EF2-B81F-EF10EC676A05}"/>
              </a:ext>
            </a:extLst>
          </p:cNvPr>
          <p:cNvSpPr txBox="1"/>
          <p:nvPr/>
        </p:nvSpPr>
        <p:spPr>
          <a:xfrm>
            <a:off x="10206409" y="3714167"/>
            <a:ext cx="1474314" cy="27909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200" dirty="0"/>
              <a:t>η κορυφή πατέρας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6E1C3045-4D7A-4786-957F-9322EEC72965}"/>
              </a:ext>
            </a:extLst>
          </p:cNvPr>
          <p:cNvSpPr/>
          <p:nvPr/>
        </p:nvSpPr>
        <p:spPr>
          <a:xfrm>
            <a:off x="0" y="6653803"/>
            <a:ext cx="12100560" cy="204197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Ελεύθερη σχεδίαση: Σχήμα 4">
            <a:extLst>
              <a:ext uri="{FF2B5EF4-FFF2-40B4-BE49-F238E27FC236}">
                <a16:creationId xmlns:a16="http://schemas.microsoft.com/office/drawing/2014/main" id="{E542DF25-EDED-45C7-A105-C659E41E0EFC}"/>
              </a:ext>
            </a:extLst>
          </p:cNvPr>
          <p:cNvSpPr/>
          <p:nvPr/>
        </p:nvSpPr>
        <p:spPr>
          <a:xfrm>
            <a:off x="11146880" y="6176963"/>
            <a:ext cx="953680" cy="476840"/>
          </a:xfrm>
          <a:custGeom>
            <a:avLst/>
            <a:gdLst>
              <a:gd name="connsiteX0" fmla="*/ 476840 w 953680"/>
              <a:gd name="connsiteY0" fmla="*/ 0 h 476840"/>
              <a:gd name="connsiteX1" fmla="*/ 953680 w 953680"/>
              <a:gd name="connsiteY1" fmla="*/ 476840 h 476840"/>
              <a:gd name="connsiteX2" fmla="*/ 0 w 953680"/>
              <a:gd name="connsiteY2" fmla="*/ 476840 h 476840"/>
              <a:gd name="connsiteX3" fmla="*/ 476840 w 953680"/>
              <a:gd name="connsiteY3" fmla="*/ 0 h 47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680" h="476840">
                <a:moveTo>
                  <a:pt x="476840" y="0"/>
                </a:moveTo>
                <a:cubicBezTo>
                  <a:pt x="740191" y="0"/>
                  <a:pt x="953680" y="213489"/>
                  <a:pt x="953680" y="476840"/>
                </a:cubicBezTo>
                <a:lnTo>
                  <a:pt x="0" y="476840"/>
                </a:lnTo>
                <a:cubicBezTo>
                  <a:pt x="0" y="213489"/>
                  <a:pt x="213489" y="0"/>
                  <a:pt x="476840" y="0"/>
                </a:cubicBezTo>
                <a:close/>
              </a:path>
            </a:pathLst>
          </a:cu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ea typeface="Segoe UI Black" panose="020B0A02040204020203" pitchFamily="34" charset="0"/>
              </a:rPr>
              <a:t>4</a:t>
            </a:r>
            <a:endParaRPr lang="el-GR" dirty="0">
              <a:latin typeface="Consolas" panose="020B0609020204030204" pitchFamily="49" charset="0"/>
              <a:ea typeface="Segoe UI Black" panose="020B0A02040204020203" pitchFamily="34" charset="0"/>
            </a:endParaRP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553E2E97-AE08-44C9-8D16-0EAE4C330BC1}"/>
              </a:ext>
            </a:extLst>
          </p:cNvPr>
          <p:cNvSpPr/>
          <p:nvPr/>
        </p:nvSpPr>
        <p:spPr>
          <a:xfrm>
            <a:off x="9389806" y="204197"/>
            <a:ext cx="2802194" cy="926513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200" i="1" dirty="0"/>
              <a:t>Παράδειγμα ΒΟΑ*ε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EDD66B-7078-4A91-9864-F6C4420E5933}"/>
              </a:ext>
            </a:extLst>
          </p:cNvPr>
          <p:cNvSpPr txBox="1"/>
          <p:nvPr/>
        </p:nvSpPr>
        <p:spPr>
          <a:xfrm>
            <a:off x="0" y="5626282"/>
            <a:ext cx="39439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Ψευδοκώδικας </a:t>
            </a:r>
            <a:r>
              <a:rPr lang="en-US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BOA*</a:t>
            </a:r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ε</a:t>
            </a:r>
          </a:p>
        </p:txBody>
      </p:sp>
      <p:pic>
        <p:nvPicPr>
          <p:cNvPr id="11" name="Εικόνα 10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DB2B59CB-04BB-4675-939D-5D29036E4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43900" cy="56262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2729D0-B520-4E6D-B735-0FD36903EEAD}"/>
              </a:ext>
            </a:extLst>
          </p:cNvPr>
          <p:cNvSpPr txBox="1"/>
          <p:nvPr/>
        </p:nvSpPr>
        <p:spPr>
          <a:xfrm>
            <a:off x="6043079" y="5238069"/>
            <a:ext cx="546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κόμβος </a:t>
            </a:r>
            <a:r>
              <a:rPr lang="en-US" b="1" dirty="0"/>
              <a:t>x </a:t>
            </a:r>
            <a:r>
              <a:rPr lang="el-GR" b="1" dirty="0"/>
              <a:t>του </a:t>
            </a:r>
            <a:r>
              <a:rPr lang="en-US" b="1" dirty="0"/>
              <a:t>BOA* ≠ </a:t>
            </a:r>
            <a:r>
              <a:rPr lang="el-GR" b="1" dirty="0"/>
              <a:t>κορυφή </a:t>
            </a:r>
            <a:r>
              <a:rPr lang="en-US" b="1" dirty="0"/>
              <a:t>v </a:t>
            </a:r>
            <a:r>
              <a:rPr lang="el-GR" b="1" dirty="0"/>
              <a:t>του γραφήματος </a:t>
            </a:r>
            <a:r>
              <a:rPr lang="en-US" b="1" dirty="0"/>
              <a:t>G</a:t>
            </a:r>
            <a:endParaRPr lang="el-GR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5BC898-8E23-411B-95B5-B7926E3BF91C}"/>
              </a:ext>
            </a:extLst>
          </p:cNvPr>
          <p:cNvSpPr txBox="1"/>
          <p:nvPr/>
        </p:nvSpPr>
        <p:spPr>
          <a:xfrm>
            <a:off x="4262761" y="2103961"/>
            <a:ext cx="2081109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/>
              <a:t>κόμβος </a:t>
            </a:r>
            <a:r>
              <a:rPr lang="en-US" dirty="0"/>
              <a:t>x </a:t>
            </a:r>
            <a:r>
              <a:rPr lang="el-GR" dirty="0"/>
              <a:t>του </a:t>
            </a:r>
            <a:r>
              <a:rPr lang="en-US" dirty="0"/>
              <a:t>BOA*</a:t>
            </a:r>
            <a:r>
              <a:rPr lang="el-GR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E792D0-B2DA-4B13-8D47-862ADDB2FB42}"/>
              </a:ext>
            </a:extLst>
          </p:cNvPr>
          <p:cNvSpPr txBox="1"/>
          <p:nvPr/>
        </p:nvSpPr>
        <p:spPr>
          <a:xfrm>
            <a:off x="7305278" y="1731082"/>
            <a:ext cx="2967351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Αντιστοιχεί σε μία διαδρομή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933538-4AC7-42CB-935D-4160E9AE043E}"/>
                  </a:ext>
                </a:extLst>
              </p:cNvPr>
              <p:cNvSpPr txBox="1"/>
              <p:nvPr/>
            </p:nvSpPr>
            <p:spPr>
              <a:xfrm>
                <a:off x="7300361" y="2478689"/>
                <a:ext cx="2967351" cy="38151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933538-4AC7-42CB-935D-4160E9AE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361" y="2478689"/>
                <a:ext cx="2967351" cy="381515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Ευθύγραμμο βέλος σύνδεσης 17">
            <a:extLst>
              <a:ext uri="{FF2B5EF4-FFF2-40B4-BE49-F238E27FC236}">
                <a16:creationId xmlns:a16="http://schemas.microsoft.com/office/drawing/2014/main" id="{F58511ED-AE66-4291-BF2A-2916CF2C5951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6343870" y="1915748"/>
            <a:ext cx="961408" cy="372879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Ευθύγραμμο βέλος σύνδεσης 25">
            <a:extLst>
              <a:ext uri="{FF2B5EF4-FFF2-40B4-BE49-F238E27FC236}">
                <a16:creationId xmlns:a16="http://schemas.microsoft.com/office/drawing/2014/main" id="{61363F82-3064-4C4A-983A-1D55F0734128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6343870" y="2288627"/>
            <a:ext cx="956491" cy="380820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Ευθύγραμμο βέλος σύνδεσης 52">
            <a:extLst>
              <a:ext uri="{FF2B5EF4-FFF2-40B4-BE49-F238E27FC236}">
                <a16:creationId xmlns:a16="http://schemas.microsoft.com/office/drawing/2014/main" id="{C31C0E90-040D-49E7-9A79-277590F84528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6232311" y="2855670"/>
            <a:ext cx="1424710" cy="858497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Ευθύγραμμο βέλος σύνδεσης 54">
            <a:extLst>
              <a:ext uri="{FF2B5EF4-FFF2-40B4-BE49-F238E27FC236}">
                <a16:creationId xmlns:a16="http://schemas.microsoft.com/office/drawing/2014/main" id="{EB4FBAAE-ED2B-4371-AEA2-55C494652E08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7739151" y="2860601"/>
            <a:ext cx="615960" cy="853566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Ευθύγραμμο βέλος σύνδεσης 56">
            <a:extLst>
              <a:ext uri="{FF2B5EF4-FFF2-40B4-BE49-F238E27FC236}">
                <a16:creationId xmlns:a16="http://schemas.microsoft.com/office/drawing/2014/main" id="{46C50A92-013C-4262-9879-114EE035446E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185935" y="2855670"/>
            <a:ext cx="91894" cy="858497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Ευθύγραμμο βέλος σύνδεσης 58">
            <a:extLst>
              <a:ext uri="{FF2B5EF4-FFF2-40B4-BE49-F238E27FC236}">
                <a16:creationId xmlns:a16="http://schemas.microsoft.com/office/drawing/2014/main" id="{86D24495-62EF-4DBD-94FA-6777B7DC442D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9741319" y="2846402"/>
            <a:ext cx="1202247" cy="867765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8327AB1-6D5D-4B7E-A93A-C558E2D74F41}"/>
              </a:ext>
            </a:extLst>
          </p:cNvPr>
          <p:cNvSpPr txBox="1"/>
          <p:nvPr/>
        </p:nvSpPr>
        <p:spPr>
          <a:xfrm>
            <a:off x="4810261" y="204197"/>
            <a:ext cx="1868835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chemeClr val="bg1"/>
                </a:solidFill>
              </a:rPr>
              <a:t>Αρχικοποίηση </a:t>
            </a:r>
            <a:r>
              <a:rPr lang="en-US" sz="2000" b="1" dirty="0">
                <a:solidFill>
                  <a:schemeClr val="bg1"/>
                </a:solidFill>
              </a:rPr>
              <a:t>1</a:t>
            </a:r>
            <a:r>
              <a:rPr lang="el-GR" sz="2000" b="1" baseline="30000" dirty="0">
                <a:solidFill>
                  <a:schemeClr val="bg1"/>
                </a:solidFill>
              </a:rPr>
              <a:t>η</a:t>
            </a:r>
            <a:r>
              <a:rPr lang="el-GR" sz="2000" b="1" dirty="0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6BB6877-5AEF-4B89-8AF8-C8AE433C19A5}"/>
                  </a:ext>
                </a:extLst>
              </p:cNvPr>
              <p:cNvSpPr txBox="1"/>
              <p:nvPr/>
            </p:nvSpPr>
            <p:spPr>
              <a:xfrm>
                <a:off x="8985590" y="5258995"/>
                <a:ext cx="2939845" cy="369332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𝑛𝑢𝑙𝑙</m:t>
                    </m:r>
                  </m:oMath>
                </a14:m>
                <a:r>
                  <a:rPr lang="en-US" dirty="0"/>
                  <a:t>)</a:t>
                </a:r>
                <a:endParaRPr lang="el-GR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6BB6877-5AEF-4B89-8AF8-C8AE433C1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590" y="5258995"/>
                <a:ext cx="2939845" cy="369332"/>
              </a:xfrm>
              <a:prstGeom prst="rect">
                <a:avLst/>
              </a:prstGeom>
              <a:blipFill>
                <a:blip r:embed="rId5"/>
                <a:stretch>
                  <a:fillRect t="-9524" b="-20635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D950ECF-065C-41DD-8CF9-CAD5C5344FAC}"/>
              </a:ext>
            </a:extLst>
          </p:cNvPr>
          <p:cNvSpPr txBox="1"/>
          <p:nvPr/>
        </p:nvSpPr>
        <p:spPr>
          <a:xfrm>
            <a:off x="5030960" y="5262727"/>
            <a:ext cx="1817228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/>
              <a:t>Αρχικός κόμβος</a:t>
            </a:r>
          </a:p>
        </p:txBody>
      </p:sp>
      <p:cxnSp>
        <p:nvCxnSpPr>
          <p:cNvPr id="25" name="Ευθύγραμμο βέλος σύνδεσης 24">
            <a:extLst>
              <a:ext uri="{FF2B5EF4-FFF2-40B4-BE49-F238E27FC236}">
                <a16:creationId xmlns:a16="http://schemas.microsoft.com/office/drawing/2014/main" id="{D0DED5B0-1B4C-41DC-9D1A-69BB949BE43A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 flipV="1">
            <a:off x="6848188" y="5443661"/>
            <a:ext cx="2137402" cy="3732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Βέλος: Αριστερό 26">
            <a:extLst>
              <a:ext uri="{FF2B5EF4-FFF2-40B4-BE49-F238E27FC236}">
                <a16:creationId xmlns:a16="http://schemas.microsoft.com/office/drawing/2014/main" id="{790D9F1D-A3DD-47A0-830F-9BA5CC688D1B}"/>
              </a:ext>
            </a:extLst>
          </p:cNvPr>
          <p:cNvSpPr/>
          <p:nvPr/>
        </p:nvSpPr>
        <p:spPr>
          <a:xfrm>
            <a:off x="2298332" y="1277439"/>
            <a:ext cx="514316" cy="145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8" name="Βέλος: Αριστερό 27">
            <a:extLst>
              <a:ext uri="{FF2B5EF4-FFF2-40B4-BE49-F238E27FC236}">
                <a16:creationId xmlns:a16="http://schemas.microsoft.com/office/drawing/2014/main" id="{960869E1-56A0-478D-8AD9-BB95F7F5BFDA}"/>
              </a:ext>
            </a:extLst>
          </p:cNvPr>
          <p:cNvSpPr/>
          <p:nvPr/>
        </p:nvSpPr>
        <p:spPr>
          <a:xfrm>
            <a:off x="1499594" y="1603597"/>
            <a:ext cx="522290" cy="1274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9" name="Βέλος: Αριστερό 28">
            <a:extLst>
              <a:ext uri="{FF2B5EF4-FFF2-40B4-BE49-F238E27FC236}">
                <a16:creationId xmlns:a16="http://schemas.microsoft.com/office/drawing/2014/main" id="{2EDB1F3F-C0ED-4ED4-9D79-42CC646B34D8}"/>
              </a:ext>
            </a:extLst>
          </p:cNvPr>
          <p:cNvSpPr/>
          <p:nvPr/>
        </p:nvSpPr>
        <p:spPr>
          <a:xfrm>
            <a:off x="1192054" y="1460169"/>
            <a:ext cx="615081" cy="1678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0" name="Βέλος: Αριστερό 29">
            <a:extLst>
              <a:ext uri="{FF2B5EF4-FFF2-40B4-BE49-F238E27FC236}">
                <a16:creationId xmlns:a16="http://schemas.microsoft.com/office/drawing/2014/main" id="{C19D567D-B1BA-4477-A4FD-CFF9BE14DA6B}"/>
              </a:ext>
            </a:extLst>
          </p:cNvPr>
          <p:cNvSpPr/>
          <p:nvPr/>
        </p:nvSpPr>
        <p:spPr>
          <a:xfrm>
            <a:off x="2088273" y="1770548"/>
            <a:ext cx="514315" cy="145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506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3" grpId="0" animBg="1"/>
      <p:bldP spid="12" grpId="0"/>
      <p:bldP spid="16" grpId="0" animBg="1"/>
      <p:bldP spid="22" grpId="0" animBg="1"/>
      <p:bldP spid="22" grpId="1" animBg="1"/>
      <p:bldP spid="23" grpId="0" animBg="1"/>
      <p:bldP spid="23" grpId="1" animBg="1"/>
      <p:bldP spid="27" grpId="0" animBg="1"/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9205B931-F958-4F7E-A720-F361528AAD9B}"/>
              </a:ext>
            </a:extLst>
          </p:cNvPr>
          <p:cNvSpPr/>
          <p:nvPr/>
        </p:nvSpPr>
        <p:spPr>
          <a:xfrm>
            <a:off x="0" y="6653803"/>
            <a:ext cx="12100560" cy="204197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Ελεύθερη σχεδίαση: Σχήμα 4">
            <a:extLst>
              <a:ext uri="{FF2B5EF4-FFF2-40B4-BE49-F238E27FC236}">
                <a16:creationId xmlns:a16="http://schemas.microsoft.com/office/drawing/2014/main" id="{AD6712EC-B502-4096-AAC7-69308C31F325}"/>
              </a:ext>
            </a:extLst>
          </p:cNvPr>
          <p:cNvSpPr/>
          <p:nvPr/>
        </p:nvSpPr>
        <p:spPr>
          <a:xfrm>
            <a:off x="11146880" y="6176963"/>
            <a:ext cx="953680" cy="476840"/>
          </a:xfrm>
          <a:custGeom>
            <a:avLst/>
            <a:gdLst>
              <a:gd name="connsiteX0" fmla="*/ 476840 w 953680"/>
              <a:gd name="connsiteY0" fmla="*/ 0 h 476840"/>
              <a:gd name="connsiteX1" fmla="*/ 953680 w 953680"/>
              <a:gd name="connsiteY1" fmla="*/ 476840 h 476840"/>
              <a:gd name="connsiteX2" fmla="*/ 0 w 953680"/>
              <a:gd name="connsiteY2" fmla="*/ 476840 h 476840"/>
              <a:gd name="connsiteX3" fmla="*/ 476840 w 953680"/>
              <a:gd name="connsiteY3" fmla="*/ 0 h 47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680" h="476840">
                <a:moveTo>
                  <a:pt x="476840" y="0"/>
                </a:moveTo>
                <a:cubicBezTo>
                  <a:pt x="740191" y="0"/>
                  <a:pt x="953680" y="213489"/>
                  <a:pt x="953680" y="476840"/>
                </a:cubicBezTo>
                <a:lnTo>
                  <a:pt x="0" y="476840"/>
                </a:lnTo>
                <a:cubicBezTo>
                  <a:pt x="0" y="213489"/>
                  <a:pt x="213489" y="0"/>
                  <a:pt x="476840" y="0"/>
                </a:cubicBezTo>
                <a:close/>
              </a:path>
            </a:pathLst>
          </a:cu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ea typeface="Segoe UI Black" panose="020B0A02040204020203" pitchFamily="34" charset="0"/>
              </a:rPr>
              <a:t>5</a:t>
            </a:r>
            <a:endParaRPr lang="el-GR" dirty="0">
              <a:latin typeface="Consolas" panose="020B0609020204030204" pitchFamily="49" charset="0"/>
              <a:ea typeface="Segoe UI Black" panose="020B0A02040204020203" pitchFamily="34" charset="0"/>
            </a:endParaRP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4756C345-61B1-4CAF-8415-0D42902FF002}"/>
              </a:ext>
            </a:extLst>
          </p:cNvPr>
          <p:cNvSpPr/>
          <p:nvPr/>
        </p:nvSpPr>
        <p:spPr>
          <a:xfrm>
            <a:off x="9389806" y="204197"/>
            <a:ext cx="2802194" cy="926513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200" i="1" dirty="0"/>
              <a:t>Παράδειγμα ΒΟΑ*ε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60BE78-6425-42DC-9DB8-EB7005A5DB99}"/>
              </a:ext>
            </a:extLst>
          </p:cNvPr>
          <p:cNvSpPr txBox="1"/>
          <p:nvPr/>
        </p:nvSpPr>
        <p:spPr>
          <a:xfrm>
            <a:off x="4850606" y="1286644"/>
            <a:ext cx="1260593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OpenList</a:t>
            </a:r>
            <a:endParaRPr lang="el-GR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424B4C-7598-4F27-8A10-33D1C5F1E1F1}"/>
              </a:ext>
            </a:extLst>
          </p:cNvPr>
          <p:cNvSpPr txBox="1"/>
          <p:nvPr/>
        </p:nvSpPr>
        <p:spPr>
          <a:xfrm>
            <a:off x="3997227" y="2455669"/>
            <a:ext cx="2967351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Λίστα δυαδικού σωρού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CDA89F0-6138-4409-B7E5-DCCBEBEF56D2}"/>
                  </a:ext>
                </a:extLst>
              </p:cNvPr>
              <p:cNvSpPr txBox="1"/>
              <p:nvPr/>
            </p:nvSpPr>
            <p:spPr>
              <a:xfrm>
                <a:off x="3997227" y="3624694"/>
                <a:ext cx="2967351" cy="646331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i="1" dirty="0"/>
                  <a:t>λεξικογραφική ταξινόμηση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CDA89F0-6138-4409-B7E5-DCCBEBEF5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27" y="3624694"/>
                <a:ext cx="2967351" cy="646331"/>
              </a:xfrm>
              <a:prstGeom prst="rect">
                <a:avLst/>
              </a:prstGeom>
              <a:blipFill>
                <a:blip r:embed="rId2"/>
                <a:stretch>
                  <a:fillRect t="-5505" b="-11009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EBB2A7-3491-4CFC-B166-58EEDC5CBDBB}"/>
                  </a:ext>
                </a:extLst>
              </p:cNvPr>
              <p:cNvSpPr txBox="1"/>
              <p:nvPr/>
            </p:nvSpPr>
            <p:spPr>
              <a:xfrm>
                <a:off x="3997226" y="5070718"/>
                <a:ext cx="2967351" cy="730841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𝑙𝑒𝑥</m:t>
                        </m:r>
                        <m:d>
                          <m:d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l-GR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l-G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</m:t>
                    </m:r>
                    <m:sSubSup>
                      <m:sSubSupPr>
                        <m:ctrlPr>
                          <a:rPr lang="el-GR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l-G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l-G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 ∨ </m:t>
                    </m:r>
                    <m:d>
                      <m:dPr>
                        <m:ctrlPr>
                          <a:rPr lang="el-GR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l-G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l-GR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l-G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∧ </m:t>
                        </m:r>
                        <m:sSub>
                          <m:sSubPr>
                            <m:ctrlPr>
                              <a:rPr lang="el-GR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l-G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sSubSup>
                          <m:sSubSupPr>
                            <m:ctrlPr>
                              <a:rPr lang="el-GR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el-G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el-GR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EBB2A7-3491-4CFC-B166-58EEDC5CB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26" y="5070718"/>
                <a:ext cx="2967351" cy="730841"/>
              </a:xfrm>
              <a:prstGeom prst="rect">
                <a:avLst/>
              </a:prstGeom>
              <a:blipFill>
                <a:blip r:embed="rId3"/>
                <a:stretch>
                  <a:fillRect l="-818" t="-4878" b="-2439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Ευθύγραμμο βέλος σύνδεσης 24">
            <a:extLst>
              <a:ext uri="{FF2B5EF4-FFF2-40B4-BE49-F238E27FC236}">
                <a16:creationId xmlns:a16="http://schemas.microsoft.com/office/drawing/2014/main" id="{9450C68B-5E60-458C-9A4B-53C953CC0C94}"/>
              </a:ext>
            </a:extLst>
          </p:cNvPr>
          <p:cNvCxnSpPr>
            <a:stCxn id="18" idx="2"/>
            <a:endCxn id="23" idx="0"/>
          </p:cNvCxnSpPr>
          <p:nvPr/>
        </p:nvCxnSpPr>
        <p:spPr>
          <a:xfrm flipH="1">
            <a:off x="5480902" y="4271025"/>
            <a:ext cx="1" cy="799693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3112FF-9C18-49C1-8348-7496E413FC65}"/>
              </a:ext>
            </a:extLst>
          </p:cNvPr>
          <p:cNvSpPr txBox="1"/>
          <p:nvPr/>
        </p:nvSpPr>
        <p:spPr>
          <a:xfrm>
            <a:off x="8248102" y="5715083"/>
            <a:ext cx="39439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Ψευδοκώδικας </a:t>
            </a:r>
            <a:r>
              <a:rPr lang="en-US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BOA*</a:t>
            </a:r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ε</a:t>
            </a:r>
          </a:p>
        </p:txBody>
      </p:sp>
      <p:pic>
        <p:nvPicPr>
          <p:cNvPr id="35" name="Εικόνα 3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6566F2EE-47DE-45E1-83BC-28223512C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102" y="1142917"/>
            <a:ext cx="3943900" cy="4572161"/>
          </a:xfrm>
          <a:prstGeom prst="rect">
            <a:avLst/>
          </a:prstGeom>
        </p:spPr>
      </p:pic>
      <p:pic>
        <p:nvPicPr>
          <p:cNvPr id="36" name="Εικόνα 35" descr="Εικόνα που περιέχει κείμενο, ρολόι, μετρη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0D6FCD72-A69A-4B9A-89A8-C503096433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13703" cy="2615023"/>
          </a:xfrm>
          <a:prstGeom prst="rect">
            <a:avLst/>
          </a:prstGeom>
        </p:spPr>
      </p:pic>
      <p:sp>
        <p:nvSpPr>
          <p:cNvPr id="39" name="Βέλος: Δεξιό 38">
            <a:extLst>
              <a:ext uri="{FF2B5EF4-FFF2-40B4-BE49-F238E27FC236}">
                <a16:creationId xmlns:a16="http://schemas.microsoft.com/office/drawing/2014/main" id="{102F08BC-538C-4936-9819-AB36F90400B6}"/>
              </a:ext>
            </a:extLst>
          </p:cNvPr>
          <p:cNvSpPr/>
          <p:nvPr/>
        </p:nvSpPr>
        <p:spPr>
          <a:xfrm rot="10800000" flipV="1">
            <a:off x="10402529" y="2751937"/>
            <a:ext cx="6194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Κύλινδρος 39">
                <a:extLst>
                  <a:ext uri="{FF2B5EF4-FFF2-40B4-BE49-F238E27FC236}">
                    <a16:creationId xmlns:a16="http://schemas.microsoft.com/office/drawing/2014/main" id="{93765A4B-5740-4B27-B4C8-2FDBFE6AC4EE}"/>
                  </a:ext>
                </a:extLst>
              </p:cNvPr>
              <p:cNvSpPr/>
              <p:nvPr/>
            </p:nvSpPr>
            <p:spPr>
              <a:xfrm>
                <a:off x="540776" y="2855273"/>
                <a:ext cx="1632149" cy="123455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3,6</m:t>
                          </m:r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𝑛𝑢𝑙𝑙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sz="1000" dirty="0"/>
              </a:p>
            </p:txBody>
          </p:sp>
        </mc:Choice>
        <mc:Fallback xmlns="">
          <p:sp>
            <p:nvSpPr>
              <p:cNvPr id="40" name="Κύλινδρος 39">
                <a:extLst>
                  <a:ext uri="{FF2B5EF4-FFF2-40B4-BE49-F238E27FC236}">
                    <a16:creationId xmlns:a16="http://schemas.microsoft.com/office/drawing/2014/main" id="{93765A4B-5740-4B27-B4C8-2FDBFE6AC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76" y="2855273"/>
                <a:ext cx="1632149" cy="1234550"/>
              </a:xfrm>
              <a:prstGeom prst="can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Ευθύγραμμο βέλος σύνδεσης 51">
            <a:extLst>
              <a:ext uri="{FF2B5EF4-FFF2-40B4-BE49-F238E27FC236}">
                <a16:creationId xmlns:a16="http://schemas.microsoft.com/office/drawing/2014/main" id="{F5BAB03E-6297-499F-97A1-85027C407131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5480903" y="1655976"/>
            <a:ext cx="0" cy="799693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Ευθύγραμμο βέλος σύνδεσης 53">
            <a:extLst>
              <a:ext uri="{FF2B5EF4-FFF2-40B4-BE49-F238E27FC236}">
                <a16:creationId xmlns:a16="http://schemas.microsoft.com/office/drawing/2014/main" id="{3B4C2524-4D9A-4FC9-90E0-956DCCF9FA46}"/>
              </a:ext>
            </a:extLst>
          </p:cNvPr>
          <p:cNvCxnSpPr>
            <a:cxnSpLocks/>
          </p:cNvCxnSpPr>
          <p:nvPr/>
        </p:nvCxnSpPr>
        <p:spPr>
          <a:xfrm>
            <a:off x="5465572" y="2825001"/>
            <a:ext cx="0" cy="799693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0D54C61-7BBB-45C6-842C-64F8C7331A5F}"/>
              </a:ext>
            </a:extLst>
          </p:cNvPr>
          <p:cNvSpPr txBox="1"/>
          <p:nvPr/>
        </p:nvSpPr>
        <p:spPr>
          <a:xfrm>
            <a:off x="858361" y="2777084"/>
            <a:ext cx="996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endParaRPr lang="el-G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Βέλος: Αριστερό 74">
            <a:extLst>
              <a:ext uri="{FF2B5EF4-FFF2-40B4-BE49-F238E27FC236}">
                <a16:creationId xmlns:a16="http://schemas.microsoft.com/office/drawing/2014/main" id="{BD008FDC-54CA-41A7-A5A0-43EE009AC5FB}"/>
              </a:ext>
            </a:extLst>
          </p:cNvPr>
          <p:cNvSpPr/>
          <p:nvPr/>
        </p:nvSpPr>
        <p:spPr>
          <a:xfrm>
            <a:off x="1721849" y="476905"/>
            <a:ext cx="658636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F9D7939-E9F8-42B9-8266-463E94DA74EF}"/>
              </a:ext>
            </a:extLst>
          </p:cNvPr>
          <p:cNvSpPr txBox="1"/>
          <p:nvPr/>
        </p:nvSpPr>
        <p:spPr>
          <a:xfrm>
            <a:off x="2429521" y="376653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εκκίνησης</a:t>
            </a:r>
          </a:p>
        </p:txBody>
      </p:sp>
      <p:sp>
        <p:nvSpPr>
          <p:cNvPr id="77" name="Βέλος: Αριστερό 76">
            <a:extLst>
              <a:ext uri="{FF2B5EF4-FFF2-40B4-BE49-F238E27FC236}">
                <a16:creationId xmlns:a16="http://schemas.microsoft.com/office/drawing/2014/main" id="{567E125C-63FB-42A6-98A4-BD0B3B8ACC43}"/>
              </a:ext>
            </a:extLst>
          </p:cNvPr>
          <p:cNvSpPr/>
          <p:nvPr/>
        </p:nvSpPr>
        <p:spPr>
          <a:xfrm>
            <a:off x="1721849" y="2167846"/>
            <a:ext cx="658636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FEC2897-38BE-4B79-BBC7-F06D7DE4F039}"/>
              </a:ext>
            </a:extLst>
          </p:cNvPr>
          <p:cNvSpPr txBox="1"/>
          <p:nvPr/>
        </p:nvSpPr>
        <p:spPr>
          <a:xfrm>
            <a:off x="2429521" y="2067594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στόχος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E95680-F027-4473-A959-DD9AA5730977}"/>
              </a:ext>
            </a:extLst>
          </p:cNvPr>
          <p:cNvSpPr txBox="1"/>
          <p:nvPr/>
        </p:nvSpPr>
        <p:spPr>
          <a:xfrm>
            <a:off x="4810261" y="204197"/>
            <a:ext cx="1868835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chemeClr val="bg1"/>
                </a:solidFill>
              </a:rPr>
              <a:t>Αρχικοποίηση </a:t>
            </a:r>
            <a:r>
              <a:rPr lang="en-US" sz="2000" b="1" dirty="0">
                <a:solidFill>
                  <a:schemeClr val="bg1"/>
                </a:solidFill>
              </a:rPr>
              <a:t>2</a:t>
            </a:r>
            <a:r>
              <a:rPr lang="el-GR" sz="2000" b="1" baseline="30000" dirty="0">
                <a:solidFill>
                  <a:schemeClr val="bg1"/>
                </a:solidFill>
              </a:rPr>
              <a:t>η</a:t>
            </a:r>
            <a:endParaRPr lang="el-G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36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39" grpId="0" animBg="1"/>
      <p:bldP spid="40" grpId="0" animBg="1"/>
      <p:bldP spid="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Εικόνα 31" descr="Εικόνα που περιέχει κείμενο, ρολόι, μετρη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56A4FBCA-B938-4A18-A039-B728D72A6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19791" cy="2909980"/>
          </a:xfrm>
          <a:prstGeom prst="rect">
            <a:avLst/>
          </a:prstGeom>
        </p:spPr>
      </p:pic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BC4E6D55-2204-4996-A24C-B74E01478C38}"/>
              </a:ext>
            </a:extLst>
          </p:cNvPr>
          <p:cNvSpPr/>
          <p:nvPr/>
        </p:nvSpPr>
        <p:spPr>
          <a:xfrm>
            <a:off x="0" y="6653803"/>
            <a:ext cx="12100560" cy="204197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Ελεύθερη σχεδίαση: Σχήμα 6">
            <a:extLst>
              <a:ext uri="{FF2B5EF4-FFF2-40B4-BE49-F238E27FC236}">
                <a16:creationId xmlns:a16="http://schemas.microsoft.com/office/drawing/2014/main" id="{629A57E3-EBD9-4295-9CAA-12DC7C7BBC61}"/>
              </a:ext>
            </a:extLst>
          </p:cNvPr>
          <p:cNvSpPr/>
          <p:nvPr/>
        </p:nvSpPr>
        <p:spPr>
          <a:xfrm>
            <a:off x="11146880" y="6176963"/>
            <a:ext cx="953680" cy="476840"/>
          </a:xfrm>
          <a:custGeom>
            <a:avLst/>
            <a:gdLst>
              <a:gd name="connsiteX0" fmla="*/ 476840 w 953680"/>
              <a:gd name="connsiteY0" fmla="*/ 0 h 476840"/>
              <a:gd name="connsiteX1" fmla="*/ 953680 w 953680"/>
              <a:gd name="connsiteY1" fmla="*/ 476840 h 476840"/>
              <a:gd name="connsiteX2" fmla="*/ 0 w 953680"/>
              <a:gd name="connsiteY2" fmla="*/ 476840 h 476840"/>
              <a:gd name="connsiteX3" fmla="*/ 476840 w 953680"/>
              <a:gd name="connsiteY3" fmla="*/ 0 h 47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680" h="476840">
                <a:moveTo>
                  <a:pt x="476840" y="0"/>
                </a:moveTo>
                <a:cubicBezTo>
                  <a:pt x="740191" y="0"/>
                  <a:pt x="953680" y="213489"/>
                  <a:pt x="953680" y="476840"/>
                </a:cubicBezTo>
                <a:lnTo>
                  <a:pt x="0" y="476840"/>
                </a:lnTo>
                <a:cubicBezTo>
                  <a:pt x="0" y="213489"/>
                  <a:pt x="213489" y="0"/>
                  <a:pt x="476840" y="0"/>
                </a:cubicBezTo>
                <a:close/>
              </a:path>
            </a:pathLst>
          </a:cu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ea typeface="Segoe UI Black" panose="020B0A02040204020203" pitchFamily="34" charset="0"/>
              </a:rPr>
              <a:t>6</a:t>
            </a:r>
            <a:endParaRPr lang="el-GR" dirty="0">
              <a:latin typeface="Consolas" panose="020B0609020204030204" pitchFamily="49" charset="0"/>
              <a:ea typeface="Segoe UI Black" panose="020B0A02040204020203" pitchFamily="34" charset="0"/>
            </a:endParaRPr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2727E1BE-D4E2-445D-A8E2-29CA5765847F}"/>
              </a:ext>
            </a:extLst>
          </p:cNvPr>
          <p:cNvSpPr/>
          <p:nvPr/>
        </p:nvSpPr>
        <p:spPr>
          <a:xfrm>
            <a:off x="9389806" y="204197"/>
            <a:ext cx="2802194" cy="926513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200" i="1" dirty="0"/>
              <a:t>Παράδειγμα ΒΟΑ*ε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B80B8-9421-43C5-9D81-E8390F7A1ED3}"/>
              </a:ext>
            </a:extLst>
          </p:cNvPr>
          <p:cNvSpPr txBox="1"/>
          <p:nvPr/>
        </p:nvSpPr>
        <p:spPr>
          <a:xfrm>
            <a:off x="8248102" y="5715083"/>
            <a:ext cx="39439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Ψευδοκώδικας </a:t>
            </a:r>
            <a:r>
              <a:rPr lang="en-US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BOA*</a:t>
            </a:r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ε</a:t>
            </a:r>
          </a:p>
        </p:txBody>
      </p:sp>
      <p:pic>
        <p:nvPicPr>
          <p:cNvPr id="10" name="Εικόνα 9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4F858899-D3BE-4869-AEDA-A3A9EA093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102" y="1142917"/>
            <a:ext cx="3943900" cy="45721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CE3822-D1EF-409F-BDD2-71B13C43A659}"/>
              </a:ext>
            </a:extLst>
          </p:cNvPr>
          <p:cNvSpPr txBox="1"/>
          <p:nvPr/>
        </p:nvSpPr>
        <p:spPr>
          <a:xfrm>
            <a:off x="4810261" y="204197"/>
            <a:ext cx="1868835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2000" b="1" dirty="0">
                <a:solidFill>
                  <a:schemeClr val="bg1"/>
                </a:solidFill>
              </a:rPr>
              <a:t>Αρχικοποίηση </a:t>
            </a:r>
            <a:r>
              <a:rPr lang="en-US" sz="2000" b="1" dirty="0">
                <a:solidFill>
                  <a:schemeClr val="bg1"/>
                </a:solidFill>
              </a:rPr>
              <a:t>3</a:t>
            </a:r>
            <a:r>
              <a:rPr lang="el-GR" sz="2000" b="1" baseline="30000" dirty="0">
                <a:solidFill>
                  <a:schemeClr val="bg1"/>
                </a:solidFill>
              </a:rPr>
              <a:t>η</a:t>
            </a:r>
            <a:r>
              <a:rPr lang="el-GR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2380C6-B12B-4542-B8EE-2327C67D9A68}"/>
              </a:ext>
            </a:extLst>
          </p:cNvPr>
          <p:cNvSpPr txBox="1"/>
          <p:nvPr/>
        </p:nvSpPr>
        <p:spPr>
          <a:xfrm>
            <a:off x="644490" y="3808986"/>
            <a:ext cx="2300599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λίστα </a:t>
            </a:r>
            <a:r>
              <a:rPr lang="en-US" i="1" dirty="0"/>
              <a:t>sols</a:t>
            </a:r>
            <a:r>
              <a:rPr lang="en-US" dirty="0"/>
              <a:t> </a:t>
            </a:r>
            <a:r>
              <a:rPr lang="el-GR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0EE28E-A04F-45C0-8045-A37F56379D6D}"/>
              </a:ext>
            </a:extLst>
          </p:cNvPr>
          <p:cNvSpPr txBox="1"/>
          <p:nvPr/>
        </p:nvSpPr>
        <p:spPr>
          <a:xfrm>
            <a:off x="4418056" y="3796193"/>
            <a:ext cx="2970176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i="1" dirty="0"/>
              <a:t>Λύσεις αλγορίθμου</a:t>
            </a:r>
          </a:p>
        </p:txBody>
      </p:sp>
      <p:sp>
        <p:nvSpPr>
          <p:cNvPr id="16" name="Βέλος: Δεξιό 15">
            <a:extLst>
              <a:ext uri="{FF2B5EF4-FFF2-40B4-BE49-F238E27FC236}">
                <a16:creationId xmlns:a16="http://schemas.microsoft.com/office/drawing/2014/main" id="{19F2E47D-08FF-46DA-BF6F-1EE5E797DDFD}"/>
              </a:ext>
            </a:extLst>
          </p:cNvPr>
          <p:cNvSpPr/>
          <p:nvPr/>
        </p:nvSpPr>
        <p:spPr>
          <a:xfrm rot="10800000">
            <a:off x="9191686" y="1792431"/>
            <a:ext cx="396240" cy="558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000158C-859F-45E8-8A08-6D0529758949}"/>
                  </a:ext>
                </a:extLst>
              </p:cNvPr>
              <p:cNvSpPr txBox="1"/>
              <p:nvPr/>
            </p:nvSpPr>
            <p:spPr>
              <a:xfrm>
                <a:off x="640695" y="4403276"/>
                <a:ext cx="2300599" cy="38433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dirty="0"/>
                  <a:t>λίστα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p>
                    </m:sSubSup>
                  </m:oMath>
                </a14:m>
                <a:r>
                  <a:rPr lang="el-GR" dirty="0"/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000158C-859F-45E8-8A08-6D0529758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95" y="4403276"/>
                <a:ext cx="2300599" cy="384336"/>
              </a:xfrm>
              <a:prstGeom prst="rect">
                <a:avLst/>
              </a:prstGeom>
              <a:blipFill>
                <a:blip r:embed="rId4"/>
                <a:stretch>
                  <a:fillRect t="-3030" b="-19697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7349943-56D1-4F94-B179-45C3F3981243}"/>
                  </a:ext>
                </a:extLst>
              </p:cNvPr>
              <p:cNvSpPr txBox="1"/>
              <p:nvPr/>
            </p:nvSpPr>
            <p:spPr>
              <a:xfrm>
                <a:off x="4414261" y="4410778"/>
                <a:ext cx="2970176" cy="369332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7349943-56D1-4F94-B179-45C3F3981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261" y="4410778"/>
                <a:ext cx="2970176" cy="369332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Ευθύγραμμο βέλος σύνδεσης 33">
            <a:extLst>
              <a:ext uri="{FF2B5EF4-FFF2-40B4-BE49-F238E27FC236}">
                <a16:creationId xmlns:a16="http://schemas.microsoft.com/office/drawing/2014/main" id="{21547869-5211-42ED-BE50-304B04C71A38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2941294" y="4595444"/>
            <a:ext cx="1472967" cy="0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Βέλος: Δεξιό 38">
            <a:extLst>
              <a:ext uri="{FF2B5EF4-FFF2-40B4-BE49-F238E27FC236}">
                <a16:creationId xmlns:a16="http://schemas.microsoft.com/office/drawing/2014/main" id="{53BD49C0-1713-4F17-8578-5557C636CEE0}"/>
              </a:ext>
            </a:extLst>
          </p:cNvPr>
          <p:cNvSpPr/>
          <p:nvPr/>
        </p:nvSpPr>
        <p:spPr>
          <a:xfrm rot="10800000">
            <a:off x="9689526" y="2034946"/>
            <a:ext cx="396240" cy="558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41" name="Ευθύγραμμο βέλος σύνδεσης 40">
            <a:extLst>
              <a:ext uri="{FF2B5EF4-FFF2-40B4-BE49-F238E27FC236}">
                <a16:creationId xmlns:a16="http://schemas.microsoft.com/office/drawing/2014/main" id="{6A891EE4-601F-49AE-B3EC-D1E08F57F3C9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2945089" y="3980859"/>
            <a:ext cx="1472967" cy="12793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Βέλος: Αριστερό 49">
            <a:extLst>
              <a:ext uri="{FF2B5EF4-FFF2-40B4-BE49-F238E27FC236}">
                <a16:creationId xmlns:a16="http://schemas.microsoft.com/office/drawing/2014/main" id="{0CC585D6-11AB-4505-87F0-BB97AF79D229}"/>
              </a:ext>
            </a:extLst>
          </p:cNvPr>
          <p:cNvSpPr/>
          <p:nvPr/>
        </p:nvSpPr>
        <p:spPr>
          <a:xfrm>
            <a:off x="1878087" y="475391"/>
            <a:ext cx="658636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4CEE6C-08F5-4439-BAD0-C8E9F0020D35}"/>
              </a:ext>
            </a:extLst>
          </p:cNvPr>
          <p:cNvSpPr txBox="1"/>
          <p:nvPr/>
        </p:nvSpPr>
        <p:spPr>
          <a:xfrm>
            <a:off x="2585759" y="375139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εκκίνησης</a:t>
            </a:r>
          </a:p>
        </p:txBody>
      </p:sp>
      <p:sp>
        <p:nvSpPr>
          <p:cNvPr id="52" name="Βέλος: Αριστερό 51">
            <a:extLst>
              <a:ext uri="{FF2B5EF4-FFF2-40B4-BE49-F238E27FC236}">
                <a16:creationId xmlns:a16="http://schemas.microsoft.com/office/drawing/2014/main" id="{8B53FEBF-AD8E-4780-B50B-646F349EF5A2}"/>
              </a:ext>
            </a:extLst>
          </p:cNvPr>
          <p:cNvSpPr/>
          <p:nvPr/>
        </p:nvSpPr>
        <p:spPr>
          <a:xfrm>
            <a:off x="1878087" y="2450678"/>
            <a:ext cx="658636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2293B92-DC6A-4E62-85F2-3CC58C4ED875}"/>
              </a:ext>
            </a:extLst>
          </p:cNvPr>
          <p:cNvSpPr txBox="1"/>
          <p:nvPr/>
        </p:nvSpPr>
        <p:spPr>
          <a:xfrm>
            <a:off x="2585759" y="2350426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στόχος</a:t>
            </a:r>
          </a:p>
        </p:txBody>
      </p:sp>
      <p:graphicFrame>
        <p:nvGraphicFramePr>
          <p:cNvPr id="21" name="Πίνακας 79">
            <a:extLst>
              <a:ext uri="{FF2B5EF4-FFF2-40B4-BE49-F238E27FC236}">
                <a16:creationId xmlns:a16="http://schemas.microsoft.com/office/drawing/2014/main" id="{B4CA12F6-D0C5-43E4-AF90-F1AD580755C4}"/>
              </a:ext>
            </a:extLst>
          </p:cNvPr>
          <p:cNvGraphicFramePr>
            <a:graphicFrameLocks noGrp="1"/>
          </p:cNvGraphicFramePr>
          <p:nvPr/>
        </p:nvGraphicFramePr>
        <p:xfrm>
          <a:off x="640695" y="5974710"/>
          <a:ext cx="247478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558">
                  <a:extLst>
                    <a:ext uri="{9D8B030D-6E8A-4147-A177-3AD203B41FA5}">
                      <a16:colId xmlns:a16="http://schemas.microsoft.com/office/drawing/2014/main" val="4223920135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38507323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253774152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541821085"/>
                    </a:ext>
                  </a:extLst>
                </a:gridCol>
                <a:gridCol w="496552">
                  <a:extLst>
                    <a:ext uri="{9D8B030D-6E8A-4147-A177-3AD203B41FA5}">
                      <a16:colId xmlns:a16="http://schemas.microsoft.com/office/drawing/2014/main" val="3647599096"/>
                    </a:ext>
                  </a:extLst>
                </a:gridCol>
              </a:tblGrid>
              <a:tr h="237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937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79B06B-E0E8-44CD-B20E-DD2318C7C62C}"/>
                  </a:ext>
                </a:extLst>
              </p:cNvPr>
              <p:cNvSpPr txBox="1"/>
              <p:nvPr/>
            </p:nvSpPr>
            <p:spPr>
              <a:xfrm>
                <a:off x="3115479" y="5986487"/>
                <a:ext cx="953680" cy="319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</m:oMath>
                  </m:oMathPara>
                </a14:m>
                <a:endParaRPr lang="el-G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79B06B-E0E8-44CD-B20E-DD2318C7C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479" y="5986487"/>
                <a:ext cx="953680" cy="319383"/>
              </a:xfrm>
              <a:prstGeom prst="rect">
                <a:avLst/>
              </a:prstGeom>
              <a:blipFill>
                <a:blip r:embed="rId6"/>
                <a:stretch>
                  <a:fillRect b="-185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2A99A51-0FF6-4D42-A973-3C058DDBD562}"/>
              </a:ext>
            </a:extLst>
          </p:cNvPr>
          <p:cNvSpPr txBox="1"/>
          <p:nvPr/>
        </p:nvSpPr>
        <p:spPr>
          <a:xfrm>
            <a:off x="4414261" y="5128043"/>
            <a:ext cx="2970176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i="1" dirty="0"/>
              <a:t>Έλεγχο κυριαρχίας</a:t>
            </a:r>
          </a:p>
        </p:txBody>
      </p:sp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5D823C7B-CA1F-49A3-B909-816B21FE9A22}"/>
              </a:ext>
            </a:extLst>
          </p:cNvPr>
          <p:cNvCxnSpPr>
            <a:stCxn id="30" idx="2"/>
            <a:endCxn id="25" idx="0"/>
          </p:cNvCxnSpPr>
          <p:nvPr/>
        </p:nvCxnSpPr>
        <p:spPr>
          <a:xfrm>
            <a:off x="5899349" y="4780110"/>
            <a:ext cx="0" cy="347933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Οβάλ 19">
            <a:extLst>
              <a:ext uri="{FF2B5EF4-FFF2-40B4-BE49-F238E27FC236}">
                <a16:creationId xmlns:a16="http://schemas.microsoft.com/office/drawing/2014/main" id="{57932CAC-B737-48EF-B5EC-B28FEE4CF707}"/>
              </a:ext>
            </a:extLst>
          </p:cNvPr>
          <p:cNvSpPr/>
          <p:nvPr/>
        </p:nvSpPr>
        <p:spPr>
          <a:xfrm>
            <a:off x="8811608" y="3318791"/>
            <a:ext cx="1274158" cy="2874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3" name="Οβάλ 32">
            <a:extLst>
              <a:ext uri="{FF2B5EF4-FFF2-40B4-BE49-F238E27FC236}">
                <a16:creationId xmlns:a16="http://schemas.microsoft.com/office/drawing/2014/main" id="{B5A0D0E7-2051-4FE2-A444-2AA5E49E46A6}"/>
              </a:ext>
            </a:extLst>
          </p:cNvPr>
          <p:cNvSpPr/>
          <p:nvPr/>
        </p:nvSpPr>
        <p:spPr>
          <a:xfrm>
            <a:off x="10153823" y="3318791"/>
            <a:ext cx="1609551" cy="30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5" name="Οβάλ 34">
            <a:extLst>
              <a:ext uri="{FF2B5EF4-FFF2-40B4-BE49-F238E27FC236}">
                <a16:creationId xmlns:a16="http://schemas.microsoft.com/office/drawing/2014/main" id="{F859F5D0-B6B6-4318-8B51-FC1D27BAAE80}"/>
              </a:ext>
            </a:extLst>
          </p:cNvPr>
          <p:cNvSpPr/>
          <p:nvPr/>
        </p:nvSpPr>
        <p:spPr>
          <a:xfrm>
            <a:off x="8954210" y="4849466"/>
            <a:ext cx="1274158" cy="2874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7" name="Οβάλ 36">
            <a:extLst>
              <a:ext uri="{FF2B5EF4-FFF2-40B4-BE49-F238E27FC236}">
                <a16:creationId xmlns:a16="http://schemas.microsoft.com/office/drawing/2014/main" id="{FDBD14BE-3F88-411A-A281-D18884961DDA}"/>
              </a:ext>
            </a:extLst>
          </p:cNvPr>
          <p:cNvSpPr/>
          <p:nvPr/>
        </p:nvSpPr>
        <p:spPr>
          <a:xfrm>
            <a:off x="10220052" y="4861664"/>
            <a:ext cx="1609551" cy="30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7583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29" grpId="0" animBg="1"/>
      <p:bldP spid="30" grpId="0" animBg="1"/>
      <p:bldP spid="39" grpId="0" animBg="1"/>
      <p:bldP spid="14" grpId="0" animBg="1"/>
      <p:bldP spid="25" grpId="0" animBg="1"/>
      <p:bldP spid="20" grpId="0" animBg="1"/>
      <p:bldP spid="20" grpId="1" animBg="1"/>
      <p:bldP spid="33" grpId="0" animBg="1"/>
      <p:bldP spid="35" grpId="0" animBg="1"/>
      <p:bldP spid="35" grpId="1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08DDBC3-FB9E-452C-84A1-5D4A66E90023}"/>
              </a:ext>
            </a:extLst>
          </p:cNvPr>
          <p:cNvSpPr txBox="1"/>
          <p:nvPr/>
        </p:nvSpPr>
        <p:spPr>
          <a:xfrm>
            <a:off x="6320723" y="1265204"/>
            <a:ext cx="1882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err="1"/>
              <a:t>Sstart</a:t>
            </a:r>
            <a:r>
              <a:rPr lang="en-US" sz="1600" b="1" dirty="0"/>
              <a:t> ≠ </a:t>
            </a:r>
            <a:r>
              <a:rPr lang="en-US" sz="1600" b="1" dirty="0" err="1"/>
              <a:t>Sgoal</a:t>
            </a:r>
            <a:endParaRPr lang="el-GR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F1B92E-FC97-465B-82C6-0C61FD38709C}"/>
              </a:ext>
            </a:extLst>
          </p:cNvPr>
          <p:cNvSpPr txBox="1"/>
          <p:nvPr/>
        </p:nvSpPr>
        <p:spPr>
          <a:xfrm>
            <a:off x="5182829" y="296666"/>
            <a:ext cx="164737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solidFill>
                  <a:schemeClr val="bg1"/>
                </a:solidFill>
              </a:rPr>
              <a:t>επανάληψη</a:t>
            </a:r>
            <a:r>
              <a:rPr lang="en-US" b="1" dirty="0">
                <a:solidFill>
                  <a:schemeClr val="bg1"/>
                </a:solidFill>
              </a:rPr>
              <a:t> 1</a:t>
            </a:r>
            <a:r>
              <a:rPr lang="el-GR" sz="1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3518E0-D77F-4A62-B051-5B6BDDEDC500}"/>
              </a:ext>
            </a:extLst>
          </p:cNvPr>
          <p:cNvSpPr txBox="1"/>
          <p:nvPr/>
        </p:nvSpPr>
        <p:spPr>
          <a:xfrm>
            <a:off x="8203654" y="6144994"/>
            <a:ext cx="398230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Ψευδοκώδικας </a:t>
            </a:r>
            <a:r>
              <a:rPr lang="en-US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BOA*</a:t>
            </a:r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ε</a:t>
            </a:r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l-GR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AD49927D-9872-4690-B16D-52C78AC429D8}"/>
              </a:ext>
            </a:extLst>
          </p:cNvPr>
          <p:cNvSpPr/>
          <p:nvPr/>
        </p:nvSpPr>
        <p:spPr>
          <a:xfrm>
            <a:off x="0" y="6653803"/>
            <a:ext cx="12192000" cy="214559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Ελεύθερη σχεδίαση: Σχήμα 5">
            <a:extLst>
              <a:ext uri="{FF2B5EF4-FFF2-40B4-BE49-F238E27FC236}">
                <a16:creationId xmlns:a16="http://schemas.microsoft.com/office/drawing/2014/main" id="{16BED170-A156-4F38-B0D9-D5F9AB6118ED}"/>
              </a:ext>
            </a:extLst>
          </p:cNvPr>
          <p:cNvSpPr/>
          <p:nvPr/>
        </p:nvSpPr>
        <p:spPr>
          <a:xfrm>
            <a:off x="11232277" y="6210841"/>
            <a:ext cx="953680" cy="476840"/>
          </a:xfrm>
          <a:custGeom>
            <a:avLst/>
            <a:gdLst>
              <a:gd name="connsiteX0" fmla="*/ 476840 w 953680"/>
              <a:gd name="connsiteY0" fmla="*/ 0 h 476840"/>
              <a:gd name="connsiteX1" fmla="*/ 953680 w 953680"/>
              <a:gd name="connsiteY1" fmla="*/ 476840 h 476840"/>
              <a:gd name="connsiteX2" fmla="*/ 0 w 953680"/>
              <a:gd name="connsiteY2" fmla="*/ 476840 h 476840"/>
              <a:gd name="connsiteX3" fmla="*/ 476840 w 953680"/>
              <a:gd name="connsiteY3" fmla="*/ 0 h 47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680" h="476840">
                <a:moveTo>
                  <a:pt x="476840" y="0"/>
                </a:moveTo>
                <a:cubicBezTo>
                  <a:pt x="740191" y="0"/>
                  <a:pt x="953680" y="213489"/>
                  <a:pt x="953680" y="476840"/>
                </a:cubicBezTo>
                <a:lnTo>
                  <a:pt x="0" y="476840"/>
                </a:lnTo>
                <a:cubicBezTo>
                  <a:pt x="0" y="213489"/>
                  <a:pt x="213489" y="0"/>
                  <a:pt x="476840" y="0"/>
                </a:cubicBezTo>
                <a:close/>
              </a:path>
            </a:pathLst>
          </a:cu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dirty="0">
                <a:latin typeface="Consolas" panose="020B0609020204030204" pitchFamily="49" charset="0"/>
                <a:ea typeface="Segoe UI Black" panose="020B0A02040204020203" pitchFamily="34" charset="0"/>
              </a:rPr>
              <a:t>7</a:t>
            </a:r>
          </a:p>
        </p:txBody>
      </p:sp>
      <p:pic>
        <p:nvPicPr>
          <p:cNvPr id="10" name="Εικόνα 9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767F396D-D292-47C5-AF40-4A61F64EA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55" y="0"/>
            <a:ext cx="3988348" cy="6177371"/>
          </a:xfrm>
          <a:prstGeom prst="rect">
            <a:avLst/>
          </a:prstGeom>
        </p:spPr>
      </p:pic>
      <p:pic>
        <p:nvPicPr>
          <p:cNvPr id="11" name="Εικόνα 10" descr="Εικόνα που περιέχει κείμενο, ρολόι, μετρη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25EFE5CC-EC33-48E8-80C7-4C8FEF4224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7" y="913813"/>
            <a:ext cx="3816652" cy="5727698"/>
          </a:xfrm>
          <a:prstGeom prst="rect">
            <a:avLst/>
          </a:prstGeom>
        </p:spPr>
      </p:pic>
      <p:sp>
        <p:nvSpPr>
          <p:cNvPr id="12" name="Κύλινδρος 11">
            <a:extLst>
              <a:ext uri="{FF2B5EF4-FFF2-40B4-BE49-F238E27FC236}">
                <a16:creationId xmlns:a16="http://schemas.microsoft.com/office/drawing/2014/main" id="{56776E88-BBC8-45DA-89BF-3DECCD9732E0}"/>
              </a:ext>
            </a:extLst>
          </p:cNvPr>
          <p:cNvSpPr/>
          <p:nvPr/>
        </p:nvSpPr>
        <p:spPr>
          <a:xfrm>
            <a:off x="3988346" y="2458066"/>
            <a:ext cx="1783402" cy="17448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000" b="0" i="1" dirty="0">
              <a:latin typeface="Cambria Math" panose="02040503050406030204" pitchFamily="18" charset="0"/>
            </a:endParaRPr>
          </a:p>
          <a:p>
            <a:pPr algn="just"/>
            <a:endParaRPr lang="en-US" sz="1000" b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C353F8-5374-47A0-A730-438DADC2F51D}"/>
              </a:ext>
            </a:extLst>
          </p:cNvPr>
          <p:cNvSpPr txBox="1"/>
          <p:nvPr/>
        </p:nvSpPr>
        <p:spPr>
          <a:xfrm>
            <a:off x="4381558" y="2446654"/>
            <a:ext cx="996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endParaRPr lang="el-G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Βέλος: Αριστερό 13">
            <a:extLst>
              <a:ext uri="{FF2B5EF4-FFF2-40B4-BE49-F238E27FC236}">
                <a16:creationId xmlns:a16="http://schemas.microsoft.com/office/drawing/2014/main" id="{4719C476-FA60-4F30-B23E-06A48CBD4ECA}"/>
              </a:ext>
            </a:extLst>
          </p:cNvPr>
          <p:cNvSpPr/>
          <p:nvPr/>
        </p:nvSpPr>
        <p:spPr>
          <a:xfrm>
            <a:off x="2369662" y="2005433"/>
            <a:ext cx="770259" cy="989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FD54F-EDAB-4D3C-85A9-DC67910B1959}"/>
              </a:ext>
            </a:extLst>
          </p:cNvPr>
          <p:cNvSpPr txBox="1"/>
          <p:nvPr/>
        </p:nvSpPr>
        <p:spPr>
          <a:xfrm>
            <a:off x="2216526" y="1724085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εκκίνησης</a:t>
            </a:r>
          </a:p>
        </p:txBody>
      </p:sp>
      <p:sp>
        <p:nvSpPr>
          <p:cNvPr id="16" name="Βέλος: Αριστερό 15">
            <a:extLst>
              <a:ext uri="{FF2B5EF4-FFF2-40B4-BE49-F238E27FC236}">
                <a16:creationId xmlns:a16="http://schemas.microsoft.com/office/drawing/2014/main" id="{82A0468F-9B79-4F84-AAF7-E2DA5FCACD0A}"/>
              </a:ext>
            </a:extLst>
          </p:cNvPr>
          <p:cNvSpPr/>
          <p:nvPr/>
        </p:nvSpPr>
        <p:spPr>
          <a:xfrm>
            <a:off x="2369661" y="5632010"/>
            <a:ext cx="770259" cy="989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B9D3E4-DEB8-4FEA-A142-E6A1D425FFD6}"/>
              </a:ext>
            </a:extLst>
          </p:cNvPr>
          <p:cNvSpPr txBox="1"/>
          <p:nvPr/>
        </p:nvSpPr>
        <p:spPr>
          <a:xfrm>
            <a:off x="2220797" y="5371654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στόχος</a:t>
            </a:r>
          </a:p>
        </p:txBody>
      </p:sp>
      <p:graphicFrame>
        <p:nvGraphicFramePr>
          <p:cNvPr id="18" name="Πίνακας 79">
            <a:extLst>
              <a:ext uri="{FF2B5EF4-FFF2-40B4-BE49-F238E27FC236}">
                <a16:creationId xmlns:a16="http://schemas.microsoft.com/office/drawing/2014/main" id="{BBDFE03E-6594-49EB-90CB-F70E34E23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723832"/>
              </p:ext>
            </p:extLst>
          </p:nvPr>
        </p:nvGraphicFramePr>
        <p:xfrm>
          <a:off x="4154958" y="4911299"/>
          <a:ext cx="24123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17">
                  <a:extLst>
                    <a:ext uri="{9D8B030D-6E8A-4147-A177-3AD203B41FA5}">
                      <a16:colId xmlns:a16="http://schemas.microsoft.com/office/drawing/2014/main" val="4223920135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38507323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253774152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541821085"/>
                    </a:ext>
                  </a:extLst>
                </a:gridCol>
                <a:gridCol w="496552">
                  <a:extLst>
                    <a:ext uri="{9D8B030D-6E8A-4147-A177-3AD203B41FA5}">
                      <a16:colId xmlns:a16="http://schemas.microsoft.com/office/drawing/2014/main" val="3647599096"/>
                    </a:ext>
                  </a:extLst>
                </a:gridCol>
              </a:tblGrid>
              <a:tr h="237844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937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3AAD58-E635-4332-BC88-46E2C0AF61B8}"/>
                  </a:ext>
                </a:extLst>
              </p:cNvPr>
              <p:cNvSpPr txBox="1"/>
              <p:nvPr/>
            </p:nvSpPr>
            <p:spPr>
              <a:xfrm>
                <a:off x="6717743" y="4911299"/>
                <a:ext cx="953680" cy="319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</m:oMath>
                  </m:oMathPara>
                </a14:m>
                <a:endParaRPr lang="el-G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3AAD58-E635-4332-BC88-46E2C0AF6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743" y="4911299"/>
                <a:ext cx="953680" cy="319383"/>
              </a:xfrm>
              <a:prstGeom prst="rect">
                <a:avLst/>
              </a:prstGeom>
              <a:blipFill>
                <a:blip r:embed="rId5"/>
                <a:stretch>
                  <a:fillRect b="-185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Βέλος: Αριστερό 1">
            <a:extLst>
              <a:ext uri="{FF2B5EF4-FFF2-40B4-BE49-F238E27FC236}">
                <a16:creationId xmlns:a16="http://schemas.microsoft.com/office/drawing/2014/main" id="{BAE38104-870F-47A7-BD75-80C0381EBAF9}"/>
              </a:ext>
            </a:extLst>
          </p:cNvPr>
          <p:cNvSpPr/>
          <p:nvPr/>
        </p:nvSpPr>
        <p:spPr>
          <a:xfrm>
            <a:off x="11315478" y="2537007"/>
            <a:ext cx="530942" cy="1376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" name="Βέλος: Αριστερό 2">
            <a:extLst>
              <a:ext uri="{FF2B5EF4-FFF2-40B4-BE49-F238E27FC236}">
                <a16:creationId xmlns:a16="http://schemas.microsoft.com/office/drawing/2014/main" id="{F1B02091-4D8A-465C-9AB7-9723421BA2D1}"/>
              </a:ext>
            </a:extLst>
          </p:cNvPr>
          <p:cNvSpPr/>
          <p:nvPr/>
        </p:nvSpPr>
        <p:spPr>
          <a:xfrm>
            <a:off x="10143702" y="3223727"/>
            <a:ext cx="868139" cy="919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Βέλος: Αριστερό 19">
            <a:extLst>
              <a:ext uri="{FF2B5EF4-FFF2-40B4-BE49-F238E27FC236}">
                <a16:creationId xmlns:a16="http://schemas.microsoft.com/office/drawing/2014/main" id="{EEB2B6E1-2B95-4F49-A9F1-45AEC3E1BB39}"/>
              </a:ext>
            </a:extLst>
          </p:cNvPr>
          <p:cNvSpPr/>
          <p:nvPr/>
        </p:nvSpPr>
        <p:spPr>
          <a:xfrm>
            <a:off x="9991301" y="3519481"/>
            <a:ext cx="678426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aphicFrame>
        <p:nvGraphicFramePr>
          <p:cNvPr id="21" name="Πίνακας 79">
            <a:extLst>
              <a:ext uri="{FF2B5EF4-FFF2-40B4-BE49-F238E27FC236}">
                <a16:creationId xmlns:a16="http://schemas.microsoft.com/office/drawing/2014/main" id="{CB51ED6F-5215-4D61-9784-C75DEEAE1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385112"/>
              </p:ext>
            </p:extLst>
          </p:nvPr>
        </p:nvGraphicFramePr>
        <p:xfrm>
          <a:off x="4154958" y="4899887"/>
          <a:ext cx="24123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17">
                  <a:extLst>
                    <a:ext uri="{9D8B030D-6E8A-4147-A177-3AD203B41FA5}">
                      <a16:colId xmlns:a16="http://schemas.microsoft.com/office/drawing/2014/main" val="4223920135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38507323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253774152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541821085"/>
                    </a:ext>
                  </a:extLst>
                </a:gridCol>
                <a:gridCol w="496552">
                  <a:extLst>
                    <a:ext uri="{9D8B030D-6E8A-4147-A177-3AD203B41FA5}">
                      <a16:colId xmlns:a16="http://schemas.microsoft.com/office/drawing/2014/main" val="3647599096"/>
                    </a:ext>
                  </a:extLst>
                </a:gridCol>
              </a:tblGrid>
              <a:tr h="237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93701"/>
                  </a:ext>
                </a:extLst>
              </a:tr>
            </a:tbl>
          </a:graphicData>
        </a:graphic>
      </p:graphicFrame>
      <p:sp>
        <p:nvSpPr>
          <p:cNvPr id="24" name="Βέλος: Αριστερό 23">
            <a:extLst>
              <a:ext uri="{FF2B5EF4-FFF2-40B4-BE49-F238E27FC236}">
                <a16:creationId xmlns:a16="http://schemas.microsoft.com/office/drawing/2014/main" id="{39FE28BA-B9B1-4624-B96B-451B02FC69C3}"/>
              </a:ext>
            </a:extLst>
          </p:cNvPr>
          <p:cNvSpPr/>
          <p:nvPr/>
        </p:nvSpPr>
        <p:spPr>
          <a:xfrm>
            <a:off x="10051914" y="3803351"/>
            <a:ext cx="678426" cy="1275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26D3739-6B41-4C3A-9B33-40CF43D92621}"/>
                  </a:ext>
                </a:extLst>
              </p:cNvPr>
              <p:cNvSpPr txBox="1"/>
              <p:nvPr/>
            </p:nvSpPr>
            <p:spPr>
              <a:xfrm>
                <a:off x="4052523" y="3220298"/>
                <a:ext cx="14945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26D3739-6B41-4C3A-9B33-40CF43D92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523" y="3220298"/>
                <a:ext cx="1494503" cy="276999"/>
              </a:xfrm>
              <a:prstGeom prst="rect">
                <a:avLst/>
              </a:prstGeom>
              <a:blipFill>
                <a:blip r:embed="rId6"/>
                <a:stretch>
                  <a:fillRect r="-7755" b="-869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E1754B-4485-4A98-A894-F8248E70B946}"/>
                  </a:ext>
                </a:extLst>
              </p:cNvPr>
              <p:cNvSpPr txBox="1"/>
              <p:nvPr/>
            </p:nvSpPr>
            <p:spPr>
              <a:xfrm>
                <a:off x="4060083" y="3462917"/>
                <a:ext cx="14945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4,6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l-GR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E1754B-4485-4A98-A894-F8248E70B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083" y="3462917"/>
                <a:ext cx="1494503" cy="276999"/>
              </a:xfrm>
              <a:prstGeom prst="rect">
                <a:avLst/>
              </a:prstGeom>
              <a:blipFill>
                <a:blip r:embed="rId7"/>
                <a:stretch>
                  <a:fillRect r="-204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244B90-7097-4466-AA12-88473EFD4871}"/>
                  </a:ext>
                </a:extLst>
              </p:cNvPr>
              <p:cNvSpPr txBox="1"/>
              <p:nvPr/>
            </p:nvSpPr>
            <p:spPr>
              <a:xfrm>
                <a:off x="4052522" y="2977679"/>
                <a:ext cx="14945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3,6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𝑛𝑢𝑙𝑙</m:t>
                          </m:r>
                        </m:e>
                      </m:d>
                    </m:oMath>
                  </m:oMathPara>
                </a14:m>
                <a:endParaRPr lang="el-GR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244B90-7097-4466-AA12-88473EFD4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522" y="2977679"/>
                <a:ext cx="1494503" cy="276999"/>
              </a:xfrm>
              <a:prstGeom prst="rect">
                <a:avLst/>
              </a:prstGeom>
              <a:blipFill>
                <a:blip r:embed="rId8"/>
                <a:stretch>
                  <a:fillRect r="-1102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836FE6-1385-4294-8944-9D38D1907320}"/>
                  </a:ext>
                </a:extLst>
              </p:cNvPr>
              <p:cNvSpPr txBox="1"/>
              <p:nvPr/>
            </p:nvSpPr>
            <p:spPr>
              <a:xfrm>
                <a:off x="4060084" y="3738126"/>
                <a:ext cx="14945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836FE6-1385-4294-8944-9D38D1907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084" y="3738126"/>
                <a:ext cx="1494502" cy="276999"/>
              </a:xfrm>
              <a:prstGeom prst="rect">
                <a:avLst/>
              </a:prstGeom>
              <a:blipFill>
                <a:blip r:embed="rId9"/>
                <a:stretch>
                  <a:fillRect r="-8163" b="-869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Βέλος: Κάτω 28">
            <a:extLst>
              <a:ext uri="{FF2B5EF4-FFF2-40B4-BE49-F238E27FC236}">
                <a16:creationId xmlns:a16="http://schemas.microsoft.com/office/drawing/2014/main" id="{8EBD9C0C-6A9A-4815-9572-5CCD6CA3E07D}"/>
              </a:ext>
            </a:extLst>
          </p:cNvPr>
          <p:cNvSpPr/>
          <p:nvPr/>
        </p:nvSpPr>
        <p:spPr>
          <a:xfrm>
            <a:off x="4243215" y="4257412"/>
            <a:ext cx="157316" cy="54609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2" name="Βέλος: Κάτω 31">
            <a:extLst>
              <a:ext uri="{FF2B5EF4-FFF2-40B4-BE49-F238E27FC236}">
                <a16:creationId xmlns:a16="http://schemas.microsoft.com/office/drawing/2014/main" id="{C4F1653C-B8C6-4762-97AF-062F07E5ACC5}"/>
              </a:ext>
            </a:extLst>
          </p:cNvPr>
          <p:cNvSpPr/>
          <p:nvPr/>
        </p:nvSpPr>
        <p:spPr>
          <a:xfrm rot="1961892">
            <a:off x="1144034" y="2238303"/>
            <a:ext cx="294041" cy="131407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3" name="Βέλος: Κάτω 32">
            <a:extLst>
              <a:ext uri="{FF2B5EF4-FFF2-40B4-BE49-F238E27FC236}">
                <a16:creationId xmlns:a16="http://schemas.microsoft.com/office/drawing/2014/main" id="{A794E41E-EC08-494A-A333-7E29F0590C2F}"/>
              </a:ext>
            </a:extLst>
          </p:cNvPr>
          <p:cNvSpPr/>
          <p:nvPr/>
        </p:nvSpPr>
        <p:spPr>
          <a:xfrm>
            <a:off x="1772570" y="2458066"/>
            <a:ext cx="178465" cy="88688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4" name="Βέλος: Κάτω 33">
            <a:extLst>
              <a:ext uri="{FF2B5EF4-FFF2-40B4-BE49-F238E27FC236}">
                <a16:creationId xmlns:a16="http://schemas.microsoft.com/office/drawing/2014/main" id="{0ED0E35F-652D-43E6-AF74-BA99F3361DB3}"/>
              </a:ext>
            </a:extLst>
          </p:cNvPr>
          <p:cNvSpPr/>
          <p:nvPr/>
        </p:nvSpPr>
        <p:spPr>
          <a:xfrm rot="19429346">
            <a:off x="2353416" y="2229388"/>
            <a:ext cx="245794" cy="138701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5" name="Ορθογώνιο 34">
            <a:extLst>
              <a:ext uri="{FF2B5EF4-FFF2-40B4-BE49-F238E27FC236}">
                <a16:creationId xmlns:a16="http://schemas.microsoft.com/office/drawing/2014/main" id="{00FCBBB8-1BE9-42CC-9677-DE2FCF9CF730}"/>
              </a:ext>
            </a:extLst>
          </p:cNvPr>
          <p:cNvSpPr/>
          <p:nvPr/>
        </p:nvSpPr>
        <p:spPr>
          <a:xfrm>
            <a:off x="-7278" y="-12701"/>
            <a:ext cx="3816652" cy="926513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200" i="1" dirty="0"/>
              <a:t>Παράδειγμα ΒΟΑ*ε=0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25AFAEC-0418-461C-AC63-F7A8C1A76BF0}"/>
                  </a:ext>
                </a:extLst>
              </p:cNvPr>
              <p:cNvSpPr txBox="1"/>
              <p:nvPr/>
            </p:nvSpPr>
            <p:spPr>
              <a:xfrm>
                <a:off x="3806745" y="1251744"/>
                <a:ext cx="18829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𝒔𝒕𝒂𝒓𝒕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d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𝒏𝒖𝒍𝒍</m:t>
                          </m:r>
                        </m:e>
                      </m:d>
                    </m:oMath>
                  </m:oMathPara>
                </a14:m>
                <a:endParaRPr lang="el-GR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25AFAEC-0418-461C-AC63-F7A8C1A76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745" y="1251744"/>
                <a:ext cx="1882931" cy="338554"/>
              </a:xfrm>
              <a:prstGeom prst="rect">
                <a:avLst/>
              </a:prstGeom>
              <a:blipFill>
                <a:blip r:embed="rId10"/>
                <a:stretch>
                  <a:fillRect r="-2427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340447B0-8C54-494A-87FF-BFBB4C7ED0A0}"/>
              </a:ext>
            </a:extLst>
          </p:cNvPr>
          <p:cNvSpPr txBox="1"/>
          <p:nvPr/>
        </p:nvSpPr>
        <p:spPr>
          <a:xfrm>
            <a:off x="6323354" y="1226704"/>
            <a:ext cx="1882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0,6 &lt; </a:t>
            </a:r>
            <a:r>
              <a:rPr lang="el-GR" sz="1600" dirty="0"/>
              <a:t>∞</a:t>
            </a:r>
            <a:r>
              <a:rPr lang="en-US" sz="1600" dirty="0"/>
              <a:t> -&gt; not dominated</a:t>
            </a:r>
            <a:endParaRPr lang="el-GR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D1C589-0ECE-45D1-864D-3BA684D4201B}"/>
              </a:ext>
            </a:extLst>
          </p:cNvPr>
          <p:cNvSpPr txBox="1"/>
          <p:nvPr/>
        </p:nvSpPr>
        <p:spPr>
          <a:xfrm>
            <a:off x="6318093" y="1253933"/>
            <a:ext cx="1882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expand</a:t>
            </a:r>
            <a:endParaRPr lang="el-GR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92709-E0F2-46BF-A763-94A812F25303}"/>
              </a:ext>
            </a:extLst>
          </p:cNvPr>
          <p:cNvSpPr txBox="1"/>
          <p:nvPr/>
        </p:nvSpPr>
        <p:spPr>
          <a:xfrm>
            <a:off x="3885139" y="857089"/>
            <a:ext cx="228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u="sng" dirty="0"/>
              <a:t>εκτέλεση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B5D79A-3E54-437D-88C3-147DCF2F0649}"/>
              </a:ext>
            </a:extLst>
          </p:cNvPr>
          <p:cNvSpPr txBox="1"/>
          <p:nvPr/>
        </p:nvSpPr>
        <p:spPr>
          <a:xfrm>
            <a:off x="6096000" y="3462916"/>
            <a:ext cx="1879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1 , 6 &lt; ∞ -&gt;</a:t>
            </a:r>
            <a:r>
              <a:rPr lang="en-US" sz="1200" dirty="0"/>
              <a:t>not dominated</a:t>
            </a:r>
            <a:endParaRPr lang="el-GR" sz="1200" dirty="0"/>
          </a:p>
        </p:txBody>
      </p:sp>
      <p:cxnSp>
        <p:nvCxnSpPr>
          <p:cNvPr id="40" name="Ευθύγραμμο βέλος σύνδεσης 39">
            <a:extLst>
              <a:ext uri="{FF2B5EF4-FFF2-40B4-BE49-F238E27FC236}">
                <a16:creationId xmlns:a16="http://schemas.microsoft.com/office/drawing/2014/main" id="{9391B99D-6217-449D-9C75-B7680C26BF9D}"/>
              </a:ext>
            </a:extLst>
          </p:cNvPr>
          <p:cNvCxnSpPr>
            <a:stCxn id="26" idx="3"/>
            <a:endCxn id="7" idx="1"/>
          </p:cNvCxnSpPr>
          <p:nvPr/>
        </p:nvCxnSpPr>
        <p:spPr>
          <a:xfrm flipV="1">
            <a:off x="5554586" y="3601416"/>
            <a:ext cx="541414" cy="1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A28554C-CAB3-4A6B-8867-969887BE879B}"/>
              </a:ext>
            </a:extLst>
          </p:cNvPr>
          <p:cNvSpPr txBox="1"/>
          <p:nvPr/>
        </p:nvSpPr>
        <p:spPr>
          <a:xfrm>
            <a:off x="6096000" y="3725312"/>
            <a:ext cx="1879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1 , 6 &lt; ∞ -&gt;</a:t>
            </a:r>
            <a:r>
              <a:rPr lang="en-US" sz="1200" dirty="0"/>
              <a:t>not dominated</a:t>
            </a:r>
            <a:endParaRPr lang="el-GR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944A15-5F0E-4558-8B81-FE64B24F2005}"/>
              </a:ext>
            </a:extLst>
          </p:cNvPr>
          <p:cNvSpPr txBox="1"/>
          <p:nvPr/>
        </p:nvSpPr>
        <p:spPr>
          <a:xfrm>
            <a:off x="6096000" y="3209475"/>
            <a:ext cx="1879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  <a:r>
              <a:rPr lang="el-GR" sz="1200" dirty="0"/>
              <a:t> , </a:t>
            </a:r>
            <a:r>
              <a:rPr lang="en-US" sz="1200" dirty="0"/>
              <a:t>9</a:t>
            </a:r>
            <a:r>
              <a:rPr lang="el-GR" sz="1200" dirty="0"/>
              <a:t> &lt; ∞ -&gt;</a:t>
            </a:r>
            <a:r>
              <a:rPr lang="en-US" sz="1200" dirty="0"/>
              <a:t>not dominated</a:t>
            </a:r>
            <a:endParaRPr lang="el-GR" sz="1200" dirty="0"/>
          </a:p>
        </p:txBody>
      </p:sp>
      <p:cxnSp>
        <p:nvCxnSpPr>
          <p:cNvPr id="47" name="Ευθύγραμμο βέλος σύνδεσης 46">
            <a:extLst>
              <a:ext uri="{FF2B5EF4-FFF2-40B4-BE49-F238E27FC236}">
                <a16:creationId xmlns:a16="http://schemas.microsoft.com/office/drawing/2014/main" id="{774693EA-2543-4FD5-8E0C-DD2B4DA28AD8}"/>
              </a:ext>
            </a:extLst>
          </p:cNvPr>
          <p:cNvCxnSpPr>
            <a:stCxn id="25" idx="3"/>
            <a:endCxn id="43" idx="1"/>
          </p:cNvCxnSpPr>
          <p:nvPr/>
        </p:nvCxnSpPr>
        <p:spPr>
          <a:xfrm flipV="1">
            <a:off x="5547026" y="3347975"/>
            <a:ext cx="548974" cy="10823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Ευθύγραμμο βέλος σύνδεσης 49">
            <a:extLst>
              <a:ext uri="{FF2B5EF4-FFF2-40B4-BE49-F238E27FC236}">
                <a16:creationId xmlns:a16="http://schemas.microsoft.com/office/drawing/2014/main" id="{6CF64323-DD40-408D-BAD9-BD4A22CC5959}"/>
              </a:ext>
            </a:extLst>
          </p:cNvPr>
          <p:cNvCxnSpPr>
            <a:stCxn id="28" idx="3"/>
            <a:endCxn id="42" idx="1"/>
          </p:cNvCxnSpPr>
          <p:nvPr/>
        </p:nvCxnSpPr>
        <p:spPr>
          <a:xfrm flipV="1">
            <a:off x="5554586" y="3863812"/>
            <a:ext cx="541414" cy="12814"/>
          </a:xfrm>
          <a:prstGeom prst="straightConnector1">
            <a:avLst/>
          </a:prstGeom>
          <a:ln w="28575">
            <a:solidFill>
              <a:srgbClr val="B4B9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23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2" grpId="0" animBg="1"/>
      <p:bldP spid="2" grpId="1" animBg="1"/>
      <p:bldP spid="3" grpId="0" animBg="1"/>
      <p:bldP spid="3" grpId="1" animBg="1"/>
      <p:bldP spid="20" grpId="0" animBg="1"/>
      <p:bldP spid="20" grpId="1" animBg="1"/>
      <p:bldP spid="24" grpId="0" animBg="1"/>
      <p:bldP spid="24" grpId="1" animBg="1"/>
      <p:bldP spid="29" grpId="0" animBg="1"/>
      <p:bldP spid="29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0" grpId="0"/>
      <p:bldP spid="31" grpId="0"/>
      <p:bldP spid="31" grpId="1"/>
      <p:bldP spid="36" grpId="0"/>
      <p:bldP spid="7" grpId="0"/>
      <p:bldP spid="7" grpId="1"/>
      <p:bldP spid="42" grpId="0"/>
      <p:bldP spid="43" grpId="0"/>
      <p:bldP spid="4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Κύλινδρος 41">
            <a:extLst>
              <a:ext uri="{FF2B5EF4-FFF2-40B4-BE49-F238E27FC236}">
                <a16:creationId xmlns:a16="http://schemas.microsoft.com/office/drawing/2014/main" id="{392E786A-B92C-4F46-BE15-8B3E28B91430}"/>
              </a:ext>
            </a:extLst>
          </p:cNvPr>
          <p:cNvSpPr/>
          <p:nvPr/>
        </p:nvSpPr>
        <p:spPr>
          <a:xfrm>
            <a:off x="3988346" y="2456539"/>
            <a:ext cx="1783402" cy="17448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000" b="0" i="1" dirty="0">
              <a:latin typeface="Cambria Math" panose="02040503050406030204" pitchFamily="18" charset="0"/>
            </a:endParaRPr>
          </a:p>
          <a:p>
            <a:pPr algn="just"/>
            <a:endParaRPr lang="en-US" sz="1000" b="0" dirty="0"/>
          </a:p>
        </p:txBody>
      </p:sp>
      <p:pic>
        <p:nvPicPr>
          <p:cNvPr id="40" name="Εικόνα 39" descr="Εικόνα που περιέχει κείμενο, ρολόι, μετρη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F4EF613A-D44A-44D2-B4F3-ECEF0AEDF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7" y="913813"/>
            <a:ext cx="3816652" cy="5727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5D3567-D9E1-45F1-9DF9-10189CDAED4D}"/>
              </a:ext>
            </a:extLst>
          </p:cNvPr>
          <p:cNvSpPr txBox="1"/>
          <p:nvPr/>
        </p:nvSpPr>
        <p:spPr>
          <a:xfrm>
            <a:off x="8203654" y="6144994"/>
            <a:ext cx="398230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Ψευδοκώδικας </a:t>
            </a:r>
            <a:r>
              <a:rPr lang="en-US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BOA*</a:t>
            </a:r>
            <a:r>
              <a:rPr lang="el-GR" sz="1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ε</a:t>
            </a:r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l-GR" sz="12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5AF91678-CA8F-454B-8609-D0C4104A20EB}"/>
              </a:ext>
            </a:extLst>
          </p:cNvPr>
          <p:cNvSpPr/>
          <p:nvPr/>
        </p:nvSpPr>
        <p:spPr>
          <a:xfrm>
            <a:off x="0" y="6653803"/>
            <a:ext cx="12192000" cy="214559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Ελεύθερη σχεδίαση: Σχήμα 7">
            <a:extLst>
              <a:ext uri="{FF2B5EF4-FFF2-40B4-BE49-F238E27FC236}">
                <a16:creationId xmlns:a16="http://schemas.microsoft.com/office/drawing/2014/main" id="{1D0B4B2E-53C7-47F8-9288-9F9E8065AF8F}"/>
              </a:ext>
            </a:extLst>
          </p:cNvPr>
          <p:cNvSpPr/>
          <p:nvPr/>
        </p:nvSpPr>
        <p:spPr>
          <a:xfrm>
            <a:off x="11232277" y="6210841"/>
            <a:ext cx="953680" cy="476840"/>
          </a:xfrm>
          <a:custGeom>
            <a:avLst/>
            <a:gdLst>
              <a:gd name="connsiteX0" fmla="*/ 476840 w 953680"/>
              <a:gd name="connsiteY0" fmla="*/ 0 h 476840"/>
              <a:gd name="connsiteX1" fmla="*/ 953680 w 953680"/>
              <a:gd name="connsiteY1" fmla="*/ 476840 h 476840"/>
              <a:gd name="connsiteX2" fmla="*/ 0 w 953680"/>
              <a:gd name="connsiteY2" fmla="*/ 476840 h 476840"/>
              <a:gd name="connsiteX3" fmla="*/ 476840 w 953680"/>
              <a:gd name="connsiteY3" fmla="*/ 0 h 47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680" h="476840">
                <a:moveTo>
                  <a:pt x="476840" y="0"/>
                </a:moveTo>
                <a:cubicBezTo>
                  <a:pt x="740191" y="0"/>
                  <a:pt x="953680" y="213489"/>
                  <a:pt x="953680" y="476840"/>
                </a:cubicBezTo>
                <a:lnTo>
                  <a:pt x="0" y="476840"/>
                </a:lnTo>
                <a:cubicBezTo>
                  <a:pt x="0" y="213489"/>
                  <a:pt x="213489" y="0"/>
                  <a:pt x="476840" y="0"/>
                </a:cubicBezTo>
                <a:close/>
              </a:path>
            </a:pathLst>
          </a:cu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l-GR" dirty="0">
                <a:latin typeface="Consolas" panose="020B0609020204030204" pitchFamily="49" charset="0"/>
                <a:ea typeface="Segoe UI Black" panose="020B0A02040204020203" pitchFamily="34" charset="0"/>
              </a:rPr>
              <a:t>8</a:t>
            </a:r>
          </a:p>
        </p:txBody>
      </p:sp>
      <p:pic>
        <p:nvPicPr>
          <p:cNvPr id="9" name="Εικόνα 8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4A395BFE-DBD7-4FBA-B480-811562D8A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55" y="0"/>
            <a:ext cx="3988348" cy="6177371"/>
          </a:xfrm>
          <a:prstGeom prst="rect">
            <a:avLst/>
          </a:prstGeom>
        </p:spPr>
      </p:pic>
      <p:sp>
        <p:nvSpPr>
          <p:cNvPr id="13" name="Βέλος: Αριστερό 12">
            <a:extLst>
              <a:ext uri="{FF2B5EF4-FFF2-40B4-BE49-F238E27FC236}">
                <a16:creationId xmlns:a16="http://schemas.microsoft.com/office/drawing/2014/main" id="{6D8F7F11-C02A-4A4A-ABB1-4F2BA37F8709}"/>
              </a:ext>
            </a:extLst>
          </p:cNvPr>
          <p:cNvSpPr/>
          <p:nvPr/>
        </p:nvSpPr>
        <p:spPr>
          <a:xfrm>
            <a:off x="2369662" y="2005433"/>
            <a:ext cx="770259" cy="989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1243F4-ADFF-4D9A-9AFA-CCE5C1201B20}"/>
              </a:ext>
            </a:extLst>
          </p:cNvPr>
          <p:cNvSpPr txBox="1"/>
          <p:nvPr/>
        </p:nvSpPr>
        <p:spPr>
          <a:xfrm>
            <a:off x="2216526" y="1724085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εκκίνησης</a:t>
            </a:r>
          </a:p>
        </p:txBody>
      </p:sp>
      <p:sp>
        <p:nvSpPr>
          <p:cNvPr id="15" name="Βέλος: Αριστερό 14">
            <a:extLst>
              <a:ext uri="{FF2B5EF4-FFF2-40B4-BE49-F238E27FC236}">
                <a16:creationId xmlns:a16="http://schemas.microsoft.com/office/drawing/2014/main" id="{B1AC2A5F-0BD8-4646-B45B-2188AB9C9926}"/>
              </a:ext>
            </a:extLst>
          </p:cNvPr>
          <p:cNvSpPr/>
          <p:nvPr/>
        </p:nvSpPr>
        <p:spPr>
          <a:xfrm>
            <a:off x="2369661" y="5632010"/>
            <a:ext cx="770259" cy="989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3D26B-77CC-45E3-B3E5-4635675E1EB8}"/>
              </a:ext>
            </a:extLst>
          </p:cNvPr>
          <p:cNvSpPr txBox="1"/>
          <p:nvPr/>
        </p:nvSpPr>
        <p:spPr>
          <a:xfrm>
            <a:off x="2220797" y="5371654"/>
            <a:ext cx="121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dirty="0"/>
              <a:t>Κορυφή στόχος</a:t>
            </a:r>
          </a:p>
        </p:txBody>
      </p:sp>
      <p:graphicFrame>
        <p:nvGraphicFramePr>
          <p:cNvPr id="17" name="Πίνακας 79">
            <a:extLst>
              <a:ext uri="{FF2B5EF4-FFF2-40B4-BE49-F238E27FC236}">
                <a16:creationId xmlns:a16="http://schemas.microsoft.com/office/drawing/2014/main" id="{3FA868F2-3E7B-4956-BDEF-6A9D13ED3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067697"/>
              </p:ext>
            </p:extLst>
          </p:nvPr>
        </p:nvGraphicFramePr>
        <p:xfrm>
          <a:off x="4154958" y="4911299"/>
          <a:ext cx="24123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17">
                  <a:extLst>
                    <a:ext uri="{9D8B030D-6E8A-4147-A177-3AD203B41FA5}">
                      <a16:colId xmlns:a16="http://schemas.microsoft.com/office/drawing/2014/main" val="4223920135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38507323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253774152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541821085"/>
                    </a:ext>
                  </a:extLst>
                </a:gridCol>
                <a:gridCol w="496552">
                  <a:extLst>
                    <a:ext uri="{9D8B030D-6E8A-4147-A177-3AD203B41FA5}">
                      <a16:colId xmlns:a16="http://schemas.microsoft.com/office/drawing/2014/main" val="3647599096"/>
                    </a:ext>
                  </a:extLst>
                </a:gridCol>
              </a:tblGrid>
              <a:tr h="237844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937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4B855F-AB22-4C23-BA38-7B25529DF0EA}"/>
                  </a:ext>
                </a:extLst>
              </p:cNvPr>
              <p:cNvSpPr txBox="1"/>
              <p:nvPr/>
            </p:nvSpPr>
            <p:spPr>
              <a:xfrm>
                <a:off x="6717743" y="4911299"/>
                <a:ext cx="953680" cy="31938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</m:oMath>
                  </m:oMathPara>
                </a14:m>
                <a:endParaRPr lang="el-G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4B855F-AB22-4C23-BA38-7B25529DF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743" y="4911299"/>
                <a:ext cx="953680" cy="319383"/>
              </a:xfrm>
              <a:prstGeom prst="rect">
                <a:avLst/>
              </a:prstGeom>
              <a:blipFill>
                <a:blip r:embed="rId5"/>
                <a:stretch>
                  <a:fillRect b="-185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Πίνακας 79">
            <a:extLst>
              <a:ext uri="{FF2B5EF4-FFF2-40B4-BE49-F238E27FC236}">
                <a16:creationId xmlns:a16="http://schemas.microsoft.com/office/drawing/2014/main" id="{DC489910-C262-4FD4-8034-D8B56F923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541838"/>
              </p:ext>
            </p:extLst>
          </p:nvPr>
        </p:nvGraphicFramePr>
        <p:xfrm>
          <a:off x="4154958" y="4899887"/>
          <a:ext cx="24123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17">
                  <a:extLst>
                    <a:ext uri="{9D8B030D-6E8A-4147-A177-3AD203B41FA5}">
                      <a16:colId xmlns:a16="http://schemas.microsoft.com/office/drawing/2014/main" val="4223920135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38507323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253774152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541821085"/>
                    </a:ext>
                  </a:extLst>
                </a:gridCol>
                <a:gridCol w="496552">
                  <a:extLst>
                    <a:ext uri="{9D8B030D-6E8A-4147-A177-3AD203B41FA5}">
                      <a16:colId xmlns:a16="http://schemas.microsoft.com/office/drawing/2014/main" val="3647599096"/>
                    </a:ext>
                  </a:extLst>
                </a:gridCol>
              </a:tblGrid>
              <a:tr h="237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937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DBB8E5E-159B-4A19-B701-C318C88B2E40}"/>
                  </a:ext>
                </a:extLst>
              </p:cNvPr>
              <p:cNvSpPr txBox="1"/>
              <p:nvPr/>
            </p:nvSpPr>
            <p:spPr>
              <a:xfrm>
                <a:off x="4171945" y="3364029"/>
                <a:ext cx="1494503" cy="276999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4,6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𝑠𝑡𝑎𝑟𝑡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l-GR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DBB8E5E-159B-4A19-B701-C318C88B2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945" y="3364029"/>
                <a:ext cx="149450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376FC0-502E-4FAC-9461-BC93E516C68D}"/>
                  </a:ext>
                </a:extLst>
              </p:cNvPr>
              <p:cNvSpPr txBox="1"/>
              <p:nvPr/>
            </p:nvSpPr>
            <p:spPr>
              <a:xfrm>
                <a:off x="4168140" y="3590340"/>
                <a:ext cx="1494502" cy="276999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,6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376FC0-502E-4FAC-9461-BC93E516C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140" y="3590340"/>
                <a:ext cx="1494502" cy="276999"/>
              </a:xfrm>
              <a:prstGeom prst="rect">
                <a:avLst/>
              </a:prstGeom>
              <a:blipFill>
                <a:blip r:embed="rId7"/>
                <a:stretch>
                  <a:fillRect l="-4490" r="-2449" b="-1111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3363F8-4E9A-449D-AF36-B8883B26A3DF}"/>
                  </a:ext>
                </a:extLst>
              </p:cNvPr>
              <p:cNvSpPr txBox="1"/>
              <p:nvPr/>
            </p:nvSpPr>
            <p:spPr>
              <a:xfrm>
                <a:off x="4154957" y="3098839"/>
                <a:ext cx="1494502" cy="292068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3363F8-4E9A-449D-AF36-B8883B26A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957" y="3098839"/>
                <a:ext cx="1494502" cy="292068"/>
              </a:xfrm>
              <a:prstGeom prst="rect">
                <a:avLst/>
              </a:prstGeom>
              <a:blipFill>
                <a:blip r:embed="rId8"/>
                <a:stretch>
                  <a:fillRect l="-3673" r="-816" b="-625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Βέλος: Κάτω 32">
            <a:extLst>
              <a:ext uri="{FF2B5EF4-FFF2-40B4-BE49-F238E27FC236}">
                <a16:creationId xmlns:a16="http://schemas.microsoft.com/office/drawing/2014/main" id="{D97C5BDA-DCEA-4FFB-9208-78E13AA20FEA}"/>
              </a:ext>
            </a:extLst>
          </p:cNvPr>
          <p:cNvSpPr/>
          <p:nvPr/>
        </p:nvSpPr>
        <p:spPr>
          <a:xfrm>
            <a:off x="1771004" y="4286354"/>
            <a:ext cx="186813" cy="8062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aphicFrame>
        <p:nvGraphicFramePr>
          <p:cNvPr id="34" name="Πίνακας 79">
            <a:extLst>
              <a:ext uri="{FF2B5EF4-FFF2-40B4-BE49-F238E27FC236}">
                <a16:creationId xmlns:a16="http://schemas.microsoft.com/office/drawing/2014/main" id="{C0DA1E99-AB87-4F0C-AA94-5540E1B4D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4069"/>
              </p:ext>
            </p:extLst>
          </p:nvPr>
        </p:nvGraphicFramePr>
        <p:xfrm>
          <a:off x="4154957" y="4902531"/>
          <a:ext cx="24123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117">
                  <a:extLst>
                    <a:ext uri="{9D8B030D-6E8A-4147-A177-3AD203B41FA5}">
                      <a16:colId xmlns:a16="http://schemas.microsoft.com/office/drawing/2014/main" val="4223920135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38507323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253774152"/>
                    </a:ext>
                  </a:extLst>
                </a:gridCol>
                <a:gridCol w="494558">
                  <a:extLst>
                    <a:ext uri="{9D8B030D-6E8A-4147-A177-3AD203B41FA5}">
                      <a16:colId xmlns:a16="http://schemas.microsoft.com/office/drawing/2014/main" val="2541821085"/>
                    </a:ext>
                  </a:extLst>
                </a:gridCol>
                <a:gridCol w="496552">
                  <a:extLst>
                    <a:ext uri="{9D8B030D-6E8A-4147-A177-3AD203B41FA5}">
                      <a16:colId xmlns:a16="http://schemas.microsoft.com/office/drawing/2014/main" val="3647599096"/>
                    </a:ext>
                  </a:extLst>
                </a:gridCol>
              </a:tblGrid>
              <a:tr h="237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93701"/>
                  </a:ext>
                </a:extLst>
              </a:tr>
            </a:tbl>
          </a:graphicData>
        </a:graphic>
      </p:graphicFrame>
      <p:sp>
        <p:nvSpPr>
          <p:cNvPr id="35" name="Βέλος: Κάτω 34">
            <a:extLst>
              <a:ext uri="{FF2B5EF4-FFF2-40B4-BE49-F238E27FC236}">
                <a16:creationId xmlns:a16="http://schemas.microsoft.com/office/drawing/2014/main" id="{6CFE71A8-2555-4989-A9D7-F42341F86BD7}"/>
              </a:ext>
            </a:extLst>
          </p:cNvPr>
          <p:cNvSpPr/>
          <p:nvPr/>
        </p:nvSpPr>
        <p:spPr>
          <a:xfrm>
            <a:off x="5272314" y="4503174"/>
            <a:ext cx="173414" cy="3657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Βέλος: Αριστερό 35">
            <a:extLst>
              <a:ext uri="{FF2B5EF4-FFF2-40B4-BE49-F238E27FC236}">
                <a16:creationId xmlns:a16="http://schemas.microsoft.com/office/drawing/2014/main" id="{9B82913F-C79F-470A-8CE3-A6A9B3E44843}"/>
              </a:ext>
            </a:extLst>
          </p:cNvPr>
          <p:cNvSpPr/>
          <p:nvPr/>
        </p:nvSpPr>
        <p:spPr>
          <a:xfrm>
            <a:off x="11139948" y="2566219"/>
            <a:ext cx="648929" cy="117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8" name="Βέλος: Αριστερό 37">
            <a:extLst>
              <a:ext uri="{FF2B5EF4-FFF2-40B4-BE49-F238E27FC236}">
                <a16:creationId xmlns:a16="http://schemas.microsoft.com/office/drawing/2014/main" id="{A4AAC410-0E40-43E9-85BC-66B4F0974FA7}"/>
              </a:ext>
            </a:extLst>
          </p:cNvPr>
          <p:cNvSpPr/>
          <p:nvPr/>
        </p:nvSpPr>
        <p:spPr>
          <a:xfrm>
            <a:off x="10014155" y="3537175"/>
            <a:ext cx="648929" cy="117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A15FB3-93FA-4E49-80A1-B31DC59F360B}"/>
              </a:ext>
            </a:extLst>
          </p:cNvPr>
          <p:cNvSpPr txBox="1"/>
          <p:nvPr/>
        </p:nvSpPr>
        <p:spPr>
          <a:xfrm>
            <a:off x="5182829" y="296666"/>
            <a:ext cx="164737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b="1" dirty="0">
                <a:solidFill>
                  <a:schemeClr val="bg1"/>
                </a:solidFill>
              </a:rPr>
              <a:t>επανάληψη</a:t>
            </a:r>
            <a:r>
              <a:rPr lang="en-US" b="1" dirty="0">
                <a:solidFill>
                  <a:schemeClr val="bg1"/>
                </a:solidFill>
              </a:rPr>
              <a:t> 2</a:t>
            </a:r>
            <a:r>
              <a:rPr lang="el-GR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222441-C9B3-4880-9639-F99718DC1905}"/>
              </a:ext>
            </a:extLst>
          </p:cNvPr>
          <p:cNvSpPr txBox="1"/>
          <p:nvPr/>
        </p:nvSpPr>
        <p:spPr>
          <a:xfrm>
            <a:off x="4381558" y="2446654"/>
            <a:ext cx="996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endParaRPr lang="el-G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C10F9E-6B82-4301-9B60-F8CC2776A98B}"/>
                  </a:ext>
                </a:extLst>
              </p:cNvPr>
              <p:cNvSpPr txBox="1"/>
              <p:nvPr/>
            </p:nvSpPr>
            <p:spPr>
              <a:xfrm>
                <a:off x="3967958" y="1570196"/>
                <a:ext cx="22733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𝒔𝒕𝒂𝒓𝒕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C10F9E-6B82-4301-9B60-F8CC2776A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958" y="1570196"/>
                <a:ext cx="2273324" cy="338554"/>
              </a:xfrm>
              <a:prstGeom prst="rect">
                <a:avLst/>
              </a:prstGeom>
              <a:blipFill>
                <a:blip r:embed="rId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64EE492-222F-4D37-929F-1292C7D0CD0F}"/>
              </a:ext>
            </a:extLst>
          </p:cNvPr>
          <p:cNvSpPr txBox="1"/>
          <p:nvPr/>
        </p:nvSpPr>
        <p:spPr>
          <a:xfrm>
            <a:off x="6281527" y="1524029"/>
            <a:ext cx="163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-&gt; not dominated </a:t>
            </a:r>
            <a:endParaRPr lang="el-GR" b="1" dirty="0"/>
          </a:p>
        </p:txBody>
      </p:sp>
      <p:sp>
        <p:nvSpPr>
          <p:cNvPr id="28" name="Ορθογώνιο 27">
            <a:extLst>
              <a:ext uri="{FF2B5EF4-FFF2-40B4-BE49-F238E27FC236}">
                <a16:creationId xmlns:a16="http://schemas.microsoft.com/office/drawing/2014/main" id="{404A2257-DBF9-49C2-9E01-CAEF9C30F004}"/>
              </a:ext>
            </a:extLst>
          </p:cNvPr>
          <p:cNvSpPr/>
          <p:nvPr/>
        </p:nvSpPr>
        <p:spPr>
          <a:xfrm>
            <a:off x="-7278" y="-12701"/>
            <a:ext cx="3816652" cy="926513"/>
          </a:xfrm>
          <a:prstGeom prst="rect">
            <a:avLst/>
          </a:prstGeom>
          <a:solidFill>
            <a:srgbClr val="9355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200" i="1" dirty="0"/>
              <a:t>Παράδειγμα ΒΟΑ*ε=0</a:t>
            </a:r>
          </a:p>
        </p:txBody>
      </p:sp>
    </p:spTree>
    <p:extLst>
      <p:ext uri="{BB962C8B-B14F-4D97-AF65-F5344CB8AC3E}">
        <p14:creationId xmlns:p14="http://schemas.microsoft.com/office/powerpoint/2010/main" val="259615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5" grpId="1" animBg="1"/>
      <p:bldP spid="36" grpId="0" animBg="1"/>
      <p:bldP spid="38" grpId="0" animBg="1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Θέμα του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Θέμα του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B4B9DA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19320</TotalTime>
  <Words>3329</Words>
  <Application>Microsoft Office PowerPoint</Application>
  <PresentationFormat>Ευρεία οθόνη</PresentationFormat>
  <Paragraphs>1176</Paragraphs>
  <Slides>33</Slides>
  <Notes>21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33</vt:i4>
      </vt:variant>
    </vt:vector>
  </HeadingPairs>
  <TitlesOfParts>
    <vt:vector size="39" baseType="lpstr">
      <vt:lpstr>Arial</vt:lpstr>
      <vt:lpstr>Calibri</vt:lpstr>
      <vt:lpstr>Cambria</vt:lpstr>
      <vt:lpstr>Cambria Math</vt:lpstr>
      <vt:lpstr>Consolas</vt:lpstr>
      <vt:lpstr>Office Theme</vt:lpstr>
      <vt:lpstr>Θέμα: Εύρεση Δικριτηριακά Βέλτιστων Διαδρομών  Νταλαγιώργος Αχιλλέας  Επιβλέπων: Σπυρίδων Κοντογιάννης  Πανεπιστήμιο Ιωαννίνων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ΛΕΩΝΙΔΑΣ ΖΑΦΕΙΡΙΟΥ</dc:creator>
  <cp:lastModifiedBy>Αχιλλεας Νταλαγιωργος</cp:lastModifiedBy>
  <cp:revision>527</cp:revision>
  <dcterms:created xsi:type="dcterms:W3CDTF">2021-02-16T12:11:05Z</dcterms:created>
  <dcterms:modified xsi:type="dcterms:W3CDTF">2021-10-19T08:13:59Z</dcterms:modified>
</cp:coreProperties>
</file>