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350" r:id="rId7"/>
    <p:sldId id="352" r:id="rId8"/>
    <p:sldId id="349" r:id="rId9"/>
    <p:sldId id="351" r:id="rId10"/>
    <p:sldId id="344" r:id="rId11"/>
    <p:sldId id="345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4" r:id="rId23"/>
    <p:sldId id="365" r:id="rId24"/>
    <p:sldId id="366" r:id="rId25"/>
    <p:sldId id="367" r:id="rId26"/>
    <p:sldId id="368" r:id="rId27"/>
    <p:sldId id="369" r:id="rId28"/>
    <p:sldId id="371" r:id="rId29"/>
    <p:sldId id="348" r:id="rId30"/>
  </p:sldIdLst>
  <p:sldSz cx="18288000" cy="10287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Be Vietnam Bold" panose="020B0604020202020204" charset="0"/>
      <p:regular r:id="rId36"/>
    </p:embeddedFont>
    <p:embeddedFont>
      <p:font typeface="Space Mono" panose="020B0604020202020204" charset="0"/>
      <p:regular r:id="rId37"/>
    </p:embeddedFont>
    <p:embeddedFont>
      <p:font typeface="Be Vietnam" panose="020B0604020202020204" charset="0"/>
      <p:regular r:id="rId38"/>
    </p:embeddedFont>
    <p:embeddedFont>
      <p:font typeface="Space Mono Bold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A492-A5C6-4F10-A694-E827605A4185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1DA5-EDE0-428F-A58D-5FCAF58B96FE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90EA-6E04-4F61-B7B3-DB12F609157D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AA1-9C98-4898-9589-774BCBFF448D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B43B-D294-4641-8BE7-1F410162FF40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C39F-1B6A-4153-BE21-217A6733FB51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1722-80C0-4409-9407-B3BC6E7E8438}" type="datetime1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819B-6395-4EF7-B306-2020597D635F}" type="datetime1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CCFE-3E00-428B-9AFE-9D9D6B3A294A}" type="datetime1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02CE-D4FC-4011-BBCD-E8F06BC0EC4F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C4C-A787-405C-BED0-AC0C35C721C4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20A3D-A4D3-4B05-8BB4-228266AF4BFE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915041" y="1616010"/>
            <a:ext cx="3951704" cy="1200762"/>
            <a:chOff x="0" y="0"/>
            <a:chExt cx="4321090" cy="1313003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4257590" cy="1249503"/>
            </a:xfrm>
            <a:custGeom>
              <a:avLst/>
              <a:gdLst/>
              <a:ahLst/>
              <a:cxnLst/>
              <a:rect l="l" t="t" r="r" b="b"/>
              <a:pathLst>
                <a:path w="4257590" h="1249503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321091" cy="1313003"/>
            </a:xfrm>
            <a:custGeom>
              <a:avLst/>
              <a:gdLst/>
              <a:ahLst/>
              <a:cxnLst/>
              <a:rect l="l" t="t" r="r" b="b"/>
              <a:pathLst>
                <a:path w="4321091" h="1313003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2283375" y="-1951210"/>
            <a:ext cx="5959819" cy="595981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l="l" t="t" r="r" b="b"/>
              <a:pathLst>
                <a:path w="6357621" h="6353810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l="l" t="t" r="r" b="b"/>
              <a:pathLst>
                <a:path w="6263640" h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20" name="Group 20"/>
          <p:cNvGrpSpPr/>
          <p:nvPr/>
        </p:nvGrpSpPr>
        <p:grpSpPr>
          <a:xfrm>
            <a:off x="1306896" y="1643759"/>
            <a:ext cx="11066699" cy="1173012"/>
            <a:chOff x="0" y="0"/>
            <a:chExt cx="12452590" cy="131991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12389090" cy="1256410"/>
            </a:xfrm>
            <a:custGeom>
              <a:avLst/>
              <a:gdLst/>
              <a:ahLst/>
              <a:cxnLst/>
              <a:rect l="l" t="t" r="r" b="b"/>
              <a:pathLst>
                <a:path w="12389090" h="125641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452590" cy="1319910"/>
            </a:xfrm>
            <a:custGeom>
              <a:avLst/>
              <a:gdLst/>
              <a:ahLst/>
              <a:cxnLst/>
              <a:rect l="l" t="t" r="r" b="b"/>
              <a:pathLst>
                <a:path w="12452590" h="131991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696752" y="7086663"/>
            <a:ext cx="4114800" cy="411480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26949" y="1796140"/>
            <a:ext cx="23208200" cy="4916251"/>
            <a:chOff x="-674585" y="-3565139"/>
            <a:chExt cx="27989111" cy="6555002"/>
          </a:xfrm>
        </p:grpSpPr>
        <p:sp>
          <p:nvSpPr>
            <p:cNvPr id="26" name="TextBox 26"/>
            <p:cNvSpPr txBox="1"/>
            <p:nvPr/>
          </p:nvSpPr>
          <p:spPr>
            <a:xfrm>
              <a:off x="-674585" y="527651"/>
              <a:ext cx="18736711" cy="2462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Phân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tích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và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thiết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kế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hệ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thống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quản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lý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xe</a:t>
              </a:r>
              <a:r>
                <a:rPr lang="en-US" sz="6000" dirty="0" smtClean="0">
                  <a:solidFill>
                    <a:srgbClr val="000000"/>
                  </a:solidFill>
                  <a:latin typeface="Space Mono Bold"/>
                </a:rPr>
                <a:t> </a:t>
              </a:r>
              <a:r>
                <a:rPr lang="en-US" sz="6000" dirty="0" err="1" smtClean="0">
                  <a:solidFill>
                    <a:srgbClr val="000000"/>
                  </a:solidFill>
                  <a:latin typeface="Space Mono Bold"/>
                </a:rPr>
                <a:t>khách</a:t>
              </a:r>
              <a:endParaRPr lang="en-US" sz="6000" dirty="0">
                <a:solidFill>
                  <a:srgbClr val="000000"/>
                </a:solidFill>
                <a:latin typeface="Space Mono Bold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960423" y="-3565139"/>
              <a:ext cx="13354103" cy="1120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dirty="0">
                  <a:solidFill>
                    <a:srgbClr val="000000"/>
                  </a:solidFill>
                  <a:latin typeface="Be Vietnam"/>
                </a:rPr>
                <a:t>NHÓM 14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886305" y="1778240"/>
            <a:ext cx="10283715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Môn: Phân tích và thiết kế yêu cầu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15650842" y="954055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1</a:t>
            </a:fld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117375" cy="3117375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279390" y="-2277660"/>
            <a:ext cx="5959819" cy="595981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l="l" t="t" r="r" b="b"/>
              <a:pathLst>
                <a:path w="6357621" h="6353810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l="l" t="t" r="r" b="b"/>
              <a:pathLst>
                <a:path w="6263640" h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57734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bg1"/>
                </a:solidFill>
              </a:rPr>
              <a:pPr/>
              <a:t>10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4480" y="4751085"/>
            <a:ext cx="9139040" cy="836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Các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chức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năng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chính</a:t>
            </a:r>
            <a:endParaRPr lang="en-US" sz="6000" dirty="0">
              <a:solidFill>
                <a:schemeClr val="bg1"/>
              </a:solidFill>
              <a:latin typeface="Space Mono 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3471854" y="5690496"/>
            <a:ext cx="7574892" cy="3401815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45955" y="316218"/>
            <a:ext cx="3090093" cy="3090712"/>
            <a:chOff x="0" y="0"/>
            <a:chExt cx="6348730" cy="6350000"/>
          </a:xfrm>
        </p:grpSpPr>
        <p:sp>
          <p:nvSpPr>
            <p:cNvPr id="5" name="Freeform 5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l="l" t="t" r="r" b="b"/>
              <a:pathLst>
                <a:path w="6324600" h="581406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l="l" t="t" r="r" b="b"/>
              <a:pathLst>
                <a:path w="6324600" h="6985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l="l" t="t" r="r" b="b"/>
              <a:pathLst>
                <a:path w="1106170" h="27940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39388" y="1788023"/>
            <a:ext cx="2703226" cy="487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44" dirty="0" err="1" smtClean="0">
                <a:solidFill>
                  <a:srgbClr val="000000"/>
                </a:solidFill>
                <a:latin typeface="Be Vietnam Bold"/>
              </a:rPr>
              <a:t>Đặng</a:t>
            </a:r>
            <a:r>
              <a:rPr lang="en-US" sz="3000" spc="44" dirty="0" smtClean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000" spc="44" dirty="0" err="1" smtClean="0">
                <a:solidFill>
                  <a:srgbClr val="000000"/>
                </a:solidFill>
                <a:latin typeface="Be Vietnam Bold"/>
              </a:rPr>
              <a:t>ký</a:t>
            </a:r>
            <a:endParaRPr lang="en-US" sz="3000" spc="44" dirty="0">
              <a:solidFill>
                <a:srgbClr val="000000"/>
              </a:solidFill>
              <a:latin typeface="Be Vietnam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4207278" y="967544"/>
            <a:ext cx="11414358" cy="2439386"/>
            <a:chOff x="0" y="0"/>
            <a:chExt cx="19304230" cy="4125546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19240729" cy="4062046"/>
            </a:xfrm>
            <a:custGeom>
              <a:avLst/>
              <a:gdLst/>
              <a:ahLst/>
              <a:cxnLst/>
              <a:rect l="l" t="t" r="r" b="b"/>
              <a:pathLst>
                <a:path w="19240729" h="4062046">
                  <a:moveTo>
                    <a:pt x="19148020" y="4062046"/>
                  </a:moveTo>
                  <a:lnTo>
                    <a:pt x="92710" y="4062046"/>
                  </a:lnTo>
                  <a:cubicBezTo>
                    <a:pt x="41910" y="4062046"/>
                    <a:pt x="0" y="4020136"/>
                    <a:pt x="0" y="396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9146749" y="0"/>
                  </a:lnTo>
                  <a:cubicBezTo>
                    <a:pt x="19197549" y="0"/>
                    <a:pt x="19239460" y="41910"/>
                    <a:pt x="19239460" y="92710"/>
                  </a:cubicBezTo>
                  <a:lnTo>
                    <a:pt x="19239460" y="3968066"/>
                  </a:lnTo>
                  <a:cubicBezTo>
                    <a:pt x="19240729" y="4020136"/>
                    <a:pt x="19198820" y="4062046"/>
                    <a:pt x="19148020" y="40620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9304229" cy="4125546"/>
            </a:xfrm>
            <a:custGeom>
              <a:avLst/>
              <a:gdLst/>
              <a:ahLst/>
              <a:cxnLst/>
              <a:rect l="l" t="t" r="r" b="b"/>
              <a:pathLst>
                <a:path w="19304229" h="4125546">
                  <a:moveTo>
                    <a:pt x="19179770" y="59690"/>
                  </a:moveTo>
                  <a:cubicBezTo>
                    <a:pt x="19215329" y="59690"/>
                    <a:pt x="19244540" y="88900"/>
                    <a:pt x="19244540" y="124460"/>
                  </a:cubicBezTo>
                  <a:lnTo>
                    <a:pt x="19244540" y="4001086"/>
                  </a:lnTo>
                  <a:cubicBezTo>
                    <a:pt x="19244540" y="4036646"/>
                    <a:pt x="19215329" y="4065856"/>
                    <a:pt x="19179770" y="4065856"/>
                  </a:cubicBezTo>
                  <a:lnTo>
                    <a:pt x="124460" y="4065856"/>
                  </a:lnTo>
                  <a:cubicBezTo>
                    <a:pt x="88900" y="4065856"/>
                    <a:pt x="59690" y="4036646"/>
                    <a:pt x="59690" y="400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179770" y="59690"/>
                  </a:lnTo>
                  <a:moveTo>
                    <a:pt x="191797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001086"/>
                  </a:lnTo>
                  <a:cubicBezTo>
                    <a:pt x="0" y="4069666"/>
                    <a:pt x="55880" y="4125546"/>
                    <a:pt x="124460" y="4125546"/>
                  </a:cubicBezTo>
                  <a:lnTo>
                    <a:pt x="19179770" y="4125546"/>
                  </a:lnTo>
                  <a:cubicBezTo>
                    <a:pt x="19248349" y="4125546"/>
                    <a:pt x="19304229" y="4069666"/>
                    <a:pt x="19304229" y="4001086"/>
                  </a:cubicBezTo>
                  <a:lnTo>
                    <a:pt x="19304229" y="124460"/>
                  </a:lnTo>
                  <a:cubicBezTo>
                    <a:pt x="19304229" y="55880"/>
                    <a:pt x="19248349" y="0"/>
                    <a:pt x="191797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688255" y="1437213"/>
            <a:ext cx="10452403" cy="1459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cần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ký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trên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tài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khoản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sử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dụng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. </a:t>
            </a:r>
            <a:r>
              <a:rPr lang="en-US" sz="3000" dirty="0" err="1">
                <a:latin typeface="Be Vietnam" panose="020B0604020202020204" charset="0"/>
              </a:rPr>
              <a:t>Nếu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không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ký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thì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chỉ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tìm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kiếm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không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được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trực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tuyến</a:t>
            </a:r>
            <a:r>
              <a:rPr lang="en-US" sz="3000" dirty="0">
                <a:latin typeface="Be Vietnam" panose="020B0604020202020204" charset="0"/>
              </a:rPr>
              <a:t>.</a:t>
            </a:r>
            <a:endParaRPr lang="en-US" sz="3000" dirty="0">
              <a:solidFill>
                <a:srgbClr val="000000"/>
              </a:solidFill>
              <a:latin typeface="Be Vietnam" panose="020B0604020202020204" charset="0"/>
            </a:endParaRP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745955" y="3598144"/>
            <a:ext cx="3090093" cy="3090712"/>
            <a:chOff x="0" y="0"/>
            <a:chExt cx="6348730" cy="6350000"/>
          </a:xfrm>
        </p:grpSpPr>
        <p:sp>
          <p:nvSpPr>
            <p:cNvPr id="15" name="Freeform 15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l="l" t="t" r="r" b="b"/>
              <a:pathLst>
                <a:path w="6324600" h="581406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l="l" t="t" r="r" b="b"/>
              <a:pathLst>
                <a:path w="6324600" h="6985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l="l" t="t" r="r" b="b"/>
              <a:pathLst>
                <a:path w="1106170" h="27940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745955" y="6951011"/>
            <a:ext cx="3090093" cy="3090712"/>
            <a:chOff x="0" y="0"/>
            <a:chExt cx="6348730" cy="6350000"/>
          </a:xfrm>
        </p:grpSpPr>
        <p:sp>
          <p:nvSpPr>
            <p:cNvPr id="20" name="Freeform 20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l="l" t="t" r="r" b="b"/>
              <a:pathLst>
                <a:path w="6324600" h="581406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l="l" t="t" r="r" b="b"/>
              <a:pathLst>
                <a:path w="6324600" h="6985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l="l" t="t" r="r" b="b"/>
              <a:pathLst>
                <a:path w="1106170" h="27940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939389" y="5060363"/>
            <a:ext cx="2703226" cy="50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000" dirty="0" err="1">
                <a:latin typeface="Space Mono Bold" panose="020B0604020202020204" charset="0"/>
              </a:rPr>
              <a:t>Đăng</a:t>
            </a:r>
            <a:r>
              <a:rPr lang="en-US" sz="3000" dirty="0">
                <a:latin typeface="Space Mono Bold" panose="020B0604020202020204" charset="0"/>
              </a:rPr>
              <a:t> </a:t>
            </a:r>
            <a:r>
              <a:rPr lang="en-US" sz="3000" dirty="0" err="1">
                <a:latin typeface="Space Mono Bold" panose="020B0604020202020204" charset="0"/>
              </a:rPr>
              <a:t>nhập</a:t>
            </a:r>
            <a:endParaRPr lang="en-US" sz="3000" spc="43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4207278" y="4249470"/>
            <a:ext cx="11414358" cy="2439386"/>
            <a:chOff x="0" y="0"/>
            <a:chExt cx="19304230" cy="4125546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9240729" cy="4062046"/>
            </a:xfrm>
            <a:custGeom>
              <a:avLst/>
              <a:gdLst/>
              <a:ahLst/>
              <a:cxnLst/>
              <a:rect l="l" t="t" r="r" b="b"/>
              <a:pathLst>
                <a:path w="19240729" h="4062046">
                  <a:moveTo>
                    <a:pt x="19148020" y="4062046"/>
                  </a:moveTo>
                  <a:lnTo>
                    <a:pt x="92710" y="4062046"/>
                  </a:lnTo>
                  <a:cubicBezTo>
                    <a:pt x="41910" y="4062046"/>
                    <a:pt x="0" y="4020136"/>
                    <a:pt x="0" y="396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9146749" y="0"/>
                  </a:lnTo>
                  <a:cubicBezTo>
                    <a:pt x="19197549" y="0"/>
                    <a:pt x="19239460" y="41910"/>
                    <a:pt x="19239460" y="92710"/>
                  </a:cubicBezTo>
                  <a:lnTo>
                    <a:pt x="19239460" y="3968066"/>
                  </a:lnTo>
                  <a:cubicBezTo>
                    <a:pt x="19240729" y="4020136"/>
                    <a:pt x="19198820" y="4062046"/>
                    <a:pt x="19148020" y="40620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9304229" cy="4125546"/>
            </a:xfrm>
            <a:custGeom>
              <a:avLst/>
              <a:gdLst/>
              <a:ahLst/>
              <a:cxnLst/>
              <a:rect l="l" t="t" r="r" b="b"/>
              <a:pathLst>
                <a:path w="19304229" h="4125546">
                  <a:moveTo>
                    <a:pt x="19179770" y="59690"/>
                  </a:moveTo>
                  <a:cubicBezTo>
                    <a:pt x="19215329" y="59690"/>
                    <a:pt x="19244540" y="88900"/>
                    <a:pt x="19244540" y="124460"/>
                  </a:cubicBezTo>
                  <a:lnTo>
                    <a:pt x="19244540" y="4001086"/>
                  </a:lnTo>
                  <a:cubicBezTo>
                    <a:pt x="19244540" y="4036646"/>
                    <a:pt x="19215329" y="4065856"/>
                    <a:pt x="19179770" y="4065856"/>
                  </a:cubicBezTo>
                  <a:lnTo>
                    <a:pt x="124460" y="4065856"/>
                  </a:lnTo>
                  <a:cubicBezTo>
                    <a:pt x="88900" y="4065856"/>
                    <a:pt x="59690" y="4036646"/>
                    <a:pt x="59690" y="400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179770" y="59690"/>
                  </a:lnTo>
                  <a:moveTo>
                    <a:pt x="191797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001086"/>
                  </a:lnTo>
                  <a:cubicBezTo>
                    <a:pt x="0" y="4069666"/>
                    <a:pt x="55880" y="4125546"/>
                    <a:pt x="124460" y="4125546"/>
                  </a:cubicBezTo>
                  <a:lnTo>
                    <a:pt x="19179770" y="4125546"/>
                  </a:lnTo>
                  <a:cubicBezTo>
                    <a:pt x="19248349" y="4125546"/>
                    <a:pt x="19304229" y="4069666"/>
                    <a:pt x="19304229" y="4001086"/>
                  </a:cubicBezTo>
                  <a:lnTo>
                    <a:pt x="19304229" y="124460"/>
                  </a:lnTo>
                  <a:cubicBezTo>
                    <a:pt x="19304229" y="55880"/>
                    <a:pt x="19248349" y="0"/>
                    <a:pt x="191797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688255" y="4989672"/>
            <a:ext cx="10364177" cy="958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3000" dirty="0" err="1">
                <a:latin typeface="Be Vietnam" panose="020B0604020202020204" charset="0"/>
              </a:rPr>
              <a:t>Tất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người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dùng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bao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gồm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nhân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viên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phải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nhập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thao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với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endParaRPr lang="en-US" sz="3000" dirty="0">
              <a:solidFill>
                <a:srgbClr val="000000"/>
              </a:solidFill>
              <a:latin typeface="Be Vietnam" panose="020B0604020202020204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67055" y="8127346"/>
            <a:ext cx="2447891" cy="987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3000" dirty="0" err="1">
                <a:latin typeface="Space Mono Bold" panose="020B0604020202020204" charset="0"/>
              </a:rPr>
              <a:t>Quản</a:t>
            </a:r>
            <a:r>
              <a:rPr lang="en-US" sz="3000" dirty="0">
                <a:latin typeface="Space Mono Bold" panose="020B0604020202020204" charset="0"/>
              </a:rPr>
              <a:t> </a:t>
            </a:r>
            <a:r>
              <a:rPr lang="en-US" sz="3000" dirty="0" err="1">
                <a:latin typeface="Space Mono Bold" panose="020B0604020202020204" charset="0"/>
              </a:rPr>
              <a:t>lý</a:t>
            </a:r>
            <a:r>
              <a:rPr lang="en-US" sz="3000" dirty="0">
                <a:latin typeface="Space Mono Bold" panose="020B0604020202020204" charset="0"/>
              </a:rPr>
              <a:t> </a:t>
            </a:r>
            <a:r>
              <a:rPr lang="en-US" sz="3000" dirty="0" err="1">
                <a:latin typeface="Space Mono Bold" panose="020B0604020202020204" charset="0"/>
              </a:rPr>
              <a:t>khách</a:t>
            </a:r>
            <a:r>
              <a:rPr lang="en-US" sz="3000" dirty="0">
                <a:latin typeface="Space Mono Bold" panose="020B0604020202020204" charset="0"/>
              </a:rPr>
              <a:t> </a:t>
            </a:r>
            <a:r>
              <a:rPr lang="en-US" sz="3000" dirty="0" err="1">
                <a:latin typeface="Space Mono Bold" panose="020B0604020202020204" charset="0"/>
              </a:rPr>
              <a:t>hàng</a:t>
            </a:r>
            <a:endParaRPr lang="en-US" sz="30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4207278" y="7602337"/>
            <a:ext cx="11414358" cy="2439386"/>
            <a:chOff x="0" y="0"/>
            <a:chExt cx="19304230" cy="4125546"/>
          </a:xfrm>
        </p:grpSpPr>
        <p:sp>
          <p:nvSpPr>
            <p:cNvPr id="31" name="Freeform 31"/>
            <p:cNvSpPr/>
            <p:nvPr/>
          </p:nvSpPr>
          <p:spPr>
            <a:xfrm>
              <a:off x="31750" y="31750"/>
              <a:ext cx="19240729" cy="4062046"/>
            </a:xfrm>
            <a:custGeom>
              <a:avLst/>
              <a:gdLst/>
              <a:ahLst/>
              <a:cxnLst/>
              <a:rect l="l" t="t" r="r" b="b"/>
              <a:pathLst>
                <a:path w="19240729" h="4062046">
                  <a:moveTo>
                    <a:pt x="19148020" y="4062046"/>
                  </a:moveTo>
                  <a:lnTo>
                    <a:pt x="92710" y="4062046"/>
                  </a:lnTo>
                  <a:cubicBezTo>
                    <a:pt x="41910" y="4062046"/>
                    <a:pt x="0" y="4020136"/>
                    <a:pt x="0" y="396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9146749" y="0"/>
                  </a:lnTo>
                  <a:cubicBezTo>
                    <a:pt x="19197549" y="0"/>
                    <a:pt x="19239460" y="41910"/>
                    <a:pt x="19239460" y="92710"/>
                  </a:cubicBezTo>
                  <a:lnTo>
                    <a:pt x="19239460" y="3968066"/>
                  </a:lnTo>
                  <a:cubicBezTo>
                    <a:pt x="19240729" y="4020136"/>
                    <a:pt x="19198820" y="4062046"/>
                    <a:pt x="19148020" y="40620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19304229" cy="4125546"/>
            </a:xfrm>
            <a:custGeom>
              <a:avLst/>
              <a:gdLst/>
              <a:ahLst/>
              <a:cxnLst/>
              <a:rect l="l" t="t" r="r" b="b"/>
              <a:pathLst>
                <a:path w="19304229" h="4125546">
                  <a:moveTo>
                    <a:pt x="19179770" y="59690"/>
                  </a:moveTo>
                  <a:cubicBezTo>
                    <a:pt x="19215329" y="59690"/>
                    <a:pt x="19244540" y="88900"/>
                    <a:pt x="19244540" y="124460"/>
                  </a:cubicBezTo>
                  <a:lnTo>
                    <a:pt x="19244540" y="4001086"/>
                  </a:lnTo>
                  <a:cubicBezTo>
                    <a:pt x="19244540" y="4036646"/>
                    <a:pt x="19215329" y="4065856"/>
                    <a:pt x="19179770" y="4065856"/>
                  </a:cubicBezTo>
                  <a:lnTo>
                    <a:pt x="124460" y="4065856"/>
                  </a:lnTo>
                  <a:cubicBezTo>
                    <a:pt x="88900" y="4065856"/>
                    <a:pt x="59690" y="4036646"/>
                    <a:pt x="59690" y="400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179770" y="59690"/>
                  </a:lnTo>
                  <a:moveTo>
                    <a:pt x="191797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001086"/>
                  </a:lnTo>
                  <a:cubicBezTo>
                    <a:pt x="0" y="4069666"/>
                    <a:pt x="55880" y="4125546"/>
                    <a:pt x="124460" y="4125546"/>
                  </a:cubicBezTo>
                  <a:lnTo>
                    <a:pt x="19179770" y="4125546"/>
                  </a:lnTo>
                  <a:cubicBezTo>
                    <a:pt x="19248349" y="4125546"/>
                    <a:pt x="19304229" y="4069666"/>
                    <a:pt x="19304229" y="4001086"/>
                  </a:cubicBezTo>
                  <a:lnTo>
                    <a:pt x="19304229" y="124460"/>
                  </a:lnTo>
                  <a:cubicBezTo>
                    <a:pt x="19304229" y="55880"/>
                    <a:pt x="19248349" y="0"/>
                    <a:pt x="191797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4540663" y="7927924"/>
            <a:ext cx="1065059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Tạo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mới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cập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nhật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tin, </a:t>
            </a:r>
            <a:r>
              <a:rPr lang="en-US" sz="3000" dirty="0" err="1">
                <a:latin typeface="Be Vietnam" panose="020B0604020202020204" charset="0"/>
              </a:rPr>
              <a:t>xóa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tin, </a:t>
            </a:r>
            <a:r>
              <a:rPr lang="en-US" sz="3000" dirty="0" err="1">
                <a:latin typeface="Be Vietnam" panose="020B0604020202020204" charset="0"/>
              </a:rPr>
              <a:t>xem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 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Be Vietnam" panose="020B0604020202020204" charset="0"/>
              </a:rPr>
              <a:t>Cho </a:t>
            </a:r>
            <a:r>
              <a:rPr lang="en-US" sz="3000" dirty="0" err="1">
                <a:latin typeface="Be Vietnam" panose="020B0604020202020204" charset="0"/>
              </a:rPr>
              <a:t>phép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xuất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kết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quả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ra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kết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quả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bằng</a:t>
            </a:r>
            <a:r>
              <a:rPr lang="en-US" sz="3000" dirty="0">
                <a:latin typeface="Be Vietnam" panose="020B0604020202020204" charset="0"/>
              </a:rPr>
              <a:t> excel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file text </a:t>
            </a:r>
            <a:r>
              <a:rPr lang="en-US" sz="3000" dirty="0" err="1">
                <a:latin typeface="Be Vietnam" panose="020B0604020202020204" charset="0"/>
              </a:rPr>
              <a:t>theo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quy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định</a:t>
            </a:r>
            <a:r>
              <a:rPr lang="en-US" sz="3000" dirty="0">
                <a:latin typeface="Be Vietnam" panose="020B0604020202020204" charset="0"/>
              </a:rPr>
              <a:t> (</a:t>
            </a:r>
            <a:r>
              <a:rPr lang="en-US" sz="3000" dirty="0" err="1">
                <a:latin typeface="Be Vietnam" panose="020B0604020202020204" charset="0"/>
              </a:rPr>
              <a:t>nếu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)</a:t>
            </a:r>
            <a:endParaRPr lang="en-US" sz="3000" dirty="0">
              <a:solidFill>
                <a:srgbClr val="000000"/>
              </a:solidFill>
              <a:latin typeface="Be Vietnam" panose="020B0604020202020204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15602862" y="959202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11</a:t>
            </a:fld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3471854" y="5690496"/>
            <a:ext cx="7574892" cy="3401815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45955" y="316218"/>
            <a:ext cx="3090093" cy="3090712"/>
            <a:chOff x="0" y="0"/>
            <a:chExt cx="6348730" cy="6350000"/>
          </a:xfrm>
        </p:grpSpPr>
        <p:sp>
          <p:nvSpPr>
            <p:cNvPr id="5" name="Freeform 5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l="l" t="t" r="r" b="b"/>
              <a:pathLst>
                <a:path w="6324600" h="581406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l="l" t="t" r="r" b="b"/>
              <a:pathLst>
                <a:path w="6324600" h="6985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l="l" t="t" r="r" b="b"/>
              <a:pathLst>
                <a:path w="1106170" h="27940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19335" y="1437213"/>
            <a:ext cx="2703226" cy="1055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latin typeface="Space Mono Bold" panose="020B0604020202020204" charset="0"/>
              </a:rPr>
              <a:t>Quản</a:t>
            </a:r>
            <a:r>
              <a:rPr lang="en-US" sz="3000" dirty="0">
                <a:latin typeface="Space Mono Bold" panose="020B0604020202020204" charset="0"/>
              </a:rPr>
              <a:t> </a:t>
            </a:r>
            <a:r>
              <a:rPr lang="en-US" sz="3000" dirty="0" err="1">
                <a:latin typeface="Space Mono Bold" panose="020B0604020202020204" charset="0"/>
              </a:rPr>
              <a:t>lý</a:t>
            </a:r>
            <a:r>
              <a:rPr lang="en-US" sz="3000" dirty="0">
                <a:latin typeface="Space Mono Bold" panose="020B0604020202020204" charset="0"/>
              </a:rPr>
              <a:t> </a:t>
            </a:r>
            <a:r>
              <a:rPr lang="en-US" sz="3000" dirty="0" err="1">
                <a:latin typeface="Space Mono Bold" panose="020B0604020202020204" charset="0"/>
              </a:rPr>
              <a:t>nhân</a:t>
            </a:r>
            <a:r>
              <a:rPr lang="en-US" sz="3000" dirty="0">
                <a:latin typeface="Space Mono Bold" panose="020B0604020202020204" charset="0"/>
              </a:rPr>
              <a:t> </a:t>
            </a:r>
            <a:r>
              <a:rPr lang="en-US" sz="3000" dirty="0" err="1">
                <a:latin typeface="Space Mono Bold" panose="020B0604020202020204" charset="0"/>
              </a:rPr>
              <a:t>viên</a:t>
            </a:r>
            <a:endParaRPr lang="en-US" sz="3000" spc="44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4207278" y="967544"/>
            <a:ext cx="11414358" cy="2439386"/>
            <a:chOff x="0" y="0"/>
            <a:chExt cx="19304230" cy="4125546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19240729" cy="4062046"/>
            </a:xfrm>
            <a:custGeom>
              <a:avLst/>
              <a:gdLst/>
              <a:ahLst/>
              <a:cxnLst/>
              <a:rect l="l" t="t" r="r" b="b"/>
              <a:pathLst>
                <a:path w="19240729" h="4062046">
                  <a:moveTo>
                    <a:pt x="19148020" y="4062046"/>
                  </a:moveTo>
                  <a:lnTo>
                    <a:pt x="92710" y="4062046"/>
                  </a:lnTo>
                  <a:cubicBezTo>
                    <a:pt x="41910" y="4062046"/>
                    <a:pt x="0" y="4020136"/>
                    <a:pt x="0" y="396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9146749" y="0"/>
                  </a:lnTo>
                  <a:cubicBezTo>
                    <a:pt x="19197549" y="0"/>
                    <a:pt x="19239460" y="41910"/>
                    <a:pt x="19239460" y="92710"/>
                  </a:cubicBezTo>
                  <a:lnTo>
                    <a:pt x="19239460" y="3968066"/>
                  </a:lnTo>
                  <a:cubicBezTo>
                    <a:pt x="19240729" y="4020136"/>
                    <a:pt x="19198820" y="4062046"/>
                    <a:pt x="19148020" y="40620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9304229" cy="4125546"/>
            </a:xfrm>
            <a:custGeom>
              <a:avLst/>
              <a:gdLst/>
              <a:ahLst/>
              <a:cxnLst/>
              <a:rect l="l" t="t" r="r" b="b"/>
              <a:pathLst>
                <a:path w="19304229" h="4125546">
                  <a:moveTo>
                    <a:pt x="19179770" y="59690"/>
                  </a:moveTo>
                  <a:cubicBezTo>
                    <a:pt x="19215329" y="59690"/>
                    <a:pt x="19244540" y="88900"/>
                    <a:pt x="19244540" y="124460"/>
                  </a:cubicBezTo>
                  <a:lnTo>
                    <a:pt x="19244540" y="4001086"/>
                  </a:lnTo>
                  <a:cubicBezTo>
                    <a:pt x="19244540" y="4036646"/>
                    <a:pt x="19215329" y="4065856"/>
                    <a:pt x="19179770" y="4065856"/>
                  </a:cubicBezTo>
                  <a:lnTo>
                    <a:pt x="124460" y="4065856"/>
                  </a:lnTo>
                  <a:cubicBezTo>
                    <a:pt x="88900" y="4065856"/>
                    <a:pt x="59690" y="4036646"/>
                    <a:pt x="59690" y="400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179770" y="59690"/>
                  </a:lnTo>
                  <a:moveTo>
                    <a:pt x="191797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001086"/>
                  </a:lnTo>
                  <a:cubicBezTo>
                    <a:pt x="0" y="4069666"/>
                    <a:pt x="55880" y="4125546"/>
                    <a:pt x="124460" y="4125546"/>
                  </a:cubicBezTo>
                  <a:lnTo>
                    <a:pt x="19179770" y="4125546"/>
                  </a:lnTo>
                  <a:cubicBezTo>
                    <a:pt x="19248349" y="4125546"/>
                    <a:pt x="19304229" y="4069666"/>
                    <a:pt x="19304229" y="4001086"/>
                  </a:cubicBezTo>
                  <a:lnTo>
                    <a:pt x="19304229" y="124460"/>
                  </a:lnTo>
                  <a:cubicBezTo>
                    <a:pt x="19304229" y="55880"/>
                    <a:pt x="19248349" y="0"/>
                    <a:pt x="191797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688255" y="1437213"/>
            <a:ext cx="10452403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Tạo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mới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cập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nhật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tin, </a:t>
            </a:r>
            <a:r>
              <a:rPr lang="en-US" sz="3000" dirty="0" err="1">
                <a:latin typeface="Be Vietnam" panose="020B0604020202020204" charset="0"/>
              </a:rPr>
              <a:t>xóa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tin, </a:t>
            </a:r>
            <a:r>
              <a:rPr lang="en-US" sz="3000" dirty="0" err="1">
                <a:latin typeface="Be Vietnam" panose="020B0604020202020204" charset="0"/>
              </a:rPr>
              <a:t>xem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 </a:t>
            </a:r>
            <a:r>
              <a:rPr lang="en-US" sz="3000" dirty="0" err="1">
                <a:latin typeface="Be Vietnam" panose="020B0604020202020204" charset="0"/>
              </a:rPr>
              <a:t>nhân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viên</a:t>
            </a:r>
            <a:endParaRPr lang="en-US" sz="3000" dirty="0">
              <a:latin typeface="Be Vietna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Phân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quyền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nhân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viên</a:t>
            </a:r>
            <a:r>
              <a:rPr lang="en-US" sz="3000" dirty="0">
                <a:latin typeface="Be Vietnam" panose="020B0604020202020204" charset="0"/>
              </a:rPr>
              <a:t>.</a:t>
            </a:r>
            <a:endParaRPr lang="en-US" sz="3000" dirty="0">
              <a:solidFill>
                <a:srgbClr val="000000"/>
              </a:solidFill>
              <a:latin typeface="Be Vietnam" panose="020B0604020202020204" charset="0"/>
            </a:endParaRP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745955" y="3598143"/>
            <a:ext cx="3090093" cy="5664023"/>
            <a:chOff x="0" y="0"/>
            <a:chExt cx="6348730" cy="6350000"/>
          </a:xfrm>
        </p:grpSpPr>
        <p:sp>
          <p:nvSpPr>
            <p:cNvPr id="15" name="Freeform 15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l="l" t="t" r="r" b="b"/>
              <a:pathLst>
                <a:path w="6324600" h="581406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l="l" t="t" r="r" b="b"/>
              <a:pathLst>
                <a:path w="6324600" h="6985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l="l" t="t" r="r" b="b"/>
              <a:pathLst>
                <a:path w="1106170" h="27940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939388" y="6121231"/>
            <a:ext cx="2703226" cy="50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000" dirty="0" err="1" smtClean="0">
                <a:latin typeface="Space Mono Bold" panose="020B0604020202020204" charset="0"/>
              </a:rPr>
              <a:t>Quản</a:t>
            </a:r>
            <a:r>
              <a:rPr lang="en-US" sz="3000" dirty="0" smtClean="0">
                <a:latin typeface="Space Mono Bold" panose="020B0604020202020204" charset="0"/>
              </a:rPr>
              <a:t> </a:t>
            </a:r>
            <a:r>
              <a:rPr lang="en-US" sz="3000" dirty="0" err="1" smtClean="0">
                <a:latin typeface="Space Mono Bold" panose="020B0604020202020204" charset="0"/>
              </a:rPr>
              <a:t>lý</a:t>
            </a:r>
            <a:r>
              <a:rPr lang="en-US" sz="3000" dirty="0" smtClean="0">
                <a:latin typeface="Space Mono Bold" panose="020B0604020202020204" charset="0"/>
              </a:rPr>
              <a:t> </a:t>
            </a:r>
            <a:r>
              <a:rPr lang="en-US" sz="3000" dirty="0" err="1" smtClean="0">
                <a:latin typeface="Space Mono Bold" panose="020B0604020202020204" charset="0"/>
              </a:rPr>
              <a:t>vé</a:t>
            </a:r>
            <a:endParaRPr lang="en-US" sz="3000" spc="43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4207278" y="4249469"/>
            <a:ext cx="11414358" cy="5012697"/>
            <a:chOff x="0" y="0"/>
            <a:chExt cx="19304230" cy="4125546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9240729" cy="4062046"/>
            </a:xfrm>
            <a:custGeom>
              <a:avLst/>
              <a:gdLst/>
              <a:ahLst/>
              <a:cxnLst/>
              <a:rect l="l" t="t" r="r" b="b"/>
              <a:pathLst>
                <a:path w="19240729" h="4062046">
                  <a:moveTo>
                    <a:pt x="19148020" y="4062046"/>
                  </a:moveTo>
                  <a:lnTo>
                    <a:pt x="92710" y="4062046"/>
                  </a:lnTo>
                  <a:cubicBezTo>
                    <a:pt x="41910" y="4062046"/>
                    <a:pt x="0" y="4020136"/>
                    <a:pt x="0" y="396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9146749" y="0"/>
                  </a:lnTo>
                  <a:cubicBezTo>
                    <a:pt x="19197549" y="0"/>
                    <a:pt x="19239460" y="41910"/>
                    <a:pt x="19239460" y="92710"/>
                  </a:cubicBezTo>
                  <a:lnTo>
                    <a:pt x="19239460" y="3968066"/>
                  </a:lnTo>
                  <a:cubicBezTo>
                    <a:pt x="19240729" y="4020136"/>
                    <a:pt x="19198820" y="4062046"/>
                    <a:pt x="19148020" y="40620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9304229" cy="4125546"/>
            </a:xfrm>
            <a:custGeom>
              <a:avLst/>
              <a:gdLst/>
              <a:ahLst/>
              <a:cxnLst/>
              <a:rect l="l" t="t" r="r" b="b"/>
              <a:pathLst>
                <a:path w="19304229" h="4125546">
                  <a:moveTo>
                    <a:pt x="19179770" y="59690"/>
                  </a:moveTo>
                  <a:cubicBezTo>
                    <a:pt x="19215329" y="59690"/>
                    <a:pt x="19244540" y="88900"/>
                    <a:pt x="19244540" y="124460"/>
                  </a:cubicBezTo>
                  <a:lnTo>
                    <a:pt x="19244540" y="4001086"/>
                  </a:lnTo>
                  <a:cubicBezTo>
                    <a:pt x="19244540" y="4036646"/>
                    <a:pt x="19215329" y="4065856"/>
                    <a:pt x="19179770" y="4065856"/>
                  </a:cubicBezTo>
                  <a:lnTo>
                    <a:pt x="124460" y="4065856"/>
                  </a:lnTo>
                  <a:cubicBezTo>
                    <a:pt x="88900" y="4065856"/>
                    <a:pt x="59690" y="4036646"/>
                    <a:pt x="59690" y="400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179770" y="59690"/>
                  </a:lnTo>
                  <a:moveTo>
                    <a:pt x="191797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001086"/>
                  </a:lnTo>
                  <a:cubicBezTo>
                    <a:pt x="0" y="4069666"/>
                    <a:pt x="55880" y="4125546"/>
                    <a:pt x="124460" y="4125546"/>
                  </a:cubicBezTo>
                  <a:lnTo>
                    <a:pt x="19179770" y="4125546"/>
                  </a:lnTo>
                  <a:cubicBezTo>
                    <a:pt x="19248349" y="4125546"/>
                    <a:pt x="19304229" y="4069666"/>
                    <a:pt x="19304229" y="4001086"/>
                  </a:cubicBezTo>
                  <a:lnTo>
                    <a:pt x="19304229" y="124460"/>
                  </a:lnTo>
                  <a:cubicBezTo>
                    <a:pt x="19304229" y="55880"/>
                    <a:pt x="19248349" y="0"/>
                    <a:pt x="191797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688255" y="4701017"/>
            <a:ext cx="10364177" cy="406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Nhân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viên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sẽ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được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tất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.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Thêm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mới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tìm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kiếm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cập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nhật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xóa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khi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yêu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cầu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từ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hoặc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thay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đổi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từ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Điều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chỉnh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mức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giá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phù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hợp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Có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hoàn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tiền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nếu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yêu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cầu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hủy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thanh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toán</a:t>
            </a:r>
            <a:endParaRPr lang="en-US" sz="3000" dirty="0">
              <a:solidFill>
                <a:srgbClr val="000000"/>
              </a:solidFill>
              <a:latin typeface="Be Vietnam" panose="020B0604020202020204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15602862" y="959202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12</a:t>
            </a:fld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3471854" y="5690496"/>
            <a:ext cx="7574892" cy="3401815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45955" y="316218"/>
            <a:ext cx="3090093" cy="3090712"/>
            <a:chOff x="0" y="0"/>
            <a:chExt cx="6348730" cy="6350000"/>
          </a:xfrm>
        </p:grpSpPr>
        <p:sp>
          <p:nvSpPr>
            <p:cNvPr id="5" name="Freeform 5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l="l" t="t" r="r" b="b"/>
              <a:pathLst>
                <a:path w="6324600" h="581406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l="l" t="t" r="r" b="b"/>
              <a:pathLst>
                <a:path w="6324600" h="6985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l="l" t="t" r="r" b="b"/>
              <a:pathLst>
                <a:path w="1106170" h="27940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07304" y="1504175"/>
            <a:ext cx="2703226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 smtClean="0">
                <a:latin typeface="Space Mono Bold" panose="020B0604020202020204" charset="0"/>
              </a:rPr>
              <a:t>Báo</a:t>
            </a:r>
            <a:r>
              <a:rPr lang="en-US" sz="3000" dirty="0" smtClean="0">
                <a:latin typeface="Space Mono Bold" panose="020B0604020202020204" charset="0"/>
              </a:rPr>
              <a:t> </a:t>
            </a:r>
            <a:r>
              <a:rPr lang="en-US" sz="3000" dirty="0" err="1" smtClean="0">
                <a:latin typeface="Space Mono Bold" panose="020B0604020202020204" charset="0"/>
              </a:rPr>
              <a:t>cáo</a:t>
            </a:r>
            <a:r>
              <a:rPr lang="en-US" sz="3000" dirty="0" smtClean="0">
                <a:latin typeface="Space Mono Bold" panose="020B0604020202020204" charset="0"/>
              </a:rPr>
              <a:t> </a:t>
            </a:r>
            <a:r>
              <a:rPr lang="en-US" sz="3000" dirty="0" err="1" smtClean="0">
                <a:latin typeface="Space Mono Bold" panose="020B0604020202020204" charset="0"/>
              </a:rPr>
              <a:t>thống</a:t>
            </a:r>
            <a:r>
              <a:rPr lang="en-US" sz="3000" dirty="0" smtClean="0">
                <a:latin typeface="Space Mono Bold" panose="020B0604020202020204" charset="0"/>
              </a:rPr>
              <a:t> </a:t>
            </a:r>
            <a:r>
              <a:rPr lang="en-US" sz="3000" dirty="0" err="1" smtClean="0">
                <a:latin typeface="Space Mono Bold" panose="020B0604020202020204" charset="0"/>
              </a:rPr>
              <a:t>kê</a:t>
            </a:r>
            <a:endParaRPr lang="en-US" sz="3000" spc="44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4207278" y="967544"/>
            <a:ext cx="11414358" cy="2439386"/>
            <a:chOff x="0" y="0"/>
            <a:chExt cx="19304230" cy="4125546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19240729" cy="4062046"/>
            </a:xfrm>
            <a:custGeom>
              <a:avLst/>
              <a:gdLst/>
              <a:ahLst/>
              <a:cxnLst/>
              <a:rect l="l" t="t" r="r" b="b"/>
              <a:pathLst>
                <a:path w="19240729" h="4062046">
                  <a:moveTo>
                    <a:pt x="19148020" y="4062046"/>
                  </a:moveTo>
                  <a:lnTo>
                    <a:pt x="92710" y="4062046"/>
                  </a:lnTo>
                  <a:cubicBezTo>
                    <a:pt x="41910" y="4062046"/>
                    <a:pt x="0" y="4020136"/>
                    <a:pt x="0" y="396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9146749" y="0"/>
                  </a:lnTo>
                  <a:cubicBezTo>
                    <a:pt x="19197549" y="0"/>
                    <a:pt x="19239460" y="41910"/>
                    <a:pt x="19239460" y="92710"/>
                  </a:cubicBezTo>
                  <a:lnTo>
                    <a:pt x="19239460" y="3968066"/>
                  </a:lnTo>
                  <a:cubicBezTo>
                    <a:pt x="19240729" y="4020136"/>
                    <a:pt x="19198820" y="4062046"/>
                    <a:pt x="19148020" y="40620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9304229" cy="4125546"/>
            </a:xfrm>
            <a:custGeom>
              <a:avLst/>
              <a:gdLst/>
              <a:ahLst/>
              <a:cxnLst/>
              <a:rect l="l" t="t" r="r" b="b"/>
              <a:pathLst>
                <a:path w="19304229" h="4125546">
                  <a:moveTo>
                    <a:pt x="19179770" y="59690"/>
                  </a:moveTo>
                  <a:cubicBezTo>
                    <a:pt x="19215329" y="59690"/>
                    <a:pt x="19244540" y="88900"/>
                    <a:pt x="19244540" y="124460"/>
                  </a:cubicBezTo>
                  <a:lnTo>
                    <a:pt x="19244540" y="4001086"/>
                  </a:lnTo>
                  <a:cubicBezTo>
                    <a:pt x="19244540" y="4036646"/>
                    <a:pt x="19215329" y="4065856"/>
                    <a:pt x="19179770" y="4065856"/>
                  </a:cubicBezTo>
                  <a:lnTo>
                    <a:pt x="124460" y="4065856"/>
                  </a:lnTo>
                  <a:cubicBezTo>
                    <a:pt x="88900" y="4065856"/>
                    <a:pt x="59690" y="4036646"/>
                    <a:pt x="59690" y="400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179770" y="59690"/>
                  </a:lnTo>
                  <a:moveTo>
                    <a:pt x="191797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001086"/>
                  </a:lnTo>
                  <a:cubicBezTo>
                    <a:pt x="0" y="4069666"/>
                    <a:pt x="55880" y="4125546"/>
                    <a:pt x="124460" y="4125546"/>
                  </a:cubicBezTo>
                  <a:lnTo>
                    <a:pt x="19179770" y="4125546"/>
                  </a:lnTo>
                  <a:cubicBezTo>
                    <a:pt x="19248349" y="4125546"/>
                    <a:pt x="19304229" y="4069666"/>
                    <a:pt x="19304229" y="4001086"/>
                  </a:cubicBezTo>
                  <a:lnTo>
                    <a:pt x="19304229" y="124460"/>
                  </a:lnTo>
                  <a:cubicBezTo>
                    <a:pt x="19304229" y="55880"/>
                    <a:pt x="19248349" y="0"/>
                    <a:pt x="191797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688255" y="1437213"/>
            <a:ext cx="10452403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Hệ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tổng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hợp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kê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chỉ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tiêu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theo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ngày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tuần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tháng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năm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Xuất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báo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doanh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thu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số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lượng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,...</a:t>
            </a:r>
            <a:endParaRPr lang="en-US" sz="3000" dirty="0">
              <a:solidFill>
                <a:srgbClr val="000000"/>
              </a:solidFill>
              <a:latin typeface="Be Vietnam" panose="020B0604020202020204" charset="0"/>
            </a:endParaRP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745955" y="3598143"/>
            <a:ext cx="3090093" cy="5664023"/>
            <a:chOff x="0" y="0"/>
            <a:chExt cx="6348730" cy="6350000"/>
          </a:xfrm>
        </p:grpSpPr>
        <p:sp>
          <p:nvSpPr>
            <p:cNvPr id="15" name="Freeform 15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l="l" t="t" r="r" b="b"/>
              <a:pathLst>
                <a:path w="6324600" h="581406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l="l" t="t" r="r" b="b"/>
              <a:pathLst>
                <a:path w="6324600" h="6985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l="l" t="t" r="r" b="b"/>
              <a:pathLst>
                <a:path w="1106170" h="27940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939388" y="6121231"/>
            <a:ext cx="2703226" cy="506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3000" dirty="0" err="1" smtClean="0">
                <a:latin typeface="Space Mono Bold" panose="020B0604020202020204" charset="0"/>
              </a:rPr>
              <a:t>Đặt</a:t>
            </a:r>
            <a:r>
              <a:rPr lang="en-US" sz="3000" dirty="0" smtClean="0">
                <a:latin typeface="Space Mono Bold" panose="020B0604020202020204" charset="0"/>
              </a:rPr>
              <a:t> </a:t>
            </a:r>
            <a:r>
              <a:rPr lang="en-US" sz="3000" dirty="0" err="1" smtClean="0">
                <a:latin typeface="Space Mono Bold" panose="020B0604020202020204" charset="0"/>
              </a:rPr>
              <a:t>vé</a:t>
            </a:r>
            <a:endParaRPr lang="en-US" sz="3000" spc="43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4207278" y="4249469"/>
            <a:ext cx="11414358" cy="5012697"/>
            <a:chOff x="0" y="0"/>
            <a:chExt cx="19304230" cy="4125546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9240729" cy="4062046"/>
            </a:xfrm>
            <a:custGeom>
              <a:avLst/>
              <a:gdLst/>
              <a:ahLst/>
              <a:cxnLst/>
              <a:rect l="l" t="t" r="r" b="b"/>
              <a:pathLst>
                <a:path w="19240729" h="4062046">
                  <a:moveTo>
                    <a:pt x="19148020" y="4062046"/>
                  </a:moveTo>
                  <a:lnTo>
                    <a:pt x="92710" y="4062046"/>
                  </a:lnTo>
                  <a:cubicBezTo>
                    <a:pt x="41910" y="4062046"/>
                    <a:pt x="0" y="4020136"/>
                    <a:pt x="0" y="396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9146749" y="0"/>
                  </a:lnTo>
                  <a:cubicBezTo>
                    <a:pt x="19197549" y="0"/>
                    <a:pt x="19239460" y="41910"/>
                    <a:pt x="19239460" y="92710"/>
                  </a:cubicBezTo>
                  <a:lnTo>
                    <a:pt x="19239460" y="3968066"/>
                  </a:lnTo>
                  <a:cubicBezTo>
                    <a:pt x="19240729" y="4020136"/>
                    <a:pt x="19198820" y="4062046"/>
                    <a:pt x="19148020" y="406204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9304229" cy="4125546"/>
            </a:xfrm>
            <a:custGeom>
              <a:avLst/>
              <a:gdLst/>
              <a:ahLst/>
              <a:cxnLst/>
              <a:rect l="l" t="t" r="r" b="b"/>
              <a:pathLst>
                <a:path w="19304229" h="4125546">
                  <a:moveTo>
                    <a:pt x="19179770" y="59690"/>
                  </a:moveTo>
                  <a:cubicBezTo>
                    <a:pt x="19215329" y="59690"/>
                    <a:pt x="19244540" y="88900"/>
                    <a:pt x="19244540" y="124460"/>
                  </a:cubicBezTo>
                  <a:lnTo>
                    <a:pt x="19244540" y="4001086"/>
                  </a:lnTo>
                  <a:cubicBezTo>
                    <a:pt x="19244540" y="4036646"/>
                    <a:pt x="19215329" y="4065856"/>
                    <a:pt x="19179770" y="4065856"/>
                  </a:cubicBezTo>
                  <a:lnTo>
                    <a:pt x="124460" y="4065856"/>
                  </a:lnTo>
                  <a:cubicBezTo>
                    <a:pt x="88900" y="4065856"/>
                    <a:pt x="59690" y="4036646"/>
                    <a:pt x="59690" y="400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179770" y="59690"/>
                  </a:lnTo>
                  <a:moveTo>
                    <a:pt x="191797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001086"/>
                  </a:lnTo>
                  <a:cubicBezTo>
                    <a:pt x="0" y="4069666"/>
                    <a:pt x="55880" y="4125546"/>
                    <a:pt x="124460" y="4125546"/>
                  </a:cubicBezTo>
                  <a:lnTo>
                    <a:pt x="19179770" y="4125546"/>
                  </a:lnTo>
                  <a:cubicBezTo>
                    <a:pt x="19248349" y="4125546"/>
                    <a:pt x="19304229" y="4069666"/>
                    <a:pt x="19304229" y="4001086"/>
                  </a:cubicBezTo>
                  <a:lnTo>
                    <a:pt x="19304229" y="124460"/>
                  </a:lnTo>
                  <a:cubicBezTo>
                    <a:pt x="19304229" y="55880"/>
                    <a:pt x="19248349" y="0"/>
                    <a:pt x="191797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656171" y="4497721"/>
            <a:ext cx="10364177" cy="461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Khách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chọn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mốc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thời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gian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bắt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đầu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địa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điểm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đến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chọn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bến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số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ghế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vị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trí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ghế</a:t>
            </a:r>
            <a:r>
              <a:rPr lang="en-US" sz="3000" dirty="0">
                <a:latin typeface="Be Vietnam" panose="020B0604020202020204" charset="0"/>
              </a:rPr>
              <a:t>,... (chi </a:t>
            </a:r>
            <a:r>
              <a:rPr lang="en-US" sz="3000" dirty="0" err="1">
                <a:latin typeface="Be Vietnam" panose="020B0604020202020204" charset="0"/>
              </a:rPr>
              <a:t>tiết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theo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yêu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cầu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Sau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xong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kiểm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lại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 </a:t>
            </a:r>
            <a:r>
              <a:rPr lang="en-US" sz="3000" dirty="0" err="1">
                <a:latin typeface="Be Vietnam" panose="020B0604020202020204" charset="0"/>
              </a:rPr>
              <a:t>đã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nhập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thanh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 smtClean="0">
                <a:latin typeface="Be Vietnam" panose="020B0604020202020204" charset="0"/>
              </a:rPr>
              <a:t>toán</a:t>
            </a:r>
            <a:r>
              <a:rPr lang="en-US" sz="3000" dirty="0" smtClean="0">
                <a:latin typeface="Be Vietnam" panose="020B0604020202020204" charset="0"/>
              </a:rPr>
              <a:t>.</a:t>
            </a:r>
            <a:endParaRPr lang="en-US" sz="3000" dirty="0">
              <a:latin typeface="Be Vietnam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Thanh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toán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gồm</a:t>
            </a:r>
            <a:r>
              <a:rPr lang="en-US" sz="3000" dirty="0">
                <a:latin typeface="Be Vietnam" panose="020B0604020202020204" charset="0"/>
              </a:rPr>
              <a:t> 2 </a:t>
            </a:r>
            <a:r>
              <a:rPr lang="en-US" sz="3000" dirty="0" err="1">
                <a:latin typeface="Be Vietnam" panose="020B0604020202020204" charset="0"/>
              </a:rPr>
              <a:t>loại</a:t>
            </a:r>
            <a:r>
              <a:rPr lang="en-US" sz="3000" dirty="0">
                <a:latin typeface="Be Vietnam" panose="020B0604020202020204" charset="0"/>
              </a:rPr>
              <a:t>: </a:t>
            </a:r>
          </a:p>
          <a:p>
            <a:pPr marL="914400" lvl="1" indent="-457200" fontAlgn="base">
              <a:buFont typeface="Courier New" panose="02070309020205020404" pitchFamily="49" charset="0"/>
              <a:buChar char="o"/>
            </a:pPr>
            <a:r>
              <a:rPr lang="en-US" sz="3000" dirty="0" err="1" smtClean="0">
                <a:latin typeface="Be Vietnam" panose="020B0604020202020204" charset="0"/>
              </a:rPr>
              <a:t>Trả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bằng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ví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điện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tử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hoặc</a:t>
            </a:r>
            <a:r>
              <a:rPr lang="en-US" sz="3000" dirty="0">
                <a:latin typeface="Be Vietnam" panose="020B0604020202020204" charset="0"/>
              </a:rPr>
              <a:t> banking</a:t>
            </a:r>
          </a:p>
          <a:p>
            <a:pPr marL="914400" lvl="1" indent="-457200" fontAlgn="base">
              <a:buFont typeface="Courier New" panose="02070309020205020404" pitchFamily="49" charset="0"/>
              <a:buChar char="o"/>
            </a:pPr>
            <a:r>
              <a:rPr lang="en-US" sz="3000" dirty="0" err="1">
                <a:latin typeface="Be Vietnam" panose="020B0604020202020204" charset="0"/>
              </a:rPr>
              <a:t>Trả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trực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tiếp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lúc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lấy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Be Vietnam" panose="020B0604020202020204" charset="0"/>
              </a:rPr>
              <a:t>Nhân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viên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gọi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đến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yêu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cầu</a:t>
            </a:r>
            <a:r>
              <a:rPr lang="en-US" sz="3000" dirty="0">
                <a:latin typeface="Be Vietnam" panose="020B0604020202020204" charset="0"/>
              </a:rPr>
              <a:t>.</a:t>
            </a:r>
            <a:endParaRPr lang="en-US" sz="3000" dirty="0">
              <a:solidFill>
                <a:srgbClr val="000000"/>
              </a:solidFill>
              <a:latin typeface="Be Vietnam" panose="020B0604020202020204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15602862" y="959202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13</a:t>
            </a:fld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6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117375" cy="3117375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279390" y="-2277660"/>
            <a:ext cx="5959819" cy="595981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l="l" t="t" r="r" b="b"/>
              <a:pathLst>
                <a:path w="6357621" h="6353810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l="l" t="t" r="r" b="b"/>
              <a:pathLst>
                <a:path w="6263640" h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57734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bg1"/>
                </a:solidFill>
              </a:rPr>
              <a:pPr/>
              <a:t>14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0635" y="4751085"/>
            <a:ext cx="1196673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dirty="0" err="1" smtClean="0">
                <a:solidFill>
                  <a:schemeClr val="bg1"/>
                </a:solidFill>
                <a:latin typeface="Space Mono Bold" panose="020B0604020202020204" charset="0"/>
              </a:rPr>
              <a:t>Các</a:t>
            </a:r>
            <a:r>
              <a:rPr lang="en-US" sz="6000" dirty="0" smtClean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Space Mono Bold" panose="020B0604020202020204" charset="0"/>
              </a:rPr>
              <a:t>yêu</a:t>
            </a:r>
            <a:r>
              <a:rPr lang="en-US" sz="6000" dirty="0" smtClean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Space Mono Bold" panose="020B0604020202020204" charset="0"/>
              </a:rPr>
              <a:t>cầu</a:t>
            </a:r>
            <a:r>
              <a:rPr lang="en-US" sz="6000" dirty="0" smtClean="0">
                <a:solidFill>
                  <a:schemeClr val="bg1"/>
                </a:solidFill>
                <a:latin typeface="Space Mono Bold" panose="020B0604020202020204" charset="0"/>
              </a:rPr>
              <a:t> phi </a:t>
            </a:r>
            <a:r>
              <a:rPr lang="en-US" sz="6000" dirty="0" err="1" smtClean="0">
                <a:solidFill>
                  <a:schemeClr val="bg1"/>
                </a:solidFill>
                <a:latin typeface="Space Mono Bold" panose="020B0604020202020204" charset="0"/>
              </a:rPr>
              <a:t>chức</a:t>
            </a:r>
            <a:r>
              <a:rPr lang="en-US" sz="6000" dirty="0" smtClean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Space Mono Bold" panose="020B0604020202020204" charset="0"/>
              </a:rPr>
              <a:t>năng</a:t>
            </a:r>
            <a:endParaRPr lang="en-US" sz="6000" dirty="0">
              <a:solidFill>
                <a:schemeClr val="bg1"/>
              </a:solidFill>
              <a:latin typeface="Space Mono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5626311" y="95801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15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1837" y="190500"/>
            <a:ext cx="8039380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>
                <a:latin typeface="Space Mono Bold" panose="020B0604020202020204" charset="0"/>
              </a:rPr>
              <a:t>Các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yêu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cầu</a:t>
            </a:r>
            <a:r>
              <a:rPr lang="en-US" sz="4000" dirty="0">
                <a:latin typeface="Space Mono Bold" panose="020B0604020202020204" charset="0"/>
              </a:rPr>
              <a:t> phi </a:t>
            </a:r>
            <a:r>
              <a:rPr lang="en-US" sz="4000" dirty="0" err="1">
                <a:latin typeface="Space Mono Bold" panose="020B0604020202020204" charset="0"/>
              </a:rPr>
              <a:t>chức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năng</a:t>
            </a:r>
            <a:endParaRPr lang="en-US" sz="4000" dirty="0">
              <a:latin typeface="Space Mono Bold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978315"/>
            <a:ext cx="17302711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Giao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diện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thân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thiện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với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người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dùng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dễ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sử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dụng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phục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vụ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tốt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hoạt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động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tốt</a:t>
            </a:r>
            <a:r>
              <a:rPr lang="en-US" sz="3000" dirty="0">
                <a:latin typeface="Be Vietnam" panose="020B0604020202020204" charset="0"/>
              </a:rPr>
              <a:t> 24/24 </a:t>
            </a:r>
            <a:r>
              <a:rPr lang="en-US" sz="3000" dirty="0" err="1">
                <a:latin typeface="Be Vietnam" panose="020B0604020202020204" charset="0"/>
              </a:rPr>
              <a:t>giờ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7 </a:t>
            </a:r>
            <a:r>
              <a:rPr lang="en-US" sz="3000" dirty="0" err="1">
                <a:latin typeface="Be Vietnam" panose="020B0604020202020204" charset="0"/>
              </a:rPr>
              <a:t>ngày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trên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tuần</a:t>
            </a:r>
            <a:r>
              <a:rPr lang="en-US" sz="3000" dirty="0">
                <a:latin typeface="Be Vietnam" panose="020B0604020202020204" charset="0"/>
              </a:rPr>
              <a:t>. </a:t>
            </a:r>
            <a:r>
              <a:rPr lang="en-US" sz="3000" dirty="0" err="1">
                <a:latin typeface="Be Vietnam" panose="020B0604020202020204" charset="0"/>
              </a:rPr>
              <a:t>Trong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trường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hợp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ngừng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hoạt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động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ngoài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kế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hoạch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tất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tính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sẽ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hoạt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động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trở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lại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sau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một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ngày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làm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việc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Độ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trễ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mở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ứng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dụng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dưới</a:t>
            </a:r>
            <a:r>
              <a:rPr lang="en-US" sz="3000" dirty="0">
                <a:latin typeface="Be Vietnam" panose="020B0604020202020204" charset="0"/>
              </a:rPr>
              <a:t> 4s </a:t>
            </a:r>
            <a:r>
              <a:rPr lang="en-US" sz="3000" dirty="0" err="1">
                <a:latin typeface="Be Vietnam" panose="020B0604020202020204" charset="0"/>
              </a:rPr>
              <a:t>với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người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dùng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đồng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thời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tối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là</a:t>
            </a:r>
            <a:r>
              <a:rPr lang="en-US" sz="3000" dirty="0">
                <a:latin typeface="Be Vietnam" panose="020B0604020202020204" charset="0"/>
              </a:rPr>
              <a:t> 10000.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Khả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người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dùng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thành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công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cao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hơn</a:t>
            </a:r>
            <a:r>
              <a:rPr lang="en-US" sz="3000" dirty="0">
                <a:latin typeface="Be Vietnam" panose="020B0604020202020204" charset="0"/>
              </a:rPr>
              <a:t> 99%.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Nếu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dịch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vụ</a:t>
            </a:r>
            <a:r>
              <a:rPr lang="en-US" sz="3000" dirty="0">
                <a:latin typeface="Be Vietnam" panose="020B0604020202020204" charset="0"/>
              </a:rPr>
              <a:t> email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tin </a:t>
            </a:r>
            <a:r>
              <a:rPr lang="en-US" sz="3000" dirty="0" err="1">
                <a:latin typeface="Be Vietnam" panose="020B0604020202020204" charset="0"/>
              </a:rPr>
              <a:t>nhắn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tự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động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không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dụng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chúng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được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bảo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trì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trong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khoảng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giờ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Ứng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dụng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phải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tuân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theo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kiến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trúc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hướng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dịch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vụ</a:t>
            </a:r>
            <a:r>
              <a:rPr lang="en-US" sz="3000" dirty="0" smtClean="0">
                <a:latin typeface="Be Vietnam" panose="020B0604020202020204" charset="0"/>
              </a:rPr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8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5626311" y="95801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16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1837" y="190500"/>
            <a:ext cx="8039380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>
                <a:latin typeface="Space Mono Bold" panose="020B0604020202020204" charset="0"/>
              </a:rPr>
              <a:t>Các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yêu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cầu</a:t>
            </a:r>
            <a:r>
              <a:rPr lang="en-US" sz="4000" dirty="0">
                <a:latin typeface="Space Mono Bold" panose="020B0604020202020204" charset="0"/>
              </a:rPr>
              <a:t> phi </a:t>
            </a:r>
            <a:r>
              <a:rPr lang="en-US" sz="4000" dirty="0" err="1">
                <a:latin typeface="Space Mono Bold" panose="020B0604020202020204" charset="0"/>
              </a:rPr>
              <a:t>chức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năng</a:t>
            </a:r>
            <a:endParaRPr lang="en-US" sz="4000" dirty="0">
              <a:latin typeface="Space Mono Bold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978315"/>
            <a:ext cx="17302711" cy="825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sẽ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duy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trì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tính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toàn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vẹn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của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dữ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liệu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bằng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giữ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bản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sao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lưu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của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tất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bản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cập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nhật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cơ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sở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dữ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liệu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Nếu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một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sự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cố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lớn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xảy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ra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doanh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nghiệp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phải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thực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hiện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biện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pháp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hoạt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động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trở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lại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trong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vòng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ngày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Chỉ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những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người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dùng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vai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trò</a:t>
            </a:r>
            <a:r>
              <a:rPr lang="en-US" sz="3000" dirty="0">
                <a:latin typeface="Be Vietnam" panose="020B0604020202020204" charset="0"/>
              </a:rPr>
              <a:t> “</a:t>
            </a:r>
            <a:r>
              <a:rPr lang="en-US" sz="3000" dirty="0" err="1">
                <a:latin typeface="Be Vietnam" panose="020B0604020202020204" charset="0"/>
              </a:rPr>
              <a:t>nhân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viên</a:t>
            </a:r>
            <a:r>
              <a:rPr lang="en-US" sz="3000" dirty="0">
                <a:latin typeface="Be Vietnam" panose="020B0604020202020204" charset="0"/>
              </a:rPr>
              <a:t>” </a:t>
            </a:r>
            <a:r>
              <a:rPr lang="en-US" sz="3000" dirty="0" err="1">
                <a:latin typeface="Be Vietnam" panose="020B0604020202020204" charset="0"/>
              </a:rPr>
              <a:t>hoặc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chính</a:t>
            </a:r>
            <a:r>
              <a:rPr lang="en-US" sz="3000" dirty="0">
                <a:latin typeface="Be Vietnam" panose="020B0604020202020204" charset="0"/>
              </a:rPr>
              <a:t> “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” </a:t>
            </a:r>
            <a:r>
              <a:rPr lang="en-US" sz="3000" dirty="0" err="1">
                <a:latin typeface="Be Vietnam" panose="020B0604020202020204" charset="0"/>
              </a:rPr>
              <a:t>đó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mới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chỉnh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sửa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 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được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vận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bởi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sản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xuất</a:t>
            </a:r>
            <a:r>
              <a:rPr lang="en-US" sz="3000" dirty="0">
                <a:latin typeface="Be Vietnam" panose="020B0604020202020204" charset="0"/>
              </a:rPr>
              <a:t>.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động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phá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hoại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từ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bên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ngoài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luôn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được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ngăn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chặn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bởi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quản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trị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viên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pháp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luật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Chức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tìm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kiếm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minh: </a:t>
            </a:r>
            <a:r>
              <a:rPr lang="en-US" sz="3000" dirty="0" err="1">
                <a:latin typeface="Be Vietnam" panose="020B0604020202020204" charset="0"/>
              </a:rPr>
              <a:t>tìm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theo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điểm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đi</a:t>
            </a:r>
            <a:r>
              <a:rPr lang="en-US" sz="3000" dirty="0">
                <a:latin typeface="Be Vietnam" panose="020B0604020202020204" charset="0"/>
              </a:rPr>
              <a:t> – </a:t>
            </a:r>
            <a:r>
              <a:rPr lang="en-US" sz="3000" dirty="0" err="1">
                <a:latin typeface="Be Vietnam" panose="020B0604020202020204" charset="0"/>
              </a:rPr>
              <a:t>điểm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đến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theo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lịch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trình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ngày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chạy</a:t>
            </a:r>
            <a:r>
              <a:rPr lang="en-US" sz="3000" dirty="0">
                <a:latin typeface="Be Vietnam" panose="020B060402020202020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511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5626311" y="95801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17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1837" y="190500"/>
            <a:ext cx="8039380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>
                <a:latin typeface="Space Mono Bold" panose="020B0604020202020204" charset="0"/>
              </a:rPr>
              <a:t>Các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yêu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cầu</a:t>
            </a:r>
            <a:r>
              <a:rPr lang="en-US" sz="4000" dirty="0">
                <a:latin typeface="Space Mono Bold" panose="020B0604020202020204" charset="0"/>
              </a:rPr>
              <a:t> phi </a:t>
            </a:r>
            <a:r>
              <a:rPr lang="en-US" sz="4000" dirty="0" err="1">
                <a:latin typeface="Space Mono Bold" panose="020B0604020202020204" charset="0"/>
              </a:rPr>
              <a:t>chức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năng</a:t>
            </a:r>
            <a:endParaRPr lang="en-US" sz="4000" dirty="0">
              <a:latin typeface="Space Mono Bold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978315"/>
            <a:ext cx="1730271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Chức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sửa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hủy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thanh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toán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trực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tiếp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phải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đảm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bảo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chính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bảo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mật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yêu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cầu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chất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lượng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: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000" dirty="0" err="1">
                <a:latin typeface="Be Vietnam" panose="020B0604020202020204" charset="0"/>
              </a:rPr>
              <a:t>Tính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đúng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đắn</a:t>
            </a:r>
            <a:r>
              <a:rPr lang="en-US" sz="3000" dirty="0">
                <a:latin typeface="Be Vietnam" panose="020B0604020202020204" charset="0"/>
              </a:rPr>
              <a:t>: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chức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phải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hoạt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động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đúng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theo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yêu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cầu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000" dirty="0" err="1">
                <a:latin typeface="Be Vietnam" panose="020B0604020202020204" charset="0"/>
              </a:rPr>
              <a:t>Tính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khoa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học</a:t>
            </a:r>
            <a:r>
              <a:rPr lang="en-US" sz="3000" dirty="0">
                <a:latin typeface="Be Vietnam" panose="020B0604020202020204" charset="0"/>
              </a:rPr>
              <a:t>: </a:t>
            </a:r>
            <a:r>
              <a:rPr lang="en-US" sz="3000" dirty="0" err="1">
                <a:latin typeface="Be Vietnam" panose="020B0604020202020204" charset="0"/>
              </a:rPr>
              <a:t>Cách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xây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dựng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tổ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chức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chức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phải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khoa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học</a:t>
            </a:r>
            <a:r>
              <a:rPr lang="en-US" sz="3000" dirty="0">
                <a:latin typeface="Be Vietnam" panose="020B0604020202020204" charset="0"/>
              </a:rPr>
              <a:t>. </a:t>
            </a:r>
            <a:r>
              <a:rPr lang="en-US" sz="3000" dirty="0" err="1">
                <a:latin typeface="Be Vietnam" panose="020B0604020202020204" charset="0"/>
              </a:rPr>
              <a:t>Xây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dựng</a:t>
            </a:r>
            <a:r>
              <a:rPr lang="en-US" sz="3000" dirty="0">
                <a:latin typeface="Be Vietnam" panose="020B0604020202020204" charset="0"/>
              </a:rPr>
              <a:t> CSDL </a:t>
            </a:r>
            <a:r>
              <a:rPr lang="en-US" sz="3000" dirty="0" err="1">
                <a:latin typeface="Be Vietnam" panose="020B0604020202020204" charset="0"/>
              </a:rPr>
              <a:t>hợp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lý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khoa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học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nhằm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nâng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cao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tốc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độ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truy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xuất</a:t>
            </a:r>
            <a:r>
              <a:rPr lang="en-US" sz="3000" dirty="0">
                <a:latin typeface="Be Vietnam" panose="020B0604020202020204" charset="0"/>
              </a:rPr>
              <a:t> CSDL, </a:t>
            </a:r>
            <a:r>
              <a:rPr lang="en-US" sz="3000" dirty="0" err="1">
                <a:latin typeface="Be Vietnam" panose="020B0604020202020204" charset="0"/>
              </a:rPr>
              <a:t>giảm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tài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nguyên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lưu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trữ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dữ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liệu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000" dirty="0" err="1">
                <a:latin typeface="Be Vietnam" panose="020B0604020202020204" charset="0"/>
              </a:rPr>
              <a:t>Tính</a:t>
            </a:r>
            <a:r>
              <a:rPr lang="en-US" sz="3000" dirty="0">
                <a:latin typeface="Be Vietnam" panose="020B0604020202020204" charset="0"/>
              </a:rPr>
              <a:t> tin </a:t>
            </a:r>
            <a:r>
              <a:rPr lang="en-US" sz="3000" dirty="0" err="1">
                <a:latin typeface="Be Vietnam" panose="020B0604020202020204" charset="0"/>
              </a:rPr>
              <a:t>cậy</a:t>
            </a:r>
            <a:r>
              <a:rPr lang="en-US" sz="3000" dirty="0">
                <a:latin typeface="Be Vietnam" panose="020B0604020202020204" charset="0"/>
              </a:rPr>
              <a:t>: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phải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đảm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bảo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bảo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mật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an </a:t>
            </a:r>
            <a:r>
              <a:rPr lang="en-US" sz="3000" dirty="0" err="1">
                <a:latin typeface="Be Vietnam" panose="020B0604020202020204" charset="0"/>
              </a:rPr>
              <a:t>toàn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người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sử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dụng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nhất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trong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việc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thanh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toán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hủy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thông</a:t>
            </a:r>
            <a:r>
              <a:rPr lang="en-US" sz="3000" dirty="0">
                <a:latin typeface="Be Vietnam" panose="020B0604020202020204" charset="0"/>
              </a:rPr>
              <a:t> tin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3000" dirty="0" err="1">
                <a:latin typeface="Be Vietnam" panose="020B0604020202020204" charset="0"/>
              </a:rPr>
              <a:t>Tính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thích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nghi</a:t>
            </a:r>
            <a:r>
              <a:rPr lang="en-US" sz="3000" dirty="0">
                <a:latin typeface="Be Vietnam" panose="020B0604020202020204" charset="0"/>
              </a:rPr>
              <a:t>: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chạy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tốt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trên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nhiều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điều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hành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nhau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như</a:t>
            </a:r>
            <a:r>
              <a:rPr lang="en-US" sz="3000" dirty="0">
                <a:latin typeface="Be Vietnam" panose="020B0604020202020204" charset="0"/>
              </a:rPr>
              <a:t> Windows 7, 8, 10 </a:t>
            </a:r>
            <a:r>
              <a:rPr lang="en-US" sz="3000" dirty="0" err="1">
                <a:latin typeface="Be Vietnam" panose="020B0604020202020204" charset="0"/>
              </a:rPr>
              <a:t>và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mới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nhất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là</a:t>
            </a:r>
            <a:r>
              <a:rPr lang="en-US" sz="3000" dirty="0">
                <a:latin typeface="Be Vietnam" panose="020B0604020202020204" charset="0"/>
              </a:rPr>
              <a:t> Windows 11.</a:t>
            </a:r>
          </a:p>
        </p:txBody>
      </p:sp>
    </p:spTree>
    <p:extLst>
      <p:ext uri="{BB962C8B-B14F-4D97-AF65-F5344CB8AC3E}">
        <p14:creationId xmlns:p14="http://schemas.microsoft.com/office/powerpoint/2010/main" val="25807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375428" y="5890020"/>
            <a:ext cx="5959819" cy="595981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l="l" t="t" r="r" b="b"/>
              <a:pathLst>
                <a:path w="6357621" h="6353810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l="l" t="t" r="r" b="b"/>
              <a:pathLst>
                <a:path w="6263640" h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06896" y="1783278"/>
            <a:ext cx="15674207" cy="5460169"/>
            <a:chOff x="0" y="0"/>
            <a:chExt cx="20898943" cy="728022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1813347" y="3079982"/>
            <a:ext cx="14393812" cy="3442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0"/>
              </a:lnSpc>
            </a:pP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III.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Sơ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đồ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chức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năng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hệ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thống</a:t>
            </a:r>
            <a:endParaRPr lang="en-US" sz="11000" dirty="0">
              <a:solidFill>
                <a:srgbClr val="000000"/>
              </a:solidFill>
              <a:latin typeface="Space Mono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306896" y="7510197"/>
            <a:ext cx="15406714" cy="1219919"/>
            <a:chOff x="0" y="0"/>
            <a:chExt cx="30050193" cy="2379405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29986694" cy="2315905"/>
            </a:xfrm>
            <a:custGeom>
              <a:avLst/>
              <a:gdLst/>
              <a:ahLst/>
              <a:cxnLst/>
              <a:rect l="l" t="t" r="r" b="b"/>
              <a:pathLst>
                <a:path w="29986694" h="2315905">
                  <a:moveTo>
                    <a:pt x="29893983" y="2315905"/>
                  </a:moveTo>
                  <a:lnTo>
                    <a:pt x="92710" y="2315905"/>
                  </a:lnTo>
                  <a:cubicBezTo>
                    <a:pt x="41910" y="2315905"/>
                    <a:pt x="0" y="2273995"/>
                    <a:pt x="0" y="222319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892712" y="0"/>
                  </a:lnTo>
                  <a:cubicBezTo>
                    <a:pt x="29943512" y="0"/>
                    <a:pt x="29985422" y="41910"/>
                    <a:pt x="29985422" y="92710"/>
                  </a:cubicBezTo>
                  <a:lnTo>
                    <a:pt x="29985422" y="2221925"/>
                  </a:lnTo>
                  <a:cubicBezTo>
                    <a:pt x="29986694" y="2273995"/>
                    <a:pt x="29944783" y="2315905"/>
                    <a:pt x="29893983" y="23159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30050194" cy="2379405"/>
            </a:xfrm>
            <a:custGeom>
              <a:avLst/>
              <a:gdLst/>
              <a:ahLst/>
              <a:cxnLst/>
              <a:rect l="l" t="t" r="r" b="b"/>
              <a:pathLst>
                <a:path w="30050194" h="2379405">
                  <a:moveTo>
                    <a:pt x="29925733" y="59690"/>
                  </a:moveTo>
                  <a:cubicBezTo>
                    <a:pt x="29961294" y="59690"/>
                    <a:pt x="29990504" y="88900"/>
                    <a:pt x="29990504" y="124460"/>
                  </a:cubicBezTo>
                  <a:lnTo>
                    <a:pt x="29990504" y="2254945"/>
                  </a:lnTo>
                  <a:cubicBezTo>
                    <a:pt x="29990504" y="2290505"/>
                    <a:pt x="29961294" y="2319715"/>
                    <a:pt x="29925733" y="2319715"/>
                  </a:cubicBezTo>
                  <a:lnTo>
                    <a:pt x="124460" y="2319715"/>
                  </a:lnTo>
                  <a:cubicBezTo>
                    <a:pt x="88900" y="2319715"/>
                    <a:pt x="59690" y="2290505"/>
                    <a:pt x="59690" y="225494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925733" y="59690"/>
                  </a:lnTo>
                  <a:moveTo>
                    <a:pt x="299257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54945"/>
                  </a:lnTo>
                  <a:cubicBezTo>
                    <a:pt x="0" y="2323525"/>
                    <a:pt x="55880" y="2379405"/>
                    <a:pt x="124460" y="2379405"/>
                  </a:cubicBezTo>
                  <a:lnTo>
                    <a:pt x="29925733" y="2379405"/>
                  </a:lnTo>
                  <a:cubicBezTo>
                    <a:pt x="29994312" y="2379405"/>
                    <a:pt x="30050194" y="2323525"/>
                    <a:pt x="30050194" y="2254945"/>
                  </a:cubicBezTo>
                  <a:lnTo>
                    <a:pt x="30050194" y="124460"/>
                  </a:lnTo>
                  <a:cubicBezTo>
                    <a:pt x="30050194" y="55880"/>
                    <a:pt x="29994312" y="0"/>
                    <a:pt x="299257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557325" y="7758760"/>
            <a:ext cx="722792" cy="722792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891862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18</a:t>
            </a:fld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891862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19</a:t>
            </a:fld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62" y="1303337"/>
            <a:ext cx="15544800" cy="84423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012938" y="290023"/>
            <a:ext cx="8039380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 smtClean="0">
                <a:latin typeface="Space Mono Bold" panose="020B0604020202020204" charset="0"/>
              </a:rPr>
              <a:t>Sơ</a:t>
            </a:r>
            <a:r>
              <a:rPr lang="en-US" sz="4000" dirty="0" smtClean="0">
                <a:latin typeface="Space Mono Bold" panose="020B0604020202020204" charset="0"/>
              </a:rPr>
              <a:t> </a:t>
            </a:r>
            <a:r>
              <a:rPr lang="en-US" sz="4000" dirty="0" err="1" smtClean="0">
                <a:latin typeface="Space Mono Bold" panose="020B0604020202020204" charset="0"/>
              </a:rPr>
              <a:t>đồ</a:t>
            </a:r>
            <a:r>
              <a:rPr lang="en-US" sz="4000" dirty="0" smtClean="0">
                <a:latin typeface="Space Mono Bold" panose="020B0604020202020204" charset="0"/>
              </a:rPr>
              <a:t> Use Cases </a:t>
            </a:r>
            <a:r>
              <a:rPr lang="en-US" sz="4000" dirty="0" err="1" smtClean="0">
                <a:latin typeface="Space Mono Bold" panose="020B0604020202020204" charset="0"/>
              </a:rPr>
              <a:t>tổng</a:t>
            </a:r>
            <a:r>
              <a:rPr lang="en-US" sz="4000" dirty="0" smtClean="0">
                <a:latin typeface="Space Mono Bold" panose="020B0604020202020204" charset="0"/>
              </a:rPr>
              <a:t> </a:t>
            </a:r>
            <a:r>
              <a:rPr lang="en-US" sz="4000" dirty="0" err="1" smtClean="0">
                <a:latin typeface="Space Mono Bold" panose="020B0604020202020204" charset="0"/>
              </a:rPr>
              <a:t>quát</a:t>
            </a:r>
            <a:endParaRPr lang="en-US" sz="4000" dirty="0">
              <a:latin typeface="Space Mono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290306" y="7380162"/>
            <a:ext cx="7574892" cy="3401815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564233" y="1454410"/>
            <a:ext cx="7026518" cy="7027923"/>
            <a:chOff x="0" y="0"/>
            <a:chExt cx="6348730" cy="6350000"/>
          </a:xfrm>
        </p:grpSpPr>
        <p:sp>
          <p:nvSpPr>
            <p:cNvPr id="4" name="Freeform 4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l="l" t="t" r="r" b="b"/>
              <a:pathLst>
                <a:path w="6324600" h="581406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l="l" t="t" r="r" b="b"/>
              <a:pathLst>
                <a:path w="6324600" h="6985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l="l" t="t" r="r" b="b"/>
              <a:pathLst>
                <a:path w="1106170" h="27940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339762" y="4472940"/>
            <a:ext cx="5475459" cy="134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8799" dirty="0" err="1">
                <a:solidFill>
                  <a:srgbClr val="000000"/>
                </a:solidFill>
                <a:latin typeface="Space Mono Bold"/>
              </a:rPr>
              <a:t>Nội</a:t>
            </a:r>
            <a:r>
              <a:rPr lang="en-US" sz="8799" dirty="0">
                <a:solidFill>
                  <a:srgbClr val="000000"/>
                </a:solidFill>
                <a:latin typeface="Space Mono Bold"/>
              </a:rPr>
              <a:t> dung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073904" y="-379645"/>
            <a:ext cx="3959423" cy="3959423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478314" y="2566375"/>
            <a:ext cx="7173110" cy="1127305"/>
            <a:chOff x="0" y="0"/>
            <a:chExt cx="12131333" cy="1906525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12067833" cy="1843025"/>
            </a:xfrm>
            <a:custGeom>
              <a:avLst/>
              <a:gdLst/>
              <a:ahLst/>
              <a:cxnLst/>
              <a:rect l="l" t="t" r="r" b="b"/>
              <a:pathLst>
                <a:path w="12067833" h="1843025">
                  <a:moveTo>
                    <a:pt x="11975123" y="1843025"/>
                  </a:moveTo>
                  <a:lnTo>
                    <a:pt x="92710" y="1843025"/>
                  </a:lnTo>
                  <a:cubicBezTo>
                    <a:pt x="41910" y="1843025"/>
                    <a:pt x="0" y="1801115"/>
                    <a:pt x="0" y="17503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973853" y="0"/>
                  </a:lnTo>
                  <a:cubicBezTo>
                    <a:pt x="12024653" y="0"/>
                    <a:pt x="12066563" y="41910"/>
                    <a:pt x="12066563" y="92710"/>
                  </a:cubicBezTo>
                  <a:lnTo>
                    <a:pt x="12066563" y="1749045"/>
                  </a:lnTo>
                  <a:cubicBezTo>
                    <a:pt x="12067833" y="1801115"/>
                    <a:pt x="12025923" y="1843025"/>
                    <a:pt x="11975123" y="18430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2131333" cy="1906525"/>
            </a:xfrm>
            <a:custGeom>
              <a:avLst/>
              <a:gdLst/>
              <a:ahLst/>
              <a:cxnLst/>
              <a:rect l="l" t="t" r="r" b="b"/>
              <a:pathLst>
                <a:path w="12131333" h="1906525">
                  <a:moveTo>
                    <a:pt x="12006873" y="59690"/>
                  </a:moveTo>
                  <a:cubicBezTo>
                    <a:pt x="12042432" y="59690"/>
                    <a:pt x="12071643" y="88900"/>
                    <a:pt x="12071643" y="124460"/>
                  </a:cubicBezTo>
                  <a:lnTo>
                    <a:pt x="12071643" y="1782065"/>
                  </a:lnTo>
                  <a:cubicBezTo>
                    <a:pt x="12071643" y="1817625"/>
                    <a:pt x="12042432" y="1846835"/>
                    <a:pt x="12006873" y="1846835"/>
                  </a:cubicBezTo>
                  <a:lnTo>
                    <a:pt x="124460" y="1846835"/>
                  </a:lnTo>
                  <a:cubicBezTo>
                    <a:pt x="88900" y="1846835"/>
                    <a:pt x="59690" y="1817625"/>
                    <a:pt x="59690" y="17820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006873" y="59690"/>
                  </a:lnTo>
                  <a:moveTo>
                    <a:pt x="1200687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2065"/>
                  </a:lnTo>
                  <a:cubicBezTo>
                    <a:pt x="0" y="1850645"/>
                    <a:pt x="55880" y="1906525"/>
                    <a:pt x="124460" y="1906525"/>
                  </a:cubicBezTo>
                  <a:lnTo>
                    <a:pt x="12006873" y="1906525"/>
                  </a:lnTo>
                  <a:cubicBezTo>
                    <a:pt x="12075453" y="1906525"/>
                    <a:pt x="12131333" y="1850645"/>
                    <a:pt x="12131333" y="1782065"/>
                  </a:cubicBezTo>
                  <a:lnTo>
                    <a:pt x="12131333" y="124460"/>
                  </a:lnTo>
                  <a:cubicBezTo>
                    <a:pt x="12131333" y="55880"/>
                    <a:pt x="12075453" y="0"/>
                    <a:pt x="1200687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0525638" y="2830240"/>
            <a:ext cx="5718521" cy="458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dirty="0" smtClean="0">
                <a:solidFill>
                  <a:srgbClr val="000000"/>
                </a:solidFill>
                <a:latin typeface="Be Vietnam"/>
              </a:rPr>
              <a:t>I. </a:t>
            </a:r>
            <a:r>
              <a:rPr lang="en-US" sz="3000" dirty="0" err="1" smtClean="0">
                <a:solidFill>
                  <a:srgbClr val="000000"/>
                </a:solidFill>
                <a:latin typeface="Be Vietnam"/>
              </a:rPr>
              <a:t>Khảo</a:t>
            </a:r>
            <a:r>
              <a:rPr lang="en-US" sz="3000" dirty="0" smtClean="0">
                <a:solidFill>
                  <a:srgbClr val="000000"/>
                </a:solidFill>
                <a:latin typeface="Be Vietnam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Be Vietnam"/>
              </a:rPr>
              <a:t>sát</a:t>
            </a:r>
            <a:r>
              <a:rPr lang="en-US" sz="3000" dirty="0" smtClean="0">
                <a:solidFill>
                  <a:srgbClr val="000000"/>
                </a:solidFill>
                <a:latin typeface="Be Vietnam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Be Vietnam"/>
              </a:rPr>
              <a:t>hệ</a:t>
            </a:r>
            <a:r>
              <a:rPr lang="en-US" sz="3000" dirty="0" smtClean="0">
                <a:solidFill>
                  <a:srgbClr val="000000"/>
                </a:solidFill>
                <a:latin typeface="Be Vietnam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Be Vietnam"/>
              </a:rPr>
              <a:t>thống</a:t>
            </a:r>
            <a:endParaRPr lang="en-US" sz="3000" dirty="0">
              <a:solidFill>
                <a:srgbClr val="000000"/>
              </a:solidFill>
              <a:latin typeface="Be Vietnam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760884" y="2868340"/>
            <a:ext cx="494774" cy="494774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9478314" y="4011077"/>
            <a:ext cx="7173110" cy="1688779"/>
            <a:chOff x="0" y="0"/>
            <a:chExt cx="9564147" cy="225170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9564147" cy="2251706"/>
              <a:chOff x="0" y="0"/>
              <a:chExt cx="12131333" cy="285610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1750" y="31750"/>
                <a:ext cx="12067833" cy="2792603"/>
              </a:xfrm>
              <a:custGeom>
                <a:avLst/>
                <a:gdLst/>
                <a:ahLst/>
                <a:cxnLst/>
                <a:rect l="l" t="t" r="r" b="b"/>
                <a:pathLst>
                  <a:path w="12067833" h="2792603">
                    <a:moveTo>
                      <a:pt x="11975123" y="2792603"/>
                    </a:moveTo>
                    <a:lnTo>
                      <a:pt x="92710" y="2792603"/>
                    </a:lnTo>
                    <a:cubicBezTo>
                      <a:pt x="41910" y="2792603"/>
                      <a:pt x="0" y="2750693"/>
                      <a:pt x="0" y="26998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1973853" y="0"/>
                    </a:lnTo>
                    <a:cubicBezTo>
                      <a:pt x="12024653" y="0"/>
                      <a:pt x="12066563" y="41910"/>
                      <a:pt x="12066563" y="92710"/>
                    </a:cubicBezTo>
                    <a:lnTo>
                      <a:pt x="12066563" y="2698623"/>
                    </a:lnTo>
                    <a:cubicBezTo>
                      <a:pt x="12067833" y="2750693"/>
                      <a:pt x="12025923" y="2792603"/>
                      <a:pt x="11975123" y="27926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0"/>
                <a:ext cx="12131333" cy="2856103"/>
              </a:xfrm>
              <a:custGeom>
                <a:avLst/>
                <a:gdLst/>
                <a:ahLst/>
                <a:cxnLst/>
                <a:rect l="l" t="t" r="r" b="b"/>
                <a:pathLst>
                  <a:path w="12131333" h="2856103">
                    <a:moveTo>
                      <a:pt x="12006873" y="59690"/>
                    </a:moveTo>
                    <a:cubicBezTo>
                      <a:pt x="12042432" y="59690"/>
                      <a:pt x="12071643" y="88900"/>
                      <a:pt x="12071643" y="124460"/>
                    </a:cubicBezTo>
                    <a:lnTo>
                      <a:pt x="12071643" y="2731643"/>
                    </a:lnTo>
                    <a:cubicBezTo>
                      <a:pt x="12071643" y="2767203"/>
                      <a:pt x="12042432" y="2796413"/>
                      <a:pt x="12006873" y="2796413"/>
                    </a:cubicBezTo>
                    <a:lnTo>
                      <a:pt x="124460" y="2796413"/>
                    </a:lnTo>
                    <a:cubicBezTo>
                      <a:pt x="88900" y="2796413"/>
                      <a:pt x="59690" y="2767203"/>
                      <a:pt x="59690" y="27316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006873" y="59690"/>
                    </a:lnTo>
                    <a:moveTo>
                      <a:pt x="1200687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731643"/>
                    </a:lnTo>
                    <a:cubicBezTo>
                      <a:pt x="0" y="2800223"/>
                      <a:pt x="55880" y="2856103"/>
                      <a:pt x="124460" y="2856103"/>
                    </a:cubicBezTo>
                    <a:lnTo>
                      <a:pt x="12006873" y="2856103"/>
                    </a:lnTo>
                    <a:cubicBezTo>
                      <a:pt x="12075453" y="2856103"/>
                      <a:pt x="12131333" y="2800223"/>
                      <a:pt x="12131333" y="2731643"/>
                    </a:cubicBezTo>
                    <a:lnTo>
                      <a:pt x="12131333" y="124460"/>
                    </a:lnTo>
                    <a:cubicBezTo>
                      <a:pt x="12131333" y="55880"/>
                      <a:pt x="12075453" y="0"/>
                      <a:pt x="1200687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388191" y="664271"/>
              <a:ext cx="7624695" cy="6117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Be Vietnam"/>
                </a:rPr>
                <a:t>II.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Phân</a:t>
              </a:r>
              <a:r>
                <a:rPr lang="en-US" sz="2999" dirty="0" smtClean="0">
                  <a:solidFill>
                    <a:srgbClr val="000000"/>
                  </a:solidFill>
                  <a:latin typeface="Be Vietnam"/>
                </a:rPr>
                <a:t>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tích</a:t>
              </a:r>
              <a:r>
                <a:rPr lang="en-US" sz="2999" dirty="0" smtClean="0">
                  <a:solidFill>
                    <a:srgbClr val="000000"/>
                  </a:solidFill>
                  <a:latin typeface="Be Vietnam"/>
                </a:rPr>
                <a:t>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hệ</a:t>
              </a:r>
              <a:r>
                <a:rPr lang="en-US" sz="2999" dirty="0" smtClean="0">
                  <a:solidFill>
                    <a:srgbClr val="000000"/>
                  </a:solidFill>
                  <a:latin typeface="Be Vietnam"/>
                </a:rPr>
                <a:t>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thống</a:t>
              </a:r>
              <a:endParaRPr lang="en-US" sz="2999" dirty="0">
                <a:solidFill>
                  <a:srgbClr val="000000"/>
                </a:solidFill>
                <a:latin typeface="Be Vietnam"/>
              </a:endParaRPr>
            </a:p>
          </p:txBody>
        </p: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76761" y="664558"/>
              <a:ext cx="659699" cy="659699"/>
            </a:xfrm>
            <a:prstGeom prst="rect">
              <a:avLst/>
            </a:prstGeom>
          </p:spPr>
        </p:pic>
      </p:grpSp>
      <p:grpSp>
        <p:nvGrpSpPr>
          <p:cNvPr id="22" name="Group 22"/>
          <p:cNvGrpSpPr/>
          <p:nvPr/>
        </p:nvGrpSpPr>
        <p:grpSpPr>
          <a:xfrm>
            <a:off x="9478314" y="6018830"/>
            <a:ext cx="7173110" cy="1361332"/>
            <a:chOff x="0" y="0"/>
            <a:chExt cx="9564147" cy="1815110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9564147" cy="1815110"/>
              <a:chOff x="0" y="0"/>
              <a:chExt cx="12131333" cy="230231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1750" y="31750"/>
                <a:ext cx="12067833" cy="2238817"/>
              </a:xfrm>
              <a:custGeom>
                <a:avLst/>
                <a:gdLst/>
                <a:ahLst/>
                <a:cxnLst/>
                <a:rect l="l" t="t" r="r" b="b"/>
                <a:pathLst>
                  <a:path w="12067833" h="2238817">
                    <a:moveTo>
                      <a:pt x="11975123" y="2238817"/>
                    </a:moveTo>
                    <a:lnTo>
                      <a:pt x="92710" y="2238817"/>
                    </a:lnTo>
                    <a:cubicBezTo>
                      <a:pt x="41910" y="2238817"/>
                      <a:pt x="0" y="2196907"/>
                      <a:pt x="0" y="214610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1973853" y="0"/>
                    </a:lnTo>
                    <a:cubicBezTo>
                      <a:pt x="12024653" y="0"/>
                      <a:pt x="12066563" y="41910"/>
                      <a:pt x="12066563" y="92710"/>
                    </a:cubicBezTo>
                    <a:lnTo>
                      <a:pt x="12066563" y="2144837"/>
                    </a:lnTo>
                    <a:cubicBezTo>
                      <a:pt x="12067833" y="2196908"/>
                      <a:pt x="12025923" y="2238817"/>
                      <a:pt x="11975123" y="223881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0"/>
                <a:ext cx="12131333" cy="2302318"/>
              </a:xfrm>
              <a:custGeom>
                <a:avLst/>
                <a:gdLst/>
                <a:ahLst/>
                <a:cxnLst/>
                <a:rect l="l" t="t" r="r" b="b"/>
                <a:pathLst>
                  <a:path w="12131333" h="2302318">
                    <a:moveTo>
                      <a:pt x="12006873" y="59690"/>
                    </a:moveTo>
                    <a:cubicBezTo>
                      <a:pt x="12042432" y="59690"/>
                      <a:pt x="12071643" y="88900"/>
                      <a:pt x="12071643" y="124460"/>
                    </a:cubicBezTo>
                    <a:lnTo>
                      <a:pt x="12071643" y="2177858"/>
                    </a:lnTo>
                    <a:cubicBezTo>
                      <a:pt x="12071643" y="2213418"/>
                      <a:pt x="12042432" y="2242628"/>
                      <a:pt x="12006873" y="2242628"/>
                    </a:cubicBezTo>
                    <a:lnTo>
                      <a:pt x="124460" y="2242628"/>
                    </a:lnTo>
                    <a:cubicBezTo>
                      <a:pt x="88900" y="2242628"/>
                      <a:pt x="59690" y="2213418"/>
                      <a:pt x="59690" y="217785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006873" y="59690"/>
                    </a:lnTo>
                    <a:moveTo>
                      <a:pt x="1200687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177858"/>
                    </a:lnTo>
                    <a:cubicBezTo>
                      <a:pt x="0" y="2246437"/>
                      <a:pt x="55880" y="2302318"/>
                      <a:pt x="124460" y="2302318"/>
                    </a:cubicBezTo>
                    <a:lnTo>
                      <a:pt x="12006873" y="2302318"/>
                    </a:lnTo>
                    <a:cubicBezTo>
                      <a:pt x="12075453" y="2302318"/>
                      <a:pt x="12131333" y="2246437"/>
                      <a:pt x="12131333" y="2177858"/>
                    </a:cubicBezTo>
                    <a:lnTo>
                      <a:pt x="12131333" y="124460"/>
                    </a:lnTo>
                    <a:cubicBezTo>
                      <a:pt x="12131333" y="55880"/>
                      <a:pt x="12075453" y="0"/>
                      <a:pt x="1200687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1396432" y="661034"/>
              <a:ext cx="7624695" cy="6117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99"/>
                </a:lnSpc>
              </a:pPr>
              <a:r>
                <a:rPr lang="en-US" sz="2999" dirty="0">
                  <a:solidFill>
                    <a:srgbClr val="000000"/>
                  </a:solidFill>
                  <a:latin typeface="Be Vietnam"/>
                </a:rPr>
                <a:t>III.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Sơ</a:t>
              </a:r>
              <a:r>
                <a:rPr lang="en-US" sz="2999" dirty="0" smtClean="0">
                  <a:solidFill>
                    <a:srgbClr val="000000"/>
                  </a:solidFill>
                  <a:latin typeface="Be Vietnam"/>
                </a:rPr>
                <a:t>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đồ</a:t>
              </a:r>
              <a:r>
                <a:rPr lang="en-US" sz="2999" dirty="0" smtClean="0">
                  <a:solidFill>
                    <a:srgbClr val="000000"/>
                  </a:solidFill>
                  <a:latin typeface="Be Vietnam"/>
                </a:rPr>
                <a:t>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chức</a:t>
              </a:r>
              <a:r>
                <a:rPr lang="en-US" sz="2999" dirty="0" smtClean="0">
                  <a:solidFill>
                    <a:srgbClr val="000000"/>
                  </a:solidFill>
                  <a:latin typeface="Be Vietnam"/>
                </a:rPr>
                <a:t>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năng</a:t>
              </a:r>
              <a:r>
                <a:rPr lang="en-US" sz="2999" dirty="0" smtClean="0">
                  <a:solidFill>
                    <a:srgbClr val="000000"/>
                  </a:solidFill>
                  <a:latin typeface="Be Vietnam"/>
                </a:rPr>
                <a:t>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hệ</a:t>
              </a:r>
              <a:r>
                <a:rPr lang="en-US" sz="2999" dirty="0" smtClean="0">
                  <a:solidFill>
                    <a:srgbClr val="000000"/>
                  </a:solidFill>
                  <a:latin typeface="Be Vietnam"/>
                </a:rPr>
                <a:t> </a:t>
              </a:r>
              <a:r>
                <a:rPr lang="en-US" sz="2999" dirty="0" err="1" smtClean="0">
                  <a:solidFill>
                    <a:srgbClr val="000000"/>
                  </a:solidFill>
                  <a:latin typeface="Be Vietnam"/>
                </a:rPr>
                <a:t>thống</a:t>
              </a:r>
              <a:endParaRPr lang="en-US" sz="2999" dirty="0">
                <a:solidFill>
                  <a:srgbClr val="000000"/>
                </a:solidFill>
                <a:latin typeface="Be Vietnam"/>
              </a:endParaRPr>
            </a:p>
          </p:txBody>
        </p:sp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76761" y="664558"/>
              <a:ext cx="659699" cy="659699"/>
            </a:xfrm>
            <a:prstGeom prst="rect">
              <a:avLst/>
            </a:prstGeom>
          </p:spPr>
        </p:pic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58496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</a:t>
            </a:fld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891862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20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80929" y="5219700"/>
            <a:ext cx="6553200" cy="72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 smtClean="0">
                <a:latin typeface="Be Vietnam" panose="020B0604020202020204" charset="0"/>
              </a:rPr>
              <a:t>Đặc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tả</a:t>
            </a:r>
            <a:r>
              <a:rPr lang="en-US" sz="4000" dirty="0" smtClean="0">
                <a:latin typeface="Be Vietnam" panose="020B0604020202020204" charset="0"/>
              </a:rPr>
              <a:t> use case </a:t>
            </a:r>
            <a:r>
              <a:rPr lang="en-US" sz="4000" dirty="0" err="1" smtClean="0">
                <a:latin typeface="Be Vietnam" panose="020B0604020202020204" charset="0"/>
              </a:rPr>
              <a:t>đặt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vé</a:t>
            </a:r>
            <a:endParaRPr lang="en-US" sz="4000" dirty="0">
              <a:latin typeface="Be Vietnam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91"/>
            <a:ext cx="7848600" cy="9897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397" y="419100"/>
            <a:ext cx="860226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891862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21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80929" y="5219700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 smtClean="0">
                <a:latin typeface="Be Vietnam" panose="020B0604020202020204" charset="0"/>
              </a:rPr>
              <a:t>Đặc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tả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usecase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thanh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toán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trực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tuyến</a:t>
            </a:r>
            <a:endParaRPr lang="en-US" sz="4000" dirty="0">
              <a:latin typeface="Be Vietnam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"/>
            <a:ext cx="7772400" cy="1005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629" y="410528"/>
            <a:ext cx="8305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lh5.googleusercontent.com/lRy-3tb22q5etlYF3Tfb77OjQQ8vN4X-W8ExTjYRo4n02U4yVfYqeXUs2fyvYPNg-urA5EX6ex6MeqeN5NihozExUUieAuZqdT47mJYlMoTO7XljA_pRmPyc-INEUj-m4z87t7O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"/>
            <a:ext cx="18211800" cy="984354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-10668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22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4076700"/>
            <a:ext cx="2057400" cy="277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000" dirty="0" err="1" smtClean="0">
                <a:latin typeface="Be Vietnam" panose="020B0604020202020204" charset="0"/>
              </a:rPr>
              <a:t>Sơ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 smtClean="0">
                <a:latin typeface="Be Vietnam" panose="020B0604020202020204" charset="0"/>
              </a:rPr>
              <a:t>đồ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 smtClean="0">
                <a:latin typeface="Be Vietnam" panose="020B0604020202020204" charset="0"/>
              </a:rPr>
              <a:t>hoạt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 smtClean="0">
                <a:latin typeface="Be Vietnam" panose="020B0604020202020204" charset="0"/>
              </a:rPr>
              <a:t>động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 smtClean="0">
                <a:latin typeface="Be Vietnam" panose="020B0604020202020204" charset="0"/>
              </a:rPr>
              <a:t>tìm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 smtClean="0">
                <a:latin typeface="Be Vietnam" panose="020B0604020202020204" charset="0"/>
              </a:rPr>
              <a:t>kiếm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 smtClean="0">
                <a:latin typeface="Be Vietnam" panose="020B0604020202020204" charset="0"/>
              </a:rPr>
              <a:t>chuyến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 err="1" smtClean="0">
                <a:latin typeface="Be Vietnam" panose="020B0604020202020204" charset="0"/>
              </a:rPr>
              <a:t>xe</a:t>
            </a:r>
            <a:endParaRPr lang="en-US" sz="3000" dirty="0">
              <a:latin typeface="Be Vietn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-10668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23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465742"/>
            <a:ext cx="3886200" cy="1415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 smtClean="0">
                <a:latin typeface="Be Vietnam" panose="020B0604020202020204" charset="0"/>
              </a:rPr>
              <a:t>Sơ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đồ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hoạt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động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Thống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kê</a:t>
            </a:r>
            <a:endParaRPr lang="en-US" sz="4000" dirty="0">
              <a:latin typeface="Be Vietnam" panose="020B0604020202020204" charset="0"/>
            </a:endParaRPr>
          </a:p>
        </p:txBody>
      </p:sp>
      <p:pic>
        <p:nvPicPr>
          <p:cNvPr id="5" name="Picture 4" descr="https://lh3.googleusercontent.com/g1c0sJPpDBtqMv6sRUHPDuOx7AK_xY9_-11A5BxtUmxBFJ9dBllrnczPqiweMjOtKQEAj27Ut6ATIJPayIOVBiOKn9nxxr8PCGvHk0ObqzCc99TtNRER0fIF8_iFI8TZVu0r7NA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0499"/>
            <a:ext cx="11734800" cy="996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8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577"/>
            <a:ext cx="18288000" cy="9429423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891862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24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5111" y="114553"/>
            <a:ext cx="6215163" cy="743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500" dirty="0" err="1" smtClean="0">
                <a:latin typeface="Space Mono Bold" panose="020B0604020202020204" charset="0"/>
              </a:rPr>
              <a:t>Sơ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đồ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lớp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của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hệ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thống</a:t>
            </a:r>
            <a:endParaRPr lang="en-US" sz="3500" dirty="0">
              <a:latin typeface="Space Mono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8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-10668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25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465742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 smtClean="0">
                <a:latin typeface="Be Vietnam" panose="020B0604020202020204" charset="0"/>
              </a:rPr>
              <a:t>Sơ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đồ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tuần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tự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Thống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kê</a:t>
            </a:r>
            <a:endParaRPr lang="en-US" sz="4000" dirty="0">
              <a:latin typeface="Be Vietnam" panose="020B0604020202020204" charset="0"/>
            </a:endParaRPr>
          </a:p>
        </p:txBody>
      </p:sp>
      <p:pic>
        <p:nvPicPr>
          <p:cNvPr id="6" name="Picture 5" descr="https://lh3.googleusercontent.com/x6BBgJ5_JX-KssZRLVubV3N3sacQmErd6THIudu57zlegZTanohNGYU6GXiowOrwh7D4HMnlGtm0Uxbsp_VdGBg8WYJKiupC3xWdTKAuwaQBD84b-ChwQaSphX1P5eEtaJjs7Bn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4300"/>
            <a:ext cx="11963400" cy="101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9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-10668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26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1562100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 smtClean="0">
                <a:latin typeface="Be Vietnam" panose="020B0604020202020204" charset="0"/>
              </a:rPr>
              <a:t>Sơ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đồ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trạng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thái</a:t>
            </a:r>
            <a:r>
              <a:rPr lang="en-US" sz="4000" dirty="0" smtClean="0">
                <a:latin typeface="Be Vietnam" panose="020B0604020202020204" charset="0"/>
              </a:rPr>
              <a:t> – </a:t>
            </a:r>
            <a:r>
              <a:rPr lang="en-US" sz="4000" dirty="0" err="1" smtClean="0">
                <a:latin typeface="Be Vietnam" panose="020B0604020202020204" charset="0"/>
              </a:rPr>
              <a:t>vé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xe</a:t>
            </a:r>
            <a:endParaRPr lang="en-US" sz="4000" dirty="0">
              <a:latin typeface="Be Vietnam" panose="020B06040202020202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0500"/>
            <a:ext cx="9144000" cy="46482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295900"/>
            <a:ext cx="9141725" cy="426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77704" y="6690836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 smtClean="0">
                <a:latin typeface="Be Vietnam" panose="020B0604020202020204" charset="0"/>
              </a:rPr>
              <a:t>Sơ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đồ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trạng</a:t>
            </a:r>
            <a:r>
              <a:rPr lang="en-US" sz="4000" dirty="0" smtClean="0">
                <a:latin typeface="Be Vietnam" panose="020B0604020202020204" charset="0"/>
              </a:rPr>
              <a:t> </a:t>
            </a:r>
            <a:r>
              <a:rPr lang="en-US" sz="4000" dirty="0" err="1" smtClean="0">
                <a:latin typeface="Be Vietnam" panose="020B0604020202020204" charset="0"/>
              </a:rPr>
              <a:t>thái</a:t>
            </a:r>
            <a:r>
              <a:rPr lang="en-US" sz="4000" dirty="0" smtClean="0">
                <a:latin typeface="Be Vietnam" panose="020B0604020202020204" charset="0"/>
              </a:rPr>
              <a:t> – </a:t>
            </a:r>
            <a:r>
              <a:rPr lang="en-US" sz="4000" dirty="0" err="1" smtClean="0">
                <a:latin typeface="Be Vietnam" panose="020B0604020202020204" charset="0"/>
              </a:rPr>
              <a:t>ghế</a:t>
            </a:r>
            <a:endParaRPr lang="en-US" sz="4000" dirty="0">
              <a:latin typeface="Be Vietn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60020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27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39228" y="114553"/>
            <a:ext cx="566693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500" dirty="0" err="1" smtClean="0">
                <a:latin typeface="Space Mono Bold" panose="020B0604020202020204" charset="0"/>
              </a:rPr>
              <a:t>Mô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hình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thực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thể</a:t>
            </a:r>
            <a:r>
              <a:rPr lang="en-US" sz="3500" dirty="0" smtClean="0">
                <a:latin typeface="Space Mono Bold" panose="020B0604020202020204" charset="0"/>
              </a:rPr>
              <a:t> ERD</a:t>
            </a:r>
            <a:endParaRPr lang="en-US" sz="3500" dirty="0">
              <a:latin typeface="Space Mono Bold" panose="020B0604020202020204" charset="0"/>
            </a:endParaRPr>
          </a:p>
        </p:txBody>
      </p:sp>
      <p:pic>
        <p:nvPicPr>
          <p:cNvPr id="6" name="Picture 5" descr="https://lh3.googleusercontent.com/wdiW80u7htv1JmiVQhZXJmPvbkkgjEFkSr8ZGu80L-q9sVfBI1BLKBekkphpfv4e3h_4H-SRgOmF3wv37jJwEZdvlUzScFn8-DQRBh2fkF_BMmwjLQ1OeyyyDAjgcCNjHdHi7MCL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2" y="857576"/>
            <a:ext cx="17213708" cy="9238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8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-10668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28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90500"/>
            <a:ext cx="64892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500" dirty="0" err="1" smtClean="0">
                <a:latin typeface="Space Mono Bold" panose="020B0604020202020204" charset="0"/>
              </a:rPr>
              <a:t>Mô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hình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dữ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liệu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quan</a:t>
            </a:r>
            <a:r>
              <a:rPr lang="en-US" sz="3500" dirty="0" smtClean="0">
                <a:latin typeface="Space Mono Bold" panose="020B0604020202020204" charset="0"/>
              </a:rPr>
              <a:t> </a:t>
            </a:r>
            <a:r>
              <a:rPr lang="en-US" sz="3500" dirty="0" err="1" smtClean="0">
                <a:latin typeface="Space Mono Bold" panose="020B0604020202020204" charset="0"/>
              </a:rPr>
              <a:t>hệ</a:t>
            </a:r>
            <a:endParaRPr lang="en-US" sz="3500" dirty="0">
              <a:latin typeface="Space Mono Bold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6600" y="2705100"/>
            <a:ext cx="1631087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latin typeface="Be Vietnam" panose="020B0604020202020204" charset="0"/>
              </a:rPr>
              <a:t>KhachHang</a:t>
            </a:r>
            <a:r>
              <a:rPr lang="en-US" sz="4000" dirty="0">
                <a:latin typeface="Be Vietnam" panose="020B0604020202020204" charset="0"/>
              </a:rPr>
              <a:t>(</a:t>
            </a:r>
            <a:r>
              <a:rPr lang="en-US" sz="4000" b="1" u="sng" dirty="0" err="1">
                <a:latin typeface="Be Vietnam" panose="020B0604020202020204" charset="0"/>
              </a:rPr>
              <a:t>MaKH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TenKH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SdtKH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GioiTinhKH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EmailKH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DiaChiKH</a:t>
            </a:r>
            <a:r>
              <a:rPr lang="en-US" sz="4000" dirty="0">
                <a:latin typeface="Be Vietnam" panose="020B0604020202020204" charset="0"/>
              </a:rPr>
              <a:t>)</a:t>
            </a:r>
          </a:p>
          <a:p>
            <a:r>
              <a:rPr lang="en-US" sz="4000" dirty="0" err="1">
                <a:latin typeface="Be Vietnam" panose="020B0604020202020204" charset="0"/>
              </a:rPr>
              <a:t>QuanLy</a:t>
            </a:r>
            <a:r>
              <a:rPr lang="en-US" sz="4000" dirty="0">
                <a:latin typeface="Be Vietnam" panose="020B0604020202020204" charset="0"/>
              </a:rPr>
              <a:t>(</a:t>
            </a:r>
            <a:r>
              <a:rPr lang="en-US" sz="4000" b="1" u="sng" dirty="0" err="1">
                <a:latin typeface="Be Vietnam" panose="020B0604020202020204" charset="0"/>
              </a:rPr>
              <a:t>MaNV</a:t>
            </a:r>
            <a:r>
              <a:rPr lang="en-US" sz="4000" u="sng" dirty="0">
                <a:latin typeface="Be Vietnam" panose="020B0604020202020204" charset="0"/>
              </a:rPr>
              <a:t>,</a:t>
            </a:r>
            <a:r>
              <a:rPr lang="en-US" sz="4000" dirty="0">
                <a:latin typeface="Be Vietnam" panose="020B0604020202020204" charset="0"/>
              </a:rPr>
              <a:t> </a:t>
            </a:r>
            <a:r>
              <a:rPr lang="en-US" sz="4000" dirty="0" err="1">
                <a:latin typeface="Be Vietnam" panose="020B0604020202020204" charset="0"/>
              </a:rPr>
              <a:t>TenQL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ChucVu</a:t>
            </a:r>
            <a:r>
              <a:rPr lang="en-US" sz="4000" dirty="0">
                <a:latin typeface="Be Vietnam" panose="020B0604020202020204" charset="0"/>
              </a:rPr>
              <a:t>)</a:t>
            </a:r>
          </a:p>
          <a:p>
            <a:r>
              <a:rPr lang="en-US" sz="4000" dirty="0" err="1">
                <a:latin typeface="Be Vietnam" panose="020B0604020202020204" charset="0"/>
              </a:rPr>
              <a:t>NhanVien</a:t>
            </a:r>
            <a:r>
              <a:rPr lang="en-US" sz="4000" dirty="0">
                <a:latin typeface="Be Vietnam" panose="020B0604020202020204" charset="0"/>
              </a:rPr>
              <a:t>(</a:t>
            </a:r>
            <a:r>
              <a:rPr lang="en-US" sz="4000" b="1" u="sng" dirty="0" err="1">
                <a:latin typeface="Be Vietnam" panose="020B0604020202020204" charset="0"/>
              </a:rPr>
              <a:t>MaNV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TenNV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SdtNV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GioiTinhNV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EmailNV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DiaChiNV</a:t>
            </a:r>
            <a:r>
              <a:rPr lang="en-US" sz="4000" dirty="0">
                <a:latin typeface="Be Vietnam" panose="020B0604020202020204" charset="0"/>
              </a:rPr>
              <a:t>)</a:t>
            </a:r>
          </a:p>
          <a:p>
            <a:r>
              <a:rPr lang="en-US" sz="4000" dirty="0" err="1">
                <a:latin typeface="Be Vietnam" panose="020B0604020202020204" charset="0"/>
              </a:rPr>
              <a:t>Ve</a:t>
            </a:r>
            <a:r>
              <a:rPr lang="en-US" sz="4000" dirty="0">
                <a:latin typeface="Be Vietnam" panose="020B0604020202020204" charset="0"/>
              </a:rPr>
              <a:t>(</a:t>
            </a:r>
            <a:r>
              <a:rPr lang="en-US" sz="4000" b="1" u="sng" dirty="0" err="1">
                <a:latin typeface="Be Vietnam" panose="020B0604020202020204" charset="0"/>
              </a:rPr>
              <a:t>MaVe</a:t>
            </a:r>
            <a:r>
              <a:rPr lang="en-US" sz="4000" b="1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GiaVe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TrangThaiVe</a:t>
            </a:r>
            <a:r>
              <a:rPr lang="en-US" sz="4000" dirty="0">
                <a:latin typeface="Be Vietnam" panose="020B0604020202020204" charset="0"/>
              </a:rPr>
              <a:t>)</a:t>
            </a:r>
          </a:p>
          <a:p>
            <a:r>
              <a:rPr lang="en-US" sz="4000" dirty="0" err="1">
                <a:latin typeface="Be Vietnam" panose="020B0604020202020204" charset="0"/>
              </a:rPr>
              <a:t>Tuyen</a:t>
            </a:r>
            <a:r>
              <a:rPr lang="en-US" sz="4000" dirty="0">
                <a:latin typeface="Be Vietnam" panose="020B0604020202020204" charset="0"/>
              </a:rPr>
              <a:t>(</a:t>
            </a:r>
            <a:r>
              <a:rPr lang="en-US" sz="4000" b="1" u="sng" dirty="0" err="1">
                <a:latin typeface="Be Vietnam" panose="020B0604020202020204" charset="0"/>
              </a:rPr>
              <a:t>MaTuyen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ThoiGianKhoiHanh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DiemXuatPhat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DiemDen</a:t>
            </a:r>
            <a:r>
              <a:rPr lang="en-US" sz="4000" dirty="0">
                <a:latin typeface="Be Vietnam" panose="020B0604020202020204" charset="0"/>
              </a:rPr>
              <a:t>)</a:t>
            </a:r>
          </a:p>
          <a:p>
            <a:r>
              <a:rPr lang="en-US" sz="4000" dirty="0" err="1">
                <a:latin typeface="Be Vietnam" panose="020B0604020202020204" charset="0"/>
              </a:rPr>
              <a:t>Xe</a:t>
            </a:r>
            <a:r>
              <a:rPr lang="en-US" sz="4000" dirty="0">
                <a:latin typeface="Be Vietnam" panose="020B0604020202020204" charset="0"/>
              </a:rPr>
              <a:t>(</a:t>
            </a:r>
            <a:r>
              <a:rPr lang="en-US" sz="4000" b="1" u="sng" dirty="0" err="1">
                <a:latin typeface="Be Vietnam" panose="020B0604020202020204" charset="0"/>
              </a:rPr>
              <a:t>MaXe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BienSo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TaiXe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TrangThaiXe</a:t>
            </a:r>
            <a:r>
              <a:rPr lang="en-US" sz="4000" dirty="0">
                <a:latin typeface="Be Vietnam" panose="020B0604020202020204" charset="0"/>
              </a:rPr>
              <a:t>)</a:t>
            </a:r>
          </a:p>
          <a:p>
            <a:r>
              <a:rPr lang="en-US" sz="4000" dirty="0" err="1">
                <a:latin typeface="Be Vietnam" panose="020B0604020202020204" charset="0"/>
              </a:rPr>
              <a:t>ThongKe</a:t>
            </a:r>
            <a:r>
              <a:rPr lang="en-US" sz="4000" dirty="0">
                <a:latin typeface="Be Vietnam" panose="020B0604020202020204" charset="0"/>
              </a:rPr>
              <a:t>(</a:t>
            </a:r>
            <a:r>
              <a:rPr lang="en-US" sz="4000" b="1" u="sng" dirty="0" err="1">
                <a:latin typeface="Be Vietnam" panose="020B0604020202020204" charset="0"/>
              </a:rPr>
              <a:t>MaTK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DoanhThu</a:t>
            </a:r>
            <a:r>
              <a:rPr lang="en-US" sz="4000" dirty="0">
                <a:latin typeface="Be Vietnam" panose="020B0604020202020204" charset="0"/>
              </a:rPr>
              <a:t>, </a:t>
            </a:r>
            <a:r>
              <a:rPr lang="en-US" sz="4000" dirty="0" err="1">
                <a:latin typeface="Be Vietnam" panose="020B0604020202020204" charset="0"/>
              </a:rPr>
              <a:t>NgayLapTK</a:t>
            </a:r>
            <a:r>
              <a:rPr lang="en-US" sz="4000" dirty="0">
                <a:latin typeface="Be Vietnam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9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8087" y="8468784"/>
            <a:ext cx="5657850" cy="565785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3168327" y="-120216"/>
            <a:ext cx="3586158" cy="3475313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769670" y="4668789"/>
            <a:ext cx="14052533" cy="1927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000000"/>
                </a:solidFill>
                <a:latin typeface="Space Mono Bold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89940" y="4833974"/>
            <a:ext cx="3779883" cy="1414462"/>
            <a:chOff x="0" y="0"/>
            <a:chExt cx="5039844" cy="1885950"/>
          </a:xfrm>
        </p:grpSpPr>
        <p:grpSp>
          <p:nvGrpSpPr>
            <p:cNvPr id="4" name="Group 4"/>
            <p:cNvGrpSpPr/>
            <p:nvPr/>
          </p:nvGrpSpPr>
          <p:grpSpPr>
            <a:xfrm>
              <a:off x="262914" y="282688"/>
              <a:ext cx="4776929" cy="1603262"/>
              <a:chOff x="0" y="0"/>
              <a:chExt cx="2995120" cy="10052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0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0"/>
              <a:ext cx="4776929" cy="1603262"/>
              <a:chOff x="0" y="0"/>
              <a:chExt cx="2995120" cy="100524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l="l" t="t" r="r" b="b"/>
                <a:pathLst>
                  <a:path w="2931620" h="94174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0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2995120" cy="1005241"/>
              </a:xfrm>
              <a:custGeom>
                <a:avLst/>
                <a:gdLst/>
                <a:ahLst/>
                <a:cxnLst/>
                <a:rect l="l" t="t" r="r" b="b"/>
                <a:pathLst>
                  <a:path w="2995120" h="1005241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250214" y="228544"/>
              <a:ext cx="4276500" cy="11472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 dirty="0">
                  <a:solidFill>
                    <a:srgbClr val="000000"/>
                  </a:solidFill>
                  <a:latin typeface="Be Vietnam"/>
                </a:rPr>
                <a:t>Team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821633" y="722619"/>
            <a:ext cx="6644735" cy="829338"/>
            <a:chOff x="0" y="0"/>
            <a:chExt cx="8859646" cy="110578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8859646" cy="1105784"/>
              <a:chOff x="0" y="0"/>
              <a:chExt cx="7265853" cy="90686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31750" y="31750"/>
                <a:ext cx="7202353" cy="843361"/>
              </a:xfrm>
              <a:custGeom>
                <a:avLst/>
                <a:gdLst/>
                <a:ahLst/>
                <a:cxnLst/>
                <a:rect l="l" t="t" r="r" b="b"/>
                <a:pathLst>
                  <a:path w="7202353" h="843361">
                    <a:moveTo>
                      <a:pt x="7109643" y="843361"/>
                    </a:moveTo>
                    <a:lnTo>
                      <a:pt x="92710" y="843361"/>
                    </a:lnTo>
                    <a:cubicBezTo>
                      <a:pt x="41910" y="843361"/>
                      <a:pt x="0" y="801451"/>
                      <a:pt x="0" y="75065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108373" y="0"/>
                    </a:lnTo>
                    <a:cubicBezTo>
                      <a:pt x="7159173" y="0"/>
                      <a:pt x="7201083" y="41910"/>
                      <a:pt x="7201083" y="92710"/>
                    </a:cubicBezTo>
                    <a:lnTo>
                      <a:pt x="7201083" y="749381"/>
                    </a:lnTo>
                    <a:cubicBezTo>
                      <a:pt x="7202353" y="801451"/>
                      <a:pt x="7160443" y="843361"/>
                      <a:pt x="7109643" y="84336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7265853" cy="906861"/>
              </a:xfrm>
              <a:custGeom>
                <a:avLst/>
                <a:gdLst/>
                <a:ahLst/>
                <a:cxnLst/>
                <a:rect l="l" t="t" r="r" b="b"/>
                <a:pathLst>
                  <a:path w="7265853" h="906861">
                    <a:moveTo>
                      <a:pt x="7141393" y="59690"/>
                    </a:moveTo>
                    <a:cubicBezTo>
                      <a:pt x="7176953" y="59690"/>
                      <a:pt x="7206163" y="88900"/>
                      <a:pt x="7206163" y="124460"/>
                    </a:cubicBezTo>
                    <a:lnTo>
                      <a:pt x="7206163" y="782401"/>
                    </a:lnTo>
                    <a:cubicBezTo>
                      <a:pt x="7206163" y="817961"/>
                      <a:pt x="7176953" y="847171"/>
                      <a:pt x="7141393" y="847171"/>
                    </a:cubicBezTo>
                    <a:lnTo>
                      <a:pt x="124460" y="847171"/>
                    </a:lnTo>
                    <a:cubicBezTo>
                      <a:pt x="88900" y="847171"/>
                      <a:pt x="59690" y="817961"/>
                      <a:pt x="59690" y="78240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141393" y="59690"/>
                    </a:lnTo>
                    <a:moveTo>
                      <a:pt x="714139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782401"/>
                    </a:lnTo>
                    <a:cubicBezTo>
                      <a:pt x="0" y="850981"/>
                      <a:pt x="55880" y="906861"/>
                      <a:pt x="124460" y="906861"/>
                    </a:cubicBezTo>
                    <a:lnTo>
                      <a:pt x="7141393" y="906861"/>
                    </a:lnTo>
                    <a:cubicBezTo>
                      <a:pt x="7209973" y="906861"/>
                      <a:pt x="7265853" y="850981"/>
                      <a:pt x="7265853" y="782401"/>
                    </a:cubicBezTo>
                    <a:lnTo>
                      <a:pt x="7265853" y="124460"/>
                    </a:lnTo>
                    <a:cubicBezTo>
                      <a:pt x="7265853" y="55880"/>
                      <a:pt x="7209973" y="0"/>
                      <a:pt x="714139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867836" y="242986"/>
              <a:ext cx="7034329" cy="59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799">
                  <a:solidFill>
                    <a:srgbClr val="000000"/>
                  </a:solidFill>
                  <a:latin typeface="Be Vietnam"/>
                </a:rPr>
                <a:t>Nguyễn Phùng Minh Mẫn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821633" y="2030210"/>
            <a:ext cx="6644735" cy="829338"/>
            <a:chOff x="0" y="0"/>
            <a:chExt cx="8859646" cy="1105784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8859646" cy="1105784"/>
              <a:chOff x="0" y="0"/>
              <a:chExt cx="7265853" cy="90686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1750" y="31750"/>
                <a:ext cx="7202353" cy="843361"/>
              </a:xfrm>
              <a:custGeom>
                <a:avLst/>
                <a:gdLst/>
                <a:ahLst/>
                <a:cxnLst/>
                <a:rect l="l" t="t" r="r" b="b"/>
                <a:pathLst>
                  <a:path w="7202353" h="843361">
                    <a:moveTo>
                      <a:pt x="7109643" y="843361"/>
                    </a:moveTo>
                    <a:lnTo>
                      <a:pt x="92710" y="843361"/>
                    </a:lnTo>
                    <a:cubicBezTo>
                      <a:pt x="41910" y="843361"/>
                      <a:pt x="0" y="801451"/>
                      <a:pt x="0" y="75065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108373" y="0"/>
                    </a:lnTo>
                    <a:cubicBezTo>
                      <a:pt x="7159173" y="0"/>
                      <a:pt x="7201083" y="41910"/>
                      <a:pt x="7201083" y="92710"/>
                    </a:cubicBezTo>
                    <a:lnTo>
                      <a:pt x="7201083" y="749381"/>
                    </a:lnTo>
                    <a:cubicBezTo>
                      <a:pt x="7202353" y="801451"/>
                      <a:pt x="7160443" y="843361"/>
                      <a:pt x="7109643" y="84336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0"/>
                <a:ext cx="7265853" cy="906861"/>
              </a:xfrm>
              <a:custGeom>
                <a:avLst/>
                <a:gdLst/>
                <a:ahLst/>
                <a:cxnLst/>
                <a:rect l="l" t="t" r="r" b="b"/>
                <a:pathLst>
                  <a:path w="7265853" h="906861">
                    <a:moveTo>
                      <a:pt x="7141393" y="59690"/>
                    </a:moveTo>
                    <a:cubicBezTo>
                      <a:pt x="7176953" y="59690"/>
                      <a:pt x="7206163" y="88900"/>
                      <a:pt x="7206163" y="124460"/>
                    </a:cubicBezTo>
                    <a:lnTo>
                      <a:pt x="7206163" y="782401"/>
                    </a:lnTo>
                    <a:cubicBezTo>
                      <a:pt x="7206163" y="817961"/>
                      <a:pt x="7176953" y="847171"/>
                      <a:pt x="7141393" y="847171"/>
                    </a:cubicBezTo>
                    <a:lnTo>
                      <a:pt x="124460" y="847171"/>
                    </a:lnTo>
                    <a:cubicBezTo>
                      <a:pt x="88900" y="847171"/>
                      <a:pt x="59690" y="817961"/>
                      <a:pt x="59690" y="78240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141393" y="59690"/>
                    </a:lnTo>
                    <a:moveTo>
                      <a:pt x="714139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782401"/>
                    </a:lnTo>
                    <a:cubicBezTo>
                      <a:pt x="0" y="850981"/>
                      <a:pt x="55880" y="906861"/>
                      <a:pt x="124460" y="906861"/>
                    </a:cubicBezTo>
                    <a:lnTo>
                      <a:pt x="7141393" y="906861"/>
                    </a:lnTo>
                    <a:cubicBezTo>
                      <a:pt x="7209973" y="906861"/>
                      <a:pt x="7265853" y="850981"/>
                      <a:pt x="7265853" y="782401"/>
                    </a:cubicBezTo>
                    <a:lnTo>
                      <a:pt x="7265853" y="124460"/>
                    </a:lnTo>
                    <a:cubicBezTo>
                      <a:pt x="7265853" y="55880"/>
                      <a:pt x="7209973" y="0"/>
                      <a:pt x="714139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867836" y="242986"/>
              <a:ext cx="7034329" cy="59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799">
                  <a:solidFill>
                    <a:srgbClr val="000000"/>
                  </a:solidFill>
                  <a:latin typeface="Be Vietnam"/>
                </a:rPr>
                <a:t>Đặng Hoàng Đông Phương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821633" y="3266485"/>
            <a:ext cx="6644735" cy="829338"/>
            <a:chOff x="0" y="0"/>
            <a:chExt cx="8859646" cy="1105784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8859646" cy="1105784"/>
              <a:chOff x="0" y="0"/>
              <a:chExt cx="7265853" cy="906861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7202353" cy="843361"/>
              </a:xfrm>
              <a:custGeom>
                <a:avLst/>
                <a:gdLst/>
                <a:ahLst/>
                <a:cxnLst/>
                <a:rect l="l" t="t" r="r" b="b"/>
                <a:pathLst>
                  <a:path w="7202353" h="843361">
                    <a:moveTo>
                      <a:pt x="7109643" y="843361"/>
                    </a:moveTo>
                    <a:lnTo>
                      <a:pt x="92710" y="843361"/>
                    </a:lnTo>
                    <a:cubicBezTo>
                      <a:pt x="41910" y="843361"/>
                      <a:pt x="0" y="801451"/>
                      <a:pt x="0" y="75065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108373" y="0"/>
                    </a:lnTo>
                    <a:cubicBezTo>
                      <a:pt x="7159173" y="0"/>
                      <a:pt x="7201083" y="41910"/>
                      <a:pt x="7201083" y="92710"/>
                    </a:cubicBezTo>
                    <a:lnTo>
                      <a:pt x="7201083" y="749381"/>
                    </a:lnTo>
                    <a:cubicBezTo>
                      <a:pt x="7202353" y="801451"/>
                      <a:pt x="7160443" y="843361"/>
                      <a:pt x="7109643" y="84336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7265853" cy="906861"/>
              </a:xfrm>
              <a:custGeom>
                <a:avLst/>
                <a:gdLst/>
                <a:ahLst/>
                <a:cxnLst/>
                <a:rect l="l" t="t" r="r" b="b"/>
                <a:pathLst>
                  <a:path w="7265853" h="906861">
                    <a:moveTo>
                      <a:pt x="7141393" y="59690"/>
                    </a:moveTo>
                    <a:cubicBezTo>
                      <a:pt x="7176953" y="59690"/>
                      <a:pt x="7206163" y="88900"/>
                      <a:pt x="7206163" y="124460"/>
                    </a:cubicBezTo>
                    <a:lnTo>
                      <a:pt x="7206163" y="782401"/>
                    </a:lnTo>
                    <a:cubicBezTo>
                      <a:pt x="7206163" y="817961"/>
                      <a:pt x="7176953" y="847171"/>
                      <a:pt x="7141393" y="847171"/>
                    </a:cubicBezTo>
                    <a:lnTo>
                      <a:pt x="124460" y="847171"/>
                    </a:lnTo>
                    <a:cubicBezTo>
                      <a:pt x="88900" y="847171"/>
                      <a:pt x="59690" y="817961"/>
                      <a:pt x="59690" y="78240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141393" y="59690"/>
                    </a:lnTo>
                    <a:moveTo>
                      <a:pt x="714139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782401"/>
                    </a:lnTo>
                    <a:cubicBezTo>
                      <a:pt x="0" y="850981"/>
                      <a:pt x="55880" y="906861"/>
                      <a:pt x="124460" y="906861"/>
                    </a:cubicBezTo>
                    <a:lnTo>
                      <a:pt x="7141393" y="906861"/>
                    </a:lnTo>
                    <a:cubicBezTo>
                      <a:pt x="7209973" y="906861"/>
                      <a:pt x="7265853" y="850981"/>
                      <a:pt x="7265853" y="782401"/>
                    </a:cubicBezTo>
                    <a:lnTo>
                      <a:pt x="7265853" y="124460"/>
                    </a:lnTo>
                    <a:cubicBezTo>
                      <a:pt x="7265853" y="55880"/>
                      <a:pt x="7209973" y="0"/>
                      <a:pt x="714139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867836" y="242986"/>
              <a:ext cx="7034329" cy="59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Be Vietnam"/>
                </a:rPr>
                <a:t>Nguyễn Trần Lan Chi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5821633" y="4419306"/>
            <a:ext cx="6644735" cy="829338"/>
            <a:chOff x="0" y="0"/>
            <a:chExt cx="8859646" cy="1105784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8859646" cy="1105784"/>
              <a:chOff x="0" y="0"/>
              <a:chExt cx="7265853" cy="906861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31750" y="31750"/>
                <a:ext cx="7202353" cy="843361"/>
              </a:xfrm>
              <a:custGeom>
                <a:avLst/>
                <a:gdLst/>
                <a:ahLst/>
                <a:cxnLst/>
                <a:rect l="l" t="t" r="r" b="b"/>
                <a:pathLst>
                  <a:path w="7202353" h="843361">
                    <a:moveTo>
                      <a:pt x="7109643" y="843361"/>
                    </a:moveTo>
                    <a:lnTo>
                      <a:pt x="92710" y="843361"/>
                    </a:lnTo>
                    <a:cubicBezTo>
                      <a:pt x="41910" y="843361"/>
                      <a:pt x="0" y="801451"/>
                      <a:pt x="0" y="75065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108373" y="0"/>
                    </a:lnTo>
                    <a:cubicBezTo>
                      <a:pt x="7159173" y="0"/>
                      <a:pt x="7201083" y="41910"/>
                      <a:pt x="7201083" y="92710"/>
                    </a:cubicBezTo>
                    <a:lnTo>
                      <a:pt x="7201083" y="749381"/>
                    </a:lnTo>
                    <a:cubicBezTo>
                      <a:pt x="7202353" y="801451"/>
                      <a:pt x="7160443" y="843361"/>
                      <a:pt x="7109643" y="84336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0"/>
                <a:ext cx="7265853" cy="906861"/>
              </a:xfrm>
              <a:custGeom>
                <a:avLst/>
                <a:gdLst/>
                <a:ahLst/>
                <a:cxnLst/>
                <a:rect l="l" t="t" r="r" b="b"/>
                <a:pathLst>
                  <a:path w="7265853" h="906861">
                    <a:moveTo>
                      <a:pt x="7141393" y="59690"/>
                    </a:moveTo>
                    <a:cubicBezTo>
                      <a:pt x="7176953" y="59690"/>
                      <a:pt x="7206163" y="88900"/>
                      <a:pt x="7206163" y="124460"/>
                    </a:cubicBezTo>
                    <a:lnTo>
                      <a:pt x="7206163" y="782401"/>
                    </a:lnTo>
                    <a:cubicBezTo>
                      <a:pt x="7206163" y="817961"/>
                      <a:pt x="7176953" y="847171"/>
                      <a:pt x="7141393" y="847171"/>
                    </a:cubicBezTo>
                    <a:lnTo>
                      <a:pt x="124460" y="847171"/>
                    </a:lnTo>
                    <a:cubicBezTo>
                      <a:pt x="88900" y="847171"/>
                      <a:pt x="59690" y="817961"/>
                      <a:pt x="59690" y="78240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141393" y="59690"/>
                    </a:lnTo>
                    <a:moveTo>
                      <a:pt x="714139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782401"/>
                    </a:lnTo>
                    <a:cubicBezTo>
                      <a:pt x="0" y="850981"/>
                      <a:pt x="55880" y="906861"/>
                      <a:pt x="124460" y="906861"/>
                    </a:cubicBezTo>
                    <a:lnTo>
                      <a:pt x="7141393" y="906861"/>
                    </a:lnTo>
                    <a:cubicBezTo>
                      <a:pt x="7209973" y="906861"/>
                      <a:pt x="7265853" y="850981"/>
                      <a:pt x="7265853" y="782401"/>
                    </a:cubicBezTo>
                    <a:lnTo>
                      <a:pt x="7265853" y="124460"/>
                    </a:lnTo>
                    <a:cubicBezTo>
                      <a:pt x="7265853" y="55880"/>
                      <a:pt x="7209973" y="0"/>
                      <a:pt x="714139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867836" y="242986"/>
              <a:ext cx="7034329" cy="59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799">
                  <a:solidFill>
                    <a:srgbClr val="000000"/>
                  </a:solidFill>
                  <a:latin typeface="Be Vietnam"/>
                </a:rPr>
                <a:t>Trịnh Thị Mỹ Hạnh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821633" y="5684372"/>
            <a:ext cx="6644735" cy="829338"/>
            <a:chOff x="0" y="0"/>
            <a:chExt cx="8859646" cy="1105784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8859646" cy="1105784"/>
              <a:chOff x="0" y="0"/>
              <a:chExt cx="7265853" cy="906861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31750" y="31750"/>
                <a:ext cx="7202353" cy="843361"/>
              </a:xfrm>
              <a:custGeom>
                <a:avLst/>
                <a:gdLst/>
                <a:ahLst/>
                <a:cxnLst/>
                <a:rect l="l" t="t" r="r" b="b"/>
                <a:pathLst>
                  <a:path w="7202353" h="843361">
                    <a:moveTo>
                      <a:pt x="7109643" y="843361"/>
                    </a:moveTo>
                    <a:lnTo>
                      <a:pt x="92710" y="843361"/>
                    </a:lnTo>
                    <a:cubicBezTo>
                      <a:pt x="41910" y="843361"/>
                      <a:pt x="0" y="801451"/>
                      <a:pt x="0" y="75065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108373" y="0"/>
                    </a:lnTo>
                    <a:cubicBezTo>
                      <a:pt x="7159173" y="0"/>
                      <a:pt x="7201083" y="41910"/>
                      <a:pt x="7201083" y="92710"/>
                    </a:cubicBezTo>
                    <a:lnTo>
                      <a:pt x="7201083" y="749381"/>
                    </a:lnTo>
                    <a:cubicBezTo>
                      <a:pt x="7202353" y="801451"/>
                      <a:pt x="7160443" y="843361"/>
                      <a:pt x="7109643" y="84336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0"/>
                <a:ext cx="7265853" cy="906861"/>
              </a:xfrm>
              <a:custGeom>
                <a:avLst/>
                <a:gdLst/>
                <a:ahLst/>
                <a:cxnLst/>
                <a:rect l="l" t="t" r="r" b="b"/>
                <a:pathLst>
                  <a:path w="7265853" h="906861">
                    <a:moveTo>
                      <a:pt x="7141393" y="59690"/>
                    </a:moveTo>
                    <a:cubicBezTo>
                      <a:pt x="7176953" y="59690"/>
                      <a:pt x="7206163" y="88900"/>
                      <a:pt x="7206163" y="124460"/>
                    </a:cubicBezTo>
                    <a:lnTo>
                      <a:pt x="7206163" y="782401"/>
                    </a:lnTo>
                    <a:cubicBezTo>
                      <a:pt x="7206163" y="817961"/>
                      <a:pt x="7176953" y="847171"/>
                      <a:pt x="7141393" y="847171"/>
                    </a:cubicBezTo>
                    <a:lnTo>
                      <a:pt x="124460" y="847171"/>
                    </a:lnTo>
                    <a:cubicBezTo>
                      <a:pt x="88900" y="847171"/>
                      <a:pt x="59690" y="817961"/>
                      <a:pt x="59690" y="78240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141393" y="59690"/>
                    </a:lnTo>
                    <a:moveTo>
                      <a:pt x="714139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782401"/>
                    </a:lnTo>
                    <a:cubicBezTo>
                      <a:pt x="0" y="850981"/>
                      <a:pt x="55880" y="906861"/>
                      <a:pt x="124460" y="906861"/>
                    </a:cubicBezTo>
                    <a:lnTo>
                      <a:pt x="7141393" y="906861"/>
                    </a:lnTo>
                    <a:cubicBezTo>
                      <a:pt x="7209973" y="906861"/>
                      <a:pt x="7265853" y="850981"/>
                      <a:pt x="7265853" y="782401"/>
                    </a:cubicBezTo>
                    <a:lnTo>
                      <a:pt x="7265853" y="124460"/>
                    </a:lnTo>
                    <a:cubicBezTo>
                      <a:pt x="7265853" y="55880"/>
                      <a:pt x="7209973" y="0"/>
                      <a:pt x="714139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867836" y="242986"/>
              <a:ext cx="7034329" cy="59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Be Vietnam"/>
                </a:rPr>
                <a:t>Nguyễn Hoàng Quang Huy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5821633" y="6929811"/>
            <a:ext cx="6644735" cy="829338"/>
            <a:chOff x="0" y="0"/>
            <a:chExt cx="8859646" cy="1105784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8859646" cy="1105784"/>
              <a:chOff x="0" y="0"/>
              <a:chExt cx="7265853" cy="906861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7202353" cy="843361"/>
              </a:xfrm>
              <a:custGeom>
                <a:avLst/>
                <a:gdLst/>
                <a:ahLst/>
                <a:cxnLst/>
                <a:rect l="l" t="t" r="r" b="b"/>
                <a:pathLst>
                  <a:path w="7202353" h="843361">
                    <a:moveTo>
                      <a:pt x="7109643" y="843361"/>
                    </a:moveTo>
                    <a:lnTo>
                      <a:pt x="92710" y="843361"/>
                    </a:lnTo>
                    <a:cubicBezTo>
                      <a:pt x="41910" y="843361"/>
                      <a:pt x="0" y="801451"/>
                      <a:pt x="0" y="75065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108373" y="0"/>
                    </a:lnTo>
                    <a:cubicBezTo>
                      <a:pt x="7159173" y="0"/>
                      <a:pt x="7201083" y="41910"/>
                      <a:pt x="7201083" y="92710"/>
                    </a:cubicBezTo>
                    <a:lnTo>
                      <a:pt x="7201083" y="749381"/>
                    </a:lnTo>
                    <a:cubicBezTo>
                      <a:pt x="7202353" y="801451"/>
                      <a:pt x="7160443" y="843361"/>
                      <a:pt x="7109643" y="84336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7265853" cy="906861"/>
              </a:xfrm>
              <a:custGeom>
                <a:avLst/>
                <a:gdLst/>
                <a:ahLst/>
                <a:cxnLst/>
                <a:rect l="l" t="t" r="r" b="b"/>
                <a:pathLst>
                  <a:path w="7265853" h="906861">
                    <a:moveTo>
                      <a:pt x="7141393" y="59690"/>
                    </a:moveTo>
                    <a:cubicBezTo>
                      <a:pt x="7176953" y="59690"/>
                      <a:pt x="7206163" y="88900"/>
                      <a:pt x="7206163" y="124460"/>
                    </a:cubicBezTo>
                    <a:lnTo>
                      <a:pt x="7206163" y="782401"/>
                    </a:lnTo>
                    <a:cubicBezTo>
                      <a:pt x="7206163" y="817961"/>
                      <a:pt x="7176953" y="847171"/>
                      <a:pt x="7141393" y="847171"/>
                    </a:cubicBezTo>
                    <a:lnTo>
                      <a:pt x="124460" y="847171"/>
                    </a:lnTo>
                    <a:cubicBezTo>
                      <a:pt x="88900" y="847171"/>
                      <a:pt x="59690" y="817961"/>
                      <a:pt x="59690" y="78240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141393" y="59690"/>
                    </a:lnTo>
                    <a:moveTo>
                      <a:pt x="714139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782401"/>
                    </a:lnTo>
                    <a:cubicBezTo>
                      <a:pt x="0" y="850981"/>
                      <a:pt x="55880" y="906861"/>
                      <a:pt x="124460" y="906861"/>
                    </a:cubicBezTo>
                    <a:lnTo>
                      <a:pt x="7141393" y="906861"/>
                    </a:lnTo>
                    <a:cubicBezTo>
                      <a:pt x="7209973" y="906861"/>
                      <a:pt x="7265853" y="850981"/>
                      <a:pt x="7265853" y="782401"/>
                    </a:cubicBezTo>
                    <a:lnTo>
                      <a:pt x="7265853" y="124460"/>
                    </a:lnTo>
                    <a:cubicBezTo>
                      <a:pt x="7265853" y="55880"/>
                      <a:pt x="7209973" y="0"/>
                      <a:pt x="714139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867836" y="242986"/>
              <a:ext cx="7034329" cy="59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799">
                  <a:solidFill>
                    <a:srgbClr val="000000"/>
                  </a:solidFill>
                  <a:latin typeface="Be Vietnam"/>
                </a:rPr>
                <a:t>Văn Qu</a:t>
              </a:r>
              <a:r>
                <a:rPr lang="en-US" sz="2800">
                  <a:solidFill>
                    <a:srgbClr val="000000"/>
                  </a:solidFill>
                  <a:latin typeface="Be Vietnam"/>
                </a:rPr>
                <a:t>ang Đức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821633" y="8172854"/>
            <a:ext cx="6644735" cy="829338"/>
            <a:chOff x="0" y="0"/>
            <a:chExt cx="8859646" cy="1105784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8859646" cy="1105784"/>
              <a:chOff x="0" y="0"/>
              <a:chExt cx="7265853" cy="906861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31750" y="31750"/>
                <a:ext cx="7202353" cy="843361"/>
              </a:xfrm>
              <a:custGeom>
                <a:avLst/>
                <a:gdLst/>
                <a:ahLst/>
                <a:cxnLst/>
                <a:rect l="l" t="t" r="r" b="b"/>
                <a:pathLst>
                  <a:path w="7202353" h="843361">
                    <a:moveTo>
                      <a:pt x="7109643" y="843361"/>
                    </a:moveTo>
                    <a:lnTo>
                      <a:pt x="92710" y="843361"/>
                    </a:lnTo>
                    <a:cubicBezTo>
                      <a:pt x="41910" y="843361"/>
                      <a:pt x="0" y="801451"/>
                      <a:pt x="0" y="75065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108373" y="0"/>
                    </a:lnTo>
                    <a:cubicBezTo>
                      <a:pt x="7159173" y="0"/>
                      <a:pt x="7201083" y="41910"/>
                      <a:pt x="7201083" y="92710"/>
                    </a:cubicBezTo>
                    <a:lnTo>
                      <a:pt x="7201083" y="749381"/>
                    </a:lnTo>
                    <a:cubicBezTo>
                      <a:pt x="7202353" y="801451"/>
                      <a:pt x="7160443" y="843361"/>
                      <a:pt x="7109643" y="84336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0" y="0"/>
                <a:ext cx="7265853" cy="906861"/>
              </a:xfrm>
              <a:custGeom>
                <a:avLst/>
                <a:gdLst/>
                <a:ahLst/>
                <a:cxnLst/>
                <a:rect l="l" t="t" r="r" b="b"/>
                <a:pathLst>
                  <a:path w="7265853" h="906861">
                    <a:moveTo>
                      <a:pt x="7141393" y="59690"/>
                    </a:moveTo>
                    <a:cubicBezTo>
                      <a:pt x="7176953" y="59690"/>
                      <a:pt x="7206163" y="88900"/>
                      <a:pt x="7206163" y="124460"/>
                    </a:cubicBezTo>
                    <a:lnTo>
                      <a:pt x="7206163" y="782401"/>
                    </a:lnTo>
                    <a:cubicBezTo>
                      <a:pt x="7206163" y="817961"/>
                      <a:pt x="7176953" y="847171"/>
                      <a:pt x="7141393" y="847171"/>
                    </a:cubicBezTo>
                    <a:lnTo>
                      <a:pt x="124460" y="847171"/>
                    </a:lnTo>
                    <a:cubicBezTo>
                      <a:pt x="88900" y="847171"/>
                      <a:pt x="59690" y="817961"/>
                      <a:pt x="59690" y="78240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141393" y="59690"/>
                    </a:lnTo>
                    <a:moveTo>
                      <a:pt x="714139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782401"/>
                    </a:lnTo>
                    <a:cubicBezTo>
                      <a:pt x="0" y="850981"/>
                      <a:pt x="55880" y="906861"/>
                      <a:pt x="124460" y="906861"/>
                    </a:cubicBezTo>
                    <a:lnTo>
                      <a:pt x="7141393" y="906861"/>
                    </a:lnTo>
                    <a:cubicBezTo>
                      <a:pt x="7209973" y="906861"/>
                      <a:pt x="7265853" y="850981"/>
                      <a:pt x="7265853" y="782401"/>
                    </a:cubicBezTo>
                    <a:lnTo>
                      <a:pt x="7265853" y="124460"/>
                    </a:lnTo>
                    <a:cubicBezTo>
                      <a:pt x="7265853" y="55880"/>
                      <a:pt x="7209973" y="0"/>
                      <a:pt x="714139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5" name="TextBox 45"/>
            <p:cNvSpPr txBox="1"/>
            <p:nvPr/>
          </p:nvSpPr>
          <p:spPr>
            <a:xfrm>
              <a:off x="867836" y="242986"/>
              <a:ext cx="7034329" cy="59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799">
                  <a:solidFill>
                    <a:srgbClr val="000000"/>
                  </a:solidFill>
                  <a:latin typeface="Be Vietnam"/>
                </a:rPr>
                <a:t>Huỳnh Thành Trung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>
          <a:xfrm>
            <a:off x="156210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bg1"/>
                </a:solidFill>
              </a:rPr>
              <a:pPr/>
              <a:t>3</a:t>
            </a:fld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375428" y="5890020"/>
            <a:ext cx="5959819" cy="595981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l="l" t="t" r="r" b="b"/>
              <a:pathLst>
                <a:path w="6357621" h="6353810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l="l" t="t" r="r" b="b"/>
              <a:pathLst>
                <a:path w="6263640" h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06896" y="1783278"/>
            <a:ext cx="15674207" cy="5460169"/>
            <a:chOff x="0" y="0"/>
            <a:chExt cx="20898943" cy="728022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1813347" y="3079982"/>
            <a:ext cx="14393812" cy="3536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0"/>
              </a:lnSpc>
            </a:pP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I.Khảo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sát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hệ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thống</a:t>
            </a:r>
            <a:endParaRPr lang="en-US" sz="11000" dirty="0">
              <a:solidFill>
                <a:srgbClr val="000000"/>
              </a:solidFill>
              <a:latin typeface="Space Mono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306896" y="7510197"/>
            <a:ext cx="15406714" cy="1219919"/>
            <a:chOff x="0" y="0"/>
            <a:chExt cx="30050193" cy="2379405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29986694" cy="2315905"/>
            </a:xfrm>
            <a:custGeom>
              <a:avLst/>
              <a:gdLst/>
              <a:ahLst/>
              <a:cxnLst/>
              <a:rect l="l" t="t" r="r" b="b"/>
              <a:pathLst>
                <a:path w="29986694" h="2315905">
                  <a:moveTo>
                    <a:pt x="29893983" y="2315905"/>
                  </a:moveTo>
                  <a:lnTo>
                    <a:pt x="92710" y="2315905"/>
                  </a:lnTo>
                  <a:cubicBezTo>
                    <a:pt x="41910" y="2315905"/>
                    <a:pt x="0" y="2273995"/>
                    <a:pt x="0" y="222319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892712" y="0"/>
                  </a:lnTo>
                  <a:cubicBezTo>
                    <a:pt x="29943512" y="0"/>
                    <a:pt x="29985422" y="41910"/>
                    <a:pt x="29985422" y="92710"/>
                  </a:cubicBezTo>
                  <a:lnTo>
                    <a:pt x="29985422" y="2221925"/>
                  </a:lnTo>
                  <a:cubicBezTo>
                    <a:pt x="29986694" y="2273995"/>
                    <a:pt x="29944783" y="2315905"/>
                    <a:pt x="29893983" y="23159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30050194" cy="2379405"/>
            </a:xfrm>
            <a:custGeom>
              <a:avLst/>
              <a:gdLst/>
              <a:ahLst/>
              <a:cxnLst/>
              <a:rect l="l" t="t" r="r" b="b"/>
              <a:pathLst>
                <a:path w="30050194" h="2379405">
                  <a:moveTo>
                    <a:pt x="29925733" y="59690"/>
                  </a:moveTo>
                  <a:cubicBezTo>
                    <a:pt x="29961294" y="59690"/>
                    <a:pt x="29990504" y="88900"/>
                    <a:pt x="29990504" y="124460"/>
                  </a:cubicBezTo>
                  <a:lnTo>
                    <a:pt x="29990504" y="2254945"/>
                  </a:lnTo>
                  <a:cubicBezTo>
                    <a:pt x="29990504" y="2290505"/>
                    <a:pt x="29961294" y="2319715"/>
                    <a:pt x="29925733" y="2319715"/>
                  </a:cubicBezTo>
                  <a:lnTo>
                    <a:pt x="124460" y="2319715"/>
                  </a:lnTo>
                  <a:cubicBezTo>
                    <a:pt x="88900" y="2319715"/>
                    <a:pt x="59690" y="2290505"/>
                    <a:pt x="59690" y="225494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925733" y="59690"/>
                  </a:lnTo>
                  <a:moveTo>
                    <a:pt x="299257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54945"/>
                  </a:lnTo>
                  <a:cubicBezTo>
                    <a:pt x="0" y="2323525"/>
                    <a:pt x="55880" y="2379405"/>
                    <a:pt x="124460" y="2379405"/>
                  </a:cubicBezTo>
                  <a:lnTo>
                    <a:pt x="29925733" y="2379405"/>
                  </a:lnTo>
                  <a:cubicBezTo>
                    <a:pt x="29994312" y="2379405"/>
                    <a:pt x="30050194" y="2323525"/>
                    <a:pt x="30050194" y="2254945"/>
                  </a:cubicBezTo>
                  <a:lnTo>
                    <a:pt x="30050194" y="124460"/>
                  </a:lnTo>
                  <a:cubicBezTo>
                    <a:pt x="30050194" y="55880"/>
                    <a:pt x="29994312" y="0"/>
                    <a:pt x="299257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557325" y="7758760"/>
            <a:ext cx="722792" cy="722792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891862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4</a:t>
            </a:fld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06896" y="2816771"/>
            <a:ext cx="15952404" cy="6749319"/>
            <a:chOff x="0" y="0"/>
            <a:chExt cx="17443559" cy="7380214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7380060" cy="7316714"/>
            </a:xfrm>
            <a:custGeom>
              <a:avLst/>
              <a:gdLst/>
              <a:ahLst/>
              <a:cxnLst/>
              <a:rect l="l" t="t" r="r" b="b"/>
              <a:pathLst>
                <a:path w="17380060" h="7316714">
                  <a:moveTo>
                    <a:pt x="17287349" y="7316714"/>
                  </a:moveTo>
                  <a:lnTo>
                    <a:pt x="92710" y="7316714"/>
                  </a:lnTo>
                  <a:cubicBezTo>
                    <a:pt x="41910" y="7316714"/>
                    <a:pt x="0" y="7274804"/>
                    <a:pt x="0" y="722400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286080" y="0"/>
                  </a:lnTo>
                  <a:cubicBezTo>
                    <a:pt x="17336880" y="0"/>
                    <a:pt x="17378789" y="41910"/>
                    <a:pt x="17378789" y="92710"/>
                  </a:cubicBezTo>
                  <a:lnTo>
                    <a:pt x="17378789" y="7222734"/>
                  </a:lnTo>
                  <a:cubicBezTo>
                    <a:pt x="17380060" y="7274804"/>
                    <a:pt x="17338149" y="7316714"/>
                    <a:pt x="17287349" y="731671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7443560" cy="7380214"/>
            </a:xfrm>
            <a:custGeom>
              <a:avLst/>
              <a:gdLst/>
              <a:ahLst/>
              <a:cxnLst/>
              <a:rect l="l" t="t" r="r" b="b"/>
              <a:pathLst>
                <a:path w="17443560" h="7380214">
                  <a:moveTo>
                    <a:pt x="17319099" y="59690"/>
                  </a:moveTo>
                  <a:cubicBezTo>
                    <a:pt x="17354660" y="59690"/>
                    <a:pt x="17383869" y="88900"/>
                    <a:pt x="17383869" y="124460"/>
                  </a:cubicBezTo>
                  <a:lnTo>
                    <a:pt x="17383869" y="7255754"/>
                  </a:lnTo>
                  <a:cubicBezTo>
                    <a:pt x="17383869" y="7291314"/>
                    <a:pt x="17354660" y="7320524"/>
                    <a:pt x="17319099" y="7320524"/>
                  </a:cubicBezTo>
                  <a:lnTo>
                    <a:pt x="124460" y="7320524"/>
                  </a:lnTo>
                  <a:cubicBezTo>
                    <a:pt x="88900" y="7320524"/>
                    <a:pt x="59690" y="7291314"/>
                    <a:pt x="59690" y="725575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319099" y="59690"/>
                  </a:lnTo>
                  <a:moveTo>
                    <a:pt x="173190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255754"/>
                  </a:lnTo>
                  <a:cubicBezTo>
                    <a:pt x="0" y="7324334"/>
                    <a:pt x="55880" y="7380214"/>
                    <a:pt x="124460" y="7380214"/>
                  </a:cubicBezTo>
                  <a:lnTo>
                    <a:pt x="17319099" y="7380214"/>
                  </a:lnTo>
                  <a:cubicBezTo>
                    <a:pt x="17387680" y="7380214"/>
                    <a:pt x="17443560" y="7324334"/>
                    <a:pt x="17443560" y="7255754"/>
                  </a:cubicBezTo>
                  <a:lnTo>
                    <a:pt x="17443560" y="124460"/>
                  </a:lnTo>
                  <a:cubicBezTo>
                    <a:pt x="17443560" y="55880"/>
                    <a:pt x="17387680" y="0"/>
                    <a:pt x="1731909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479417" y="1334809"/>
            <a:ext cx="3779883" cy="1200762"/>
            <a:chOff x="0" y="0"/>
            <a:chExt cx="4133208" cy="1313003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4069709" cy="1249503"/>
            </a:xfrm>
            <a:custGeom>
              <a:avLst/>
              <a:gdLst/>
              <a:ahLst/>
              <a:cxnLst/>
              <a:rect l="l" t="t" r="r" b="b"/>
              <a:pathLst>
                <a:path w="4069709" h="1249503">
                  <a:moveTo>
                    <a:pt x="3976998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975728" y="0"/>
                  </a:lnTo>
                  <a:cubicBezTo>
                    <a:pt x="4026528" y="0"/>
                    <a:pt x="4068438" y="41910"/>
                    <a:pt x="4068438" y="92710"/>
                  </a:cubicBezTo>
                  <a:lnTo>
                    <a:pt x="4068438" y="1155523"/>
                  </a:lnTo>
                  <a:cubicBezTo>
                    <a:pt x="4069709" y="1207593"/>
                    <a:pt x="4027798" y="1249503"/>
                    <a:pt x="3976998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4133209" cy="1313003"/>
            </a:xfrm>
            <a:custGeom>
              <a:avLst/>
              <a:gdLst/>
              <a:ahLst/>
              <a:cxnLst/>
              <a:rect l="l" t="t" r="r" b="b"/>
              <a:pathLst>
                <a:path w="4133209" h="1313003">
                  <a:moveTo>
                    <a:pt x="4008748" y="59690"/>
                  </a:moveTo>
                  <a:cubicBezTo>
                    <a:pt x="4044308" y="59690"/>
                    <a:pt x="4073518" y="88900"/>
                    <a:pt x="4073518" y="124460"/>
                  </a:cubicBezTo>
                  <a:lnTo>
                    <a:pt x="4073518" y="1188543"/>
                  </a:lnTo>
                  <a:cubicBezTo>
                    <a:pt x="4073518" y="1224103"/>
                    <a:pt x="4044308" y="1253313"/>
                    <a:pt x="4008748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008748" y="59690"/>
                  </a:lnTo>
                  <a:moveTo>
                    <a:pt x="400874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008748" y="1313003"/>
                  </a:lnTo>
                  <a:cubicBezTo>
                    <a:pt x="4077329" y="1313003"/>
                    <a:pt x="4133209" y="1257123"/>
                    <a:pt x="4133209" y="1188543"/>
                  </a:cubicBezTo>
                  <a:lnTo>
                    <a:pt x="4133209" y="124460"/>
                  </a:lnTo>
                  <a:cubicBezTo>
                    <a:pt x="4133209" y="55880"/>
                    <a:pt x="4077329" y="0"/>
                    <a:pt x="400874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6292750" y="1640114"/>
            <a:ext cx="590151" cy="590151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306896" y="1334809"/>
            <a:ext cx="11778075" cy="1173012"/>
            <a:chOff x="0" y="0"/>
            <a:chExt cx="13253052" cy="1319910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13189553" cy="1256410"/>
            </a:xfrm>
            <a:custGeom>
              <a:avLst/>
              <a:gdLst/>
              <a:ahLst/>
              <a:cxnLst/>
              <a:rect l="l" t="t" r="r" b="b"/>
              <a:pathLst>
                <a:path w="13189553" h="1256410">
                  <a:moveTo>
                    <a:pt x="13096842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095573" y="0"/>
                  </a:lnTo>
                  <a:cubicBezTo>
                    <a:pt x="13146373" y="0"/>
                    <a:pt x="13188283" y="41910"/>
                    <a:pt x="13188283" y="92710"/>
                  </a:cubicBezTo>
                  <a:lnTo>
                    <a:pt x="13188283" y="1162430"/>
                  </a:lnTo>
                  <a:cubicBezTo>
                    <a:pt x="13189553" y="1214500"/>
                    <a:pt x="13147642" y="1256410"/>
                    <a:pt x="13096842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3253053" cy="1319910"/>
            </a:xfrm>
            <a:custGeom>
              <a:avLst/>
              <a:gdLst/>
              <a:ahLst/>
              <a:cxnLst/>
              <a:rect l="l" t="t" r="r" b="b"/>
              <a:pathLst>
                <a:path w="13253053" h="1319910">
                  <a:moveTo>
                    <a:pt x="13128592" y="59690"/>
                  </a:moveTo>
                  <a:cubicBezTo>
                    <a:pt x="13164153" y="59690"/>
                    <a:pt x="13193362" y="88900"/>
                    <a:pt x="13193362" y="124460"/>
                  </a:cubicBezTo>
                  <a:lnTo>
                    <a:pt x="13193362" y="1195450"/>
                  </a:lnTo>
                  <a:cubicBezTo>
                    <a:pt x="13193362" y="1231010"/>
                    <a:pt x="13164153" y="1260220"/>
                    <a:pt x="13128592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128592" y="59690"/>
                  </a:lnTo>
                  <a:moveTo>
                    <a:pt x="1312859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3128592" y="1319910"/>
                  </a:lnTo>
                  <a:cubicBezTo>
                    <a:pt x="13197173" y="1319910"/>
                    <a:pt x="13253053" y="1264030"/>
                    <a:pt x="13253053" y="1195450"/>
                  </a:cubicBezTo>
                  <a:lnTo>
                    <a:pt x="13253053" y="124460"/>
                  </a:lnTo>
                  <a:cubicBezTo>
                    <a:pt x="13253053" y="55880"/>
                    <a:pt x="13197173" y="0"/>
                    <a:pt x="1312859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3873087" y="1626040"/>
            <a:ext cx="175322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6896" y="1578415"/>
            <a:ext cx="1177807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dirty="0" err="1" smtClean="0">
                <a:solidFill>
                  <a:srgbClr val="000000"/>
                </a:solidFill>
                <a:latin typeface="Space Mono Bold"/>
              </a:rPr>
              <a:t>Giới</a:t>
            </a:r>
            <a:r>
              <a:rPr lang="en-US" sz="4500" dirty="0" smtClean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Space Mono Bold"/>
              </a:rPr>
              <a:t>thiệu</a:t>
            </a:r>
            <a:r>
              <a:rPr lang="en-US" sz="4500" dirty="0" smtClean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Space Mono Bold"/>
              </a:rPr>
              <a:t>chung</a:t>
            </a:r>
            <a:r>
              <a:rPr lang="en-US" sz="4500" dirty="0" smtClean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Space Mono Bold"/>
              </a:rPr>
              <a:t>về</a:t>
            </a:r>
            <a:r>
              <a:rPr lang="en-US" sz="4500" dirty="0" smtClean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Space Mono Bold"/>
              </a:rPr>
              <a:t>hệ</a:t>
            </a:r>
            <a:r>
              <a:rPr lang="en-US" sz="4500" dirty="0" smtClean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Space Mono Bold"/>
              </a:rPr>
              <a:t>thống</a:t>
            </a:r>
            <a:endParaRPr lang="en-US" sz="4500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44008" y="2788240"/>
            <a:ext cx="14799983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9722" lvl="1" indent="-404861">
              <a:lnSpc>
                <a:spcPts val="6563"/>
              </a:lnSpc>
              <a:buFont typeface="Arial"/>
              <a:buChar char="•"/>
            </a:pPr>
            <a:r>
              <a:rPr lang="en-US" sz="3000" dirty="0" err="1">
                <a:latin typeface="Be Vietnam" panose="020B0604020202020204" charset="0"/>
              </a:rPr>
              <a:t>Nhu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cầu</a:t>
            </a:r>
            <a:r>
              <a:rPr lang="en-US" sz="3000" dirty="0">
                <a:latin typeface="Be Vietnam" panose="020B0604020202020204" charset="0"/>
              </a:rPr>
              <a:t> di </a:t>
            </a:r>
            <a:r>
              <a:rPr lang="en-US" sz="3000" dirty="0" err="1">
                <a:latin typeface="Be Vietnam" panose="020B0604020202020204" charset="0"/>
              </a:rPr>
              <a:t>chuyển</a:t>
            </a:r>
            <a:r>
              <a:rPr lang="en-US" sz="3000" dirty="0">
                <a:latin typeface="Be Vietnam" panose="020B0604020202020204" charset="0"/>
              </a:rPr>
              <a:t> qua </a:t>
            </a:r>
            <a:r>
              <a:rPr lang="en-US" sz="3000" dirty="0" err="1">
                <a:latin typeface="Be Vietnam" panose="020B0604020202020204" charset="0"/>
              </a:rPr>
              <a:t>lại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giữa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địa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phương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ngày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càng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tăng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một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nhanh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chóng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ngoài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việc</a:t>
            </a:r>
            <a:r>
              <a:rPr lang="en-US" sz="3000" dirty="0">
                <a:latin typeface="Be Vietnam" panose="020B0604020202020204" charset="0"/>
              </a:rPr>
              <a:t> di </a:t>
            </a:r>
            <a:r>
              <a:rPr lang="en-US" sz="3000" dirty="0" err="1">
                <a:latin typeface="Be Vietnam" panose="020B0604020202020204" charset="0"/>
              </a:rPr>
              <a:t>chuyển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bằng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máy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máy</a:t>
            </a:r>
            <a:r>
              <a:rPr lang="en-US" sz="3000" dirty="0">
                <a:latin typeface="Be Vietnam" panose="020B0604020202020204" charset="0"/>
              </a:rPr>
              <a:t> bay… </a:t>
            </a:r>
            <a:endParaRPr lang="en-US" sz="3000" dirty="0" smtClean="0">
              <a:latin typeface="Be Vietnam" panose="020B0604020202020204" charset="0"/>
            </a:endParaRPr>
          </a:p>
          <a:p>
            <a:pPr marL="809722" lvl="1" indent="-404861">
              <a:lnSpc>
                <a:spcPts val="6563"/>
              </a:lnSpc>
              <a:buFont typeface="Arial"/>
              <a:buChar char="•"/>
            </a:pPr>
            <a:r>
              <a:rPr lang="en-US" sz="3000" dirty="0" err="1">
                <a:latin typeface="Be Vietnam" panose="020B0604020202020204" charset="0"/>
              </a:rPr>
              <a:t>Việc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hiện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tại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không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còn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một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việc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khăn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nữa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mà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hầu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hết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các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hãng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khách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lớn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như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hãng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Phương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Trang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đã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tự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xây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dựng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cho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mình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một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hệ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thống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đặt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vé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trực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tuyến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riêng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 smtClean="0">
                <a:latin typeface="Be Vietnam" panose="020B0604020202020204" charset="0"/>
              </a:rPr>
              <a:t>biệt</a:t>
            </a:r>
            <a:endParaRPr lang="en-US" sz="3000" dirty="0" smtClean="0">
              <a:latin typeface="Be Vietnam" panose="020B0604020202020204" charset="0"/>
            </a:endParaRPr>
          </a:p>
          <a:p>
            <a:pPr marL="809722" lvl="1" indent="-404861">
              <a:lnSpc>
                <a:spcPts val="6563"/>
              </a:lnSpc>
              <a:buFont typeface="Arial"/>
              <a:buChar char="•"/>
            </a:pPr>
            <a:r>
              <a:rPr lang="en-US" sz="3000" dirty="0" err="1">
                <a:latin typeface="Be Vietnam" panose="020B0604020202020204" charset="0"/>
              </a:rPr>
              <a:t>C</a:t>
            </a:r>
            <a:r>
              <a:rPr lang="en-US" sz="3000" dirty="0" err="1" smtClean="0">
                <a:latin typeface="Be Vietnam" panose="020B0604020202020204" charset="0"/>
              </a:rPr>
              <a:t>húng</a:t>
            </a:r>
            <a:r>
              <a:rPr lang="en-US" sz="3000" dirty="0" smtClean="0">
                <a:latin typeface="Be Vietnam" panose="020B0604020202020204" charset="0"/>
              </a:rPr>
              <a:t> </a:t>
            </a:r>
            <a:r>
              <a:rPr lang="en-US" sz="3000" dirty="0">
                <a:latin typeface="Be Vietnam" panose="020B0604020202020204" charset="0"/>
              </a:rPr>
              <a:t>ta </a:t>
            </a:r>
            <a:r>
              <a:rPr lang="en-US" sz="3000" dirty="0" err="1">
                <a:latin typeface="Be Vietnam" panose="020B0604020202020204" charset="0"/>
              </a:rPr>
              <a:t>có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thể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dễ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dàng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ra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những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tuyến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sẽ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chạy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trong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những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ngày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tiếp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theo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thời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gian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của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những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chuyến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đó</a:t>
            </a:r>
            <a:r>
              <a:rPr lang="en-US" sz="3000" dirty="0">
                <a:latin typeface="Be Vietnam" panose="020B0604020202020204" charset="0"/>
              </a:rPr>
              <a:t>, </a:t>
            </a:r>
            <a:r>
              <a:rPr lang="en-US" sz="3000" dirty="0" err="1">
                <a:latin typeface="Be Vietnam" panose="020B0604020202020204" charset="0"/>
              </a:rPr>
              <a:t>loại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xe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sẽ</a:t>
            </a:r>
            <a:r>
              <a:rPr lang="en-US" sz="3000" dirty="0">
                <a:latin typeface="Be Vietnam" panose="020B0604020202020204" charset="0"/>
              </a:rPr>
              <a:t> </a:t>
            </a:r>
            <a:r>
              <a:rPr lang="en-US" sz="3000" dirty="0" err="1">
                <a:latin typeface="Be Vietnam" panose="020B0604020202020204" charset="0"/>
              </a:rPr>
              <a:t>chạy</a:t>
            </a:r>
            <a:r>
              <a:rPr lang="en-US" sz="3000" dirty="0">
                <a:latin typeface="Be Vietnam" panose="020B0604020202020204" charset="0"/>
              </a:rPr>
              <a:t>,... </a:t>
            </a:r>
          </a:p>
          <a:p>
            <a:pPr marL="809722" lvl="1" indent="-404861">
              <a:lnSpc>
                <a:spcPts val="6563"/>
              </a:lnSpc>
              <a:buFont typeface="Arial"/>
              <a:buChar char="•"/>
            </a:pPr>
            <a:endParaRPr lang="en-US" sz="3750" dirty="0">
              <a:solidFill>
                <a:srgbClr val="000000"/>
              </a:solidFill>
              <a:latin typeface="Be Vietnam" panose="020B060402020202020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5626311" y="95801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bg1"/>
                </a:solidFill>
              </a:rPr>
              <a:pPr/>
              <a:t>5</a:t>
            </a:fld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375428" y="5890020"/>
            <a:ext cx="5959819" cy="595981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l="l" t="t" r="r" b="b"/>
              <a:pathLst>
                <a:path w="6357621" h="6353810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l="l" t="t" r="r" b="b"/>
              <a:pathLst>
                <a:path w="6263640" h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06896" y="1783278"/>
            <a:ext cx="15674207" cy="5460169"/>
            <a:chOff x="0" y="0"/>
            <a:chExt cx="20898943" cy="728022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91821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l="l" t="t" r="r" b="b"/>
                <a:pathLst>
                  <a:path w="18882360" h="537718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5110" h="36830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939511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8939511" h="6350000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1813347" y="3079982"/>
            <a:ext cx="14393812" cy="3442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0"/>
              </a:lnSpc>
            </a:pP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II.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Phân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tích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hệ</a:t>
            </a:r>
            <a:r>
              <a:rPr lang="en-US" sz="11000" dirty="0" smtClean="0">
                <a:solidFill>
                  <a:srgbClr val="000000"/>
                </a:solidFill>
                <a:latin typeface="Space Mono"/>
              </a:rPr>
              <a:t> </a:t>
            </a:r>
            <a:r>
              <a:rPr lang="en-US" sz="11000" dirty="0" err="1" smtClean="0">
                <a:solidFill>
                  <a:srgbClr val="000000"/>
                </a:solidFill>
                <a:latin typeface="Space Mono"/>
              </a:rPr>
              <a:t>thống</a:t>
            </a:r>
            <a:endParaRPr lang="en-US" sz="11000" dirty="0">
              <a:solidFill>
                <a:srgbClr val="000000"/>
              </a:solidFill>
              <a:latin typeface="Space Mono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306896" y="7510197"/>
            <a:ext cx="15406714" cy="1219919"/>
            <a:chOff x="0" y="0"/>
            <a:chExt cx="30050193" cy="2379405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29986694" cy="2315905"/>
            </a:xfrm>
            <a:custGeom>
              <a:avLst/>
              <a:gdLst/>
              <a:ahLst/>
              <a:cxnLst/>
              <a:rect l="l" t="t" r="r" b="b"/>
              <a:pathLst>
                <a:path w="29986694" h="2315905">
                  <a:moveTo>
                    <a:pt x="29893983" y="2315905"/>
                  </a:moveTo>
                  <a:lnTo>
                    <a:pt x="92710" y="2315905"/>
                  </a:lnTo>
                  <a:cubicBezTo>
                    <a:pt x="41910" y="2315905"/>
                    <a:pt x="0" y="2273995"/>
                    <a:pt x="0" y="222319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892712" y="0"/>
                  </a:lnTo>
                  <a:cubicBezTo>
                    <a:pt x="29943512" y="0"/>
                    <a:pt x="29985422" y="41910"/>
                    <a:pt x="29985422" y="92710"/>
                  </a:cubicBezTo>
                  <a:lnTo>
                    <a:pt x="29985422" y="2221925"/>
                  </a:lnTo>
                  <a:cubicBezTo>
                    <a:pt x="29986694" y="2273995"/>
                    <a:pt x="29944783" y="2315905"/>
                    <a:pt x="29893983" y="23159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30050194" cy="2379405"/>
            </a:xfrm>
            <a:custGeom>
              <a:avLst/>
              <a:gdLst/>
              <a:ahLst/>
              <a:cxnLst/>
              <a:rect l="l" t="t" r="r" b="b"/>
              <a:pathLst>
                <a:path w="30050194" h="2379405">
                  <a:moveTo>
                    <a:pt x="29925733" y="59690"/>
                  </a:moveTo>
                  <a:cubicBezTo>
                    <a:pt x="29961294" y="59690"/>
                    <a:pt x="29990504" y="88900"/>
                    <a:pt x="29990504" y="124460"/>
                  </a:cubicBezTo>
                  <a:lnTo>
                    <a:pt x="29990504" y="2254945"/>
                  </a:lnTo>
                  <a:cubicBezTo>
                    <a:pt x="29990504" y="2290505"/>
                    <a:pt x="29961294" y="2319715"/>
                    <a:pt x="29925733" y="2319715"/>
                  </a:cubicBezTo>
                  <a:lnTo>
                    <a:pt x="124460" y="2319715"/>
                  </a:lnTo>
                  <a:cubicBezTo>
                    <a:pt x="88900" y="2319715"/>
                    <a:pt x="59690" y="2290505"/>
                    <a:pt x="59690" y="225494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925733" y="59690"/>
                  </a:lnTo>
                  <a:moveTo>
                    <a:pt x="299257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54945"/>
                  </a:lnTo>
                  <a:cubicBezTo>
                    <a:pt x="0" y="2323525"/>
                    <a:pt x="55880" y="2379405"/>
                    <a:pt x="124460" y="2379405"/>
                  </a:cubicBezTo>
                  <a:lnTo>
                    <a:pt x="29925733" y="2379405"/>
                  </a:lnTo>
                  <a:cubicBezTo>
                    <a:pt x="29994312" y="2379405"/>
                    <a:pt x="30050194" y="2323525"/>
                    <a:pt x="30050194" y="2254945"/>
                  </a:cubicBezTo>
                  <a:lnTo>
                    <a:pt x="30050194" y="124460"/>
                  </a:lnTo>
                  <a:cubicBezTo>
                    <a:pt x="30050194" y="55880"/>
                    <a:pt x="29994312" y="0"/>
                    <a:pt x="299257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557325" y="7758760"/>
            <a:ext cx="722792" cy="722792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891862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6</a:t>
            </a:fld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5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117375" cy="3117375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279390" y="-2277660"/>
            <a:ext cx="5959819" cy="595981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-5081" y="-3810"/>
              <a:ext cx="6357621" cy="6353810"/>
            </a:xfrm>
            <a:custGeom>
              <a:avLst/>
              <a:gdLst/>
              <a:ahLst/>
              <a:cxnLst/>
              <a:rect l="l" t="t" r="r" b="b"/>
              <a:pathLst>
                <a:path w="6357621" h="6353810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41910" y="40640"/>
              <a:ext cx="6263640" cy="6263640"/>
            </a:xfrm>
            <a:custGeom>
              <a:avLst/>
              <a:gdLst/>
              <a:ahLst/>
              <a:cxnLst/>
              <a:rect l="l" t="t" r="r" b="b"/>
              <a:pathLst>
                <a:path w="6263640" h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57734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bg1"/>
                </a:solidFill>
              </a:rPr>
              <a:pPr/>
              <a:t>7</a:t>
            </a:fld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576" y="4751085"/>
            <a:ext cx="17150849" cy="836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Các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chức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năng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chính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và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người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sử</a:t>
            </a:r>
            <a:r>
              <a:rPr lang="en-US" sz="6000" dirty="0">
                <a:solidFill>
                  <a:schemeClr val="bg1"/>
                </a:solidFill>
                <a:latin typeface="Space Mono Bold" panose="020B060402020202020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Space Mono Bold" panose="020B0604020202020204" charset="0"/>
              </a:rPr>
              <a:t>dụng</a:t>
            </a:r>
            <a:endParaRPr lang="en-US" sz="6000" dirty="0">
              <a:solidFill>
                <a:schemeClr val="bg1"/>
              </a:solidFill>
              <a:latin typeface="Space Mono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5626311" y="95801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8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190500"/>
            <a:ext cx="11495455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>
                <a:latin typeface="Space Mono Bold" panose="020B0604020202020204" charset="0"/>
              </a:rPr>
              <a:t>Các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chức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năng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chính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và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người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sử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dụng</a:t>
            </a:r>
            <a:endParaRPr lang="en-US" sz="40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978315"/>
            <a:ext cx="17302711" cy="874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750" b="1" dirty="0" err="1" smtClean="0">
                <a:latin typeface="Be Vietnam" panose="020B0604020202020204" charset="0"/>
              </a:rPr>
              <a:t>Khách</a:t>
            </a:r>
            <a:r>
              <a:rPr lang="en-US" sz="3750" b="1" dirty="0" smtClean="0">
                <a:latin typeface="Be Vietnam" panose="020B0604020202020204" charset="0"/>
              </a:rPr>
              <a:t> </a:t>
            </a:r>
            <a:r>
              <a:rPr lang="en-US" sz="3750" b="1" dirty="0" err="1">
                <a:latin typeface="Be Vietnam" panose="020B0604020202020204" charset="0"/>
              </a:rPr>
              <a:t>hàng</a:t>
            </a:r>
            <a:r>
              <a:rPr lang="en-US" sz="3750" dirty="0">
                <a:latin typeface="Be Vietnam" panose="020B0604020202020204" charset="0"/>
              </a:rPr>
              <a:t>: </a:t>
            </a:r>
            <a:r>
              <a:rPr lang="en-US" sz="3750" dirty="0" err="1">
                <a:latin typeface="Be Vietnam" panose="020B0604020202020204" charset="0"/>
              </a:rPr>
              <a:t>Đăng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ký</a:t>
            </a:r>
            <a:r>
              <a:rPr lang="en-US" sz="3750" dirty="0">
                <a:latin typeface="Be Vietnam" panose="020B0604020202020204" charset="0"/>
              </a:rPr>
              <a:t>, </a:t>
            </a:r>
            <a:r>
              <a:rPr lang="en-US" sz="3750" dirty="0" err="1">
                <a:latin typeface="Be Vietnam" panose="020B0604020202020204" charset="0"/>
              </a:rPr>
              <a:t>đăng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nhập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vào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hê</a:t>
            </a:r>
            <a:r>
              <a:rPr lang="en-US" sz="3750" dirty="0">
                <a:latin typeface="Be Vietnam" panose="020B0604020202020204" charset="0"/>
              </a:rPr>
              <a:t>̣ </a:t>
            </a:r>
            <a:r>
              <a:rPr lang="en-US" sz="3750" dirty="0" err="1">
                <a:latin typeface="Be Vietnam" panose="020B0604020202020204" charset="0"/>
              </a:rPr>
              <a:t>thống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đặt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vé</a:t>
            </a:r>
            <a:r>
              <a:rPr lang="en-US" sz="3750" dirty="0">
                <a:latin typeface="Be Vietnam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750" dirty="0" err="1">
                <a:latin typeface="Be Vietnam" panose="020B0604020202020204" charset="0"/>
              </a:rPr>
              <a:t>Khi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đa</a:t>
            </a:r>
            <a:r>
              <a:rPr lang="en-US" sz="3750" dirty="0">
                <a:latin typeface="Be Vietnam" panose="020B0604020202020204" charset="0"/>
              </a:rPr>
              <a:t>̃ </a:t>
            </a:r>
            <a:r>
              <a:rPr lang="en-US" sz="3750" dirty="0" err="1">
                <a:latin typeface="Be Vietnam" panose="020B0604020202020204" charset="0"/>
              </a:rPr>
              <a:t>đăng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nhập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vào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hê</a:t>
            </a:r>
            <a:r>
              <a:rPr lang="en-US" sz="3750" dirty="0">
                <a:latin typeface="Be Vietnam" panose="020B0604020202020204" charset="0"/>
              </a:rPr>
              <a:t>̣ </a:t>
            </a:r>
            <a:r>
              <a:rPr lang="en-US" sz="3750" dirty="0" err="1">
                <a:latin typeface="Be Vietnam" panose="020B0604020202020204" charset="0"/>
              </a:rPr>
              <a:t>thống</a:t>
            </a:r>
            <a:r>
              <a:rPr lang="en-US" sz="3750" dirty="0">
                <a:latin typeface="Be Vietnam" panose="020B0604020202020204" charset="0"/>
              </a:rPr>
              <a:t>, </a:t>
            </a:r>
            <a:r>
              <a:rPr lang="en-US" sz="3750" dirty="0" err="1">
                <a:latin typeface="Be Vietnam" panose="020B0604020202020204" charset="0"/>
              </a:rPr>
              <a:t>khách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hàng</a:t>
            </a:r>
            <a:r>
              <a:rPr lang="en-US" sz="3750" dirty="0">
                <a:latin typeface="Be Vietnam" panose="020B0604020202020204" charset="0"/>
              </a:rPr>
              <a:t> có </a:t>
            </a:r>
            <a:r>
              <a:rPr lang="en-US" sz="3750" dirty="0" err="1">
                <a:latin typeface="Be Vietnam" panose="020B0604020202020204" charset="0"/>
              </a:rPr>
              <a:t>thê</a:t>
            </a:r>
            <a:r>
              <a:rPr lang="en-US" sz="3750" dirty="0">
                <a:latin typeface="Be Vietnam" panose="020B0604020202020204" charset="0"/>
              </a:rPr>
              <a:t>̉ </a:t>
            </a:r>
            <a:r>
              <a:rPr lang="en-US" sz="3750" dirty="0" err="1">
                <a:latin typeface="Be Vietnam" panose="020B0604020202020204" charset="0"/>
              </a:rPr>
              <a:t>thay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đổi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thông</a:t>
            </a:r>
            <a:r>
              <a:rPr lang="en-US" sz="3750" dirty="0">
                <a:latin typeface="Be Vietnam" panose="020B0604020202020204" charset="0"/>
              </a:rPr>
              <a:t> tin </a:t>
            </a:r>
            <a:r>
              <a:rPr lang="en-US" sz="3750" dirty="0" err="1">
                <a:latin typeface="Be Vietnam" panose="020B0604020202020204" charset="0"/>
              </a:rPr>
              <a:t>cá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nhân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mình</a:t>
            </a:r>
            <a:r>
              <a:rPr lang="en-US" sz="3750" dirty="0">
                <a:latin typeface="Be Vietnam" panose="020B0604020202020204" charset="0"/>
              </a:rPr>
              <a:t>, </a:t>
            </a:r>
            <a:r>
              <a:rPr lang="en-US" sz="3750" dirty="0" err="1">
                <a:latin typeface="Be Vietnam" panose="020B0604020202020204" charset="0"/>
              </a:rPr>
              <a:t>thực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hiện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các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chức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năng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như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tìm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kiếm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và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đặt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ve</a:t>
            </a:r>
            <a:r>
              <a:rPr lang="en-US" sz="3750" dirty="0">
                <a:latin typeface="Be Vietnam" panose="020B0604020202020204" charset="0"/>
              </a:rPr>
              <a:t>́. </a:t>
            </a:r>
            <a:r>
              <a:rPr lang="en-US" sz="3750" dirty="0" err="1">
                <a:latin typeface="Be Vietnam" panose="020B0604020202020204" charset="0"/>
              </a:rPr>
              <a:t>Xem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thông</a:t>
            </a:r>
            <a:r>
              <a:rPr lang="en-US" sz="3750" dirty="0">
                <a:latin typeface="Be Vietnam" panose="020B0604020202020204" charset="0"/>
              </a:rPr>
              <a:t> tin </a:t>
            </a:r>
            <a:r>
              <a:rPr lang="en-US" sz="3750" dirty="0" err="1">
                <a:latin typeface="Be Vietnam" panose="020B0604020202020204" charset="0"/>
              </a:rPr>
              <a:t>về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vé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của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mình</a:t>
            </a:r>
            <a:r>
              <a:rPr lang="en-US" sz="3750" dirty="0">
                <a:latin typeface="Be Vietnam" panose="020B0604020202020204" charset="0"/>
              </a:rPr>
              <a:t>. </a:t>
            </a:r>
            <a:r>
              <a:rPr lang="en-US" sz="3750" dirty="0" err="1">
                <a:latin typeface="Be Vietnam" panose="020B0604020202020204" charset="0"/>
              </a:rPr>
              <a:t>Ngoài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ra</a:t>
            </a:r>
            <a:r>
              <a:rPr lang="en-US" sz="3750" dirty="0">
                <a:latin typeface="Be Vietnam" panose="020B0604020202020204" charset="0"/>
              </a:rPr>
              <a:t>, </a:t>
            </a:r>
            <a:r>
              <a:rPr lang="en-US" sz="3750" dirty="0" err="1">
                <a:latin typeface="Be Vietnam" panose="020B0604020202020204" charset="0"/>
              </a:rPr>
              <a:t>khách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hàng</a:t>
            </a:r>
            <a:r>
              <a:rPr lang="en-US" sz="3750" dirty="0">
                <a:latin typeface="Be Vietnam" panose="020B0604020202020204" charset="0"/>
              </a:rPr>
              <a:t> có </a:t>
            </a:r>
            <a:r>
              <a:rPr lang="en-US" sz="3750" dirty="0" err="1">
                <a:latin typeface="Be Vietnam" panose="020B0604020202020204" charset="0"/>
              </a:rPr>
              <a:t>thê</a:t>
            </a:r>
            <a:r>
              <a:rPr lang="en-US" sz="3750" dirty="0">
                <a:latin typeface="Be Vietnam" panose="020B0604020202020204" charset="0"/>
              </a:rPr>
              <a:t>̉ </a:t>
            </a:r>
            <a:r>
              <a:rPr lang="en-US" sz="3750" dirty="0" err="1">
                <a:latin typeface="Be Vietnam" panose="020B0604020202020204" charset="0"/>
              </a:rPr>
              <a:t>theo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dõi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các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thông</a:t>
            </a:r>
            <a:r>
              <a:rPr lang="en-US" sz="3750" dirty="0">
                <a:latin typeface="Be Vietnam" panose="020B0604020202020204" charset="0"/>
              </a:rPr>
              <a:t> tin </a:t>
            </a:r>
            <a:r>
              <a:rPr lang="en-US" sz="3750" dirty="0" err="1">
                <a:latin typeface="Be Vietnam" panose="020B0604020202020204" charset="0"/>
              </a:rPr>
              <a:t>khuyến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mãi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hoặc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đổi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tra</a:t>
            </a:r>
            <a:r>
              <a:rPr lang="en-US" sz="3750" dirty="0">
                <a:latin typeface="Be Vietnam" panose="020B0604020202020204" charset="0"/>
              </a:rPr>
              <a:t>̉/</a:t>
            </a:r>
            <a:r>
              <a:rPr lang="en-US" sz="3750" dirty="0" err="1">
                <a:latin typeface="Be Vietnam" panose="020B0604020202020204" charset="0"/>
              </a:rPr>
              <a:t>hoàn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ve</a:t>
            </a:r>
            <a:r>
              <a:rPr lang="en-US" sz="3750" dirty="0">
                <a:latin typeface="Be Vietnam" panose="020B0604020202020204" charset="0"/>
              </a:rPr>
              <a:t>́ </a:t>
            </a:r>
            <a:r>
              <a:rPr lang="en-US" sz="3750" dirty="0" err="1">
                <a:latin typeface="Be Vietnam" panose="020B0604020202020204" charset="0"/>
              </a:rPr>
              <a:t>nếu</a:t>
            </a:r>
            <a:r>
              <a:rPr lang="en-US" sz="3750" dirty="0">
                <a:latin typeface="Be Vietnam" panose="020B0604020202020204" charset="0"/>
              </a:rPr>
              <a:t> có </a:t>
            </a:r>
            <a:r>
              <a:rPr lang="en-US" sz="3750" dirty="0" err="1">
                <a:latin typeface="Be Vietnam" panose="020B0604020202020204" charset="0"/>
              </a:rPr>
              <a:t>nhu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cầu</a:t>
            </a:r>
            <a:r>
              <a:rPr lang="en-US" sz="3750" dirty="0">
                <a:latin typeface="Be Vietnam" panose="020B0604020202020204" charset="0"/>
              </a:rPr>
              <a:t>.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750" b="1" dirty="0" err="1">
                <a:latin typeface="Be Vietnam" panose="020B0604020202020204" charset="0"/>
              </a:rPr>
              <a:t>Nhân</a:t>
            </a:r>
            <a:r>
              <a:rPr lang="en-US" sz="3750" b="1" dirty="0">
                <a:latin typeface="Be Vietnam" panose="020B0604020202020204" charset="0"/>
              </a:rPr>
              <a:t> </a:t>
            </a:r>
            <a:r>
              <a:rPr lang="en-US" sz="3750" b="1" dirty="0" err="1">
                <a:latin typeface="Be Vietnam" panose="020B0604020202020204" charset="0"/>
              </a:rPr>
              <a:t>viên</a:t>
            </a:r>
            <a:r>
              <a:rPr lang="en-US" sz="3750" dirty="0">
                <a:latin typeface="Be Vietnam" panose="020B0604020202020204" charset="0"/>
              </a:rPr>
              <a:t>: </a:t>
            </a:r>
            <a:r>
              <a:rPr lang="en-US" sz="3750" dirty="0" err="1">
                <a:latin typeface="Be Vietnam" panose="020B0604020202020204" charset="0"/>
              </a:rPr>
              <a:t>tiếp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nhận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thông</a:t>
            </a:r>
            <a:r>
              <a:rPr lang="en-US" sz="3750" dirty="0">
                <a:latin typeface="Be Vietnam" panose="020B0604020202020204" charset="0"/>
              </a:rPr>
              <a:t> tin </a:t>
            </a:r>
            <a:r>
              <a:rPr lang="en-US" sz="3750" dirty="0" err="1">
                <a:latin typeface="Be Vietnam" panose="020B0604020202020204" charset="0"/>
              </a:rPr>
              <a:t>tư</a:t>
            </a:r>
            <a:r>
              <a:rPr lang="en-US" sz="3750" dirty="0">
                <a:latin typeface="Be Vietnam" panose="020B0604020202020204" charset="0"/>
              </a:rPr>
              <a:t>̀ </a:t>
            </a:r>
            <a:r>
              <a:rPr lang="en-US" sz="3750" dirty="0" err="1">
                <a:latin typeface="Be Vietnam" panose="020B0604020202020204" charset="0"/>
              </a:rPr>
              <a:t>khách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hàng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khi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khách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hàng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có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yêu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cầu</a:t>
            </a:r>
            <a:r>
              <a:rPr lang="en-US" sz="3750" dirty="0">
                <a:latin typeface="Be Vietnam" panose="020B060402020202020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3750" dirty="0" err="1">
                <a:latin typeface="Be Vietnam" panose="020B0604020202020204" charset="0"/>
              </a:rPr>
              <a:t>Nhân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viên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khi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làm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việc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cũng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phải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đăng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nhập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vào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hê</a:t>
            </a:r>
            <a:r>
              <a:rPr lang="en-US" sz="3750" dirty="0">
                <a:latin typeface="Be Vietnam" panose="020B0604020202020204" charset="0"/>
              </a:rPr>
              <a:t>̣ </a:t>
            </a:r>
            <a:r>
              <a:rPr lang="en-US" sz="3750" dirty="0" err="1">
                <a:latin typeface="Be Vietnam" panose="020B0604020202020204" charset="0"/>
              </a:rPr>
              <a:t>thống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va</a:t>
            </a:r>
            <a:r>
              <a:rPr lang="en-US" sz="3750" dirty="0">
                <a:latin typeface="Be Vietnam" panose="020B0604020202020204" charset="0"/>
              </a:rPr>
              <a:t>̀ sẽ có </a:t>
            </a:r>
            <a:r>
              <a:rPr lang="en-US" sz="3750" dirty="0" err="1">
                <a:latin typeface="Be Vietnam" panose="020B0604020202020204" charset="0"/>
              </a:rPr>
              <a:t>những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chức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năng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phu</a:t>
            </a:r>
            <a:r>
              <a:rPr lang="en-US" sz="3750" dirty="0">
                <a:latin typeface="Be Vietnam" panose="020B0604020202020204" charset="0"/>
              </a:rPr>
              <a:t>̀ </a:t>
            </a:r>
            <a:r>
              <a:rPr lang="en-US" sz="3750" dirty="0" err="1">
                <a:latin typeface="Be Vietnam" panose="020B0604020202020204" charset="0"/>
              </a:rPr>
              <a:t>hợp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theo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phân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quyền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của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mình</a:t>
            </a:r>
            <a:r>
              <a:rPr lang="en-US" sz="3750" dirty="0">
                <a:latin typeface="Be Vietnam" panose="020B0604020202020204" charset="0"/>
              </a:rPr>
              <a:t>. </a:t>
            </a:r>
            <a:r>
              <a:rPr lang="en-US" sz="3750" dirty="0" err="1">
                <a:latin typeface="Be Vietnam" panose="020B0604020202020204" charset="0"/>
              </a:rPr>
              <a:t>Đồng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thời</a:t>
            </a:r>
            <a:r>
              <a:rPr lang="en-US" sz="3750" dirty="0">
                <a:latin typeface="Be Vietnam" panose="020B0604020202020204" charset="0"/>
              </a:rPr>
              <a:t>, </a:t>
            </a:r>
            <a:r>
              <a:rPr lang="en-US" sz="3750" dirty="0" err="1">
                <a:latin typeface="Be Vietnam" panose="020B0604020202020204" charset="0"/>
              </a:rPr>
              <a:t>nhân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viên</a:t>
            </a:r>
            <a:r>
              <a:rPr lang="en-US" sz="3750" dirty="0">
                <a:latin typeface="Be Vietnam" panose="020B0604020202020204" charset="0"/>
              </a:rPr>
              <a:t> sẽ là </a:t>
            </a:r>
            <a:r>
              <a:rPr lang="en-US" sz="3750" dirty="0" err="1">
                <a:latin typeface="Be Vietnam" panose="020B0604020202020204" charset="0"/>
              </a:rPr>
              <a:t>người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thực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hiện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hoạt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động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cung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cấp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dịch</a:t>
            </a:r>
            <a:r>
              <a:rPr lang="en-US" sz="3750" dirty="0">
                <a:latin typeface="Be Vietnam" panose="020B0604020202020204" charset="0"/>
              </a:rPr>
              <a:t> vụ </a:t>
            </a:r>
            <a:r>
              <a:rPr lang="en-US" sz="3750" dirty="0" err="1">
                <a:latin typeface="Be Vietnam" panose="020B0604020202020204" charset="0"/>
              </a:rPr>
              <a:t>cho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khách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hàng</a:t>
            </a:r>
            <a:r>
              <a:rPr lang="en-US" sz="3750" dirty="0">
                <a:latin typeface="Be Vietnam" panose="020B0604020202020204" charset="0"/>
              </a:rPr>
              <a:t>, </a:t>
            </a:r>
            <a:r>
              <a:rPr lang="en-US" sz="3750" dirty="0" err="1">
                <a:latin typeface="Be Vietnam" panose="020B0604020202020204" charset="0"/>
              </a:rPr>
              <a:t>điển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hình</a:t>
            </a:r>
            <a:r>
              <a:rPr lang="en-US" sz="3750" dirty="0">
                <a:latin typeface="Be Vietnam" panose="020B0604020202020204" charset="0"/>
              </a:rPr>
              <a:t> ở </a:t>
            </a:r>
            <a:r>
              <a:rPr lang="en-US" sz="3750" dirty="0" err="1">
                <a:latin typeface="Be Vietnam" panose="020B0604020202020204" charset="0"/>
              </a:rPr>
              <a:t>đây</a:t>
            </a:r>
            <a:r>
              <a:rPr lang="en-US" sz="3750" dirty="0">
                <a:latin typeface="Be Vietnam" panose="020B0604020202020204" charset="0"/>
              </a:rPr>
              <a:t> là </a:t>
            </a:r>
            <a:r>
              <a:rPr lang="en-US" sz="3750" dirty="0" err="1">
                <a:latin typeface="Be Vietnam" panose="020B0604020202020204" charset="0"/>
              </a:rPr>
              <a:t>quản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ly</a:t>
            </a:r>
            <a:r>
              <a:rPr lang="en-US" sz="3750" dirty="0">
                <a:latin typeface="Be Vietnam" panose="020B0604020202020204" charset="0"/>
              </a:rPr>
              <a:t>́ </a:t>
            </a:r>
            <a:r>
              <a:rPr lang="en-US" sz="3750" dirty="0" err="1">
                <a:latin typeface="Be Vietnam" panose="020B0604020202020204" charset="0"/>
              </a:rPr>
              <a:t>ve</a:t>
            </a:r>
            <a:r>
              <a:rPr lang="en-US" sz="3750" dirty="0">
                <a:latin typeface="Be Vietnam" panose="020B0604020202020204" charset="0"/>
              </a:rPr>
              <a:t>́ </a:t>
            </a:r>
            <a:r>
              <a:rPr lang="en-US" sz="3750" dirty="0" err="1">
                <a:latin typeface="Be Vietnam" panose="020B0604020202020204" charset="0"/>
              </a:rPr>
              <a:t>xe</a:t>
            </a:r>
            <a:r>
              <a:rPr lang="en-US" sz="3750" dirty="0">
                <a:latin typeface="Be Vietnam" panose="020B0604020202020204" charset="0"/>
              </a:rPr>
              <a:t> hay </a:t>
            </a:r>
            <a:r>
              <a:rPr lang="en-US" sz="3750" dirty="0" err="1">
                <a:latin typeface="Be Vietnam" panose="020B0604020202020204" charset="0"/>
              </a:rPr>
              <a:t>thông</a:t>
            </a:r>
            <a:r>
              <a:rPr lang="en-US" sz="3750" dirty="0">
                <a:latin typeface="Be Vietnam" panose="020B0604020202020204" charset="0"/>
              </a:rPr>
              <a:t> tin </a:t>
            </a:r>
            <a:r>
              <a:rPr lang="en-US" sz="3750" dirty="0" err="1">
                <a:latin typeface="Be Vietnam" panose="020B0604020202020204" charset="0"/>
              </a:rPr>
              <a:t>khách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hàng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đặt</a:t>
            </a:r>
            <a:r>
              <a:rPr lang="en-US" sz="3750" dirty="0">
                <a:latin typeface="Be Vietnam" panose="020B0604020202020204" charset="0"/>
              </a:rPr>
              <a:t> </a:t>
            </a:r>
            <a:r>
              <a:rPr lang="en-US" sz="3750" dirty="0" err="1">
                <a:latin typeface="Be Vietnam" panose="020B0604020202020204" charset="0"/>
              </a:rPr>
              <a:t>ve</a:t>
            </a:r>
            <a:r>
              <a:rPr lang="en-US" sz="3750" dirty="0">
                <a:latin typeface="Be Vietnam" panose="020B0604020202020204" charset="0"/>
              </a:rPr>
              <a:t>́</a:t>
            </a:r>
            <a:r>
              <a:rPr lang="en-US" sz="3750" dirty="0" smtClean="0">
                <a:latin typeface="Be Vietnam" panose="020B0604020202020204" charset="0"/>
              </a:rPr>
              <a:t>.</a:t>
            </a:r>
            <a:endParaRPr lang="en-US" sz="3750" dirty="0">
              <a:latin typeface="Be Vietn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5626311" y="958010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smtClean="0">
                <a:solidFill>
                  <a:schemeClr val="tx1"/>
                </a:solidFill>
              </a:rPr>
              <a:pPr/>
              <a:t>9</a:t>
            </a:fld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190500"/>
            <a:ext cx="11495455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dirty="0" err="1">
                <a:latin typeface="Space Mono Bold" panose="020B0604020202020204" charset="0"/>
              </a:rPr>
              <a:t>Các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chức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năng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chính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và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người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sử</a:t>
            </a:r>
            <a:r>
              <a:rPr lang="en-US" sz="4000" dirty="0">
                <a:latin typeface="Space Mono Bold" panose="020B0604020202020204" charset="0"/>
              </a:rPr>
              <a:t> </a:t>
            </a:r>
            <a:r>
              <a:rPr lang="en-US" sz="4000" dirty="0" err="1">
                <a:latin typeface="Space Mono Bold" panose="020B0604020202020204" charset="0"/>
              </a:rPr>
              <a:t>dụng</a:t>
            </a:r>
            <a:endParaRPr lang="en-US" sz="40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978315"/>
            <a:ext cx="17302711" cy="887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b="1" dirty="0" err="1">
                <a:latin typeface="Be Vietnam" panose="020B0604020202020204" charset="0"/>
              </a:rPr>
              <a:t>Nhóm</a:t>
            </a:r>
            <a:r>
              <a:rPr lang="en-US" sz="3500" b="1" dirty="0">
                <a:latin typeface="Be Vietnam" panose="020B0604020202020204" charset="0"/>
              </a:rPr>
              <a:t> </a:t>
            </a:r>
            <a:r>
              <a:rPr lang="en-US" sz="3500" b="1" dirty="0" err="1">
                <a:latin typeface="Be Vietnam" panose="020B0604020202020204" charset="0"/>
              </a:rPr>
              <a:t>quản</a:t>
            </a:r>
            <a:r>
              <a:rPr lang="en-US" sz="3500" b="1" dirty="0">
                <a:latin typeface="Be Vietnam" panose="020B0604020202020204" charset="0"/>
              </a:rPr>
              <a:t> </a:t>
            </a:r>
            <a:r>
              <a:rPr lang="en-US" sz="3500" b="1" dirty="0" err="1">
                <a:latin typeface="Be Vietnam" panose="020B0604020202020204" charset="0"/>
              </a:rPr>
              <a:t>lý</a:t>
            </a:r>
            <a:r>
              <a:rPr lang="en-US" sz="3500" dirty="0">
                <a:latin typeface="Be Vietnam" panose="020B0604020202020204" charset="0"/>
              </a:rPr>
              <a:t>: </a:t>
            </a:r>
            <a:r>
              <a:rPr lang="en-US" sz="3500" dirty="0" err="1">
                <a:latin typeface="Be Vietnam" panose="020B0604020202020204" charset="0"/>
              </a:rPr>
              <a:t>Chịu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trách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nhiệm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quản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ly</a:t>
            </a:r>
            <a:r>
              <a:rPr lang="en-US" sz="3500" dirty="0">
                <a:latin typeface="Be Vietnam" panose="020B0604020202020204" charset="0"/>
              </a:rPr>
              <a:t>́ </a:t>
            </a:r>
            <a:r>
              <a:rPr lang="en-US" sz="3500" dirty="0" err="1">
                <a:latin typeface="Be Vietnam" panose="020B0604020202020204" charset="0"/>
              </a:rPr>
              <a:t>nhân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viên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cũng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như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theo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dõi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 smtClean="0">
                <a:latin typeface="Be Vietnam" panose="020B0604020202020204" charset="0"/>
              </a:rPr>
              <a:t>kiểm</a:t>
            </a:r>
            <a:r>
              <a:rPr lang="en-US" sz="3500" dirty="0" smtClean="0">
                <a:latin typeface="Be Vietnam" panose="020B0604020202020204" charset="0"/>
              </a:rPr>
              <a:t> </a:t>
            </a:r>
            <a:r>
              <a:rPr lang="en-US" sz="3500" dirty="0" err="1" smtClean="0">
                <a:latin typeface="Be Vietnam" panose="020B0604020202020204" charset="0"/>
              </a:rPr>
              <a:t>soát</a:t>
            </a:r>
            <a:r>
              <a:rPr lang="en-US" sz="3500" dirty="0" smtClean="0">
                <a:latin typeface="Be Vietnam" panose="020B0604020202020204" charset="0"/>
              </a:rPr>
              <a:t> </a:t>
            </a:r>
            <a:r>
              <a:rPr lang="en-US" sz="3500" dirty="0" err="1" smtClean="0">
                <a:latin typeface="Be Vietnam" panose="020B0604020202020204" charset="0"/>
              </a:rPr>
              <a:t>hoạt</a:t>
            </a:r>
            <a:r>
              <a:rPr lang="en-US" sz="3500" dirty="0" smtClean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động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giữa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nhân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viên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va</a:t>
            </a:r>
            <a:r>
              <a:rPr lang="en-US" sz="3500" dirty="0">
                <a:latin typeface="Be Vietnam" panose="020B0604020202020204" charset="0"/>
              </a:rPr>
              <a:t>̀ </a:t>
            </a:r>
            <a:r>
              <a:rPr lang="en-US" sz="3500" dirty="0" err="1">
                <a:latin typeface="Be Vietnam" panose="020B0604020202020204" charset="0"/>
              </a:rPr>
              <a:t>khách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hàng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và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kiểm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soát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các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hoạt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động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của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hệ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thống</a:t>
            </a:r>
            <a:r>
              <a:rPr lang="en-US" sz="3500" dirty="0">
                <a:latin typeface="Be Vietnam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500" dirty="0" err="1">
                <a:latin typeface="Be Vietnam" panose="020B0604020202020204" charset="0"/>
              </a:rPr>
              <a:t>Người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quản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ly</a:t>
            </a:r>
            <a:r>
              <a:rPr lang="en-US" sz="3500" dirty="0">
                <a:latin typeface="Be Vietnam" panose="020B0604020202020204" charset="0"/>
              </a:rPr>
              <a:t>́ </a:t>
            </a:r>
            <a:r>
              <a:rPr lang="en-US" sz="3500" dirty="0" err="1">
                <a:latin typeface="Be Vietnam" panose="020B0604020202020204" charset="0"/>
              </a:rPr>
              <a:t>có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quyền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cập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nhật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thông</a:t>
            </a:r>
            <a:r>
              <a:rPr lang="en-US" sz="3500" dirty="0">
                <a:latin typeface="Be Vietnam" panose="020B0604020202020204" charset="0"/>
              </a:rPr>
              <a:t> tin </a:t>
            </a:r>
            <a:r>
              <a:rPr lang="en-US" sz="3500" dirty="0" err="1">
                <a:latin typeface="Be Vietnam" panose="020B0604020202020204" charset="0"/>
              </a:rPr>
              <a:t>về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lịch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trình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xe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chạy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tạo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mới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sửa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hoặc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hủy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lịch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trình</a:t>
            </a:r>
            <a:r>
              <a:rPr lang="en-US" sz="3500" dirty="0">
                <a:latin typeface="Be Vietnam" panose="020B0604020202020204" charset="0"/>
              </a:rPr>
              <a:t>. </a:t>
            </a:r>
            <a:r>
              <a:rPr lang="en-US" sz="3500" dirty="0" err="1">
                <a:latin typeface="Be Vietnam" panose="020B0604020202020204" charset="0"/>
              </a:rPr>
              <a:t>Cập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nhật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thông</a:t>
            </a:r>
            <a:r>
              <a:rPr lang="en-US" sz="3500" dirty="0">
                <a:latin typeface="Be Vietnam" panose="020B0604020202020204" charset="0"/>
              </a:rPr>
              <a:t> tin </a:t>
            </a:r>
            <a:r>
              <a:rPr lang="en-US" sz="3500" dirty="0" err="1">
                <a:latin typeface="Be Vietnam" panose="020B0604020202020204" charset="0"/>
              </a:rPr>
              <a:t>về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các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loại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xe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chạy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số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lượng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xe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được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phép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sử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dụng</a:t>
            </a:r>
            <a:r>
              <a:rPr lang="en-US" sz="3500" dirty="0">
                <a:latin typeface="Be Vietnam" panose="020B0604020202020204" charset="0"/>
              </a:rPr>
              <a:t>. </a:t>
            </a:r>
            <a:r>
              <a:rPr lang="en-US" sz="3500" dirty="0" err="1">
                <a:latin typeface="Be Vietnam" panose="020B0604020202020204" charset="0"/>
              </a:rPr>
              <a:t>Đặt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hủy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sửa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thông</a:t>
            </a:r>
            <a:r>
              <a:rPr lang="en-US" sz="3500" dirty="0">
                <a:latin typeface="Be Vietnam" panose="020B0604020202020204" charset="0"/>
              </a:rPr>
              <a:t> tin </a:t>
            </a:r>
            <a:r>
              <a:rPr lang="en-US" sz="3500" dirty="0" err="1">
                <a:latin typeface="Be Vietnam" panose="020B0604020202020204" charset="0"/>
              </a:rPr>
              <a:t>đặt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vé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cho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toàn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bộ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khách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hàng</a:t>
            </a:r>
            <a:r>
              <a:rPr lang="en-US" sz="3500" dirty="0">
                <a:latin typeface="Be Vietnam" panose="020B0604020202020204" charset="0"/>
              </a:rPr>
              <a:t>. </a:t>
            </a:r>
            <a:r>
              <a:rPr lang="en-US" sz="3500" dirty="0" err="1">
                <a:latin typeface="Be Vietnam" panose="020B0604020202020204" charset="0"/>
              </a:rPr>
              <a:t>Cập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nhật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điểm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đến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trạm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nghỉ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bến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xe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vị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trí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chặng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đường</a:t>
            </a:r>
            <a:r>
              <a:rPr lang="en-US" sz="3500" dirty="0">
                <a:latin typeface="Be Vietnam" panose="020B0604020202020204" charset="0"/>
              </a:rPr>
              <a:t>, … </a:t>
            </a:r>
            <a:r>
              <a:rPr lang="en-US" sz="3500" dirty="0" err="1">
                <a:latin typeface="Be Vietnam" panose="020B0604020202020204" charset="0"/>
              </a:rPr>
              <a:t>Tạo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các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báo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cáo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thống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kê</a:t>
            </a:r>
            <a:r>
              <a:rPr lang="en-US" sz="3500" dirty="0">
                <a:latin typeface="Be Vietnam" panose="020B0604020202020204" charset="0"/>
              </a:rPr>
              <a:t>.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500" b="1" dirty="0" err="1">
                <a:latin typeface="Be Vietnam" panose="020B0604020202020204" charset="0"/>
              </a:rPr>
              <a:t>Nhóm</a:t>
            </a:r>
            <a:r>
              <a:rPr lang="en-US" sz="3500" b="1" dirty="0">
                <a:latin typeface="Be Vietnam" panose="020B0604020202020204" charset="0"/>
              </a:rPr>
              <a:t> </a:t>
            </a:r>
            <a:r>
              <a:rPr lang="en-US" sz="3500" b="1" dirty="0" err="1">
                <a:latin typeface="Be Vietnam" panose="020B0604020202020204" charset="0"/>
              </a:rPr>
              <a:t>quản</a:t>
            </a:r>
            <a:r>
              <a:rPr lang="en-US" sz="3500" b="1" dirty="0">
                <a:latin typeface="Be Vietnam" panose="020B0604020202020204" charset="0"/>
              </a:rPr>
              <a:t> </a:t>
            </a:r>
            <a:r>
              <a:rPr lang="en-US" sz="3500" b="1" dirty="0" err="1">
                <a:latin typeface="Be Vietnam" panose="020B0604020202020204" charset="0"/>
              </a:rPr>
              <a:t>trị</a:t>
            </a:r>
            <a:r>
              <a:rPr lang="en-US" sz="3500" b="1" dirty="0">
                <a:latin typeface="Be Vietnam" panose="020B0604020202020204" charset="0"/>
              </a:rPr>
              <a:t> (Admin)</a:t>
            </a:r>
            <a:r>
              <a:rPr lang="en-US" sz="3500" dirty="0">
                <a:latin typeface="Be Vietnam" panose="020B0604020202020204" charset="0"/>
              </a:rPr>
              <a:t>: </a:t>
            </a:r>
            <a:r>
              <a:rPr lang="en-US" sz="3500" dirty="0" err="1">
                <a:latin typeface="Be Vietnam" panose="020B0604020202020204" charset="0"/>
              </a:rPr>
              <a:t>người</a:t>
            </a:r>
            <a:r>
              <a:rPr lang="en-US" sz="3500" dirty="0">
                <a:latin typeface="Be Vietnam" panose="020B0604020202020204" charset="0"/>
              </a:rPr>
              <a:t> có </a:t>
            </a:r>
            <a:r>
              <a:rPr lang="en-US" sz="3500" dirty="0" err="1">
                <a:latin typeface="Be Vietnam" panose="020B0604020202020204" charset="0"/>
              </a:rPr>
              <a:t>phân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quyền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cao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nhất</a:t>
            </a:r>
            <a:r>
              <a:rPr lang="en-US" sz="3500" dirty="0">
                <a:latin typeface="Be Vietnam" panose="020B0604020202020204" charset="0"/>
              </a:rPr>
              <a:t>, có </a:t>
            </a:r>
            <a:r>
              <a:rPr lang="en-US" sz="3500" dirty="0" err="1">
                <a:latin typeface="Be Vietnam" panose="020B0604020202020204" charset="0"/>
              </a:rPr>
              <a:t>thê</a:t>
            </a:r>
            <a:r>
              <a:rPr lang="en-US" sz="3500" dirty="0">
                <a:latin typeface="Be Vietnam" panose="020B0604020202020204" charset="0"/>
              </a:rPr>
              <a:t>̉ </a:t>
            </a:r>
            <a:r>
              <a:rPr lang="en-US" sz="3500" dirty="0" err="1">
                <a:latin typeface="Be Vietnam" panose="020B0604020202020204" charset="0"/>
              </a:rPr>
              <a:t>kiểm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soát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mọi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hoạt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động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của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hê</a:t>
            </a:r>
            <a:r>
              <a:rPr lang="en-US" sz="3500" dirty="0">
                <a:latin typeface="Be Vietnam" panose="020B0604020202020204" charset="0"/>
              </a:rPr>
              <a:t>̣ </a:t>
            </a:r>
            <a:r>
              <a:rPr lang="en-US" sz="3500" dirty="0" err="1">
                <a:latin typeface="Be Vietnam" panose="020B0604020202020204" charset="0"/>
              </a:rPr>
              <a:t>thống</a:t>
            </a:r>
            <a:r>
              <a:rPr lang="en-US" sz="3500" dirty="0">
                <a:latin typeface="Be Vietnam" panose="020B0604020202020204" charset="0"/>
              </a:rPr>
              <a:t>. </a:t>
            </a:r>
            <a:r>
              <a:rPr lang="en-US" sz="3500" dirty="0" err="1">
                <a:latin typeface="Be Vietnam" panose="020B0604020202020204" charset="0"/>
              </a:rPr>
              <a:t>Gồm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tất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cả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các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quyền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của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các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nhóm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khác</a:t>
            </a:r>
            <a:r>
              <a:rPr lang="en-US" sz="3500" dirty="0">
                <a:latin typeface="Be Vietnam" panose="020B0604020202020204" charset="0"/>
              </a:rPr>
              <a:t>. </a:t>
            </a:r>
            <a:r>
              <a:rPr lang="en-US" sz="3500" dirty="0" err="1">
                <a:latin typeface="Be Vietnam" panose="020B0604020202020204" charset="0"/>
              </a:rPr>
              <a:t>Thêm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quyền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tạo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hủy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cấp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tài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khoản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để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truy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cập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hệ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thống</a:t>
            </a:r>
            <a:r>
              <a:rPr lang="en-US" sz="3500" dirty="0">
                <a:latin typeface="Be Vietnam" panose="020B0604020202020204" charset="0"/>
              </a:rPr>
              <a:t>, </a:t>
            </a:r>
            <a:r>
              <a:rPr lang="en-US" sz="3500" dirty="0" err="1">
                <a:latin typeface="Be Vietnam" panose="020B0604020202020204" charset="0"/>
              </a:rPr>
              <a:t>phân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quyền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quản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lý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cho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các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tài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khoản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quản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lý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hệ</a:t>
            </a:r>
            <a:r>
              <a:rPr lang="en-US" sz="3500" dirty="0">
                <a:latin typeface="Be Vietnam" panose="020B0604020202020204" charset="0"/>
              </a:rPr>
              <a:t> </a:t>
            </a:r>
            <a:r>
              <a:rPr lang="en-US" sz="3500" dirty="0" err="1">
                <a:latin typeface="Be Vietnam" panose="020B0604020202020204" charset="0"/>
              </a:rPr>
              <a:t>thống</a:t>
            </a:r>
            <a:endParaRPr lang="en-US" sz="3500" dirty="0">
              <a:latin typeface="Be Vietn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1412</Words>
  <Application>Microsoft Office PowerPoint</Application>
  <PresentationFormat>Custom</PresentationFormat>
  <Paragraphs>127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Calibri</vt:lpstr>
      <vt:lpstr>Be Vietnam Bold</vt:lpstr>
      <vt:lpstr>Space Mono</vt:lpstr>
      <vt:lpstr>Be Vietnam</vt:lpstr>
      <vt:lpstr>Space Mono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PTVTKYC</dc:title>
  <cp:lastModifiedBy>Văn Đức</cp:lastModifiedBy>
  <cp:revision>40</cp:revision>
  <dcterms:created xsi:type="dcterms:W3CDTF">2006-08-16T00:00:00Z</dcterms:created>
  <dcterms:modified xsi:type="dcterms:W3CDTF">2021-12-20T09:28:47Z</dcterms:modified>
  <dc:identifier>DAEw-skfKio</dc:identifier>
</cp:coreProperties>
</file>