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8"/>
  </p:notesMasterIdLst>
  <p:handoutMasterIdLst>
    <p:handoutMasterId r:id="rId29"/>
  </p:handoutMasterIdLst>
  <p:sldIdLst>
    <p:sldId id="289" r:id="rId5"/>
    <p:sldId id="288" r:id="rId6"/>
    <p:sldId id="276" r:id="rId7"/>
    <p:sldId id="261" r:id="rId8"/>
    <p:sldId id="283" r:id="rId9"/>
    <p:sldId id="290" r:id="rId10"/>
    <p:sldId id="257" r:id="rId11"/>
    <p:sldId id="264" r:id="rId12"/>
    <p:sldId id="291" r:id="rId13"/>
    <p:sldId id="292" r:id="rId14"/>
    <p:sldId id="294" r:id="rId15"/>
    <p:sldId id="295" r:id="rId16"/>
    <p:sldId id="296" r:id="rId17"/>
    <p:sldId id="297" r:id="rId18"/>
    <p:sldId id="293" r:id="rId19"/>
    <p:sldId id="265" r:id="rId20"/>
    <p:sldId id="263" r:id="rId21"/>
    <p:sldId id="298" r:id="rId22"/>
    <p:sldId id="300" r:id="rId23"/>
    <p:sldId id="299" r:id="rId24"/>
    <p:sldId id="301" r:id="rId25"/>
    <p:sldId id="302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94" autoAdjust="0"/>
  </p:normalViewPr>
  <p:slideViewPr>
    <p:cSldViewPr snapToGrid="0">
      <p:cViewPr>
        <p:scale>
          <a:sx n="75" d="100"/>
          <a:sy n="75" d="100"/>
        </p:scale>
        <p:origin x="1392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1D790-8B50-37DD-9B6A-D4B1F038D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3C059-950B-7703-2944-AEE373659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0BDDB-80B5-0EA8-8F83-8EB1C78C4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FE23-D2C4-1778-5926-2E3AAF7EE8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64C80-00CB-5958-57A2-3F1F70038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67A96-3388-8BFD-6319-64A11D484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768B1-47BF-5FBC-7362-CBA2EEBAF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0369-9AD3-5084-2050-814A772DC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8751B-6C4C-A529-E6D0-F800FCBBF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76CFC-D805-2442-EB48-B7565E9DD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1BB59-34BF-2195-4AF5-79327E1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CF865-138B-A852-36F0-ABC08B229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4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3B41-3E06-C63E-C4CE-055A918EA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978A40-3709-90EF-B4A2-4D69C08DD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CB135-DC17-C5EC-F34E-9C85EE826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AF464-BAFF-35C0-7449-468137437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E77CE-6A7B-518A-026C-77A3C3C3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7BA46-EEB1-3D66-A5FA-B022B30BC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986E1-C525-20A9-A203-3452E084C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06B9E-A310-5B19-64A7-771209AE7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2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0E0CA-151E-D218-CE96-C98EBE605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D964A-CCD6-2AAD-1B95-CD58D5CA7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77531-125B-5193-4AB4-E32F99F7D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38A35-1BAE-CABC-F7FE-E13C2137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2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E72DD-6450-05F3-CC7F-1AC883671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FD3C6-C7C8-BD12-D950-340788B61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C073-41C8-04D2-57A0-24051BE05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D02E2-193D-13CF-C79A-26A3C7BD9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9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ABBB-7F28-EEB1-1D4E-2D744C19A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46A29-280D-BFF5-3669-A21D1C048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D0D9E4-4A9A-49C1-CCDD-EEA617615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25D5F-0E6D-DABE-6B06-F1884CDEA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45652-88CE-7AD7-4D0D-EC4B829AD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C5918-9B2C-B896-4744-D1307A68F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C7D47-1FFC-6FF7-6654-94238A414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4828E-C936-DC7F-1BCA-01A8A1824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4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F78F2-9C3C-4EDA-7826-26779F55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51013-A39B-2018-F094-DCCF5DC68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894E0-6267-54A1-2AC1-9D660783B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73B3-0714-4B3A-2EDF-F71161CC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8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F6444-564B-4877-4AC7-4AC14B48F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E02A2-8190-A35A-5718-22062C16C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92269-E009-CCDF-C3EA-FB984F39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F68F2-8B7C-D09A-5D49-10409737F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4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2880F-97BF-C823-40EA-6FF750C39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8BE4C1-BD53-6670-4A18-805E2F698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BA76A-66E6-1B9B-6EB7-A5E2EACE3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13F63-5150-F5AB-D8CA-167461330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E892B-2121-FECB-B818-A9B3E135E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B20AED-394B-90B4-1EE3-EBE5330AD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31457-3725-2D8B-81AC-51CA6AAD0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639C-89EE-B601-DCBE-CC94EF46C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8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16" y="2657837"/>
            <a:ext cx="5427584" cy="3599727"/>
          </a:xfrm>
        </p:spPr>
        <p:txBody>
          <a:bodyPr/>
          <a:lstStyle/>
          <a:p>
            <a:pPr marL="0" marR="0" algn="ctr">
              <a:lnSpc>
                <a:spcPct val="85000"/>
              </a:lnSpc>
            </a:pPr>
            <a:br>
              <a:rPr lang="en-US" sz="4000" b="1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AI-Powered Spacecraft Health Monitoring and Autonomous Navigation: A Framework for Enhancing NASA’s Long-Duration Space Missions</a:t>
            </a:r>
            <a:br>
              <a:rPr lang="en-US" sz="4000" b="1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David Rogan</a:t>
            </a:r>
            <a:br>
              <a:rPr lang="en-US" sz="1600" b="1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ITAI 2372</a:t>
            </a:r>
            <a:br>
              <a:rPr lang="en-US" sz="1600" b="1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US" sz="1200" cap="all" spc="-75" dirty="0">
              <a:solidFill>
                <a:srgbClr val="0E284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32EC-D13A-1444-DC86-1662E8A5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85D-1C81-FD7F-F1F5-EE85DABF0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Testing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55DB-0DBE-1A71-0263-B501B0DBF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highlight>
                  <a:srgbClr val="000000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1800" dirty="0">
              <a:effectLst/>
              <a:highlight>
                <a:srgbClr val="000000"/>
              </a:highlight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000000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validate the AI system’s performance, reliability, and safety in simulated and real-world scenarios.</a:t>
            </a:r>
          </a:p>
        </p:txBody>
      </p:sp>
    </p:spTree>
    <p:extLst>
      <p:ext uri="{BB962C8B-B14F-4D97-AF65-F5344CB8AC3E}">
        <p14:creationId xmlns:p14="http://schemas.microsoft.com/office/powerpoint/2010/main" val="403257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CFCC6-BA3E-E37F-2030-E9D47BA8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C5DF-6C82-E46F-F367-CCE41576EFF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EBBA-80AA-8A85-CBF2-4A46D581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Unit Testing</a:t>
            </a:r>
          </a:p>
          <a:p>
            <a:r>
              <a:rPr lang="en-US" dirty="0"/>
              <a:t>Integration Testing</a:t>
            </a:r>
          </a:p>
          <a:p>
            <a:r>
              <a:rPr lang="en-US" dirty="0"/>
              <a:t>Simulation Testing</a:t>
            </a:r>
          </a:p>
          <a:p>
            <a:r>
              <a:rPr lang="en-US" dirty="0"/>
              <a:t>Stress Testing</a:t>
            </a:r>
          </a:p>
          <a:p>
            <a:r>
              <a:rPr lang="en-US" dirty="0"/>
              <a:t>Hardware Testing</a:t>
            </a:r>
            <a:br>
              <a:rPr lang="en-US" dirty="0"/>
            </a:br>
            <a:endParaRPr lang="en-US" dirty="0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7C66E26A-E1A1-277D-1873-355C282492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60944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A75AE-E021-0840-1A3C-70634CAAF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C647-7B6F-7C4E-0E7C-16FDBE6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3192B-7FF6-F1C1-D465-83C731A39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individual components (e.g. predictive maintenance model, navigation system) for accuracy and efficiency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35410DCB-5325-3E88-2AF5-03B0EE2A68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148646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710-C639-0786-2A1A-D2CA110F3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1644-459F-C5E3-C5E0-93CA14DEA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44D7E-C4B0-E021-11C8-87FEA4BC1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interactions between ai modules and spacecraft systems.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124594D4-16FC-DCB2-0C4C-1AC07DD3C9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322802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6E996-6A3D-DA69-9CF9-8B7C7DEF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D7D5-6978-9519-2797-F1C0056D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Simulation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1283-2F96-807D-D7EF-8323E9580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nasa’S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HIGH-FIDELITY SIMULATORS TO MIMIC REAL MISSION ENVIRONMENTS.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 MODEL REPSONSE TO SIMULATE SYSTEM FAILURES, NAVIGATION HAZARDS, AND CRITICAL EVENTS.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DE114450-FC8D-03B8-E80B-4746CE49F1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364262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D0FA-D18F-4776-9ABF-AB886BFC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36762-7B71-F5BC-4EA1-85DB327F23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 Testing:</a:t>
            </a:r>
            <a:endParaRPr lang="en-US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Simulate extreme conditions like high radiation, low power availability, and sensor malfunctions.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379A-7E3D-823B-0343-30D78B23DD4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Testing:</a:t>
            </a:r>
            <a:endParaRPr lang="en-US" sz="2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AI models on radiation-tolerant processors to ensure stability and performance in space.</a:t>
            </a:r>
          </a:p>
        </p:txBody>
      </p:sp>
    </p:spTree>
    <p:extLst>
      <p:ext uri="{BB962C8B-B14F-4D97-AF65-F5344CB8AC3E}">
        <p14:creationId xmlns:p14="http://schemas.microsoft.com/office/powerpoint/2010/main" val="353704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89267" y="1319219"/>
            <a:ext cx="6007261" cy="4067492"/>
          </a:xfrm>
          <a:noFill/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accuracy (e.g., RMSE, Precision, Recall for anomaly detection).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 success rate (e.g., deviation from optimal trajectory).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latency (time taken to detect and act on an anomaly or hazard).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26" y="337693"/>
            <a:ext cx="6645965" cy="1325563"/>
          </a:xfrm>
          <a:noFill/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Achieved 92% accuracy in detecting anomalies in thermal and propulsion systems using LSTM models.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 fault detection reduced potential mission risk by 40% in simulated conditions.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3CB02-273E-60A0-A55B-0EDDE98AB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EB1A-D971-8CCA-CC20-FE00A615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26" y="337693"/>
            <a:ext cx="6645965" cy="1325563"/>
          </a:xfrm>
          <a:noFill/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2652-C0A6-A39B-E70D-9C86B8C84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Autonomous Navigation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RL-based trajectory corrections improved fuel efficiency by 15% compared to traditional path-planning algorithms.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CNNs achieved 98% accuracy in celestial body recognition under simulated Martian conditions.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 Decision Support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Multi-agent simulations demonstrated a 30% reduction in critical decision latency during system failures.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Game-theoretic strategies optimized resource allocation during power shortages.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4BC48D27-3324-FC86-AD85-349BD92054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101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529-99B8-E6EB-BD1E-118939797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0A6D-B265-CD7C-FD36-8EE3D313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171" y="469900"/>
            <a:ext cx="5028566" cy="721012"/>
          </a:xfrm>
          <a:noFill/>
        </p:spPr>
        <p:txBody>
          <a:bodyPr>
            <a:no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2D870-2598-A83F-3BDA-BEE713D1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71" y="1534028"/>
            <a:ext cx="5028565" cy="1894972"/>
          </a:xfrm>
          <a:noFill/>
        </p:spPr>
        <p:txBody>
          <a:bodyPr anchor="t"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highlight>
                  <a:srgbClr val="000000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b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enhances spacecraft autonomy by integrating predictive and prescriptive AI techniques, addressing both short-term and long-term mission challenges.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highlight>
                  <a:srgbClr val="000000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b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models depend on Earth-based training datasets, which may not generalize perfectly to novel deep-space conditions. Future work should explore transfer learning and unsupervised approaches.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A11A86FD-2E65-902A-C0CE-800095D4F1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96734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Significance</a:t>
            </a:r>
          </a:p>
          <a:p>
            <a:r>
              <a:rPr lang="en-US" dirty="0"/>
              <a:t>Key Deliverables</a:t>
            </a:r>
          </a:p>
          <a:p>
            <a:r>
              <a:rPr lang="en-US" dirty="0"/>
              <a:t>Impact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AC2E-AB5A-0816-3AEC-BA37FA8D7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59DC-C474-F858-019E-89C8EBD6B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171" y="469900"/>
            <a:ext cx="5028566" cy="721012"/>
          </a:xfrm>
          <a:noFill/>
        </p:spPr>
        <p:txBody>
          <a:bodyPr>
            <a:no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9132C-A093-D463-042D-C6FC58B44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71" y="1534028"/>
            <a:ext cx="5028565" cy="1894972"/>
          </a:xfrm>
          <a:noFill/>
        </p:spPr>
        <p:txBody>
          <a:bodyPr anchor="t"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highlight>
                  <a:srgbClr val="000000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Applications:</a:t>
            </a:r>
            <a:b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framework can be adapted for crewed missions, such as Artemis and Mars exploration, to support life-support systems and human decision-making.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88595225-B672-0E6C-526D-738105E92F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80527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6C82-5725-1726-5576-939FDF9F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6DB1-E505-BC5E-7E36-6E78A7F701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89267" y="1319219"/>
            <a:ext cx="6007261" cy="4067492"/>
          </a:xfrm>
          <a:noFill/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AI framework demonstrates significant potential in enhancing spacecraft reliability and autonomy for NASA’s long-duration missions. By integrating predictive maintenance, autonomous navigation, and decision support, the system reduces dependence on Earth-based operations, mitigates mission risks, and optimizes resource utilization. Future work will focus on deploying these models in real-world missions and expanding their scope to include human factors.</a:t>
            </a:r>
          </a:p>
        </p:txBody>
      </p:sp>
    </p:spTree>
    <p:extLst>
      <p:ext uri="{BB962C8B-B14F-4D97-AF65-F5344CB8AC3E}">
        <p14:creationId xmlns:p14="http://schemas.microsoft.com/office/powerpoint/2010/main" val="327278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0723C-8BC5-EEDC-5F0A-59A44CA08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0FF0-02E7-EC48-D5BF-BDB1C196FC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89267" y="1319219"/>
            <a:ext cx="6007261" cy="4067492"/>
          </a:xfrm>
          <a:noFill/>
        </p:spPr>
        <p:txBody>
          <a:bodyPr>
            <a:normAutofit/>
          </a:bodyPr>
          <a:lstStyle/>
          <a:p>
            <a:pPr marL="0" marR="0" algn="ctr">
              <a:lnSpc>
                <a:spcPct val="85000"/>
              </a:lnSpc>
            </a:pPr>
            <a:r>
              <a:rPr lang="en-US" sz="5400" cap="all" spc="-75" dirty="0">
                <a:solidFill>
                  <a:srgbClr val="0E284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Goodfellow, I., Bengio, Y., &amp; Courville, A. (2016). Deep Learning. MIT Press.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NASA. (2023). Mission Data Repository. Retrieved from 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nasa.gov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Sutton, R. S., &amp; Barto, A. G. (2018). Reinforcement Learning: An Introduction. MIT Press.</a:t>
            </a:r>
          </a:p>
        </p:txBody>
      </p:sp>
    </p:spTree>
    <p:extLst>
      <p:ext uri="{BB962C8B-B14F-4D97-AF65-F5344CB8AC3E}">
        <p14:creationId xmlns:p14="http://schemas.microsoft.com/office/powerpoint/2010/main" val="306253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David Rogan	</a:t>
            </a:r>
          </a:p>
          <a:p>
            <a:r>
              <a:rPr lang="en-US" dirty="0"/>
              <a:t>ITAI 2372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OBJECTIVE</a:t>
            </a:r>
            <a:br>
              <a:rPr lang="en-US" dirty="0"/>
            </a:b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an AI-based system capable of autonomously monitoring spacecraft health, predicting potential failures, and optimizing navigation, reducing reliance on Earth-based operations for long-duration missions.</a:t>
            </a:r>
            <a:b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goals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spacecraft system anomalies and prevent failures using real-time data.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autonomous trajectory corrections and hazard avoidance.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 decision support system for mission-critical events.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solution addresses the challenges of communication delays and limited computational resources during interplanetary missions, enhancing operational efficiency and mission safety.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C39B-A6EA-B98A-4E92-7327D3E6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DE7F-89EA-7128-3861-A2A7CB860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FBA09-4AF9-42B6-E411-36639DDCC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enhances mission success rates, reduces costs, and improves spacecraft longevity, aligning with NASA's objectives for innovation and exploration.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EFD4DEBF-CE21-EAF2-F8FC-AD7708425A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305062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DETAILED SOLUTION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000000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enhances mission success rates, reduces costs, and improves spacecraft longevity, aligning with NASA's objectives for innovation and exploration.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1: Research and Data Preparation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Gather historical data from previous NASA missions (e.g., ISS, Mars rovers) and spacecraft sensor data.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Clean, normalize, and structure the data for AI model training. Address missing values and outliers.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additional features like system-specific thresholds, time-lagged variables, and derived metrics.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1: Research and Data Preparation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Gather historical data from previous NASA missions (e.g., ISS, Mars rovers) and spacecraft sensor data.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Clean, normalize, and structure the data for AI model training. Address missing values and outliers.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additional features like system-specific thresholds, time-lagged variables, and derived metrics.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7E58-8EB1-5887-15D0-1122BD39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48A95-F059-9E8D-0311-5359F49370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3: System Integration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trained AI models onto a simulated spacecraft environment (Digital Twin).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models for lightweight deployment using FPGA or radiation-hardened processors.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4: Testing and Validation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 simulated mission environments to evaluate accuracy, reliability, and efficiency.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stress tests to assess model performance under extreme conditions (e.g., high radiation, signal delays).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AB8C-117A-F9AD-B53A-C4A88BBE13F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5: Documentation and Deployment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 comprehensive technical report and training materials.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deployment for upcoming NASA missions like Artemis or Mars exploration.</a:t>
            </a:r>
          </a:p>
        </p:txBody>
      </p:sp>
    </p:spTree>
    <p:extLst>
      <p:ext uri="{BB962C8B-B14F-4D97-AF65-F5344CB8AC3E}">
        <p14:creationId xmlns:p14="http://schemas.microsoft.com/office/powerpoint/2010/main" val="31570135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{DC68F136-B098-4C20-9392-20FC55E493D6}tf22797433_win32</Template>
  <TotalTime>23</TotalTime>
  <Words>922</Words>
  <Application>Microsoft Office PowerPoint</Application>
  <PresentationFormat>Widescreen</PresentationFormat>
  <Paragraphs>109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Courier New</vt:lpstr>
      <vt:lpstr>Symbol</vt:lpstr>
      <vt:lpstr>Univers Condensed Light</vt:lpstr>
      <vt:lpstr>Walbaum Display Light</vt:lpstr>
      <vt:lpstr>AngleLinesVTI</vt:lpstr>
      <vt:lpstr> AI-Powered Spacecraft Health Monitoring and Autonomous Navigation: A Framework for Enhancing NASA’s Long-Duration Space Missions David Rogan ITAI 2372 FINAL PROJECT</vt:lpstr>
      <vt:lpstr>AGENDA</vt:lpstr>
      <vt:lpstr>OBJECTIVE To develop an AI-based system capable of autonomously monitoring spacecraft health, predicting potential failures, and optimizing navigation, reducing reliance on Earth-based operations for long-duration missions. </vt:lpstr>
      <vt:lpstr>goals</vt:lpstr>
      <vt:lpstr>significance</vt:lpstr>
      <vt:lpstr>impact</vt:lpstr>
      <vt:lpstr>DETAILED SOLUTION PLAN</vt:lpstr>
      <vt:lpstr>PowerPoint Presentation</vt:lpstr>
      <vt:lpstr>PowerPoint Presentation</vt:lpstr>
      <vt:lpstr>Testing plan</vt:lpstr>
      <vt:lpstr>TESTING STAGES</vt:lpstr>
      <vt:lpstr>UNIT TESTING</vt:lpstr>
      <vt:lpstr>INTEGRATION TESTING</vt:lpstr>
      <vt:lpstr>Simulation testing</vt:lpstr>
      <vt:lpstr>PowerPoint Presentation</vt:lpstr>
      <vt:lpstr>PowerPoint Presentation</vt:lpstr>
      <vt:lpstr>RESULTS</vt:lpstr>
      <vt:lpstr>RESULTS</vt:lpstr>
      <vt:lpstr>discussion</vt:lpstr>
      <vt:lpstr>discussion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david.rogan-W211557107</dc:creator>
  <cp:lastModifiedBy>david.rogan-W211557107</cp:lastModifiedBy>
  <cp:revision>7</cp:revision>
  <dcterms:created xsi:type="dcterms:W3CDTF">2024-12-06T06:04:01Z</dcterms:created>
  <dcterms:modified xsi:type="dcterms:W3CDTF">2024-12-06T06:27:11Z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