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000"/>
            </a:lvl1pPr>
            <a:lvl2pPr lvl="1" rtl="0" algn="ctr">
              <a:spcBef>
                <a:spcPts val="0"/>
              </a:spcBef>
              <a:buSzPct val="100000"/>
              <a:defRPr sz="4000"/>
            </a:lvl2pPr>
            <a:lvl3pPr lvl="2" rtl="0" algn="ctr">
              <a:spcBef>
                <a:spcPts val="0"/>
              </a:spcBef>
              <a:buSzPct val="100000"/>
              <a:defRPr sz="4000"/>
            </a:lvl3pPr>
            <a:lvl4pPr lvl="3" rtl="0" algn="ctr">
              <a:spcBef>
                <a:spcPts val="0"/>
              </a:spcBef>
              <a:buSzPct val="100000"/>
              <a:defRPr sz="4000"/>
            </a:lvl4pPr>
            <a:lvl5pPr lvl="4" rtl="0" algn="ctr">
              <a:spcBef>
                <a:spcPts val="0"/>
              </a:spcBef>
              <a:buSzPct val="100000"/>
              <a:defRPr sz="4000"/>
            </a:lvl5pPr>
            <a:lvl6pPr lvl="5" rtl="0" algn="ctr">
              <a:spcBef>
                <a:spcPts val="0"/>
              </a:spcBef>
              <a:buSzPct val="100000"/>
              <a:defRPr sz="4000"/>
            </a:lvl6pPr>
            <a:lvl7pPr lvl="6" rtl="0" algn="ctr">
              <a:spcBef>
                <a:spcPts val="0"/>
              </a:spcBef>
              <a:buSzPct val="100000"/>
              <a:defRPr sz="4000"/>
            </a:lvl7pPr>
            <a:lvl8pPr lvl="7" rtl="0" algn="ctr">
              <a:spcBef>
                <a:spcPts val="0"/>
              </a:spcBef>
              <a:buSzPct val="100000"/>
              <a:defRPr sz="4000"/>
            </a:lvl8pPr>
            <a:lvl9pPr lvl="8" rtl="0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800"/>
            </a:lvl1pPr>
            <a:lvl2pPr lvl="1" rtl="0" algn="ctr">
              <a:spcBef>
                <a:spcPts val="0"/>
              </a:spcBef>
              <a:buSzPct val="100000"/>
              <a:defRPr sz="3800"/>
            </a:lvl2pPr>
            <a:lvl3pPr lvl="2" rtl="0" algn="ctr">
              <a:spcBef>
                <a:spcPts val="0"/>
              </a:spcBef>
              <a:buSzPct val="100000"/>
              <a:defRPr sz="3800"/>
            </a:lvl3pPr>
            <a:lvl4pPr lvl="3" rtl="0" algn="ctr">
              <a:spcBef>
                <a:spcPts val="0"/>
              </a:spcBef>
              <a:buSzPct val="100000"/>
              <a:defRPr sz="3800"/>
            </a:lvl4pPr>
            <a:lvl5pPr lvl="4" rtl="0" algn="ctr">
              <a:spcBef>
                <a:spcPts val="0"/>
              </a:spcBef>
              <a:buSzPct val="100000"/>
              <a:defRPr sz="3800"/>
            </a:lvl5pPr>
            <a:lvl6pPr lvl="5" rtl="0" algn="ctr">
              <a:spcBef>
                <a:spcPts val="0"/>
              </a:spcBef>
              <a:buSzPct val="100000"/>
              <a:defRPr sz="3800"/>
            </a:lvl6pPr>
            <a:lvl7pPr lvl="6" rtl="0" algn="ctr">
              <a:spcBef>
                <a:spcPts val="0"/>
              </a:spcBef>
              <a:buSzPct val="100000"/>
              <a:defRPr sz="3800"/>
            </a:lvl7pPr>
            <a:lvl8pPr lvl="7" rtl="0" algn="ctr">
              <a:spcBef>
                <a:spcPts val="0"/>
              </a:spcBef>
              <a:buSzPct val="100000"/>
              <a:defRPr sz="3800"/>
            </a:lvl8pPr>
            <a:lvl9pPr lvl="8" rtl="0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Relationship Id="rId4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California Early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Voting Locations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California Love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Claire Huang, Fernando Melchor,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Adriano Yoshino, Tyler Woebkenberg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Early Voting Locations</a:t>
            </a:r>
          </a:p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Identifying optimal locations for early voting sites as indicated by California </a:t>
            </a:r>
            <a:r>
              <a:rPr lang="en"/>
              <a:t>Senate Bill 450</a:t>
            </a:r>
          </a:p>
        </p:txBody>
      </p:sp>
      <p:sp>
        <p:nvSpPr>
          <p:cNvPr id="71" name="Shape 71"/>
          <p:cNvSpPr/>
          <p:nvPr/>
        </p:nvSpPr>
        <p:spPr>
          <a:xfrm>
            <a:off x="5073575" y="595950"/>
            <a:ext cx="3740700" cy="376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votingblock.png" id="72" name="Shape 72"/>
          <p:cNvPicPr preferRelativeResize="0"/>
          <p:nvPr/>
        </p:nvPicPr>
        <p:blipFill rotWithShape="1">
          <a:blip r:embed="rId3">
            <a:alphaModFix/>
          </a:blip>
          <a:srcRect b="0" l="0" r="0" t="3892"/>
          <a:stretch/>
        </p:blipFill>
        <p:spPr>
          <a:xfrm>
            <a:off x="5093049" y="595950"/>
            <a:ext cx="3689824" cy="38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Process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Review of SB450 Regulations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Collection, Cleansing, and Joining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Census</a:t>
            </a:r>
          </a:p>
          <a:p>
            <a:pPr indent="-342900" lvl="2" marL="1371600" rtl="0">
              <a:spcBef>
                <a:spcPts val="0"/>
              </a:spcBef>
              <a:buSzPct val="100000"/>
            </a:pPr>
            <a:r>
              <a:rPr lang="en" sz="1800"/>
              <a:t>American Community Survey</a:t>
            </a:r>
          </a:p>
          <a:p>
            <a:pPr indent="-342900" lvl="2" marL="1371600" rtl="0">
              <a:spcBef>
                <a:spcPts val="0"/>
              </a:spcBef>
              <a:buSzPct val="100000"/>
            </a:pPr>
            <a:r>
              <a:rPr lang="en" sz="1800"/>
              <a:t>LODES (Longitudinal Employer-Household Dynamics)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Analysis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Mapping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SB450 Regulations &amp; Stats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Early Voting Locations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10-4 Days before Election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4-0 Days before Election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Ballot Drop-off Locations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28-0 Days before Election</a:t>
            </a:r>
          </a:p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Sacramento Population - 1,465,832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Eligible Voting Population - 1,105,088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Number of 10-4 Early Voting Locations - ~22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Number </a:t>
            </a:r>
            <a:r>
              <a:rPr lang="en"/>
              <a:t>of 4-0 Early Voting Locations - ~110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Number of Ballot Drop-off Locations - ~74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Census Tract Identification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Partitioning - Community Detection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400"/>
              <a:t>Density Cluster - DBScan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Census Block Identification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Eligible Voting Population Density</a:t>
            </a: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Analysis Methodology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Output</a:t>
            </a:r>
          </a:p>
        </p:txBody>
      </p:sp>
      <p:pic>
        <p:nvPicPr>
          <p:cNvPr descr="census tracts for voting machines directed for minority groups.jp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900" y="1489125"/>
            <a:ext cx="3213199" cy="3213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nority_ct_list.png"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96525"/>
            <a:ext cx="5152200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 &amp; Future Thoughts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Challenges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More detailed Population and Attribute data (Census Block level)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Proper analysis for Census Tract identification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Future Thoughts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Expand to i</a:t>
            </a:r>
            <a:r>
              <a:rPr lang="en"/>
              <a:t>ncorporate additional attributes -  Transportation, Parking, Travel Times, Traffic, Public Transportation &amp; Access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Build into a repeatable process and app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