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 521 Final Project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Omega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754"/>
          </a:xfrm>
        </p:spPr>
        <p:txBody>
          <a:bodyPr/>
          <a:lstStyle/>
          <a:p>
            <a:r>
              <a:rPr lang="en-US" dirty="0" smtClean="0"/>
              <a:t>Choosing Our Model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2925" y="1465119"/>
          <a:ext cx="8343900" cy="2301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39"/>
                <a:gridCol w="1462030"/>
                <a:gridCol w="1620871"/>
                <a:gridCol w="1668780"/>
                <a:gridCol w="1668780"/>
              </a:tblGrid>
              <a:tr h="472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59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Model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~1240</a:t>
                      </a:r>
                      <a:endParaRPr lang="en-US" dirty="0"/>
                    </a:p>
                  </a:txBody>
                  <a:tcPr/>
                </a:tc>
              </a:tr>
              <a:tr h="359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Linear Model 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94%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1204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9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~1400</a:t>
                      </a:r>
                      <a:endParaRPr lang="en-US" dirty="0"/>
                    </a:p>
                  </a:txBody>
                  <a:tcPr/>
                </a:tc>
              </a:tr>
              <a:tr h="359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</a:t>
                      </a:r>
                      <a:r>
                        <a:rPr lang="en-US" baseline="0" dirty="0" smtClean="0"/>
                        <a:t>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1214</a:t>
                      </a:r>
                      <a:endParaRPr lang="en-US" dirty="0"/>
                    </a:p>
                  </a:txBody>
                  <a:tcPr/>
                </a:tc>
              </a:tr>
              <a:tr h="359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~1450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2925" y="4206857"/>
            <a:ext cx="8345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&lt;- lm(formula = log(price) ~ dealer + year + </a:t>
            </a:r>
            <a:r>
              <a:rPr lang="en-US" dirty="0" err="1"/>
              <a:t>school_pntg</a:t>
            </a:r>
            <a:r>
              <a:rPr lang="en-US" dirty="0"/>
              <a:t> + </a:t>
            </a:r>
            <a:r>
              <a:rPr lang="en-US" dirty="0" err="1"/>
              <a:t>diff_origin</a:t>
            </a:r>
            <a:r>
              <a:rPr lang="en-US" dirty="0"/>
              <a:t> +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artistliving</a:t>
            </a:r>
            <a:r>
              <a:rPr lang="en-US" dirty="0"/>
              <a:t> + </a:t>
            </a:r>
            <a:r>
              <a:rPr lang="en-US" dirty="0" err="1"/>
              <a:t>winningbiddertype</a:t>
            </a:r>
            <a:r>
              <a:rPr lang="en-US" dirty="0"/>
              <a:t> + Surface + engraved +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prevcoll</a:t>
            </a:r>
            <a:r>
              <a:rPr lang="en-US" dirty="0"/>
              <a:t> + paired + finished + </a:t>
            </a:r>
            <a:r>
              <a:rPr lang="en-US" dirty="0" err="1"/>
              <a:t>lrgfont</a:t>
            </a:r>
            <a:r>
              <a:rPr lang="en-US" dirty="0"/>
              <a:t> + </a:t>
            </a:r>
            <a:r>
              <a:rPr lang="en-US" dirty="0" err="1"/>
              <a:t>othgenre</a:t>
            </a:r>
            <a:r>
              <a:rPr lang="en-US" dirty="0"/>
              <a:t> + 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discauth</a:t>
            </a:r>
            <a:r>
              <a:rPr lang="en-US" dirty="0"/>
              <a:t> + </a:t>
            </a:r>
            <a:r>
              <a:rPr lang="en-US" dirty="0" err="1"/>
              <a:t>winningbiddertype:prevcoll</a:t>
            </a:r>
            <a:r>
              <a:rPr lang="en-US" dirty="0"/>
              <a:t> +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Surface:mat_recode</a:t>
            </a:r>
            <a:r>
              <a:rPr lang="en-US" dirty="0"/>
              <a:t> + </a:t>
            </a:r>
            <a:r>
              <a:rPr lang="en-US" dirty="0" err="1"/>
              <a:t>famous_author:Surface</a:t>
            </a:r>
            <a:r>
              <a:rPr lang="en-US" dirty="0"/>
              <a:t>, data = </a:t>
            </a:r>
            <a:r>
              <a:rPr lang="en-US" dirty="0" err="1"/>
              <a:t>newTrain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3" y="1905000"/>
            <a:ext cx="3835870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87" y="1905000"/>
            <a:ext cx="3835870" cy="377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51" y="1905000"/>
            <a:ext cx="3835871" cy="377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366511" cy="643581"/>
          </a:xfrm>
        </p:spPr>
        <p:txBody>
          <a:bodyPr/>
          <a:lstStyle/>
          <a:p>
            <a:r>
              <a:rPr lang="en-US" dirty="0" smtClean="0"/>
              <a:t>Random Forest &amp; BART</a:t>
            </a:r>
            <a:endParaRPr lang="en-US" dirty="0"/>
          </a:p>
        </p:txBody>
      </p:sp>
      <p:sp>
        <p:nvSpPr>
          <p:cNvPr id="9" name="文本框 4"/>
          <p:cNvSpPr txBox="1"/>
          <p:nvPr/>
        </p:nvSpPr>
        <p:spPr>
          <a:xfrm>
            <a:off x="1575839" y="1472796"/>
            <a:ext cx="603885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Vanilla Random Forest</a:t>
            </a: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</a:t>
            </a:r>
            <a:r>
              <a:rPr lang="en-US" altLang="zh-CN" dirty="0" smtClean="0"/>
              <a:t>trees, Number of features per level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Variables Included (dealer + year + </a:t>
            </a:r>
            <a:r>
              <a:rPr lang="en-US" altLang="zh-CN" dirty="0" err="1"/>
              <a:t>school_pntg</a:t>
            </a:r>
            <a:r>
              <a:rPr lang="en-US" altLang="zh-CN" dirty="0"/>
              <a:t> + </a:t>
            </a:r>
            <a:r>
              <a:rPr lang="en-US" altLang="zh-CN" dirty="0" err="1">
                <a:sym typeface="+mn-ea"/>
              </a:rPr>
              <a:t>mat_recode</a:t>
            </a:r>
            <a:r>
              <a:rPr lang="en-US" altLang="zh-CN" dirty="0">
                <a:sym typeface="+mn-ea"/>
              </a:rPr>
              <a:t> + </a:t>
            </a:r>
            <a:r>
              <a:rPr lang="en-US" altLang="zh-CN" dirty="0" err="1">
                <a:sym typeface="+mn-ea"/>
              </a:rPr>
              <a:t>famous_author</a:t>
            </a:r>
            <a:r>
              <a:rPr lang="en-US" altLang="zh-CN" dirty="0">
                <a:sym typeface="+mn-ea"/>
              </a:rPr>
              <a:t> +...</a:t>
            </a:r>
            <a:r>
              <a:rPr lang="en-US" altLang="zh-CN" dirty="0"/>
              <a:t>)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Bayesian Additive Regression Tree</a:t>
            </a: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Full set of predicators (large bias and 1500+ </a:t>
            </a:r>
            <a:r>
              <a:rPr lang="en-US" altLang="zh-CN" dirty="0" err="1"/>
              <a:t>rmse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Trim down for better </a:t>
            </a:r>
            <a:r>
              <a:rPr lang="en-US" altLang="zh-CN" dirty="0" err="1"/>
              <a:t>performanc</a:t>
            </a:r>
            <a:r>
              <a:rPr lang="en-US" altLang="zh-CN" dirty="0"/>
              <a:t> (improved)</a:t>
            </a:r>
            <a:endParaRPr lang="en-US" altLang="zh-CN" dirty="0"/>
          </a:p>
        </p:txBody>
      </p:sp>
      <p:pic>
        <p:nvPicPr>
          <p:cNvPr id="10" name="图片 2" descr="rand-forest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702" y="600615"/>
            <a:ext cx="3558540" cy="2669540"/>
          </a:xfrm>
          <a:prstGeom prst="rect">
            <a:avLst/>
          </a:prstGeom>
        </p:spPr>
      </p:pic>
      <p:pic>
        <p:nvPicPr>
          <p:cNvPr id="11" name="图片 5" descr="m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9" y="4046105"/>
            <a:ext cx="4283075" cy="2393950"/>
          </a:xfrm>
          <a:prstGeom prst="rect">
            <a:avLst/>
          </a:prstGeom>
        </p:spPr>
      </p:pic>
      <p:pic>
        <p:nvPicPr>
          <p:cNvPr id="12" name="图片 3" descr="summary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2" y="4895417"/>
            <a:ext cx="6897370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47355"/>
          </a:xfrm>
        </p:spPr>
        <p:txBody>
          <a:bodyPr/>
          <a:lstStyle/>
          <a:p>
            <a:r>
              <a:rPr lang="en-US" dirty="0" smtClean="0"/>
              <a:t>Tuning alpha and lambda</a:t>
            </a:r>
            <a:endParaRPr lang="en-US" dirty="0" smtClean="0"/>
          </a:p>
          <a:p>
            <a:r>
              <a:rPr lang="en-US" dirty="0" smtClean="0"/>
              <a:t>Using Optimal alpha and lambda to train our dataset</a:t>
            </a:r>
            <a:endParaRPr lang="en-US" dirty="0" smtClean="0"/>
          </a:p>
          <a:p>
            <a:r>
              <a:rPr lang="en-US" dirty="0" smtClean="0"/>
              <a:t>Able to generate satisfying results in prediction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589212" y="3709555"/>
            <a:ext cx="8915400" cy="134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Unfortunately…</a:t>
            </a:r>
            <a:endParaRPr lang="en-US" dirty="0" smtClean="0"/>
          </a:p>
          <a:p>
            <a:r>
              <a:rPr lang="en-US" dirty="0" smtClean="0"/>
              <a:t>It is very hard to construct a prediction interval for Elastic Net</a:t>
            </a:r>
            <a:endParaRPr lang="en-US" dirty="0" smtClean="0"/>
          </a:p>
          <a:p>
            <a:r>
              <a:rPr lang="en-US" dirty="0" smtClean="0"/>
              <a:t>Bootstrap Estimate performs poorly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75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final model remains as linear model</a:t>
            </a:r>
            <a:endParaRPr lang="en-US" dirty="0" smtClean="0"/>
          </a:p>
          <a:p>
            <a:r>
              <a:rPr lang="en-US" dirty="0"/>
              <a:t>Three most undervalued paintings (but predicted high value by our model)</a:t>
            </a:r>
            <a:endParaRPr lang="en-US" dirty="0"/>
          </a:p>
          <a:p>
            <a:pPr lvl="1"/>
            <a:r>
              <a:rPr lang="en-US" dirty="0"/>
              <a:t>(94469 vs. 8252), 1770, D/FL, </a:t>
            </a:r>
            <a:r>
              <a:rPr lang="en-US" b="1" dirty="0">
                <a:sym typeface="+mn-ea"/>
              </a:rPr>
              <a:t>Nicolas Berghem</a:t>
            </a:r>
            <a:endParaRPr lang="en-US" b="1" dirty="0">
              <a:sym typeface="+mn-ea"/>
            </a:endParaRPr>
          </a:p>
          <a:p>
            <a:pPr marL="457200" lvl="1" indent="0">
              <a:buNone/>
            </a:pPr>
            <a:r>
              <a:rPr lang="en-US" dirty="0"/>
              <a:t>figures, animaux dans un paysage, fabriques, </a:t>
            </a:r>
            <a:r>
              <a:rPr lang="en-US" i="1" dirty="0"/>
              <a:t>dealer R</a:t>
            </a:r>
            <a:endParaRPr lang="en-US" i="1" dirty="0"/>
          </a:p>
          <a:p>
            <a:pPr lvl="1"/>
            <a:r>
              <a:rPr lang="en-US" dirty="0"/>
              <a:t>(53917 vs. 10100), 1777</a:t>
            </a:r>
            <a:r>
              <a:rPr lang="en-US" dirty="0">
                <a:sym typeface="+mn-ea"/>
              </a:rPr>
              <a:t>, D/FL, </a:t>
            </a:r>
            <a:r>
              <a:rPr lang="en-US" b="1" dirty="0">
                <a:sym typeface="+mn-ea"/>
              </a:rPr>
              <a:t>Nicolas Berghem</a:t>
            </a:r>
            <a:endParaRPr lang="en-US" b="1" dirty="0">
              <a:sym typeface="+mn-ea"/>
            </a:endParaRPr>
          </a:p>
          <a:p>
            <a:pPr marL="457200" lvl="1" indent="0">
              <a:buNone/>
            </a:pPr>
            <a:r>
              <a:rPr lang="en-US" dirty="0"/>
              <a:t>Paysage et femme sur un cheval, homme sur un mule, </a:t>
            </a:r>
            <a:r>
              <a:rPr lang="en-US" i="1" dirty="0"/>
              <a:t>dealer R</a:t>
            </a:r>
            <a:endParaRPr lang="en-US" i="1" dirty="0"/>
          </a:p>
          <a:p>
            <a:pPr lvl="1"/>
            <a:r>
              <a:rPr lang="en-US" dirty="0"/>
              <a:t>(55048 vs 11500), 1776,</a:t>
            </a:r>
            <a:r>
              <a:rPr lang="en-US" dirty="0">
                <a:sym typeface="+mn-ea"/>
              </a:rPr>
              <a:t> D/FL, </a:t>
            </a:r>
            <a:r>
              <a:rPr lang="en-US" b="1" dirty="0">
                <a:sym typeface="+mn-ea"/>
              </a:rPr>
              <a:t>Nicolas Berghem</a:t>
            </a:r>
            <a:r>
              <a:rPr lang="en-US" dirty="0">
                <a:sym typeface="+mn-ea"/>
              </a:rPr>
              <a:t>, </a:t>
            </a:r>
            <a:r>
              <a:rPr lang="en-US" i="1" dirty="0">
                <a:sym typeface="+mn-ea"/>
              </a:rPr>
              <a:t>dealer R</a:t>
            </a:r>
            <a:endParaRPr lang="en-US" i="1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Vue du chateau de Bentheim, figures, animaux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670" y="3014019"/>
            <a:ext cx="8911687" cy="1280890"/>
          </a:xfrm>
        </p:spPr>
        <p:txBody>
          <a:bodyPr/>
          <a:lstStyle/>
          <a:p>
            <a:r>
              <a:rPr lang="en-US" dirty="0" smtClean="0"/>
              <a:t>Thank you so much for your attention!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1542</Words>
  <Application>WPS 演示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/>
      <vt:lpstr>Arial Unicode MS</vt:lpstr>
      <vt:lpstr>幼圆</vt:lpstr>
      <vt:lpstr>Calibri</vt:lpstr>
      <vt:lpstr>AlienCaret</vt:lpstr>
      <vt:lpstr>Wisp</vt:lpstr>
      <vt:lpstr>STAT 521 Final Project	</vt:lpstr>
      <vt:lpstr>Choosing Our Model</vt:lpstr>
      <vt:lpstr>Feature Selection</vt:lpstr>
      <vt:lpstr>Random Forest &amp; BART</vt:lpstr>
      <vt:lpstr>Elastic Net</vt:lpstr>
      <vt:lpstr>Conclusion</vt:lpstr>
      <vt:lpstr>Thank you so much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Konsen Lin</dc:creator>
  <cp:lastModifiedBy>Codehyp</cp:lastModifiedBy>
  <cp:revision>18</cp:revision>
  <dcterms:created xsi:type="dcterms:W3CDTF">2017-12-15T16:54:00Z</dcterms:created>
  <dcterms:modified xsi:type="dcterms:W3CDTF">2017-12-15T18:25:05Z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