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0" r:id="rId4"/>
    <p:sldId id="264" r:id="rId5"/>
    <p:sldId id="258" r:id="rId6"/>
    <p:sldId id="259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70413-CF4C-694A-A89D-525C1ED9F566}" type="datetimeFigureOut">
              <a:rPr lang="en-US" smtClean="0"/>
              <a:t>6/21/16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03845-3A5D-8641-9BDD-79B40C60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97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B9627-E3DF-0C44-95F8-3EAEB834A558}" type="datetimeFigureOut">
              <a:rPr lang="en-US" smtClean="0"/>
              <a:t>6/21/16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027C6-81CF-1743-AD0F-C861F70E3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323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7E49-5E68-F64D-8903-504D09D7D0B5}" type="datetime1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Kabali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46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23AD-EEEE-3942-AD24-F43F9714B601}" type="datetime1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Kabali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8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C056-8BA9-074B-BF06-D11F8E02C651}" type="datetime1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Kabali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7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303-7B82-2E48-A60F-5EBB65E3121D}" type="datetime1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Kabali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9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A8D1-0F9C-CE47-B5BD-23DC9C26F6AD}" type="datetime1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Kabali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1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2121-290E-3F42-A6A2-B3D2A1D375FB}" type="datetime1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Kabali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4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9689A-DF3D-D349-B770-FFD4BD9CCCD1}" type="datetime1">
              <a:rPr lang="en-US" smtClean="0"/>
              <a:t>6/21/16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Kabali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7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FB2C-2027-C840-9876-735AA1F3B19D}" type="datetime1">
              <a:rPr lang="en-US" smtClean="0"/>
              <a:t>6/21/16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Kabali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D6D4-09F0-4647-8EFE-40ADB4C56D89}" type="datetime1">
              <a:rPr lang="en-US" smtClean="0"/>
              <a:t>6/21/16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Kabali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7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16CF-54FF-9F42-9D92-F65B1B017060}" type="datetime1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Kabali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6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844F-62A3-FC46-8B20-98D9768D3D9C}" type="datetime1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Kabali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6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D688F-4A16-6B42-B5E7-79A76EF0FEB0}" type="datetime1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Kabali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2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9188" y="4330700"/>
            <a:ext cx="6571012" cy="775973"/>
          </a:xfrm>
        </p:spPr>
        <p:txBody>
          <a:bodyPr>
            <a:normAutofit/>
          </a:bodyPr>
          <a:lstStyle/>
          <a:p>
            <a:pPr algn="r"/>
            <a:r>
              <a:rPr lang="en-US" sz="1600" dirty="0" smtClean="0">
                <a:solidFill>
                  <a:srgbClr val="31859C"/>
                </a:solidFill>
                <a:latin typeface="Calibri"/>
                <a:cs typeface="Calibri"/>
              </a:rPr>
              <a:t>Hackathon – 2016</a:t>
            </a:r>
          </a:p>
          <a:p>
            <a:pPr algn="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Lalitha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| Alex | Vijay</a:t>
            </a:r>
          </a:p>
          <a:p>
            <a:pPr algn="r"/>
            <a:endParaRPr lang="en-US" sz="2000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4" name="Picture 3" descr="kabali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2514600"/>
            <a:ext cx="6769100" cy="1816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9325" y="8380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kabaliima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188" y="1558190"/>
            <a:ext cx="546332" cy="772548"/>
          </a:xfrm>
          <a:prstGeom prst="rect">
            <a:avLst/>
          </a:prstGeom>
        </p:spPr>
      </p:pic>
      <p:pic>
        <p:nvPicPr>
          <p:cNvPr id="7" name="Picture 6" descr="cep_sideb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994" y="5106673"/>
            <a:ext cx="578206" cy="57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65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2326"/>
            <a:ext cx="8229600" cy="48167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/>
              <a:t>Intent|</a:t>
            </a:r>
          </a:p>
          <a:p>
            <a:pPr marL="0" indent="0" algn="just">
              <a:buNone/>
            </a:pP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Given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smtClean="0"/>
              <a:t>big data jobs have widely varying business needs </a:t>
            </a:r>
          </a:p>
          <a:p>
            <a:pPr marL="0" indent="0" algn="just">
              <a:buNone/>
            </a:pPr>
            <a:r>
              <a:rPr lang="en-US" sz="1800" b="1" dirty="0" smtClean="0">
                <a:solidFill>
                  <a:srgbClr val="558ED5"/>
                </a:solidFill>
              </a:rPr>
              <a:t>and</a:t>
            </a:r>
            <a:r>
              <a:rPr lang="en-US" sz="1800" dirty="0" smtClean="0">
                <a:solidFill>
                  <a:srgbClr val="558ED5"/>
                </a:solidFill>
              </a:rPr>
              <a:t> </a:t>
            </a:r>
            <a:r>
              <a:rPr lang="en-US" sz="1800" dirty="0" smtClean="0"/>
              <a:t>operate in a shifting environment with respect to data, software and operations, </a:t>
            </a:r>
          </a:p>
          <a:p>
            <a:pPr marL="0" indent="0" algn="just">
              <a:buNone/>
            </a:pPr>
            <a:r>
              <a:rPr lang="en-US" sz="1800" b="1" dirty="0" smtClean="0">
                <a:solidFill>
                  <a:srgbClr val="558ED5"/>
                </a:solidFill>
              </a:rPr>
              <a:t>when</a:t>
            </a:r>
            <a:r>
              <a:rPr lang="en-US" sz="1800" dirty="0" smtClean="0">
                <a:solidFill>
                  <a:srgbClr val="558ED5"/>
                </a:solidFill>
              </a:rPr>
              <a:t> </a:t>
            </a:r>
            <a:r>
              <a:rPr lang="en-US" sz="1800" dirty="0" smtClean="0"/>
              <a:t>I must assert their sanity </a:t>
            </a:r>
            <a:r>
              <a:rPr lang="en-US" sz="1800" b="1" dirty="0" smtClean="0"/>
              <a:t>regressively</a:t>
            </a:r>
            <a:r>
              <a:rPr lang="en-US" sz="1800" dirty="0" smtClean="0"/>
              <a:t>, </a:t>
            </a:r>
          </a:p>
          <a:p>
            <a:pPr marL="0" indent="0" algn="just">
              <a:buNone/>
            </a:pPr>
            <a:r>
              <a:rPr lang="en-US" sz="1800" b="1" dirty="0" smtClean="0">
                <a:solidFill>
                  <a:srgbClr val="558ED5"/>
                </a:solidFill>
              </a:rPr>
              <a:t>then</a:t>
            </a:r>
            <a:r>
              <a:rPr lang="en-US" sz="1800" dirty="0" smtClean="0">
                <a:solidFill>
                  <a:srgbClr val="558ED5"/>
                </a:solidFill>
              </a:rPr>
              <a:t> </a:t>
            </a:r>
            <a:r>
              <a:rPr lang="en-US" sz="1800" dirty="0" smtClean="0"/>
              <a:t>I need a hassle-free, transparent mechanism to enforce sampling of the job runs in any environment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Solution|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Kabali</a:t>
            </a:r>
            <a:r>
              <a:rPr lang="en-US" sz="1800" b="1" dirty="0" smtClean="0"/>
              <a:t> </a:t>
            </a:r>
            <a:r>
              <a:rPr lang="en-US" sz="1800" dirty="0" smtClean="0"/>
              <a:t>is a library which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formalizes proportionate stratified sampling approach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 smtClean="0"/>
              <a:t>enables fail-fast in production by first running the sample before entire population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 smtClean="0"/>
              <a:t>easy declarative configuration for analysts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 smtClean="0"/>
              <a:t>enforces sampling need contracts on developers, yet transparent, minimal and non-	intrusive.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</a:rPr>
              <a:t>Audience|</a:t>
            </a:r>
            <a:r>
              <a:rPr lang="en-US" sz="1800" dirty="0" smtClean="0"/>
              <a:t> Big Data Analysts and Developers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303-7B82-2E48-A60F-5EBB65E3121D}" type="datetime1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Kabali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</a:t>
            </a:fld>
            <a:endParaRPr lang="en-US"/>
          </a:p>
        </p:txBody>
      </p:sp>
      <p:pic>
        <p:nvPicPr>
          <p:cNvPr id="9" name="Picture 8" descr="cep_sideb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794" y="0"/>
            <a:ext cx="578206" cy="57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13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9232"/>
            <a:ext cx="8229600" cy="5536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31859C"/>
                </a:solidFill>
              </a:rPr>
              <a:t>Scope</a:t>
            </a:r>
            <a:r>
              <a:rPr lang="en-US" sz="1800" b="1" dirty="0" smtClean="0"/>
              <a:t> |</a:t>
            </a:r>
          </a:p>
          <a:p>
            <a:pPr marL="0" indent="0">
              <a:buNone/>
            </a:pPr>
            <a:endParaRPr lang="en-US" sz="1800" b="1" dirty="0" smtClean="0"/>
          </a:p>
          <a:p>
            <a:r>
              <a:rPr lang="en-US" sz="1800" dirty="0" smtClean="0"/>
              <a:t>Kabali is </a:t>
            </a:r>
            <a:r>
              <a:rPr lang="en-US" sz="1800" b="1" dirty="0" smtClean="0"/>
              <a:t>not</a:t>
            </a:r>
            <a:r>
              <a:rPr lang="en-US" sz="1800" dirty="0" smtClean="0"/>
              <a:t> intended to train or validate the </a:t>
            </a:r>
            <a:r>
              <a:rPr lang="en-US" sz="1800" b="1" dirty="0" smtClean="0"/>
              <a:t>Business Model </a:t>
            </a:r>
            <a:r>
              <a:rPr lang="en-US" sz="1800" dirty="0" smtClean="0"/>
              <a:t>used in the job, as the Model is only one of the variables in a production job execution. </a:t>
            </a:r>
          </a:p>
          <a:p>
            <a:r>
              <a:rPr lang="en-US" sz="1800" dirty="0" smtClean="0"/>
              <a:t>In case of big data jobs, the data, software and infrastructure </a:t>
            </a:r>
            <a:r>
              <a:rPr lang="en-US" sz="1800" b="1" dirty="0" smtClean="0"/>
              <a:t>are continuously shifting leading to variance in the job outputs over time</a:t>
            </a:r>
            <a:r>
              <a:rPr lang="en-US" sz="1800" dirty="0" smtClean="0"/>
              <a:t>, which Kabali will track and make a call.</a:t>
            </a:r>
          </a:p>
          <a:p>
            <a:r>
              <a:rPr lang="en-US" sz="1800" dirty="0" smtClean="0"/>
              <a:t>Kabali initial approach of using </a:t>
            </a:r>
            <a:r>
              <a:rPr lang="en-US" sz="1800" b="1" dirty="0" smtClean="0"/>
              <a:t>weighted stratified sampling is a first attempt</a:t>
            </a:r>
            <a:r>
              <a:rPr lang="en-US" sz="1800" dirty="0" smtClean="0"/>
              <a:t>, we are pursuing experts for a stronger model.</a:t>
            </a:r>
          </a:p>
          <a:p>
            <a:r>
              <a:rPr lang="en-US" sz="1800" dirty="0" smtClean="0"/>
              <a:t>Kabali serves as a </a:t>
            </a:r>
            <a:r>
              <a:rPr lang="en-US" sz="1800" b="1" dirty="0" smtClean="0"/>
              <a:t>medium for analysts, developers and operators </a:t>
            </a:r>
            <a:r>
              <a:rPr lang="en-US" sz="1800" dirty="0" smtClean="0"/>
              <a:t>to use sampling and </a:t>
            </a:r>
            <a:r>
              <a:rPr lang="en-US" sz="1800" b="1" dirty="0" smtClean="0"/>
              <a:t>ensure the job sanity in production via regression</a:t>
            </a:r>
          </a:p>
          <a:p>
            <a:r>
              <a:rPr lang="en-US" sz="1800" dirty="0" smtClean="0"/>
              <a:t>Kabali is a </a:t>
            </a:r>
            <a:r>
              <a:rPr lang="en-US" sz="1800" b="1" dirty="0" smtClean="0"/>
              <a:t>library written in </a:t>
            </a:r>
            <a:r>
              <a:rPr lang="en-US" sz="1800" b="1" dirty="0" smtClean="0">
                <a:solidFill>
                  <a:srgbClr val="31859C"/>
                </a:solidFill>
              </a:rPr>
              <a:t>Scala</a:t>
            </a:r>
            <a:r>
              <a:rPr lang="en-US" sz="1800" dirty="0" smtClean="0">
                <a:solidFill>
                  <a:srgbClr val="31859C"/>
                </a:solidFill>
              </a:rPr>
              <a:t> </a:t>
            </a:r>
            <a:r>
              <a:rPr lang="en-US" sz="1800" dirty="0" smtClean="0"/>
              <a:t>and can be just added as a dependency. </a:t>
            </a:r>
          </a:p>
          <a:p>
            <a:r>
              <a:rPr lang="en-US" sz="1800" dirty="0" smtClean="0"/>
              <a:t>It currently employs </a:t>
            </a:r>
            <a:r>
              <a:rPr lang="en-US" sz="1800" b="1" dirty="0" smtClean="0">
                <a:solidFill>
                  <a:srgbClr val="558ED5"/>
                </a:solidFill>
              </a:rPr>
              <a:t>Apache Spark </a:t>
            </a:r>
            <a:r>
              <a:rPr lang="en-US" sz="1800" b="1" dirty="0" smtClean="0"/>
              <a:t>stack like DataSets and Spark SQL</a:t>
            </a:r>
            <a:r>
              <a:rPr lang="en-US" sz="1800" dirty="0" smtClean="0"/>
              <a:t>, but the testing principles can be ported later to any big data setup with appropriate tech</a:t>
            </a:r>
            <a:r>
              <a:rPr lang="en-US" sz="1800" dirty="0"/>
              <a:t> </a:t>
            </a:r>
            <a:r>
              <a:rPr lang="en-US" sz="1800" dirty="0" smtClean="0"/>
              <a:t>plugged in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Kaba</a:t>
            </a:r>
            <a:r>
              <a:rPr lang="en-US" sz="1800" dirty="0" smtClean="0"/>
              <a:t>li brings </a:t>
            </a:r>
            <a:r>
              <a:rPr lang="en-US" sz="1800" b="1" dirty="0" smtClean="0"/>
              <a:t>sampling and regression testing as a first-class citizen to Big data environment</a:t>
            </a:r>
            <a:r>
              <a:rPr lang="en-US" sz="1800" dirty="0" smtClean="0"/>
              <a:t>, rather than being an after-thought.</a:t>
            </a: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303-7B82-2E48-A60F-5EBB65E3121D}" type="datetime1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Kabali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 descr="cep_sideb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794" y="0"/>
            <a:ext cx="578206" cy="57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35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303-7B82-2E48-A60F-5EBB65E3121D}" type="datetime1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Kabali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33588"/>
              </p:ext>
            </p:extLst>
          </p:nvPr>
        </p:nvGraphicFramePr>
        <p:xfrm>
          <a:off x="698500" y="1344084"/>
          <a:ext cx="7662332" cy="44492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5583"/>
                <a:gridCol w="1915583"/>
                <a:gridCol w="1915583"/>
                <a:gridCol w="1915583"/>
              </a:tblGrid>
              <a:tr h="556154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Characteristic</a:t>
                      </a:r>
                      <a:endParaRPr lang="en-US" sz="14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Job</a:t>
                      </a:r>
                      <a:r>
                        <a:rPr lang="en-US" sz="1400" b="1" baseline="0" dirty="0" smtClean="0"/>
                        <a:t> </a:t>
                      </a:r>
                      <a:r>
                        <a:rPr lang="en-US" sz="1400" b="1" dirty="0" smtClean="0"/>
                        <a:t>#1 </a:t>
                      </a:r>
                      <a:endParaRPr lang="en-US" sz="14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Job #2</a:t>
                      </a:r>
                      <a:endParaRPr lang="en-US" sz="14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Job #3</a:t>
                      </a:r>
                      <a:endParaRPr lang="en-US" sz="14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5615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Sampler(simple, complex, derived)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Mean Score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Mean Score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Average Property Value</a:t>
                      </a:r>
                      <a:r>
                        <a:rPr lang="en-US" sz="1400" baseline="0" dirty="0" smtClean="0"/>
                        <a:t> in the City</a:t>
                      </a:r>
                      <a:endParaRPr lang="en-US" sz="1400" dirty="0"/>
                    </a:p>
                  </a:txBody>
                  <a:tcPr/>
                </a:tc>
              </a:tr>
              <a:tr h="55615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Samplable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Credit Purposed View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Credit</a:t>
                      </a:r>
                      <a:r>
                        <a:rPr lang="en-US" sz="1400" baseline="0" dirty="0" smtClean="0"/>
                        <a:t> Purposed View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Property Purposed View</a:t>
                      </a:r>
                      <a:endParaRPr lang="en-US" sz="1400" dirty="0"/>
                    </a:p>
                  </a:txBody>
                  <a:tcPr/>
                </a:tc>
              </a:tr>
              <a:tr h="55615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Sample Ceiling Size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1000</a:t>
                      </a:r>
                      <a:endParaRPr lang="en-US" sz="1400" dirty="0"/>
                    </a:p>
                  </a:txBody>
                  <a:tcPr/>
                </a:tc>
              </a:tr>
              <a:tr h="55615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Strata (simple, complex,</a:t>
                      </a:r>
                      <a:r>
                        <a:rPr lang="en-US" sz="1400" baseline="0" dirty="0" smtClean="0"/>
                        <a:t> derived)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By Gender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M, F, 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By City</a:t>
                      </a:r>
                      <a:r>
                        <a:rPr lang="en-US" sz="1400" dirty="0" smtClean="0"/>
                        <a:t>: ATL, CHI, NYC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B</a:t>
                      </a:r>
                      <a:r>
                        <a:rPr lang="en-US" sz="1400" b="1" baseline="0" dirty="0" smtClean="0"/>
                        <a:t>y </a:t>
                      </a:r>
                      <a:r>
                        <a:rPr lang="en-US" sz="1400" b="1" baseline="0" dirty="0" err="1" smtClean="0"/>
                        <a:t>Zipcode</a:t>
                      </a:r>
                      <a:r>
                        <a:rPr lang="en-US" sz="1400" baseline="0" dirty="0" smtClean="0"/>
                        <a:t>: 30004, 30050,30028….</a:t>
                      </a:r>
                      <a:endParaRPr lang="en-US" sz="1400" dirty="0"/>
                    </a:p>
                  </a:txBody>
                  <a:tcPr/>
                </a:tc>
              </a:tr>
              <a:tr h="55615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Strata Weights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0.25, 0.4, 0.35</a:t>
                      </a:r>
                    </a:p>
                    <a:p>
                      <a:pPr algn="l"/>
                      <a:r>
                        <a:rPr lang="en-US" sz="1400" dirty="0" smtClean="0"/>
                        <a:t>250+400+350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0.01, 0.1, 0.05…</a:t>
                      </a:r>
                    </a:p>
                    <a:p>
                      <a:pPr algn="l"/>
                      <a:r>
                        <a:rPr lang="en-US" sz="1400" dirty="0" smtClean="0"/>
                        <a:t>10+100+50.. &lt;= 1000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0.25,0.2, 0.1…</a:t>
                      </a:r>
                      <a:endParaRPr lang="en-US" sz="1400" dirty="0"/>
                    </a:p>
                  </a:txBody>
                  <a:tcPr/>
                </a:tc>
              </a:tr>
              <a:tr h="55615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Strata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Sample Selection</a:t>
                      </a:r>
                      <a:r>
                        <a:rPr lang="en-US" sz="1400" baseline="0" dirty="0" smtClean="0"/>
                        <a:t> Method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Random</a:t>
                      </a:r>
                      <a:r>
                        <a:rPr lang="en-US" sz="1400" baseline="0" dirty="0" smtClean="0"/>
                        <a:t> without replacement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Random without replacement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Random without replacement</a:t>
                      </a:r>
                    </a:p>
                  </a:txBody>
                  <a:tcPr/>
                </a:tc>
              </a:tr>
              <a:tr h="55615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Threshold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10%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5%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4%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4416" y="889000"/>
            <a:ext cx="115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Use-Cases</a:t>
            </a:r>
            <a:endParaRPr lang="en-US" dirty="0"/>
          </a:p>
        </p:txBody>
      </p:sp>
      <p:pic>
        <p:nvPicPr>
          <p:cNvPr id="9" name="Picture 8" descr="cep_sideb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794" y="0"/>
            <a:ext cx="578206" cy="57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36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5916"/>
            <a:ext cx="8229600" cy="5720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31859C"/>
                </a:solidFill>
              </a:rPr>
              <a:t>Use-Case </a:t>
            </a:r>
            <a:r>
              <a:rPr lang="en-US" sz="1800" b="1" dirty="0" smtClean="0"/>
              <a:t>| Market Analysis Job for Macy's promotional card </a:t>
            </a:r>
          </a:p>
          <a:p>
            <a:pPr marL="0" indent="0">
              <a:buNone/>
            </a:pPr>
            <a:r>
              <a:rPr lang="en-US" sz="1800" dirty="0" smtClean="0"/>
              <a:t>In order to promote a new credit card, Macy's would like to do an analysis based on gender-specific data to determine credit scores of men vs. women.</a:t>
            </a:r>
          </a:p>
          <a:p>
            <a:pPr marL="0" indent="0">
              <a:buNone/>
            </a:pPr>
            <a:endParaRPr lang="en-US" sz="1800" b="1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558ED5"/>
                </a:solidFill>
              </a:rPr>
              <a:t>step1 </a:t>
            </a:r>
            <a:r>
              <a:rPr lang="en-US" sz="1800" b="1" dirty="0" smtClean="0"/>
              <a:t>| </a:t>
            </a:r>
            <a:r>
              <a:rPr lang="en-US" sz="1800" dirty="0" smtClean="0"/>
              <a:t>Analyst writes the following </a:t>
            </a:r>
            <a:r>
              <a:rPr lang="en-US" sz="1800" b="1" dirty="0" smtClean="0"/>
              <a:t>Kabali</a:t>
            </a:r>
            <a:r>
              <a:rPr lang="en-US" sz="1800" dirty="0" smtClean="0"/>
              <a:t> configuration</a:t>
            </a:r>
            <a:endParaRPr lang="en-US" sz="1800" i="1" dirty="0" smtClean="0"/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303-7B82-2E48-A60F-5EBB65E3121D}" type="datetime1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Kabali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 descr="cep_sideb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794" y="0"/>
            <a:ext cx="578206" cy="574246"/>
          </a:xfrm>
          <a:prstGeom prst="rect">
            <a:avLst/>
          </a:prstGeom>
        </p:spPr>
      </p:pic>
      <p:pic>
        <p:nvPicPr>
          <p:cNvPr id="11" name="Picture 10" descr="Screen Shot 2016-06-20 at 8.04.2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233" y="2316164"/>
            <a:ext cx="58166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3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303-7B82-2E48-A60F-5EBB65E3121D}" type="datetime1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Kabali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405916"/>
            <a:ext cx="8229600" cy="5720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558ED5"/>
                </a:solidFill>
              </a:rPr>
              <a:t>s</a:t>
            </a:r>
            <a:r>
              <a:rPr lang="en-US" sz="1800" b="1" dirty="0" smtClean="0">
                <a:solidFill>
                  <a:srgbClr val="558ED5"/>
                </a:solidFill>
              </a:rPr>
              <a:t>tep1</a:t>
            </a:r>
            <a:r>
              <a:rPr lang="en-US" sz="1800" b="1" dirty="0" smtClean="0"/>
              <a:t> | </a:t>
            </a:r>
            <a:r>
              <a:rPr lang="en-US" sz="1800" dirty="0" smtClean="0"/>
              <a:t>Analyst uses the following job-input as Samplable or job-output as Sampler</a:t>
            </a:r>
            <a:endParaRPr lang="en-US" sz="1800" i="1" dirty="0" smtClean="0"/>
          </a:p>
          <a:p>
            <a:pPr marL="0" indent="0">
              <a:buNone/>
            </a:pPr>
            <a:r>
              <a:rPr lang="en-US" sz="1800" b="1" dirty="0" smtClean="0"/>
              <a:t>                                                           </a:t>
            </a: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</a:rPr>
              <a:t>Samplable</a:t>
            </a:r>
            <a:endParaRPr lang="en-US" sz="18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														           </a:t>
            </a:r>
            <a:r>
              <a:rPr lang="en-US" sz="1800" b="1" dirty="0" smtClean="0">
                <a:solidFill>
                  <a:schemeClr val="accent5">
                    <a:lumMod val="75000"/>
                  </a:schemeClr>
                </a:solidFill>
              </a:rPr>
              <a:t>Sampler        </a:t>
            </a:r>
            <a:endParaRPr lang="en-US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r">
              <a:buNone/>
            </a:pPr>
            <a:endParaRPr lang="en-US" sz="1800" dirty="0"/>
          </a:p>
          <a:p>
            <a:pPr marL="0" indent="0" algn="r">
              <a:buNone/>
            </a:pPr>
            <a:endParaRPr lang="en-US" sz="1800" dirty="0" smtClean="0"/>
          </a:p>
        </p:txBody>
      </p:sp>
      <p:pic>
        <p:nvPicPr>
          <p:cNvPr id="8" name="Picture 7" descr="Screen Shot 2016-06-19 at 8.36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18176"/>
            <a:ext cx="4203700" cy="2959100"/>
          </a:xfrm>
          <a:prstGeom prst="rect">
            <a:avLst/>
          </a:prstGeom>
        </p:spPr>
      </p:pic>
      <p:pic>
        <p:nvPicPr>
          <p:cNvPr id="9" name="Picture 8" descr="Screen Shot 2016-06-19 at 9.00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001" y="3482049"/>
            <a:ext cx="4294587" cy="3239426"/>
          </a:xfrm>
          <a:prstGeom prst="rect">
            <a:avLst/>
          </a:prstGeom>
        </p:spPr>
      </p:pic>
      <p:pic>
        <p:nvPicPr>
          <p:cNvPr id="10" name="Picture 9" descr="cep_sideb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794" y="0"/>
            <a:ext cx="578206" cy="57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19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9232"/>
            <a:ext cx="8229600" cy="5536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31859C"/>
                </a:solidFill>
              </a:rPr>
              <a:t>Step2</a:t>
            </a:r>
            <a:r>
              <a:rPr lang="en-US" sz="1800" b="1" dirty="0" smtClean="0"/>
              <a:t> | </a:t>
            </a:r>
            <a:r>
              <a:rPr lang="en-US" sz="1800" dirty="0" smtClean="0"/>
              <a:t>Developer adds Kabali as dependency which enables job sampling 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Any typical batch-fulfillment job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reads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repository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CDA records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make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entities from records</a:t>
            </a:r>
            <a:b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make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entities purposed as per business need</a:t>
            </a:r>
            <a:b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make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sure job is sane to run on entire population using Kabali</a:t>
            </a:r>
            <a:b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sz="1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31859C"/>
                </a:solidFill>
              </a:rPr>
              <a:t>Kabali</a:t>
            </a:r>
            <a:r>
              <a:rPr lang="en-US" sz="1800" dirty="0" smtClean="0">
                <a:solidFill>
                  <a:srgbClr val="31859C"/>
                </a:solidFill>
              </a:rPr>
              <a:t> </a:t>
            </a:r>
            <a:r>
              <a:rPr lang="en-US" sz="1800" dirty="0" smtClean="0"/>
              <a:t>will 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extract </a:t>
            </a:r>
            <a:r>
              <a:rPr lang="en-US" sz="1800" b="1" dirty="0"/>
              <a:t>sample </a:t>
            </a:r>
            <a:r>
              <a:rPr lang="en-US" sz="1800" dirty="0"/>
              <a:t>based on </a:t>
            </a:r>
            <a:r>
              <a:rPr lang="en-US" sz="1800" dirty="0" smtClean="0"/>
              <a:t>analyst configured stratified sampling</a:t>
            </a:r>
            <a:br>
              <a:rPr lang="en-US" sz="1800" dirty="0" smtClean="0"/>
            </a:br>
            <a:r>
              <a:rPr lang="en-US" sz="1800" dirty="0" smtClean="0"/>
              <a:t>	</a:t>
            </a:r>
            <a:r>
              <a:rPr lang="en-US" sz="1800" b="1" dirty="0" smtClean="0"/>
              <a:t>run only the sample </a:t>
            </a:r>
            <a:r>
              <a:rPr lang="en-US" sz="1800" dirty="0" smtClean="0"/>
              <a:t>through the batch process	</a:t>
            </a:r>
            <a:br>
              <a:rPr lang="en-US" sz="1800" dirty="0" smtClean="0"/>
            </a:br>
            <a:r>
              <a:rPr lang="en-US" sz="1800" dirty="0" smtClean="0"/>
              <a:t>	</a:t>
            </a:r>
            <a:r>
              <a:rPr lang="en-US" sz="1800" b="1" dirty="0" smtClean="0"/>
              <a:t>validate the sample </a:t>
            </a:r>
            <a:r>
              <a:rPr lang="en-US" sz="1800" dirty="0" smtClean="0"/>
              <a:t>batch output through configured thresholds</a:t>
            </a:r>
            <a:br>
              <a:rPr lang="en-US" sz="1800" dirty="0" smtClean="0"/>
            </a:br>
            <a:r>
              <a:rPr lang="en-US" sz="1800" dirty="0" smtClean="0"/>
              <a:t>	</a:t>
            </a:r>
            <a:r>
              <a:rPr lang="en-US" sz="1800" b="1" dirty="0" smtClean="0"/>
              <a:t>allow the job to proceed</a:t>
            </a:r>
            <a:r>
              <a:rPr lang="en-US" sz="1800" dirty="0" smtClean="0"/>
              <a:t> only if no significant deviation is found</a:t>
            </a:r>
          </a:p>
          <a:p>
            <a:pPr marL="0" indent="0">
              <a:buNone/>
            </a:pPr>
            <a:r>
              <a:rPr lang="en-US" sz="1800" i="1" dirty="0" smtClean="0"/>
              <a:t>				</a:t>
            </a:r>
          </a:p>
          <a:p>
            <a:pPr marL="0" indent="0">
              <a:buNone/>
            </a:pPr>
            <a:r>
              <a:rPr lang="en-US" sz="1800" i="1" dirty="0"/>
              <a:t>	</a:t>
            </a:r>
            <a:r>
              <a:rPr lang="en-US" sz="1800" i="1" dirty="0" smtClean="0"/>
              <a:t>			</a:t>
            </a:r>
            <a:r>
              <a:rPr lang="en-US" sz="1800" i="1" dirty="0" smtClean="0"/>
              <a:t>	“Talk </a:t>
            </a:r>
            <a:r>
              <a:rPr lang="en-US" sz="1800" i="1" dirty="0" smtClean="0"/>
              <a:t>is cheap, show me the code </a:t>
            </a:r>
            <a:r>
              <a:rPr lang="en-US" sz="1800" i="1" dirty="0" smtClean="0"/>
              <a:t>..”</a:t>
            </a:r>
            <a:endParaRPr lang="en-US" sz="1800" i="1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303-7B82-2E48-A60F-5EBB65E3121D}" type="datetime1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Kabali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 descr="cep_sideb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794" y="0"/>
            <a:ext cx="578206" cy="57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42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5694"/>
            <a:ext cx="8229600" cy="58904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600" b="1" dirty="0" smtClean="0"/>
              <a:t>Scenario: Job blocked</a:t>
            </a:r>
          </a:p>
          <a:p>
            <a:pPr marL="0" indent="0">
              <a:buNone/>
            </a:pPr>
            <a:r>
              <a:rPr lang="en-US" sz="1100" dirty="0" smtClean="0"/>
              <a:t>*************************************</a:t>
            </a:r>
            <a:r>
              <a:rPr lang="en-US" sz="1100" b="1" dirty="0" smtClean="0"/>
              <a:t>JOB</a:t>
            </a:r>
            <a:r>
              <a:rPr lang="en-US" sz="1100" dirty="0" smtClean="0"/>
              <a:t>***********************************************</a:t>
            </a:r>
            <a:br>
              <a:rPr lang="en-US" sz="1100" dirty="0" smtClean="0"/>
            </a:br>
            <a:r>
              <a:rPr lang="en-US" sz="1100" b="1" dirty="0" smtClean="0">
                <a:solidFill>
                  <a:srgbClr val="31859C"/>
                </a:solidFill>
              </a:rPr>
              <a:t>job</a:t>
            </a:r>
            <a:r>
              <a:rPr lang="en-US" sz="1100" dirty="0" smtClean="0"/>
              <a:t>:</a:t>
            </a:r>
          </a:p>
          <a:p>
            <a:pPr marL="0" indent="0">
              <a:buNone/>
            </a:pPr>
            <a:r>
              <a:rPr lang="en-US" sz="1100" dirty="0" smtClean="0"/>
              <a:t>|</a:t>
            </a:r>
            <a:r>
              <a:rPr lang="en-US" sz="1100" dirty="0" err="1" smtClean="0"/>
              <a:t>job_name</a:t>
            </a:r>
            <a:r>
              <a:rPr lang="en-US" sz="1100" dirty="0" smtClean="0"/>
              <a:t>=</a:t>
            </a:r>
            <a:r>
              <a:rPr lang="en-US" sz="1100" dirty="0" err="1" smtClean="0"/>
              <a:t>petoria_job|job_id</a:t>
            </a:r>
            <a:r>
              <a:rPr lang="en-US" sz="1100" dirty="0" smtClean="0"/>
              <a:t>=K001|client=</a:t>
            </a:r>
            <a:r>
              <a:rPr lang="en-US" sz="1100" dirty="0" err="1" smtClean="0"/>
              <a:t>Client_XYX|source</a:t>
            </a:r>
            <a:r>
              <a:rPr lang="en-US" sz="1100" dirty="0" smtClean="0"/>
              <a:t>=file:</a:t>
            </a:r>
            <a:r>
              <a:rPr lang="en-US" sz="1100" dirty="0"/>
              <a:t>///data1/</a:t>
            </a:r>
            <a:r>
              <a:rPr lang="en-US" sz="1100" dirty="0" err="1"/>
              <a:t>simulatedRepo</a:t>
            </a:r>
            <a:r>
              <a:rPr lang="en-US" sz="1100" dirty="0"/>
              <a:t>/credit/credit.0040.repo.dat.gz|target=</a:t>
            </a:r>
            <a:r>
              <a:rPr lang="en-US" sz="1100" dirty="0" err="1"/>
              <a:t>hdfs</a:t>
            </a:r>
            <a:r>
              <a:rPr lang="en-US" sz="1100" dirty="0"/>
              <a:t>://depcent6601.cps.equifax.com:9000/|population=2762</a:t>
            </a:r>
            <a:br>
              <a:rPr lang="en-US" sz="1100" dirty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smtClean="0"/>
              <a:t>*************************************</a:t>
            </a:r>
            <a:r>
              <a:rPr lang="en-US" sz="1100" b="1" dirty="0" smtClean="0"/>
              <a:t>LOG</a:t>
            </a:r>
            <a:r>
              <a:rPr lang="en-US" sz="1100" dirty="0" smtClean="0"/>
              <a:t>***********************************************</a:t>
            </a:r>
            <a:br>
              <a:rPr lang="en-US" sz="1100" dirty="0" smtClean="0"/>
            </a:b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|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1100" dirty="0" smtClean="0"/>
              <a:t>=</a:t>
            </a:r>
            <a:r>
              <a:rPr lang="en-US" sz="1100" dirty="0" err="1" smtClean="0"/>
              <a:t>males|fraction</a:t>
            </a:r>
            <a:r>
              <a:rPr lang="en-US" sz="1100" dirty="0" smtClean="0"/>
              <a:t>=</a:t>
            </a:r>
            <a:r>
              <a:rPr lang="en-US" sz="1100" dirty="0"/>
              <a:t>0.3620564808110065</a:t>
            </a:r>
            <a:r>
              <a:rPr lang="en-US" sz="1100" dirty="0" smtClean="0"/>
              <a:t>|strata-fraction=0.18102824040550325</a:t>
            </a:r>
          </a:p>
          <a:p>
            <a:pPr marL="0" indent="0">
              <a:buNone/>
            </a:pPr>
            <a:r>
              <a:rPr lang="en-US" sz="1100" dirty="0" smtClean="0"/>
              <a:t>|</a:t>
            </a:r>
            <a:r>
              <a:rPr lang="en-US" sz="1100" dirty="0" smtClean="0">
                <a:solidFill>
                  <a:srgbClr val="558ED5"/>
                </a:solidFill>
              </a:rPr>
              <a:t>name</a:t>
            </a:r>
            <a:r>
              <a:rPr lang="en-US" sz="1100" dirty="0" smtClean="0"/>
              <a:t>=</a:t>
            </a:r>
            <a:r>
              <a:rPr lang="en-US" sz="1100" dirty="0" err="1" smtClean="0"/>
              <a:t>females|fraction</a:t>
            </a:r>
            <a:r>
              <a:rPr lang="en-US" sz="1100" dirty="0" smtClean="0"/>
              <a:t>=</a:t>
            </a:r>
            <a:r>
              <a:rPr lang="en-US" sz="1100" dirty="0"/>
              <a:t>0.3620564808110065</a:t>
            </a:r>
            <a:r>
              <a:rPr lang="en-US" sz="1100" dirty="0" smtClean="0"/>
              <a:t>|strata-fraction=0.10861694424330194</a:t>
            </a:r>
          </a:p>
          <a:p>
            <a:pPr marL="0" indent="0">
              <a:buNone/>
            </a:pPr>
            <a:r>
              <a:rPr lang="en-US" sz="1100" dirty="0" smtClean="0"/>
              <a:t>|</a:t>
            </a:r>
            <a:r>
              <a:rPr lang="en-US" sz="1100" dirty="0" smtClean="0">
                <a:solidFill>
                  <a:srgbClr val="558ED5"/>
                </a:solidFill>
              </a:rPr>
              <a:t>name</a:t>
            </a:r>
            <a:r>
              <a:rPr lang="en-US" sz="1100" dirty="0" smtClean="0"/>
              <a:t>=</a:t>
            </a:r>
            <a:r>
              <a:rPr lang="en-US" sz="1100" dirty="0" err="1" smtClean="0"/>
              <a:t>unknown|fraction</a:t>
            </a:r>
            <a:r>
              <a:rPr lang="en-US" sz="1100" dirty="0" smtClean="0"/>
              <a:t>=</a:t>
            </a:r>
            <a:r>
              <a:rPr lang="en-US" sz="1100" dirty="0"/>
              <a:t>0.3620564808110065</a:t>
            </a:r>
            <a:r>
              <a:rPr lang="en-US" sz="1100" dirty="0" smtClean="0"/>
              <a:t>|strata-fraction=0.07241129616220131</a:t>
            </a:r>
          </a:p>
          <a:p>
            <a:pPr marL="0" indent="0">
              <a:buNone/>
            </a:pPr>
            <a:r>
              <a:rPr lang="en-US" sz="1100" dirty="0" smtClean="0"/>
              <a:t>|</a:t>
            </a:r>
            <a:r>
              <a:rPr lang="en-US" sz="1100" dirty="0" smtClean="0">
                <a:solidFill>
                  <a:srgbClr val="558ED5"/>
                </a:solidFill>
              </a:rPr>
              <a:t>kabali sample size = </a:t>
            </a:r>
            <a:r>
              <a:rPr lang="en-US" sz="1100" b="1" dirty="0" smtClean="0">
                <a:solidFill>
                  <a:srgbClr val="558ED5"/>
                </a:solidFill>
              </a:rPr>
              <a:t>435</a:t>
            </a:r>
          </a:p>
          <a:p>
            <a:pPr marL="0" indent="0">
              <a:buNone/>
            </a:pPr>
            <a:r>
              <a:rPr lang="en-US" sz="1100" dirty="0" smtClean="0"/>
              <a:t>|</a:t>
            </a:r>
            <a:r>
              <a:rPr lang="en-US" sz="1100" b="1" dirty="0" smtClean="0">
                <a:solidFill>
                  <a:srgbClr val="FF0000"/>
                </a:solidFill>
              </a:rPr>
              <a:t>Job is exhibiting deviation from acceptable thresholds, hence cannot proceed!</a:t>
            </a:r>
            <a:br>
              <a:rPr lang="en-US" sz="1100" b="1" dirty="0" smtClean="0">
                <a:solidFill>
                  <a:srgbClr val="FF0000"/>
                </a:solidFill>
              </a:rPr>
            </a:br>
            <a:r>
              <a:rPr lang="en-US" sz="1100" b="1" dirty="0" smtClean="0">
                <a:solidFill>
                  <a:srgbClr val="FF0000"/>
                </a:solidFill>
              </a:rPr>
              <a:t/>
            </a:r>
            <a:br>
              <a:rPr lang="en-US" sz="1100" b="1" dirty="0" smtClean="0">
                <a:solidFill>
                  <a:srgbClr val="FF0000"/>
                </a:solidFill>
              </a:rPr>
            </a:br>
            <a:r>
              <a:rPr lang="en-US" sz="1100" dirty="0" smtClean="0"/>
              <a:t>*************************************</a:t>
            </a:r>
            <a:r>
              <a:rPr lang="en-US" sz="1100" b="1" dirty="0" smtClean="0"/>
              <a:t>STAGES</a:t>
            </a:r>
            <a:r>
              <a:rPr lang="en-US" sz="1100" dirty="0" smtClean="0"/>
              <a:t>********************************************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>
                <a:solidFill>
                  <a:srgbClr val="31859C"/>
                </a:solidFill>
              </a:rPr>
              <a:t>stage</a:t>
            </a:r>
            <a:r>
              <a:rPr lang="en-US" sz="1100" dirty="0" smtClean="0"/>
              <a:t>:|name=</a:t>
            </a:r>
            <a:r>
              <a:rPr lang="en-US" sz="1100" dirty="0" err="1" smtClean="0"/>
              <a:t>records|status</a:t>
            </a:r>
            <a:r>
              <a:rPr lang="en-US" sz="1100" dirty="0" smtClean="0"/>
              <a:t>=Pass()|</a:t>
            </a:r>
            <a:r>
              <a:rPr lang="en-US" sz="1100" dirty="0" err="1" smtClean="0"/>
              <a:t>start_time</a:t>
            </a:r>
            <a:r>
              <a:rPr lang="en-US" sz="1100" dirty="0" smtClean="0"/>
              <a:t>=</a:t>
            </a:r>
            <a:r>
              <a:rPr lang="en-US" sz="1100" dirty="0"/>
              <a:t>2016</a:t>
            </a:r>
            <a:r>
              <a:rPr lang="en-US" sz="1100" dirty="0" smtClean="0"/>
              <a:t>-</a:t>
            </a:r>
            <a:r>
              <a:rPr lang="en-US" sz="1100" dirty="0"/>
              <a:t>06</a:t>
            </a:r>
            <a:r>
              <a:rPr lang="en-US" sz="1100" dirty="0" smtClean="0"/>
              <a:t>-</a:t>
            </a:r>
            <a:r>
              <a:rPr lang="en-US" sz="1100" dirty="0"/>
              <a:t>20</a:t>
            </a:r>
            <a:r>
              <a:rPr lang="en-US" sz="1100" dirty="0" smtClean="0"/>
              <a:t>T02:</a:t>
            </a:r>
            <a:r>
              <a:rPr lang="en-US" sz="1100" dirty="0"/>
              <a:t>34</a:t>
            </a:r>
            <a:r>
              <a:rPr lang="en-US" sz="1100" dirty="0" smtClean="0"/>
              <a:t>:</a:t>
            </a:r>
            <a:r>
              <a:rPr lang="en-US" sz="1100" dirty="0"/>
              <a:t>57</a:t>
            </a:r>
            <a:r>
              <a:rPr lang="en-US" sz="1100" dirty="0" smtClean="0"/>
              <a:t>.</a:t>
            </a:r>
            <a:r>
              <a:rPr lang="en-US" sz="1100" dirty="0"/>
              <a:t>268</a:t>
            </a:r>
            <a:r>
              <a:rPr lang="en-US" sz="1100" dirty="0" smtClean="0"/>
              <a:t>Z|end_time=</a:t>
            </a:r>
            <a:r>
              <a:rPr lang="en-US" sz="1100" dirty="0"/>
              <a:t>2016</a:t>
            </a:r>
            <a:r>
              <a:rPr lang="en-US" sz="1100" dirty="0" smtClean="0"/>
              <a:t>-</a:t>
            </a:r>
            <a:r>
              <a:rPr lang="en-US" sz="1100" dirty="0"/>
              <a:t>06</a:t>
            </a:r>
            <a:r>
              <a:rPr lang="en-US" sz="1100" dirty="0" smtClean="0"/>
              <a:t>-</a:t>
            </a:r>
            <a:r>
              <a:rPr lang="en-US" sz="1100" dirty="0"/>
              <a:t>20</a:t>
            </a:r>
            <a:r>
              <a:rPr lang="en-US" sz="1100" dirty="0" smtClean="0"/>
              <a:t>T02:</a:t>
            </a:r>
            <a:r>
              <a:rPr lang="en-US" sz="1100" dirty="0"/>
              <a:t>35</a:t>
            </a:r>
            <a:r>
              <a:rPr lang="en-US" sz="1100" dirty="0" smtClean="0"/>
              <a:t>:</a:t>
            </a:r>
            <a:r>
              <a:rPr lang="en-US" sz="1100" dirty="0"/>
              <a:t>00</a:t>
            </a:r>
            <a:r>
              <a:rPr lang="en-US" sz="1100" dirty="0" smtClean="0"/>
              <a:t>.</a:t>
            </a:r>
            <a:r>
              <a:rPr lang="en-US" sz="1100" dirty="0"/>
              <a:t>938</a:t>
            </a:r>
            <a:r>
              <a:rPr lang="en-US" sz="1100" dirty="0" smtClean="0"/>
              <a:t>Z|duration=</a:t>
            </a:r>
            <a:r>
              <a:rPr lang="en-US" sz="1100" dirty="0"/>
              <a:t>3670</a:t>
            </a:r>
            <a:br>
              <a:rPr lang="en-US" sz="1100" dirty="0"/>
            </a:br>
            <a:r>
              <a:rPr lang="en-US" sz="1100" dirty="0" smtClean="0">
                <a:solidFill>
                  <a:srgbClr val="31859C"/>
                </a:solidFill>
              </a:rPr>
              <a:t>stage</a:t>
            </a:r>
            <a:r>
              <a:rPr lang="en-US" sz="1100" dirty="0" smtClean="0"/>
              <a:t>:|name=</a:t>
            </a:r>
            <a:r>
              <a:rPr lang="en-US" sz="1100" dirty="0" err="1" smtClean="0"/>
              <a:t>non-purposed|status</a:t>
            </a:r>
            <a:r>
              <a:rPr lang="en-US" sz="1100" dirty="0" smtClean="0"/>
              <a:t>=Pass()|</a:t>
            </a:r>
            <a:r>
              <a:rPr lang="en-US" sz="1100" dirty="0" err="1" smtClean="0"/>
              <a:t>start_time</a:t>
            </a:r>
            <a:r>
              <a:rPr lang="en-US" sz="1100" dirty="0" smtClean="0"/>
              <a:t>=</a:t>
            </a:r>
            <a:r>
              <a:rPr lang="en-US" sz="1100" dirty="0"/>
              <a:t>2016</a:t>
            </a:r>
            <a:r>
              <a:rPr lang="en-US" sz="1100" dirty="0" smtClean="0"/>
              <a:t>-</a:t>
            </a:r>
            <a:r>
              <a:rPr lang="en-US" sz="1100" dirty="0"/>
              <a:t>06</a:t>
            </a:r>
            <a:r>
              <a:rPr lang="en-US" sz="1100" dirty="0" smtClean="0"/>
              <a:t>-</a:t>
            </a:r>
            <a:r>
              <a:rPr lang="en-US" sz="1100" dirty="0"/>
              <a:t>20</a:t>
            </a:r>
            <a:r>
              <a:rPr lang="en-US" sz="1100" dirty="0" smtClean="0"/>
              <a:t>T02:</a:t>
            </a:r>
            <a:r>
              <a:rPr lang="en-US" sz="1100" dirty="0"/>
              <a:t>35</a:t>
            </a:r>
            <a:r>
              <a:rPr lang="en-US" sz="1100" dirty="0" smtClean="0"/>
              <a:t>:</a:t>
            </a:r>
            <a:r>
              <a:rPr lang="en-US" sz="1100" dirty="0"/>
              <a:t>01</a:t>
            </a:r>
            <a:r>
              <a:rPr lang="en-US" sz="1100" dirty="0" smtClean="0"/>
              <a:t>.</a:t>
            </a:r>
            <a:r>
              <a:rPr lang="en-US" sz="1100" dirty="0"/>
              <a:t>876</a:t>
            </a:r>
            <a:r>
              <a:rPr lang="en-US" sz="1100" dirty="0" smtClean="0"/>
              <a:t>Z|end_time=</a:t>
            </a:r>
            <a:r>
              <a:rPr lang="en-US" sz="1100" dirty="0"/>
              <a:t>2016</a:t>
            </a:r>
            <a:r>
              <a:rPr lang="en-US" sz="1100" dirty="0" smtClean="0"/>
              <a:t>-</a:t>
            </a:r>
            <a:r>
              <a:rPr lang="en-US" sz="1100" dirty="0"/>
              <a:t>06</a:t>
            </a:r>
            <a:r>
              <a:rPr lang="en-US" sz="1100" dirty="0" smtClean="0"/>
              <a:t>-</a:t>
            </a:r>
            <a:r>
              <a:rPr lang="en-US" sz="1100" dirty="0"/>
              <a:t>20</a:t>
            </a:r>
            <a:r>
              <a:rPr lang="en-US" sz="1100" dirty="0" smtClean="0"/>
              <a:t>T02:</a:t>
            </a:r>
            <a:r>
              <a:rPr lang="en-US" sz="1100" dirty="0"/>
              <a:t>35</a:t>
            </a:r>
            <a:r>
              <a:rPr lang="en-US" sz="1100" dirty="0" smtClean="0"/>
              <a:t>:</a:t>
            </a:r>
            <a:r>
              <a:rPr lang="en-US" sz="1100" dirty="0"/>
              <a:t>07</a:t>
            </a:r>
            <a:r>
              <a:rPr lang="en-US" sz="1100" dirty="0" smtClean="0"/>
              <a:t>.</a:t>
            </a:r>
            <a:r>
              <a:rPr lang="en-US" sz="1100" dirty="0"/>
              <a:t>805</a:t>
            </a:r>
            <a:r>
              <a:rPr lang="en-US" sz="1100" dirty="0" smtClean="0"/>
              <a:t>Z|duration=</a:t>
            </a:r>
            <a:r>
              <a:rPr lang="en-US" sz="1100" dirty="0"/>
              <a:t>5929</a:t>
            </a:r>
            <a:br>
              <a:rPr lang="en-US" sz="1100" dirty="0"/>
            </a:br>
            <a:r>
              <a:rPr lang="en-US" sz="1100" dirty="0" smtClean="0">
                <a:solidFill>
                  <a:srgbClr val="31859C"/>
                </a:solidFill>
              </a:rPr>
              <a:t>stage</a:t>
            </a:r>
            <a:r>
              <a:rPr lang="en-US" sz="1100" dirty="0" smtClean="0"/>
              <a:t>:|name=</a:t>
            </a:r>
            <a:r>
              <a:rPr lang="en-US" sz="1100" dirty="0" err="1" smtClean="0"/>
              <a:t>purposed|status</a:t>
            </a:r>
            <a:r>
              <a:rPr lang="en-US" sz="1100" dirty="0" smtClean="0"/>
              <a:t>=Pass()|</a:t>
            </a:r>
            <a:r>
              <a:rPr lang="en-US" sz="1100" dirty="0" err="1" smtClean="0"/>
              <a:t>start_time</a:t>
            </a:r>
            <a:r>
              <a:rPr lang="en-US" sz="1100" dirty="0" smtClean="0"/>
              <a:t>=</a:t>
            </a:r>
            <a:r>
              <a:rPr lang="en-US" sz="1100" dirty="0"/>
              <a:t>2016</a:t>
            </a:r>
            <a:r>
              <a:rPr lang="en-US" sz="1100" dirty="0" smtClean="0"/>
              <a:t>-</a:t>
            </a:r>
            <a:r>
              <a:rPr lang="en-US" sz="1100" dirty="0"/>
              <a:t>06</a:t>
            </a:r>
            <a:r>
              <a:rPr lang="en-US" sz="1100" dirty="0" smtClean="0"/>
              <a:t>-</a:t>
            </a:r>
            <a:r>
              <a:rPr lang="en-US" sz="1100" dirty="0"/>
              <a:t>20</a:t>
            </a:r>
            <a:r>
              <a:rPr lang="en-US" sz="1100" dirty="0" smtClean="0"/>
              <a:t>T02:</a:t>
            </a:r>
            <a:r>
              <a:rPr lang="en-US" sz="1100" dirty="0"/>
              <a:t>35</a:t>
            </a:r>
            <a:r>
              <a:rPr lang="en-US" sz="1100" dirty="0" smtClean="0"/>
              <a:t>:</a:t>
            </a:r>
            <a:r>
              <a:rPr lang="en-US" sz="1100" dirty="0"/>
              <a:t>07</a:t>
            </a:r>
            <a:r>
              <a:rPr lang="en-US" sz="1100" dirty="0" smtClean="0"/>
              <a:t>.</a:t>
            </a:r>
            <a:r>
              <a:rPr lang="en-US" sz="1100" dirty="0"/>
              <a:t>805</a:t>
            </a:r>
            <a:r>
              <a:rPr lang="en-US" sz="1100" dirty="0" smtClean="0"/>
              <a:t>Z|end_time=</a:t>
            </a:r>
            <a:r>
              <a:rPr lang="en-US" sz="1100" dirty="0"/>
              <a:t>2016</a:t>
            </a:r>
            <a:r>
              <a:rPr lang="en-US" sz="1100" dirty="0" smtClean="0"/>
              <a:t>-</a:t>
            </a:r>
            <a:r>
              <a:rPr lang="en-US" sz="1100" dirty="0"/>
              <a:t>06</a:t>
            </a:r>
            <a:r>
              <a:rPr lang="en-US" sz="1100" dirty="0" smtClean="0"/>
              <a:t>-</a:t>
            </a:r>
            <a:r>
              <a:rPr lang="en-US" sz="1100" dirty="0"/>
              <a:t>20</a:t>
            </a:r>
            <a:r>
              <a:rPr lang="en-US" sz="1100" dirty="0" smtClean="0"/>
              <a:t>T02:</a:t>
            </a:r>
            <a:r>
              <a:rPr lang="en-US" sz="1100" dirty="0"/>
              <a:t>35</a:t>
            </a:r>
            <a:r>
              <a:rPr lang="en-US" sz="1100" dirty="0" smtClean="0"/>
              <a:t>:</a:t>
            </a:r>
            <a:r>
              <a:rPr lang="en-US" sz="1100" dirty="0"/>
              <a:t>14</a:t>
            </a:r>
            <a:r>
              <a:rPr lang="en-US" sz="1100" dirty="0" smtClean="0"/>
              <a:t>.</a:t>
            </a:r>
            <a:r>
              <a:rPr lang="en-US" sz="1100" dirty="0"/>
              <a:t>006</a:t>
            </a:r>
            <a:r>
              <a:rPr lang="en-US" sz="1100" dirty="0" smtClean="0"/>
              <a:t>Z|duration=</a:t>
            </a:r>
            <a:r>
              <a:rPr lang="en-US" sz="1100" dirty="0"/>
              <a:t>6201</a:t>
            </a:r>
            <a:br>
              <a:rPr lang="en-US" sz="1100" dirty="0"/>
            </a:br>
            <a:r>
              <a:rPr lang="en-US" sz="1100" dirty="0" smtClean="0">
                <a:solidFill>
                  <a:srgbClr val="31859C"/>
                </a:solidFill>
              </a:rPr>
              <a:t>stage</a:t>
            </a:r>
            <a:r>
              <a:rPr lang="en-US" sz="1100" dirty="0" smtClean="0"/>
              <a:t>:|name=</a:t>
            </a:r>
            <a:r>
              <a:rPr lang="en-US" sz="1100" dirty="0" err="1" smtClean="0"/>
              <a:t>attribution|status</a:t>
            </a:r>
            <a:r>
              <a:rPr lang="en-US" sz="1100" dirty="0" smtClean="0"/>
              <a:t>=Pass()|</a:t>
            </a:r>
            <a:r>
              <a:rPr lang="en-US" sz="1100" dirty="0" err="1" smtClean="0"/>
              <a:t>start_time</a:t>
            </a:r>
            <a:r>
              <a:rPr lang="en-US" sz="1100" dirty="0" smtClean="0"/>
              <a:t>=</a:t>
            </a:r>
            <a:r>
              <a:rPr lang="en-US" sz="1100" dirty="0"/>
              <a:t>2016</a:t>
            </a:r>
            <a:r>
              <a:rPr lang="en-US" sz="1100" dirty="0" smtClean="0"/>
              <a:t>-</a:t>
            </a:r>
            <a:r>
              <a:rPr lang="en-US" sz="1100" dirty="0"/>
              <a:t>06</a:t>
            </a:r>
            <a:r>
              <a:rPr lang="en-US" sz="1100" dirty="0" smtClean="0"/>
              <a:t>-</a:t>
            </a:r>
            <a:r>
              <a:rPr lang="en-US" sz="1100" dirty="0"/>
              <a:t>20</a:t>
            </a:r>
            <a:r>
              <a:rPr lang="en-US" sz="1100" dirty="0" smtClean="0"/>
              <a:t>T02:</a:t>
            </a:r>
            <a:r>
              <a:rPr lang="en-US" sz="1100" dirty="0"/>
              <a:t>36</a:t>
            </a:r>
            <a:r>
              <a:rPr lang="en-US" sz="1100" dirty="0" smtClean="0"/>
              <a:t>:</a:t>
            </a:r>
            <a:r>
              <a:rPr lang="en-US" sz="1100" dirty="0"/>
              <a:t>02</a:t>
            </a:r>
            <a:r>
              <a:rPr lang="en-US" sz="1100" dirty="0" smtClean="0"/>
              <a:t>.</a:t>
            </a:r>
            <a:r>
              <a:rPr lang="en-US" sz="1100" dirty="0"/>
              <a:t>895</a:t>
            </a:r>
            <a:r>
              <a:rPr lang="en-US" sz="1100" dirty="0" smtClean="0"/>
              <a:t>Z|end_time=</a:t>
            </a:r>
            <a:r>
              <a:rPr lang="en-US" sz="1100" dirty="0"/>
              <a:t>2016</a:t>
            </a:r>
            <a:r>
              <a:rPr lang="en-US" sz="1100" dirty="0" smtClean="0"/>
              <a:t>-</a:t>
            </a:r>
            <a:r>
              <a:rPr lang="en-US" sz="1100" dirty="0"/>
              <a:t>06</a:t>
            </a:r>
            <a:r>
              <a:rPr lang="en-US" sz="1100" dirty="0" smtClean="0"/>
              <a:t>-</a:t>
            </a:r>
            <a:r>
              <a:rPr lang="en-US" sz="1100" dirty="0"/>
              <a:t>20</a:t>
            </a:r>
            <a:r>
              <a:rPr lang="en-US" sz="1100" dirty="0" smtClean="0"/>
              <a:t>T02:</a:t>
            </a:r>
            <a:r>
              <a:rPr lang="en-US" sz="1100" dirty="0"/>
              <a:t>36</a:t>
            </a:r>
            <a:r>
              <a:rPr lang="en-US" sz="1100" dirty="0" smtClean="0"/>
              <a:t>:</a:t>
            </a:r>
            <a:r>
              <a:rPr lang="en-US" sz="1100" dirty="0"/>
              <a:t>02</a:t>
            </a:r>
            <a:r>
              <a:rPr lang="en-US" sz="1100" dirty="0" smtClean="0"/>
              <a:t>.</a:t>
            </a:r>
            <a:r>
              <a:rPr lang="en-US" sz="1100" dirty="0"/>
              <a:t>901</a:t>
            </a:r>
            <a:r>
              <a:rPr lang="en-US" sz="1100" dirty="0" smtClean="0"/>
              <a:t>Z|duration=</a:t>
            </a:r>
            <a:r>
              <a:rPr lang="en-US" sz="1100" dirty="0"/>
              <a:t>6</a:t>
            </a:r>
            <a:br>
              <a:rPr lang="en-US" sz="1100" dirty="0"/>
            </a:br>
            <a:r>
              <a:rPr lang="en-US" sz="1100" dirty="0" smtClean="0">
                <a:solidFill>
                  <a:srgbClr val="31859C"/>
                </a:solidFill>
              </a:rPr>
              <a:t>stage</a:t>
            </a:r>
            <a:r>
              <a:rPr lang="en-US" sz="1100" dirty="0" smtClean="0"/>
              <a:t>:|name=</a:t>
            </a:r>
            <a:r>
              <a:rPr lang="en-US" sz="1100" dirty="0" err="1" smtClean="0"/>
              <a:t>scores|status</a:t>
            </a:r>
            <a:r>
              <a:rPr lang="en-US" sz="1100" dirty="0" smtClean="0"/>
              <a:t>=Pass()|</a:t>
            </a:r>
            <a:r>
              <a:rPr lang="en-US" sz="1100" dirty="0" err="1" smtClean="0"/>
              <a:t>start_time</a:t>
            </a:r>
            <a:r>
              <a:rPr lang="en-US" sz="1100" dirty="0" smtClean="0"/>
              <a:t>=</a:t>
            </a:r>
            <a:r>
              <a:rPr lang="en-US" sz="1100" dirty="0"/>
              <a:t>2016</a:t>
            </a:r>
            <a:r>
              <a:rPr lang="en-US" sz="1100" dirty="0" smtClean="0"/>
              <a:t>-</a:t>
            </a:r>
            <a:r>
              <a:rPr lang="en-US" sz="1100" dirty="0"/>
              <a:t>06</a:t>
            </a:r>
            <a:r>
              <a:rPr lang="en-US" sz="1100" dirty="0" smtClean="0"/>
              <a:t>-</a:t>
            </a:r>
            <a:r>
              <a:rPr lang="en-US" sz="1100" dirty="0"/>
              <a:t>20</a:t>
            </a:r>
            <a:r>
              <a:rPr lang="en-US" sz="1100" dirty="0" smtClean="0"/>
              <a:t>T02:</a:t>
            </a:r>
            <a:r>
              <a:rPr lang="en-US" sz="1100" dirty="0"/>
              <a:t>36</a:t>
            </a:r>
            <a:r>
              <a:rPr lang="en-US" sz="1100" dirty="0" smtClean="0"/>
              <a:t>:</a:t>
            </a:r>
            <a:r>
              <a:rPr lang="en-US" sz="1100" dirty="0"/>
              <a:t>02</a:t>
            </a:r>
            <a:r>
              <a:rPr lang="en-US" sz="1100" dirty="0" smtClean="0"/>
              <a:t>.</a:t>
            </a:r>
            <a:r>
              <a:rPr lang="en-US" sz="1100" dirty="0"/>
              <a:t>901</a:t>
            </a:r>
            <a:r>
              <a:rPr lang="en-US" sz="1100" dirty="0" smtClean="0"/>
              <a:t>Z|end_time=</a:t>
            </a:r>
            <a:r>
              <a:rPr lang="en-US" sz="1100" dirty="0"/>
              <a:t>2016</a:t>
            </a:r>
            <a:r>
              <a:rPr lang="en-US" sz="1100" dirty="0" smtClean="0"/>
              <a:t>-</a:t>
            </a:r>
            <a:r>
              <a:rPr lang="en-US" sz="1100" dirty="0"/>
              <a:t>06</a:t>
            </a:r>
            <a:r>
              <a:rPr lang="en-US" sz="1100" dirty="0" smtClean="0"/>
              <a:t>-</a:t>
            </a:r>
            <a:r>
              <a:rPr lang="en-US" sz="1100" dirty="0"/>
              <a:t>20</a:t>
            </a:r>
            <a:r>
              <a:rPr lang="en-US" sz="1100" dirty="0" smtClean="0"/>
              <a:t>T02:</a:t>
            </a:r>
            <a:r>
              <a:rPr lang="en-US" sz="1100" dirty="0"/>
              <a:t>36</a:t>
            </a:r>
            <a:r>
              <a:rPr lang="en-US" sz="1100" dirty="0" smtClean="0"/>
              <a:t>:</a:t>
            </a:r>
            <a:r>
              <a:rPr lang="en-US" sz="1100" dirty="0"/>
              <a:t>02</a:t>
            </a:r>
            <a:r>
              <a:rPr lang="en-US" sz="1100" dirty="0" smtClean="0"/>
              <a:t>.</a:t>
            </a:r>
            <a:r>
              <a:rPr lang="en-US" sz="1100" dirty="0"/>
              <a:t>908</a:t>
            </a:r>
            <a:r>
              <a:rPr lang="en-US" sz="1100" dirty="0" smtClean="0"/>
              <a:t>Z|duration=</a:t>
            </a:r>
            <a:r>
              <a:rPr lang="en-US" sz="1100" dirty="0"/>
              <a:t>7</a:t>
            </a:r>
            <a:br>
              <a:rPr lang="en-US" sz="1100" dirty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smtClean="0"/>
              <a:t>*************************************</a:t>
            </a:r>
            <a:r>
              <a:rPr lang="en-US" sz="1100" b="1" dirty="0" smtClean="0"/>
              <a:t>STRATAS</a:t>
            </a:r>
            <a:r>
              <a:rPr lang="en-US" sz="1100" dirty="0" smtClean="0"/>
              <a:t>********************************************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>
                <a:solidFill>
                  <a:srgbClr val="31859C"/>
                </a:solidFill>
              </a:rPr>
              <a:t>strata</a:t>
            </a:r>
            <a:r>
              <a:rPr lang="en-US" sz="1100" dirty="0" smtClean="0"/>
              <a:t>:|name=</a:t>
            </a:r>
            <a:r>
              <a:rPr lang="en-US" sz="1100" dirty="0" err="1" smtClean="0"/>
              <a:t>males|query-size</a:t>
            </a:r>
            <a:r>
              <a:rPr lang="en-US" sz="1100" dirty="0" smtClean="0"/>
              <a:t>=</a:t>
            </a:r>
            <a:r>
              <a:rPr lang="en-US" sz="1100" dirty="0"/>
              <a:t>1510</a:t>
            </a:r>
            <a:r>
              <a:rPr lang="en-US" sz="1100" dirty="0" smtClean="0"/>
              <a:t>|size=</a:t>
            </a:r>
            <a:r>
              <a:rPr lang="en-US" sz="1100" dirty="0"/>
              <a:t>288</a:t>
            </a:r>
            <a:br>
              <a:rPr lang="en-US" sz="1100" dirty="0"/>
            </a:br>
            <a:r>
              <a:rPr lang="en-US" sz="1100" dirty="0" smtClean="0">
                <a:solidFill>
                  <a:srgbClr val="31859C"/>
                </a:solidFill>
              </a:rPr>
              <a:t>strata</a:t>
            </a:r>
            <a:r>
              <a:rPr lang="en-US" sz="1100" dirty="0" smtClean="0"/>
              <a:t>:|name=</a:t>
            </a:r>
            <a:r>
              <a:rPr lang="en-US" sz="1100" dirty="0" err="1" smtClean="0"/>
              <a:t>females|query-size</a:t>
            </a:r>
            <a:r>
              <a:rPr lang="en-US" sz="1100" dirty="0" smtClean="0"/>
              <a:t>=</a:t>
            </a:r>
            <a:r>
              <a:rPr lang="en-US" sz="1100" dirty="0"/>
              <a:t>1129</a:t>
            </a:r>
            <a:r>
              <a:rPr lang="en-US" sz="1100" dirty="0" smtClean="0"/>
              <a:t>|size=</a:t>
            </a:r>
            <a:r>
              <a:rPr lang="en-US" sz="1100" dirty="0"/>
              <a:t>139</a:t>
            </a:r>
            <a:br>
              <a:rPr lang="en-US" sz="1100" dirty="0"/>
            </a:br>
            <a:r>
              <a:rPr lang="en-US" sz="1100" dirty="0" smtClean="0">
                <a:solidFill>
                  <a:srgbClr val="31859C"/>
                </a:solidFill>
              </a:rPr>
              <a:t>strata</a:t>
            </a:r>
            <a:r>
              <a:rPr lang="en-US" sz="1100" dirty="0" smtClean="0"/>
              <a:t>:|name=</a:t>
            </a:r>
            <a:r>
              <a:rPr lang="en-US" sz="1100" dirty="0" err="1" smtClean="0"/>
              <a:t>unknown|query-size</a:t>
            </a:r>
            <a:r>
              <a:rPr lang="en-US" sz="1100" dirty="0" smtClean="0"/>
              <a:t>=</a:t>
            </a:r>
            <a:r>
              <a:rPr lang="en-US" sz="1100" dirty="0"/>
              <a:t>110</a:t>
            </a:r>
            <a:r>
              <a:rPr lang="en-US" sz="1100" dirty="0" smtClean="0"/>
              <a:t>|size=</a:t>
            </a:r>
            <a:r>
              <a:rPr lang="en-US" sz="1100" dirty="0"/>
              <a:t>8</a:t>
            </a:r>
            <a:br>
              <a:rPr lang="en-US" sz="1100" dirty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smtClean="0"/>
              <a:t>*************************************</a:t>
            </a:r>
            <a:r>
              <a:rPr lang="en-US" sz="1100" b="1" dirty="0" smtClean="0"/>
              <a:t>FINAL_SAMPLE</a:t>
            </a:r>
            <a:r>
              <a:rPr lang="en-US" sz="1100" dirty="0" smtClean="0"/>
              <a:t>***************************************</a:t>
            </a:r>
            <a:br>
              <a:rPr lang="en-US" sz="1100" dirty="0" smtClean="0"/>
            </a:br>
            <a:r>
              <a:rPr lang="en-US" sz="1100" dirty="0" smtClean="0">
                <a:solidFill>
                  <a:srgbClr val="31859C"/>
                </a:solidFill>
              </a:rPr>
              <a:t>sample</a:t>
            </a:r>
            <a:r>
              <a:rPr lang="en-US" sz="1100" dirty="0" smtClean="0"/>
              <a:t>:|size=</a:t>
            </a:r>
            <a:r>
              <a:rPr lang="en-US" sz="1100" dirty="0"/>
              <a:t>435</a:t>
            </a:r>
            <a:r>
              <a:rPr lang="en-US" sz="1100" dirty="0" smtClean="0"/>
              <a:t>|mean=</a:t>
            </a:r>
            <a:r>
              <a:rPr lang="en-US" sz="1100" dirty="0"/>
              <a:t>525.0</a:t>
            </a:r>
            <a:r>
              <a:rPr lang="en-US" sz="1100" dirty="0" smtClean="0"/>
              <a:t>|max=</a:t>
            </a:r>
            <a:r>
              <a:rPr lang="en-US" sz="1100" dirty="0"/>
              <a:t>525.0</a:t>
            </a:r>
            <a:r>
              <a:rPr lang="en-US" sz="1100" dirty="0" smtClean="0"/>
              <a:t>|min=</a:t>
            </a:r>
            <a:r>
              <a:rPr lang="en-US" sz="1100" dirty="0"/>
              <a:t>525.0</a:t>
            </a:r>
            <a:r>
              <a:rPr lang="en-US" sz="1100" dirty="0" smtClean="0"/>
              <a:t>|variation=</a:t>
            </a:r>
            <a:r>
              <a:rPr lang="en-US" sz="1100" dirty="0"/>
              <a:t>0.0</a:t>
            </a:r>
            <a:r>
              <a:rPr lang="en-US" sz="1100" dirty="0" smtClean="0"/>
              <a:t>|skewness=</a:t>
            </a:r>
            <a:r>
              <a:rPr lang="en-US" sz="1100" dirty="0" err="1" smtClean="0"/>
              <a:t>NaN|deviation</a:t>
            </a:r>
            <a:r>
              <a:rPr lang="en-US" sz="1100" dirty="0" smtClean="0"/>
              <a:t>=</a:t>
            </a:r>
            <a:r>
              <a:rPr lang="en-US" sz="1100" dirty="0"/>
              <a:t>0.0</a:t>
            </a:r>
            <a:br>
              <a:rPr lang="en-US" sz="1100" dirty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smtClean="0"/>
              <a:t>*************************************</a:t>
            </a:r>
            <a:r>
              <a:rPr lang="en-US" sz="1100" b="1" dirty="0" smtClean="0"/>
              <a:t>END</a:t>
            </a:r>
            <a:r>
              <a:rPr lang="en-US" sz="1100" dirty="0" smtClean="0"/>
              <a:t>************************************************</a:t>
            </a:r>
            <a:br>
              <a:rPr lang="en-US" sz="1100" dirty="0" smtClean="0"/>
            </a:br>
            <a:endParaRPr lang="en-US" sz="1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303-7B82-2E48-A60F-5EBB65E3121D}" type="datetime1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Kabali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cep_sideb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794" y="0"/>
            <a:ext cx="578206" cy="57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63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008"/>
            <a:ext cx="8229600" cy="59373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 smtClean="0"/>
              <a:t>Scenario: Job allowed</a:t>
            </a:r>
          </a:p>
          <a:p>
            <a:pPr marL="0" indent="0">
              <a:buNone/>
            </a:pPr>
            <a:r>
              <a:rPr lang="en-US" sz="1100" dirty="0" smtClean="0"/>
              <a:t>*************************************</a:t>
            </a:r>
            <a:r>
              <a:rPr lang="en-US" sz="1100" b="1" dirty="0" smtClean="0"/>
              <a:t>JOB</a:t>
            </a:r>
            <a:r>
              <a:rPr lang="en-US" sz="1100" dirty="0" smtClean="0"/>
              <a:t>************************************************</a:t>
            </a:r>
            <a:br>
              <a:rPr lang="en-US" sz="1100" dirty="0" smtClean="0"/>
            </a:br>
            <a:r>
              <a:rPr lang="en-US" sz="1100" b="1" dirty="0" smtClean="0">
                <a:solidFill>
                  <a:schemeClr val="accent5">
                    <a:lumMod val="75000"/>
                  </a:schemeClr>
                </a:solidFill>
              </a:rPr>
              <a:t>job</a:t>
            </a:r>
            <a:r>
              <a:rPr lang="en-US" sz="1100" dirty="0" smtClean="0"/>
              <a:t>:</a:t>
            </a:r>
          </a:p>
          <a:p>
            <a:pPr marL="0" indent="0">
              <a:buNone/>
            </a:pPr>
            <a:r>
              <a:rPr lang="en-US" sz="1100" dirty="0" smtClean="0"/>
              <a:t>|</a:t>
            </a:r>
            <a:r>
              <a:rPr lang="en-US" sz="1100" dirty="0" err="1" smtClean="0"/>
              <a:t>job_name</a:t>
            </a:r>
            <a:r>
              <a:rPr lang="en-US" sz="1100" dirty="0" smtClean="0"/>
              <a:t>=</a:t>
            </a:r>
            <a:r>
              <a:rPr lang="en-US" sz="1100" dirty="0" err="1" smtClean="0"/>
              <a:t>petoria_job|job_id</a:t>
            </a:r>
            <a:r>
              <a:rPr lang="en-US" sz="1100" dirty="0" smtClean="0"/>
              <a:t>=K002|client=</a:t>
            </a:r>
            <a:r>
              <a:rPr lang="en-US" sz="1100" dirty="0" err="1" smtClean="0"/>
              <a:t>Client_XYX|source</a:t>
            </a:r>
            <a:r>
              <a:rPr lang="en-US" sz="1100" dirty="0" smtClean="0"/>
              <a:t>=file:</a:t>
            </a:r>
            <a:r>
              <a:rPr lang="en-US" sz="1100" dirty="0"/>
              <a:t>///data1/</a:t>
            </a:r>
            <a:r>
              <a:rPr lang="en-US" sz="1100" dirty="0" err="1"/>
              <a:t>simulatedRepo</a:t>
            </a:r>
            <a:r>
              <a:rPr lang="en-US" sz="1100" dirty="0"/>
              <a:t>/credit/credit.0040.repo.dat.gz|target=</a:t>
            </a:r>
            <a:r>
              <a:rPr lang="en-US" sz="1100" dirty="0" err="1"/>
              <a:t>hdfs</a:t>
            </a:r>
            <a:r>
              <a:rPr lang="en-US" sz="1100" dirty="0"/>
              <a:t>://depcent6601.cps.equifax.com:9000/|population=2762</a:t>
            </a:r>
            <a:br>
              <a:rPr lang="en-US" sz="1100" dirty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smtClean="0"/>
              <a:t>*************************************</a:t>
            </a:r>
            <a:r>
              <a:rPr lang="en-US" sz="1100" b="1" dirty="0" smtClean="0"/>
              <a:t>LOG</a:t>
            </a:r>
            <a:r>
              <a:rPr lang="en-US" sz="1100" dirty="0" smtClean="0"/>
              <a:t>************************************************</a:t>
            </a:r>
            <a:br>
              <a:rPr lang="en-US" sz="1100" dirty="0" smtClean="0"/>
            </a:b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|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1100" dirty="0" smtClean="0"/>
              <a:t>=</a:t>
            </a:r>
            <a:r>
              <a:rPr lang="en-US" sz="1100" dirty="0" err="1" smtClean="0"/>
              <a:t>males|fraction</a:t>
            </a:r>
            <a:r>
              <a:rPr lang="en-US" sz="1100" dirty="0" smtClean="0"/>
              <a:t>=</a:t>
            </a:r>
            <a:r>
              <a:rPr lang="en-US" sz="1100" dirty="0"/>
              <a:t>0.3620564808110065</a:t>
            </a:r>
            <a:r>
              <a:rPr lang="en-US" sz="1100" dirty="0" smtClean="0"/>
              <a:t>|strata-fraction=0.18102824040550325</a:t>
            </a:r>
          </a:p>
          <a:p>
            <a:pPr marL="0" indent="0">
              <a:buNone/>
            </a:pPr>
            <a:r>
              <a:rPr lang="en-US" sz="1100" dirty="0" smtClean="0"/>
              <a:t>|</a:t>
            </a:r>
            <a:r>
              <a:rPr lang="en-US" sz="1100" dirty="0" smtClean="0">
                <a:solidFill>
                  <a:srgbClr val="558ED5"/>
                </a:solidFill>
              </a:rPr>
              <a:t>name</a:t>
            </a:r>
            <a:r>
              <a:rPr lang="en-US" sz="1100" dirty="0" smtClean="0"/>
              <a:t>=</a:t>
            </a:r>
            <a:r>
              <a:rPr lang="en-US" sz="1100" dirty="0" err="1" smtClean="0"/>
              <a:t>females|fraction</a:t>
            </a:r>
            <a:r>
              <a:rPr lang="en-US" sz="1100" dirty="0" smtClean="0"/>
              <a:t>=</a:t>
            </a:r>
            <a:r>
              <a:rPr lang="en-US" sz="1100" dirty="0"/>
              <a:t>0.3620564808110065</a:t>
            </a:r>
            <a:r>
              <a:rPr lang="en-US" sz="1100" dirty="0" smtClean="0"/>
              <a:t>|strata-fraction=0.10861694424330194</a:t>
            </a:r>
          </a:p>
          <a:p>
            <a:pPr marL="0" indent="0">
              <a:buNone/>
            </a:pPr>
            <a:r>
              <a:rPr lang="en-US" sz="1100" dirty="0" smtClean="0"/>
              <a:t>|</a:t>
            </a:r>
            <a:r>
              <a:rPr lang="en-US" sz="1100" dirty="0" smtClean="0">
                <a:solidFill>
                  <a:srgbClr val="558ED5"/>
                </a:solidFill>
              </a:rPr>
              <a:t>name</a:t>
            </a:r>
            <a:r>
              <a:rPr lang="en-US" sz="1100" dirty="0" smtClean="0"/>
              <a:t>=</a:t>
            </a:r>
            <a:r>
              <a:rPr lang="en-US" sz="1100" dirty="0" err="1" smtClean="0"/>
              <a:t>unknown|fraction</a:t>
            </a:r>
            <a:r>
              <a:rPr lang="en-US" sz="1100" dirty="0" smtClean="0"/>
              <a:t>=</a:t>
            </a:r>
            <a:r>
              <a:rPr lang="en-US" sz="1100" dirty="0"/>
              <a:t>0.3620564808110065</a:t>
            </a:r>
            <a:r>
              <a:rPr lang="en-US" sz="1100" dirty="0" smtClean="0"/>
              <a:t>|strata-fraction=0.07241129616220131</a:t>
            </a:r>
          </a:p>
          <a:p>
            <a:pPr marL="0" indent="0">
              <a:buNone/>
            </a:pPr>
            <a:r>
              <a:rPr lang="en-US" sz="1100" dirty="0" smtClean="0"/>
              <a:t>|</a:t>
            </a:r>
            <a:r>
              <a:rPr lang="en-US" sz="1100" dirty="0" smtClean="0">
                <a:solidFill>
                  <a:srgbClr val="558ED5"/>
                </a:solidFill>
              </a:rPr>
              <a:t>kabali sample size </a:t>
            </a:r>
            <a:r>
              <a:rPr lang="en-US" sz="1100" dirty="0" smtClean="0"/>
              <a:t>= 435</a:t>
            </a:r>
          </a:p>
          <a:p>
            <a:pPr marL="0" indent="0">
              <a:buNone/>
            </a:pPr>
            <a:r>
              <a:rPr lang="en-US" sz="1100" dirty="0" smtClean="0"/>
              <a:t>|</a:t>
            </a:r>
            <a:r>
              <a:rPr lang="en-US" sz="1100" b="1" dirty="0" smtClean="0">
                <a:solidFill>
                  <a:schemeClr val="accent3">
                    <a:lumMod val="75000"/>
                  </a:schemeClr>
                </a:solidFill>
              </a:rPr>
              <a:t>Job is safe to proceed </a:t>
            </a:r>
            <a:r>
              <a:rPr lang="en-US" sz="1100" b="1" dirty="0">
                <a:solidFill>
                  <a:schemeClr val="accent3">
                    <a:lumMod val="75000"/>
                  </a:schemeClr>
                </a:solidFill>
              </a:rPr>
              <a:t>for </a:t>
            </a:r>
            <a:r>
              <a:rPr lang="en-US" sz="1100" b="1" dirty="0" smtClean="0">
                <a:solidFill>
                  <a:schemeClr val="accent3">
                    <a:lumMod val="75000"/>
                  </a:schemeClr>
                </a:solidFill>
              </a:rPr>
              <a:t>entire population</a:t>
            </a:r>
            <a:br>
              <a:rPr lang="en-US" sz="110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100" b="1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110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100" dirty="0" smtClean="0"/>
              <a:t>*************************************</a:t>
            </a:r>
            <a:r>
              <a:rPr lang="en-US" sz="1100" b="1" dirty="0" smtClean="0"/>
              <a:t>STAGES</a:t>
            </a:r>
            <a:r>
              <a:rPr lang="en-US" sz="1100" dirty="0" smtClean="0"/>
              <a:t>*********************************************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>
                <a:solidFill>
                  <a:schemeClr val="accent5">
                    <a:lumMod val="75000"/>
                  </a:schemeClr>
                </a:solidFill>
              </a:rPr>
              <a:t>stage</a:t>
            </a:r>
            <a:r>
              <a:rPr lang="en-US" sz="1100" dirty="0" smtClean="0"/>
              <a:t>:|name=</a:t>
            </a:r>
            <a:r>
              <a:rPr lang="en-US" sz="1100" dirty="0" err="1" smtClean="0"/>
              <a:t>records|status</a:t>
            </a:r>
            <a:r>
              <a:rPr lang="en-US" sz="1100" dirty="0" smtClean="0"/>
              <a:t>=Pass()|</a:t>
            </a:r>
            <a:r>
              <a:rPr lang="en-US" sz="1100" dirty="0" err="1" smtClean="0"/>
              <a:t>start_time</a:t>
            </a:r>
            <a:r>
              <a:rPr lang="en-US" sz="1100" dirty="0" smtClean="0"/>
              <a:t>=</a:t>
            </a:r>
            <a:r>
              <a:rPr lang="en-US" sz="1100" dirty="0"/>
              <a:t>2016</a:t>
            </a:r>
            <a:r>
              <a:rPr lang="en-US" sz="1100" dirty="0" smtClean="0"/>
              <a:t>-</a:t>
            </a:r>
            <a:r>
              <a:rPr lang="en-US" sz="1100" dirty="0"/>
              <a:t>06</a:t>
            </a:r>
            <a:r>
              <a:rPr lang="en-US" sz="1100" dirty="0" smtClean="0"/>
              <a:t>-</a:t>
            </a:r>
            <a:r>
              <a:rPr lang="en-US" sz="1100" dirty="0"/>
              <a:t>20</a:t>
            </a:r>
            <a:r>
              <a:rPr lang="en-US" sz="1100" dirty="0" smtClean="0"/>
              <a:t>T02:</a:t>
            </a:r>
            <a:r>
              <a:rPr lang="en-US" sz="1100" dirty="0"/>
              <a:t>52</a:t>
            </a:r>
            <a:r>
              <a:rPr lang="en-US" sz="1100" dirty="0" smtClean="0"/>
              <a:t>:</a:t>
            </a:r>
            <a:r>
              <a:rPr lang="en-US" sz="1100" dirty="0"/>
              <a:t>07</a:t>
            </a:r>
            <a:r>
              <a:rPr lang="en-US" sz="1100" dirty="0" smtClean="0"/>
              <a:t>.</a:t>
            </a:r>
            <a:r>
              <a:rPr lang="en-US" sz="1100" dirty="0"/>
              <a:t>167</a:t>
            </a:r>
            <a:r>
              <a:rPr lang="en-US" sz="1100" dirty="0" smtClean="0"/>
              <a:t>Z|end_time=</a:t>
            </a:r>
            <a:r>
              <a:rPr lang="en-US" sz="1100" dirty="0"/>
              <a:t>2016</a:t>
            </a:r>
            <a:r>
              <a:rPr lang="en-US" sz="1100" dirty="0" smtClean="0"/>
              <a:t>-</a:t>
            </a:r>
            <a:r>
              <a:rPr lang="en-US" sz="1100" dirty="0"/>
              <a:t>06</a:t>
            </a:r>
            <a:r>
              <a:rPr lang="en-US" sz="1100" dirty="0" smtClean="0"/>
              <a:t>-</a:t>
            </a:r>
            <a:r>
              <a:rPr lang="en-US" sz="1100" dirty="0"/>
              <a:t>20</a:t>
            </a:r>
            <a:r>
              <a:rPr lang="en-US" sz="1100" dirty="0" smtClean="0"/>
              <a:t>T02:</a:t>
            </a:r>
            <a:r>
              <a:rPr lang="en-US" sz="1100" dirty="0"/>
              <a:t>52</a:t>
            </a:r>
            <a:r>
              <a:rPr lang="en-US" sz="1100" dirty="0" smtClean="0"/>
              <a:t>:</a:t>
            </a:r>
            <a:r>
              <a:rPr lang="en-US" sz="1100" dirty="0"/>
              <a:t>10</a:t>
            </a:r>
            <a:r>
              <a:rPr lang="en-US" sz="1100" dirty="0" smtClean="0"/>
              <a:t>.</a:t>
            </a:r>
            <a:r>
              <a:rPr lang="en-US" sz="1100" dirty="0"/>
              <a:t>440</a:t>
            </a:r>
            <a:r>
              <a:rPr lang="en-US" sz="1100" dirty="0" smtClean="0"/>
              <a:t>Z|duration=</a:t>
            </a:r>
            <a:r>
              <a:rPr lang="en-US" sz="1100" dirty="0"/>
              <a:t>3273</a:t>
            </a:r>
            <a:br>
              <a:rPr lang="en-US" sz="1100" dirty="0"/>
            </a:br>
            <a:r>
              <a:rPr lang="en-US" sz="1100" dirty="0" smtClean="0">
                <a:solidFill>
                  <a:srgbClr val="31859C"/>
                </a:solidFill>
              </a:rPr>
              <a:t>stage</a:t>
            </a:r>
            <a:r>
              <a:rPr lang="en-US" sz="1100" dirty="0" smtClean="0"/>
              <a:t>:|name=</a:t>
            </a:r>
            <a:r>
              <a:rPr lang="en-US" sz="1100" dirty="0" err="1" smtClean="0"/>
              <a:t>non-purposed|status</a:t>
            </a:r>
            <a:r>
              <a:rPr lang="en-US" sz="1100" dirty="0" smtClean="0"/>
              <a:t>=Pass()|</a:t>
            </a:r>
            <a:r>
              <a:rPr lang="en-US" sz="1100" dirty="0" err="1" smtClean="0"/>
              <a:t>start_time</a:t>
            </a:r>
            <a:r>
              <a:rPr lang="en-US" sz="1100" dirty="0" smtClean="0"/>
              <a:t>=</a:t>
            </a:r>
            <a:r>
              <a:rPr lang="en-US" sz="1100" dirty="0"/>
              <a:t>2016</a:t>
            </a:r>
            <a:r>
              <a:rPr lang="en-US" sz="1100" dirty="0" smtClean="0"/>
              <a:t>-</a:t>
            </a:r>
            <a:r>
              <a:rPr lang="en-US" sz="1100" dirty="0"/>
              <a:t>06</a:t>
            </a:r>
            <a:r>
              <a:rPr lang="en-US" sz="1100" dirty="0" smtClean="0"/>
              <a:t>-</a:t>
            </a:r>
            <a:r>
              <a:rPr lang="en-US" sz="1100" dirty="0"/>
              <a:t>20</a:t>
            </a:r>
            <a:r>
              <a:rPr lang="en-US" sz="1100" dirty="0" smtClean="0"/>
              <a:t>T02:</a:t>
            </a:r>
            <a:r>
              <a:rPr lang="en-US" sz="1100" dirty="0"/>
              <a:t>52</a:t>
            </a:r>
            <a:r>
              <a:rPr lang="en-US" sz="1100" dirty="0" smtClean="0"/>
              <a:t>:</a:t>
            </a:r>
            <a:r>
              <a:rPr lang="en-US" sz="1100" dirty="0"/>
              <a:t>11</a:t>
            </a:r>
            <a:r>
              <a:rPr lang="en-US" sz="1100" dirty="0" smtClean="0"/>
              <a:t>.</a:t>
            </a:r>
            <a:r>
              <a:rPr lang="en-US" sz="1100" dirty="0"/>
              <a:t>283</a:t>
            </a:r>
            <a:r>
              <a:rPr lang="en-US" sz="1100" dirty="0" smtClean="0"/>
              <a:t>Z|end_time=</a:t>
            </a:r>
            <a:r>
              <a:rPr lang="en-US" sz="1100" dirty="0"/>
              <a:t>2016</a:t>
            </a:r>
            <a:r>
              <a:rPr lang="en-US" sz="1100" dirty="0" smtClean="0"/>
              <a:t>-</a:t>
            </a:r>
            <a:r>
              <a:rPr lang="en-US" sz="1100" dirty="0"/>
              <a:t>06</a:t>
            </a:r>
            <a:r>
              <a:rPr lang="en-US" sz="1100" dirty="0" smtClean="0"/>
              <a:t>-</a:t>
            </a:r>
            <a:r>
              <a:rPr lang="en-US" sz="1100" dirty="0"/>
              <a:t>20</a:t>
            </a:r>
            <a:r>
              <a:rPr lang="en-US" sz="1100" dirty="0" smtClean="0"/>
              <a:t>T02:</a:t>
            </a:r>
            <a:r>
              <a:rPr lang="en-US" sz="1100" dirty="0"/>
              <a:t>52</a:t>
            </a:r>
            <a:r>
              <a:rPr lang="en-US" sz="1100" dirty="0" smtClean="0"/>
              <a:t>:</a:t>
            </a:r>
            <a:r>
              <a:rPr lang="en-US" sz="1100" dirty="0"/>
              <a:t>17</a:t>
            </a:r>
            <a:r>
              <a:rPr lang="en-US" sz="1100" dirty="0" smtClean="0"/>
              <a:t>.</a:t>
            </a:r>
            <a:r>
              <a:rPr lang="en-US" sz="1100" dirty="0"/>
              <a:t>147</a:t>
            </a:r>
            <a:r>
              <a:rPr lang="en-US" sz="1100" dirty="0" smtClean="0"/>
              <a:t>Z|duration=</a:t>
            </a:r>
            <a:r>
              <a:rPr lang="en-US" sz="1100" dirty="0"/>
              <a:t>5864</a:t>
            </a:r>
            <a:br>
              <a:rPr lang="en-US" sz="1100" dirty="0"/>
            </a:br>
            <a:r>
              <a:rPr lang="en-US" sz="1100" dirty="0" smtClean="0">
                <a:solidFill>
                  <a:srgbClr val="31859C"/>
                </a:solidFill>
              </a:rPr>
              <a:t>stage</a:t>
            </a:r>
            <a:r>
              <a:rPr lang="en-US" sz="1100" dirty="0" smtClean="0"/>
              <a:t>:|name=</a:t>
            </a:r>
            <a:r>
              <a:rPr lang="en-US" sz="1100" dirty="0" err="1" smtClean="0"/>
              <a:t>purposed|status</a:t>
            </a:r>
            <a:r>
              <a:rPr lang="en-US" sz="1100" dirty="0" smtClean="0"/>
              <a:t>=Pass()|</a:t>
            </a:r>
            <a:r>
              <a:rPr lang="en-US" sz="1100" dirty="0" err="1" smtClean="0"/>
              <a:t>start_time</a:t>
            </a:r>
            <a:r>
              <a:rPr lang="en-US" sz="1100" dirty="0" smtClean="0"/>
              <a:t>=</a:t>
            </a:r>
            <a:r>
              <a:rPr lang="en-US" sz="1100" dirty="0"/>
              <a:t>2016</a:t>
            </a:r>
            <a:r>
              <a:rPr lang="en-US" sz="1100" dirty="0" smtClean="0"/>
              <a:t>-</a:t>
            </a:r>
            <a:r>
              <a:rPr lang="en-US" sz="1100" dirty="0"/>
              <a:t>06</a:t>
            </a:r>
            <a:r>
              <a:rPr lang="en-US" sz="1100" dirty="0" smtClean="0"/>
              <a:t>-</a:t>
            </a:r>
            <a:r>
              <a:rPr lang="en-US" sz="1100" dirty="0"/>
              <a:t>20</a:t>
            </a:r>
            <a:r>
              <a:rPr lang="en-US" sz="1100" dirty="0" smtClean="0"/>
              <a:t>T02:</a:t>
            </a:r>
            <a:r>
              <a:rPr lang="en-US" sz="1100" dirty="0"/>
              <a:t>52</a:t>
            </a:r>
            <a:r>
              <a:rPr lang="en-US" sz="1100" dirty="0" smtClean="0"/>
              <a:t>:</a:t>
            </a:r>
            <a:r>
              <a:rPr lang="en-US" sz="1100" dirty="0"/>
              <a:t>17</a:t>
            </a:r>
            <a:r>
              <a:rPr lang="en-US" sz="1100" dirty="0" smtClean="0"/>
              <a:t>.</a:t>
            </a:r>
            <a:r>
              <a:rPr lang="en-US" sz="1100" dirty="0"/>
              <a:t>147</a:t>
            </a:r>
            <a:r>
              <a:rPr lang="en-US" sz="1100" dirty="0" smtClean="0"/>
              <a:t>Z|end_time=</a:t>
            </a:r>
            <a:r>
              <a:rPr lang="en-US" sz="1100" dirty="0"/>
              <a:t>2016</a:t>
            </a:r>
            <a:r>
              <a:rPr lang="en-US" sz="1100" dirty="0" smtClean="0"/>
              <a:t>-</a:t>
            </a:r>
            <a:r>
              <a:rPr lang="en-US" sz="1100" dirty="0"/>
              <a:t>06</a:t>
            </a:r>
            <a:r>
              <a:rPr lang="en-US" sz="1100" dirty="0" smtClean="0"/>
              <a:t>-</a:t>
            </a:r>
            <a:r>
              <a:rPr lang="en-US" sz="1100" dirty="0"/>
              <a:t>20</a:t>
            </a:r>
            <a:r>
              <a:rPr lang="en-US" sz="1100" dirty="0" smtClean="0"/>
              <a:t>T02:</a:t>
            </a:r>
            <a:r>
              <a:rPr lang="en-US" sz="1100" dirty="0"/>
              <a:t>52</a:t>
            </a:r>
            <a:r>
              <a:rPr lang="en-US" sz="1100" dirty="0" smtClean="0"/>
              <a:t>:</a:t>
            </a:r>
            <a:r>
              <a:rPr lang="en-US" sz="1100" dirty="0"/>
              <a:t>22</a:t>
            </a:r>
            <a:r>
              <a:rPr lang="en-US" sz="1100" dirty="0" smtClean="0"/>
              <a:t>.</a:t>
            </a:r>
            <a:r>
              <a:rPr lang="en-US" sz="1100" dirty="0"/>
              <a:t>817</a:t>
            </a:r>
            <a:r>
              <a:rPr lang="en-US" sz="1100" dirty="0" smtClean="0"/>
              <a:t>Z|duration=</a:t>
            </a:r>
            <a:r>
              <a:rPr lang="en-US" sz="1100" dirty="0"/>
              <a:t>5670</a:t>
            </a:r>
            <a:br>
              <a:rPr lang="en-US" sz="1100" dirty="0"/>
            </a:br>
            <a:r>
              <a:rPr lang="en-US" sz="1100" dirty="0" smtClean="0">
                <a:solidFill>
                  <a:srgbClr val="31859C"/>
                </a:solidFill>
              </a:rPr>
              <a:t>stage</a:t>
            </a:r>
            <a:r>
              <a:rPr lang="en-US" sz="1100" dirty="0" smtClean="0"/>
              <a:t>:|name=</a:t>
            </a:r>
            <a:r>
              <a:rPr lang="en-US" sz="1100" dirty="0" err="1" smtClean="0"/>
              <a:t>attribution|status</a:t>
            </a:r>
            <a:r>
              <a:rPr lang="en-US" sz="1100" dirty="0" smtClean="0"/>
              <a:t>=Pass()|</a:t>
            </a:r>
            <a:r>
              <a:rPr lang="en-US" sz="1100" dirty="0" err="1" smtClean="0"/>
              <a:t>start_time</a:t>
            </a:r>
            <a:r>
              <a:rPr lang="en-US" sz="1100" dirty="0" smtClean="0"/>
              <a:t>=</a:t>
            </a:r>
            <a:r>
              <a:rPr lang="en-US" sz="1100" dirty="0"/>
              <a:t>2016</a:t>
            </a:r>
            <a:r>
              <a:rPr lang="en-US" sz="1100" dirty="0" smtClean="0"/>
              <a:t>-</a:t>
            </a:r>
            <a:r>
              <a:rPr lang="en-US" sz="1100" dirty="0"/>
              <a:t>06</a:t>
            </a:r>
            <a:r>
              <a:rPr lang="en-US" sz="1100" dirty="0" smtClean="0"/>
              <a:t>-</a:t>
            </a:r>
            <a:r>
              <a:rPr lang="en-US" sz="1100" dirty="0"/>
              <a:t>20</a:t>
            </a:r>
            <a:r>
              <a:rPr lang="en-US" sz="1100" dirty="0" smtClean="0"/>
              <a:t>T02:</a:t>
            </a:r>
            <a:r>
              <a:rPr lang="en-US" sz="1100" dirty="0"/>
              <a:t>53</a:t>
            </a:r>
            <a:r>
              <a:rPr lang="en-US" sz="1100" dirty="0" smtClean="0"/>
              <a:t>:</a:t>
            </a:r>
            <a:r>
              <a:rPr lang="en-US" sz="1100" dirty="0"/>
              <a:t>14</a:t>
            </a:r>
            <a:r>
              <a:rPr lang="en-US" sz="1100" dirty="0" smtClean="0"/>
              <a:t>.</a:t>
            </a:r>
            <a:r>
              <a:rPr lang="en-US" sz="1100" dirty="0"/>
              <a:t>594</a:t>
            </a:r>
            <a:r>
              <a:rPr lang="en-US" sz="1100" dirty="0" smtClean="0"/>
              <a:t>Z|end_time=</a:t>
            </a:r>
            <a:r>
              <a:rPr lang="en-US" sz="1100" dirty="0"/>
              <a:t>2016</a:t>
            </a:r>
            <a:r>
              <a:rPr lang="en-US" sz="1100" dirty="0" smtClean="0"/>
              <a:t>-</a:t>
            </a:r>
            <a:r>
              <a:rPr lang="en-US" sz="1100" dirty="0"/>
              <a:t>06</a:t>
            </a:r>
            <a:r>
              <a:rPr lang="en-US" sz="1100" dirty="0" smtClean="0"/>
              <a:t>-</a:t>
            </a:r>
            <a:r>
              <a:rPr lang="en-US" sz="1100" dirty="0"/>
              <a:t>20</a:t>
            </a:r>
            <a:r>
              <a:rPr lang="en-US" sz="1100" dirty="0" smtClean="0"/>
              <a:t>T02:</a:t>
            </a:r>
            <a:r>
              <a:rPr lang="en-US" sz="1100" dirty="0"/>
              <a:t>53</a:t>
            </a:r>
            <a:r>
              <a:rPr lang="en-US" sz="1100" dirty="0" smtClean="0"/>
              <a:t>:</a:t>
            </a:r>
            <a:r>
              <a:rPr lang="en-US" sz="1100" dirty="0"/>
              <a:t>14</a:t>
            </a:r>
            <a:r>
              <a:rPr lang="en-US" sz="1100" dirty="0" smtClean="0"/>
              <a:t>.</a:t>
            </a:r>
            <a:r>
              <a:rPr lang="en-US" sz="1100" dirty="0"/>
              <a:t>599</a:t>
            </a:r>
            <a:r>
              <a:rPr lang="en-US" sz="1100" dirty="0" smtClean="0"/>
              <a:t>Z|duration=</a:t>
            </a:r>
            <a:r>
              <a:rPr lang="en-US" sz="1100" dirty="0"/>
              <a:t>5</a:t>
            </a:r>
            <a:br>
              <a:rPr lang="en-US" sz="1100" dirty="0"/>
            </a:br>
            <a:r>
              <a:rPr lang="en-US" sz="1100" dirty="0" smtClean="0">
                <a:solidFill>
                  <a:srgbClr val="31859C"/>
                </a:solidFill>
              </a:rPr>
              <a:t>stage</a:t>
            </a:r>
            <a:r>
              <a:rPr lang="en-US" sz="1100" dirty="0" smtClean="0"/>
              <a:t>:|name=</a:t>
            </a:r>
            <a:r>
              <a:rPr lang="en-US" sz="1100" dirty="0" err="1" smtClean="0"/>
              <a:t>scores|status</a:t>
            </a:r>
            <a:r>
              <a:rPr lang="en-US" sz="1100" dirty="0" smtClean="0"/>
              <a:t>=Pass()|</a:t>
            </a:r>
            <a:r>
              <a:rPr lang="en-US" sz="1100" dirty="0" err="1" smtClean="0"/>
              <a:t>start_time</a:t>
            </a:r>
            <a:r>
              <a:rPr lang="en-US" sz="1100" dirty="0" smtClean="0"/>
              <a:t>=</a:t>
            </a:r>
            <a:r>
              <a:rPr lang="en-US" sz="1100" dirty="0"/>
              <a:t>2016</a:t>
            </a:r>
            <a:r>
              <a:rPr lang="en-US" sz="1100" dirty="0" smtClean="0"/>
              <a:t>-</a:t>
            </a:r>
            <a:r>
              <a:rPr lang="en-US" sz="1100" dirty="0"/>
              <a:t>06</a:t>
            </a:r>
            <a:r>
              <a:rPr lang="en-US" sz="1100" dirty="0" smtClean="0"/>
              <a:t>-</a:t>
            </a:r>
            <a:r>
              <a:rPr lang="en-US" sz="1100" dirty="0"/>
              <a:t>20</a:t>
            </a:r>
            <a:r>
              <a:rPr lang="en-US" sz="1100" dirty="0" smtClean="0"/>
              <a:t>T02:</a:t>
            </a:r>
            <a:r>
              <a:rPr lang="en-US" sz="1100" dirty="0"/>
              <a:t>53</a:t>
            </a:r>
            <a:r>
              <a:rPr lang="en-US" sz="1100" dirty="0" smtClean="0"/>
              <a:t>:</a:t>
            </a:r>
            <a:r>
              <a:rPr lang="en-US" sz="1100" dirty="0"/>
              <a:t>14</a:t>
            </a:r>
            <a:r>
              <a:rPr lang="en-US" sz="1100" dirty="0" smtClean="0"/>
              <a:t>.</a:t>
            </a:r>
            <a:r>
              <a:rPr lang="en-US" sz="1100" dirty="0"/>
              <a:t>600</a:t>
            </a:r>
            <a:r>
              <a:rPr lang="en-US" sz="1100" dirty="0" smtClean="0"/>
              <a:t>Z|end_time=</a:t>
            </a:r>
            <a:r>
              <a:rPr lang="en-US" sz="1100" dirty="0"/>
              <a:t>2016</a:t>
            </a:r>
            <a:r>
              <a:rPr lang="en-US" sz="1100" dirty="0" smtClean="0"/>
              <a:t>-</a:t>
            </a:r>
            <a:r>
              <a:rPr lang="en-US" sz="1100" dirty="0"/>
              <a:t>06</a:t>
            </a:r>
            <a:r>
              <a:rPr lang="en-US" sz="1100" dirty="0" smtClean="0"/>
              <a:t>-</a:t>
            </a:r>
            <a:r>
              <a:rPr lang="en-US" sz="1100" dirty="0"/>
              <a:t>20</a:t>
            </a:r>
            <a:r>
              <a:rPr lang="en-US" sz="1100" dirty="0" smtClean="0"/>
              <a:t>T02:</a:t>
            </a:r>
            <a:r>
              <a:rPr lang="en-US" sz="1100" dirty="0"/>
              <a:t>53</a:t>
            </a:r>
            <a:r>
              <a:rPr lang="en-US" sz="1100" dirty="0" smtClean="0"/>
              <a:t>:</a:t>
            </a:r>
            <a:r>
              <a:rPr lang="en-US" sz="1100" dirty="0"/>
              <a:t>14</a:t>
            </a:r>
            <a:r>
              <a:rPr lang="en-US" sz="1100" dirty="0" smtClean="0"/>
              <a:t>.</a:t>
            </a:r>
            <a:r>
              <a:rPr lang="en-US" sz="1100" dirty="0"/>
              <a:t>605</a:t>
            </a:r>
            <a:r>
              <a:rPr lang="en-US" sz="1100" dirty="0" smtClean="0"/>
              <a:t>Z|duration=</a:t>
            </a:r>
            <a:r>
              <a:rPr lang="en-US" sz="1100" dirty="0"/>
              <a:t>5</a:t>
            </a:r>
            <a:br>
              <a:rPr lang="en-US" sz="1100" dirty="0"/>
            </a:br>
            <a:r>
              <a:rPr lang="en-US" sz="1100" dirty="0" smtClean="0">
                <a:solidFill>
                  <a:srgbClr val="31859C"/>
                </a:solidFill>
              </a:rPr>
              <a:t>stage</a:t>
            </a:r>
            <a:r>
              <a:rPr lang="en-US" sz="1100" dirty="0" smtClean="0"/>
              <a:t>:|name=</a:t>
            </a:r>
            <a:r>
              <a:rPr lang="en-US" sz="1100" dirty="0" err="1" smtClean="0"/>
              <a:t>attribution|status</a:t>
            </a:r>
            <a:r>
              <a:rPr lang="en-US" sz="1100" dirty="0" smtClean="0"/>
              <a:t>=Pass()|</a:t>
            </a:r>
            <a:r>
              <a:rPr lang="en-US" sz="1100" dirty="0" err="1" smtClean="0"/>
              <a:t>start_time</a:t>
            </a:r>
            <a:r>
              <a:rPr lang="en-US" sz="1100" dirty="0" smtClean="0"/>
              <a:t>=</a:t>
            </a:r>
            <a:r>
              <a:rPr lang="en-US" sz="1100" dirty="0"/>
              <a:t>2016</a:t>
            </a:r>
            <a:r>
              <a:rPr lang="en-US" sz="1100" dirty="0" smtClean="0"/>
              <a:t>-</a:t>
            </a:r>
            <a:r>
              <a:rPr lang="en-US" sz="1100" dirty="0"/>
              <a:t>06</a:t>
            </a:r>
            <a:r>
              <a:rPr lang="en-US" sz="1100" dirty="0" smtClean="0"/>
              <a:t>-</a:t>
            </a:r>
            <a:r>
              <a:rPr lang="en-US" sz="1100" dirty="0"/>
              <a:t>20</a:t>
            </a:r>
            <a:r>
              <a:rPr lang="en-US" sz="1100" dirty="0" smtClean="0"/>
              <a:t>T02:</a:t>
            </a:r>
            <a:r>
              <a:rPr lang="en-US" sz="1100" dirty="0"/>
              <a:t>53</a:t>
            </a:r>
            <a:r>
              <a:rPr lang="en-US" sz="1100" dirty="0" smtClean="0"/>
              <a:t>:</a:t>
            </a:r>
            <a:r>
              <a:rPr lang="en-US" sz="1100" dirty="0"/>
              <a:t>25</a:t>
            </a:r>
            <a:r>
              <a:rPr lang="en-US" sz="1100" dirty="0" smtClean="0"/>
              <a:t>.</a:t>
            </a:r>
            <a:r>
              <a:rPr lang="en-US" sz="1100" dirty="0"/>
              <a:t>075</a:t>
            </a:r>
            <a:r>
              <a:rPr lang="en-US" sz="1100" dirty="0" smtClean="0"/>
              <a:t>Z|end_time=</a:t>
            </a:r>
            <a:r>
              <a:rPr lang="en-US" sz="1100" dirty="0"/>
              <a:t>2016</a:t>
            </a:r>
            <a:r>
              <a:rPr lang="en-US" sz="1100" dirty="0" smtClean="0"/>
              <a:t>-</a:t>
            </a:r>
            <a:r>
              <a:rPr lang="en-US" sz="1100" dirty="0"/>
              <a:t>06</a:t>
            </a:r>
            <a:r>
              <a:rPr lang="en-US" sz="1100" dirty="0" smtClean="0"/>
              <a:t>-</a:t>
            </a:r>
            <a:r>
              <a:rPr lang="en-US" sz="1100" dirty="0"/>
              <a:t>20</a:t>
            </a:r>
            <a:r>
              <a:rPr lang="en-US" sz="1100" dirty="0" smtClean="0"/>
              <a:t>T02:</a:t>
            </a:r>
            <a:r>
              <a:rPr lang="en-US" sz="1100" dirty="0"/>
              <a:t>53</a:t>
            </a:r>
            <a:r>
              <a:rPr lang="en-US" sz="1100" dirty="0" smtClean="0"/>
              <a:t>:</a:t>
            </a:r>
            <a:r>
              <a:rPr lang="en-US" sz="1100" dirty="0"/>
              <a:t>32</a:t>
            </a:r>
            <a:r>
              <a:rPr lang="en-US" sz="1100" dirty="0" smtClean="0"/>
              <a:t>.</a:t>
            </a:r>
            <a:r>
              <a:rPr lang="en-US" sz="1100" dirty="0"/>
              <a:t>535</a:t>
            </a:r>
            <a:r>
              <a:rPr lang="en-US" sz="1100" dirty="0" smtClean="0"/>
              <a:t>Z|duration=</a:t>
            </a:r>
            <a:r>
              <a:rPr lang="en-US" sz="1100" dirty="0"/>
              <a:t>7460</a:t>
            </a:r>
            <a:br>
              <a:rPr lang="en-US" sz="1100" dirty="0"/>
            </a:br>
            <a:r>
              <a:rPr lang="en-US" sz="1100" dirty="0" smtClean="0">
                <a:solidFill>
                  <a:srgbClr val="31859C"/>
                </a:solidFill>
              </a:rPr>
              <a:t>stage</a:t>
            </a:r>
            <a:r>
              <a:rPr lang="en-US" sz="1100" dirty="0" smtClean="0"/>
              <a:t>:|name=</a:t>
            </a:r>
            <a:r>
              <a:rPr lang="en-US" sz="1100" dirty="0" err="1" smtClean="0"/>
              <a:t>scores|status</a:t>
            </a:r>
            <a:r>
              <a:rPr lang="en-US" sz="1100" dirty="0" smtClean="0"/>
              <a:t>=Pass()|</a:t>
            </a:r>
            <a:r>
              <a:rPr lang="en-US" sz="1100" dirty="0" err="1" smtClean="0"/>
              <a:t>start_time</a:t>
            </a:r>
            <a:r>
              <a:rPr lang="en-US" sz="1100" dirty="0" smtClean="0"/>
              <a:t>=</a:t>
            </a:r>
            <a:r>
              <a:rPr lang="en-US" sz="1100" dirty="0"/>
              <a:t>2016</a:t>
            </a:r>
            <a:r>
              <a:rPr lang="en-US" sz="1100" dirty="0" smtClean="0"/>
              <a:t>-</a:t>
            </a:r>
            <a:r>
              <a:rPr lang="en-US" sz="1100" dirty="0"/>
              <a:t>06</a:t>
            </a:r>
            <a:r>
              <a:rPr lang="en-US" sz="1100" dirty="0" smtClean="0"/>
              <a:t>-</a:t>
            </a:r>
            <a:r>
              <a:rPr lang="en-US" sz="1100" dirty="0"/>
              <a:t>20</a:t>
            </a:r>
            <a:r>
              <a:rPr lang="en-US" sz="1100" dirty="0" smtClean="0"/>
              <a:t>T02:</a:t>
            </a:r>
            <a:r>
              <a:rPr lang="en-US" sz="1100" dirty="0"/>
              <a:t>53</a:t>
            </a:r>
            <a:r>
              <a:rPr lang="en-US" sz="1100" dirty="0" smtClean="0"/>
              <a:t>:</a:t>
            </a:r>
            <a:r>
              <a:rPr lang="en-US" sz="1100" dirty="0"/>
              <a:t>32</a:t>
            </a:r>
            <a:r>
              <a:rPr lang="en-US" sz="1100" dirty="0" smtClean="0"/>
              <a:t>.</a:t>
            </a:r>
            <a:r>
              <a:rPr lang="en-US" sz="1100" dirty="0"/>
              <a:t>535</a:t>
            </a:r>
            <a:r>
              <a:rPr lang="en-US" sz="1100" dirty="0" smtClean="0"/>
              <a:t>Z|end_time=</a:t>
            </a:r>
            <a:r>
              <a:rPr lang="en-US" sz="1100" dirty="0"/>
              <a:t>2016</a:t>
            </a:r>
            <a:r>
              <a:rPr lang="en-US" sz="1100" dirty="0" smtClean="0"/>
              <a:t>-</a:t>
            </a:r>
            <a:r>
              <a:rPr lang="en-US" sz="1100" dirty="0"/>
              <a:t>06</a:t>
            </a:r>
            <a:r>
              <a:rPr lang="en-US" sz="1100" dirty="0" smtClean="0"/>
              <a:t>-</a:t>
            </a:r>
            <a:r>
              <a:rPr lang="en-US" sz="1100" dirty="0"/>
              <a:t>20</a:t>
            </a:r>
            <a:r>
              <a:rPr lang="en-US" sz="1100" dirty="0" smtClean="0"/>
              <a:t>T02:</a:t>
            </a:r>
            <a:r>
              <a:rPr lang="en-US" sz="1100" dirty="0"/>
              <a:t>53</a:t>
            </a:r>
            <a:r>
              <a:rPr lang="en-US" sz="1100" dirty="0" smtClean="0"/>
              <a:t>:</a:t>
            </a:r>
            <a:r>
              <a:rPr lang="en-US" sz="1100" dirty="0"/>
              <a:t>41</a:t>
            </a:r>
            <a:r>
              <a:rPr lang="en-US" sz="1100" dirty="0" smtClean="0"/>
              <a:t>.</a:t>
            </a:r>
            <a:r>
              <a:rPr lang="en-US" sz="1100" dirty="0"/>
              <a:t>217</a:t>
            </a:r>
            <a:r>
              <a:rPr lang="en-US" sz="1100" dirty="0" smtClean="0"/>
              <a:t>Z|duration=</a:t>
            </a:r>
            <a:r>
              <a:rPr lang="en-US" sz="1100" dirty="0"/>
              <a:t>8682</a:t>
            </a:r>
            <a:br>
              <a:rPr lang="en-US" sz="1100" dirty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smtClean="0"/>
              <a:t>*************************************</a:t>
            </a:r>
            <a:r>
              <a:rPr lang="en-US" sz="1100" b="1" dirty="0" smtClean="0"/>
              <a:t>STRATAS</a:t>
            </a:r>
            <a:r>
              <a:rPr lang="en-US" sz="1100" dirty="0" smtClean="0"/>
              <a:t>********************************************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>
                <a:solidFill>
                  <a:srgbClr val="31859C"/>
                </a:solidFill>
              </a:rPr>
              <a:t>strata</a:t>
            </a:r>
            <a:r>
              <a:rPr lang="en-US" sz="1100" dirty="0" smtClean="0"/>
              <a:t>:|name=</a:t>
            </a:r>
            <a:r>
              <a:rPr lang="en-US" sz="1100" dirty="0" err="1" smtClean="0"/>
              <a:t>males|query-size</a:t>
            </a:r>
            <a:r>
              <a:rPr lang="en-US" sz="1100" dirty="0" smtClean="0"/>
              <a:t>=</a:t>
            </a:r>
            <a:r>
              <a:rPr lang="en-US" sz="1100" dirty="0"/>
              <a:t>1510</a:t>
            </a:r>
            <a:r>
              <a:rPr lang="en-US" sz="1100" dirty="0" smtClean="0"/>
              <a:t>|size=</a:t>
            </a:r>
            <a:r>
              <a:rPr lang="en-US" sz="1100" dirty="0"/>
              <a:t>288</a:t>
            </a:r>
            <a:br>
              <a:rPr lang="en-US" sz="1100" dirty="0"/>
            </a:br>
            <a:r>
              <a:rPr lang="en-US" sz="1100" dirty="0" smtClean="0">
                <a:solidFill>
                  <a:srgbClr val="31859C"/>
                </a:solidFill>
              </a:rPr>
              <a:t>strata</a:t>
            </a:r>
            <a:r>
              <a:rPr lang="en-US" sz="1100" dirty="0" smtClean="0"/>
              <a:t>:|name=</a:t>
            </a:r>
            <a:r>
              <a:rPr lang="en-US" sz="1100" dirty="0" err="1" smtClean="0"/>
              <a:t>females|query-size</a:t>
            </a:r>
            <a:r>
              <a:rPr lang="en-US" sz="1100" dirty="0" smtClean="0"/>
              <a:t>=</a:t>
            </a:r>
            <a:r>
              <a:rPr lang="en-US" sz="1100" dirty="0"/>
              <a:t>1129</a:t>
            </a:r>
            <a:r>
              <a:rPr lang="en-US" sz="1100" dirty="0" smtClean="0"/>
              <a:t>|size=</a:t>
            </a:r>
            <a:r>
              <a:rPr lang="en-US" sz="1100" dirty="0"/>
              <a:t>139</a:t>
            </a:r>
            <a:br>
              <a:rPr lang="en-US" sz="1100" dirty="0"/>
            </a:br>
            <a:r>
              <a:rPr lang="en-US" sz="1100" dirty="0" smtClean="0">
                <a:solidFill>
                  <a:srgbClr val="31859C"/>
                </a:solidFill>
              </a:rPr>
              <a:t>strata</a:t>
            </a:r>
            <a:r>
              <a:rPr lang="en-US" sz="1100" dirty="0" smtClean="0"/>
              <a:t>:|name=</a:t>
            </a:r>
            <a:r>
              <a:rPr lang="en-US" sz="1100" dirty="0" err="1" smtClean="0"/>
              <a:t>unknown|query-size</a:t>
            </a:r>
            <a:r>
              <a:rPr lang="en-US" sz="1100" dirty="0" smtClean="0"/>
              <a:t>=</a:t>
            </a:r>
            <a:r>
              <a:rPr lang="en-US" sz="1100" dirty="0"/>
              <a:t>110</a:t>
            </a:r>
            <a:r>
              <a:rPr lang="en-US" sz="1100" dirty="0" smtClean="0"/>
              <a:t>|size=</a:t>
            </a:r>
            <a:r>
              <a:rPr lang="en-US" sz="1100" dirty="0"/>
              <a:t>8</a:t>
            </a:r>
            <a:br>
              <a:rPr lang="en-US" sz="1100" dirty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smtClean="0"/>
              <a:t>*************************************</a:t>
            </a:r>
            <a:r>
              <a:rPr lang="en-US" sz="1100" b="1" dirty="0" smtClean="0"/>
              <a:t>FINAL_SAMPLE</a:t>
            </a:r>
            <a:r>
              <a:rPr lang="en-US" sz="1100" dirty="0" smtClean="0"/>
              <a:t>***************************************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>
                <a:solidFill>
                  <a:srgbClr val="31859C"/>
                </a:solidFill>
              </a:rPr>
              <a:t>sample</a:t>
            </a:r>
            <a:r>
              <a:rPr lang="en-US" sz="1100" dirty="0" smtClean="0"/>
              <a:t>:|size=</a:t>
            </a:r>
            <a:r>
              <a:rPr lang="en-US" sz="1100" dirty="0"/>
              <a:t>435</a:t>
            </a:r>
            <a:r>
              <a:rPr lang="en-US" sz="1100" dirty="0" smtClean="0"/>
              <a:t>|mean=</a:t>
            </a:r>
            <a:r>
              <a:rPr lang="en-US" sz="1100" dirty="0"/>
              <a:t>525.0</a:t>
            </a:r>
            <a:r>
              <a:rPr lang="en-US" sz="1100" dirty="0" smtClean="0"/>
              <a:t>|max=</a:t>
            </a:r>
            <a:r>
              <a:rPr lang="en-US" sz="1100" dirty="0"/>
              <a:t>525.0</a:t>
            </a:r>
            <a:r>
              <a:rPr lang="en-US" sz="1100" dirty="0" smtClean="0"/>
              <a:t>|min=</a:t>
            </a:r>
            <a:r>
              <a:rPr lang="en-US" sz="1100" dirty="0"/>
              <a:t>525.0</a:t>
            </a:r>
            <a:r>
              <a:rPr lang="en-US" sz="1100" dirty="0" smtClean="0"/>
              <a:t>|variation=</a:t>
            </a:r>
            <a:r>
              <a:rPr lang="en-US" sz="1100" dirty="0"/>
              <a:t>0.0</a:t>
            </a:r>
            <a:r>
              <a:rPr lang="en-US" sz="1100" dirty="0" smtClean="0"/>
              <a:t>|skewness=</a:t>
            </a:r>
            <a:r>
              <a:rPr lang="en-US" sz="1100" dirty="0" err="1" smtClean="0"/>
              <a:t>NaN|deviation</a:t>
            </a:r>
            <a:r>
              <a:rPr lang="en-US" sz="1100" dirty="0" smtClean="0"/>
              <a:t>=</a:t>
            </a:r>
            <a:r>
              <a:rPr lang="en-US" sz="1100" dirty="0"/>
              <a:t>0.0</a:t>
            </a:r>
            <a:br>
              <a:rPr lang="en-US" sz="1100" dirty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smtClean="0"/>
              <a:t>*************************************</a:t>
            </a:r>
            <a:r>
              <a:rPr lang="en-US" sz="1100" b="1" dirty="0" smtClean="0"/>
              <a:t>END</a:t>
            </a:r>
            <a:r>
              <a:rPr lang="en-US" sz="1100" dirty="0" smtClean="0"/>
              <a:t>************************************************</a:t>
            </a:r>
            <a:br>
              <a:rPr lang="en-US" sz="1100" dirty="0" smtClean="0"/>
            </a:br>
            <a:endParaRPr lang="en-US" sz="1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303-7B82-2E48-A60F-5EBB65E3121D}" type="datetime1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Kabali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cep_sideb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794" y="0"/>
            <a:ext cx="578206" cy="57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37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1385</TotalTime>
  <Words>546</Words>
  <Application>Microsoft Macintosh PowerPoint</Application>
  <PresentationFormat>On-screen Show (4:3)</PresentationFormat>
  <Paragraphs>124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Equifax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Equifax</dc:creator>
  <cp:lastModifiedBy>Equifax</cp:lastModifiedBy>
  <cp:revision>123</cp:revision>
  <dcterms:created xsi:type="dcterms:W3CDTF">2016-06-19T23:06:43Z</dcterms:created>
  <dcterms:modified xsi:type="dcterms:W3CDTF">2016-06-21T15:16:26Z</dcterms:modified>
</cp:coreProperties>
</file>