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  <p:sldMasterId id="2147483743" r:id="rId2"/>
  </p:sldMasterIdLst>
  <p:sldIdLst>
    <p:sldId id="256" r:id="rId3"/>
    <p:sldId id="257" r:id="rId4"/>
    <p:sldId id="258" r:id="rId5"/>
    <p:sldId id="260" r:id="rId6"/>
    <p:sldId id="269" r:id="rId7"/>
    <p:sldId id="274" r:id="rId8"/>
    <p:sldId id="262" r:id="rId9"/>
    <p:sldId id="276" r:id="rId10"/>
    <p:sldId id="280" r:id="rId11"/>
    <p:sldId id="265" r:id="rId12"/>
    <p:sldId id="277" r:id="rId13"/>
    <p:sldId id="266" r:id="rId14"/>
    <p:sldId id="279" r:id="rId15"/>
    <p:sldId id="270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9" y="138008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80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5" y="588328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03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9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9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36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21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20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335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9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9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881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9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168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5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21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9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492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7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20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20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146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44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64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9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528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5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65" y="5867143"/>
            <a:ext cx="551167" cy="365125"/>
          </a:xfrm>
        </p:spPr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597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6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6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1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634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20" y="685812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21" y="266701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82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96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187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066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994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20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41" y="68581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20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79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31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9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31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089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3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20" y="68581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8" y="266701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8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8" y="588328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65" y="588328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46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7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etitive_program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9" y="1380081"/>
            <a:ext cx="8574623" cy="15155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Creative Coders</a:t>
            </a: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(competitive programming ranking system)</a:t>
            </a:r>
            <a:endParaRPr lang="en-IN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15380" y="4292600"/>
            <a:ext cx="6987645" cy="1765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PREPARED </a:t>
            </a:r>
            <a:r>
              <a:rPr lang="en-US" dirty="0" smtClean="0"/>
              <a:t>BY:</a:t>
            </a:r>
          </a:p>
          <a:p>
            <a:pPr algn="ctr"/>
            <a:r>
              <a:rPr lang="en-US" dirty="0" smtClean="0"/>
              <a:t>UDIT AGRAWAL       HIMANSHU</a:t>
            </a:r>
            <a:endParaRPr lang="en-US" dirty="0" smtClean="0"/>
          </a:p>
          <a:p>
            <a:pPr algn="ctr"/>
            <a:r>
              <a:rPr lang="en-US" dirty="0" smtClean="0"/>
              <a:t>ACHIN VARSHNEY         ADITYA </a:t>
            </a:r>
            <a:r>
              <a:rPr lang="en-US" dirty="0" smtClean="0"/>
              <a:t>CHOUDHARY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875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ata 4"/>
          <p:cNvSpPr/>
          <p:nvPr/>
        </p:nvSpPr>
        <p:spPr>
          <a:xfrm>
            <a:off x="3454400" y="1066800"/>
            <a:ext cx="39624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submit credentials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4648200"/>
            <a:ext cx="264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added successfully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586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9" name="Straight Arrow Connector 8"/>
          <p:cNvCxnSpPr>
            <a:stCxn id="100" idx="4"/>
          </p:cNvCxnSpPr>
          <p:nvPr/>
        </p:nvCxnSpPr>
        <p:spPr>
          <a:xfrm rot="5400000">
            <a:off x="5156200" y="889000"/>
            <a:ext cx="3048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0"/>
          </p:cNvCxnSpPr>
          <p:nvPr/>
        </p:nvCxnSpPr>
        <p:spPr>
          <a:xfrm rot="5400000">
            <a:off x="5130800" y="1904736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2573000" y="4647936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251200" y="3429000"/>
            <a:ext cx="40640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 already exist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3048000" y="2057400"/>
            <a:ext cx="4470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credential invalid/empty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15" idx="2"/>
            <a:endCxn id="6" idx="0"/>
          </p:cNvCxnSpPr>
          <p:nvPr/>
        </p:nvCxnSpPr>
        <p:spPr>
          <a:xfrm rot="5400000">
            <a:off x="5092700" y="4457436"/>
            <a:ext cx="3810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2"/>
            <a:endCxn id="15" idx="0"/>
          </p:cNvCxnSpPr>
          <p:nvPr/>
        </p:nvCxnSpPr>
        <p:spPr>
          <a:xfrm rot="5400000">
            <a:off x="5054600" y="3200136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2"/>
            <a:endCxn id="8" idx="0"/>
          </p:cNvCxnSpPr>
          <p:nvPr/>
        </p:nvCxnSpPr>
        <p:spPr>
          <a:xfrm rot="16200000" flipH="1">
            <a:off x="5041900" y="5575300"/>
            <a:ext cx="533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84800" y="31242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620000" y="220980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283200" y="4267200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 </a:t>
            </a:r>
            <a:endParaRPr lang="en-US" dirty="0"/>
          </a:p>
        </p:txBody>
      </p:sp>
      <p:cxnSp>
        <p:nvCxnSpPr>
          <p:cNvPr id="77" name="Straight Connector 76"/>
          <p:cNvCxnSpPr>
            <a:stCxn id="16" idx="3"/>
          </p:cNvCxnSpPr>
          <p:nvPr/>
        </p:nvCxnSpPr>
        <p:spPr>
          <a:xfrm>
            <a:off x="7518400" y="2514600"/>
            <a:ext cx="111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8063574" y="1942968"/>
            <a:ext cx="1143794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5" idx="5"/>
          </p:cNvCxnSpPr>
          <p:nvPr/>
        </p:nvCxnSpPr>
        <p:spPr>
          <a:xfrm rot="10800000" flipV="1">
            <a:off x="7020560" y="1371600"/>
            <a:ext cx="161544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438400" y="350520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2133600" y="3810000"/>
            <a:ext cx="111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951177" y="2629165"/>
            <a:ext cx="2363788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5" idx="2"/>
          </p:cNvCxnSpPr>
          <p:nvPr/>
        </p:nvCxnSpPr>
        <p:spPr>
          <a:xfrm flipV="1">
            <a:off x="2133600" y="1409700"/>
            <a:ext cx="171704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876800" y="1524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5283200" y="6858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:\pics\add_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3727"/>
            <a:ext cx="12192000" cy="685465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ata 22"/>
          <p:cNvSpPr/>
          <p:nvPr/>
        </p:nvSpPr>
        <p:spPr>
          <a:xfrm>
            <a:off x="3454400" y="914400"/>
            <a:ext cx="3962400" cy="685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submit credentials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3" idx="4"/>
          </p:cNvCxnSpPr>
          <p:nvPr/>
        </p:nvCxnSpPr>
        <p:spPr>
          <a:xfrm rot="5400000">
            <a:off x="5156200" y="736600"/>
            <a:ext cx="3048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9" idx="0"/>
          </p:cNvCxnSpPr>
          <p:nvPr/>
        </p:nvCxnSpPr>
        <p:spPr>
          <a:xfrm rot="5400000">
            <a:off x="5130800" y="1752336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3962400" y="3276600"/>
            <a:ext cx="2641600" cy="533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</a:t>
            </a:r>
            <a:endParaRPr lang="en-US" dirty="0"/>
          </a:p>
        </p:txBody>
      </p:sp>
      <p:sp>
        <p:nvSpPr>
          <p:cNvPr id="29" name="Flowchart: Decision 28"/>
          <p:cNvSpPr/>
          <p:nvPr/>
        </p:nvSpPr>
        <p:spPr>
          <a:xfrm>
            <a:off x="3048000" y="1905000"/>
            <a:ext cx="4470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credential invalid/empty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  <a:endCxn id="28" idx="0"/>
          </p:cNvCxnSpPr>
          <p:nvPr/>
        </p:nvCxnSpPr>
        <p:spPr>
          <a:xfrm rot="5400000">
            <a:off x="5054600" y="3047736"/>
            <a:ext cx="4572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13271500" y="5499100"/>
            <a:ext cx="533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84800" y="29718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20000" y="205740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36" name="Straight Connector 35"/>
          <p:cNvCxnSpPr>
            <a:stCxn id="29" idx="3"/>
          </p:cNvCxnSpPr>
          <p:nvPr/>
        </p:nvCxnSpPr>
        <p:spPr>
          <a:xfrm>
            <a:off x="7518400" y="2362200"/>
            <a:ext cx="111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8101674" y="1828668"/>
            <a:ext cx="1067594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7010400" y="1295400"/>
            <a:ext cx="1625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438401" y="914400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Logout</a:t>
            </a: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4356100" y="3314436"/>
            <a:ext cx="2286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182026" y="2247768"/>
            <a:ext cx="1904206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3" idx="2"/>
          </p:cNvCxnSpPr>
          <p:nvPr/>
        </p:nvCxnSpPr>
        <p:spPr>
          <a:xfrm flipV="1">
            <a:off x="2133600" y="1257300"/>
            <a:ext cx="171704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876800" y="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5283200" y="5334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28" idx="3"/>
            <a:endCxn id="80" idx="2"/>
          </p:cNvCxnSpPr>
          <p:nvPr/>
        </p:nvCxnSpPr>
        <p:spPr>
          <a:xfrm>
            <a:off x="6604000" y="3543300"/>
            <a:ext cx="232664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6" idx="1"/>
          </p:cNvCxnSpPr>
          <p:nvPr/>
        </p:nvCxnSpPr>
        <p:spPr>
          <a:xfrm>
            <a:off x="5285317" y="3810000"/>
            <a:ext cx="455083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04000" y="320040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Org</a:t>
            </a:r>
            <a:endParaRPr lang="en-US" dirty="0"/>
          </a:p>
        </p:txBody>
      </p:sp>
      <p:sp>
        <p:nvSpPr>
          <p:cNvPr id="80" name="Flowchart: Data 79"/>
          <p:cNvSpPr/>
          <p:nvPr/>
        </p:nvSpPr>
        <p:spPr>
          <a:xfrm>
            <a:off x="8636000" y="3276600"/>
            <a:ext cx="29464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put Credentials</a:t>
            </a:r>
            <a:endParaRPr lang="en-US" dirty="0"/>
          </a:p>
        </p:txBody>
      </p:sp>
      <p:sp>
        <p:nvSpPr>
          <p:cNvPr id="82" name="Flowchart: Decision 81"/>
          <p:cNvSpPr/>
          <p:nvPr/>
        </p:nvSpPr>
        <p:spPr>
          <a:xfrm>
            <a:off x="7721600" y="4114800"/>
            <a:ext cx="4470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credential invalid/empty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rot="5400000">
            <a:off x="9843559" y="3999442"/>
            <a:ext cx="2286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737600" y="5334000"/>
            <a:ext cx="294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 Updated Successfully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rot="5400000">
            <a:off x="9805459" y="51805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88000" y="365760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Rank</a:t>
            </a:r>
            <a:endParaRPr lang="en-US" dirty="0"/>
          </a:p>
        </p:txBody>
      </p:sp>
      <p:sp>
        <p:nvSpPr>
          <p:cNvPr id="96" name="Flowchart: Data 95"/>
          <p:cNvSpPr/>
          <p:nvPr/>
        </p:nvSpPr>
        <p:spPr>
          <a:xfrm>
            <a:off x="4267200" y="4114800"/>
            <a:ext cx="29464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put Credentials</a:t>
            </a:r>
            <a:endParaRPr lang="en-US" dirty="0"/>
          </a:p>
        </p:txBody>
      </p:sp>
      <p:sp>
        <p:nvSpPr>
          <p:cNvPr id="97" name="Flowchart: Decision 96"/>
          <p:cNvSpPr/>
          <p:nvPr/>
        </p:nvSpPr>
        <p:spPr>
          <a:xfrm>
            <a:off x="4064000" y="4876800"/>
            <a:ext cx="4470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credential invalid/empty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6" idx="3"/>
          </p:cNvCxnSpPr>
          <p:nvPr/>
        </p:nvCxnSpPr>
        <p:spPr>
          <a:xfrm rot="16200000" flipH="1">
            <a:off x="5415280" y="4754880"/>
            <a:ext cx="304800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76800" y="6019800"/>
            <a:ext cx="294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Rank Successfully</a:t>
            </a:r>
            <a:endParaRPr lang="en-US" dirty="0"/>
          </a:p>
        </p:txBody>
      </p:sp>
      <p:cxnSp>
        <p:nvCxnSpPr>
          <p:cNvPr id="100" name="Straight Arrow Connector 99"/>
          <p:cNvCxnSpPr>
            <a:endCxn id="99" idx="0"/>
          </p:cNvCxnSpPr>
          <p:nvPr/>
        </p:nvCxnSpPr>
        <p:spPr>
          <a:xfrm rot="16200000" flipH="1">
            <a:off x="6211359" y="5881159"/>
            <a:ext cx="228600" cy="48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016000" y="3810000"/>
            <a:ext cx="2946400" cy="6096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put Credentials</a:t>
            </a:r>
            <a:endParaRPr lang="en-US" dirty="0"/>
          </a:p>
        </p:txBody>
      </p:sp>
      <p:sp>
        <p:nvSpPr>
          <p:cNvPr id="102" name="Flowchart: Decision 101"/>
          <p:cNvSpPr/>
          <p:nvPr/>
        </p:nvSpPr>
        <p:spPr>
          <a:xfrm>
            <a:off x="203200" y="4648200"/>
            <a:ext cx="4064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credential invalid/empty</a:t>
            </a:r>
            <a:endParaRPr lang="en-US" dirty="0"/>
          </a:p>
        </p:txBody>
      </p:sp>
      <p:cxnSp>
        <p:nvCxnSpPr>
          <p:cNvPr id="103" name="Straight Arrow Connector 102"/>
          <p:cNvCxnSpPr>
            <a:stCxn id="101" idx="3"/>
            <a:endCxn id="102" idx="0"/>
          </p:cNvCxnSpPr>
          <p:nvPr/>
        </p:nvCxnSpPr>
        <p:spPr>
          <a:xfrm rot="16200000" flipH="1">
            <a:off x="2100580" y="4513580"/>
            <a:ext cx="22860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812800" y="5791200"/>
            <a:ext cx="294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User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2" idx="2"/>
            <a:endCxn id="104" idx="0"/>
          </p:cNvCxnSpPr>
          <p:nvPr/>
        </p:nvCxnSpPr>
        <p:spPr>
          <a:xfrm rot="16200000" flipH="1">
            <a:off x="2070100" y="5575300"/>
            <a:ext cx="3810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73200" y="336176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User</a:t>
            </a:r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 rot="5400000" flipH="1" flipV="1">
            <a:off x="401918" y="4431552"/>
            <a:ext cx="856130" cy="3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18148" y="3994484"/>
            <a:ext cx="57751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1053" y="415891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36800" y="54864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33600" y="3200400"/>
            <a:ext cx="233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28" idx="1"/>
          </p:cNvCxnSpPr>
          <p:nvPr/>
        </p:nvCxnSpPr>
        <p:spPr>
          <a:xfrm>
            <a:off x="2641600" y="3505200"/>
            <a:ext cx="1320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>
            <a:off x="2489200" y="3657336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11326396" y="4063332"/>
            <a:ext cx="790075" cy="7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10800000" flipV="1">
            <a:off x="11117180" y="3731377"/>
            <a:ext cx="652379" cy="6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16200000" flipV="1">
            <a:off x="7147156" y="4707961"/>
            <a:ext cx="833395" cy="11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96" idx="5"/>
          </p:cNvCxnSpPr>
          <p:nvPr/>
        </p:nvCxnSpPr>
        <p:spPr>
          <a:xfrm rot="10800000" flipV="1">
            <a:off x="6918960" y="4385094"/>
            <a:ext cx="642218" cy="34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7202906" y="4090737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1706482" y="385010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299200" y="57150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9956800" y="50292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924799" y="2598821"/>
            <a:ext cx="721895" cy="65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2" idx="2"/>
          </p:cNvCxnSpPr>
          <p:nvPr/>
        </p:nvCxnSpPr>
        <p:spPr>
          <a:xfrm rot="10800000" flipV="1">
            <a:off x="6079959" y="2927684"/>
            <a:ext cx="1844841" cy="489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119936" y="6200273"/>
            <a:ext cx="721895" cy="65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7" idx="2"/>
            <a:endCxn id="66" idx="7"/>
          </p:cNvCxnSpPr>
          <p:nvPr/>
        </p:nvCxnSpPr>
        <p:spPr>
          <a:xfrm rot="5400000">
            <a:off x="9835059" y="5920853"/>
            <a:ext cx="276795" cy="474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9" idx="3"/>
            <a:endCxn id="66" idx="1"/>
          </p:cNvCxnSpPr>
          <p:nvPr/>
        </p:nvCxnSpPr>
        <p:spPr>
          <a:xfrm flipV="1">
            <a:off x="7823200" y="6296595"/>
            <a:ext cx="1402455" cy="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026568" y="5999746"/>
            <a:ext cx="721895" cy="65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104" idx="3"/>
            <a:endCxn id="75" idx="2"/>
          </p:cNvCxnSpPr>
          <p:nvPr/>
        </p:nvCxnSpPr>
        <p:spPr>
          <a:xfrm>
            <a:off x="3759200" y="6134100"/>
            <a:ext cx="267368" cy="19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pics\livesco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3"/>
            <a:ext cx="12192000" cy="68546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2281" y="1346201"/>
            <a:ext cx="8930747" cy="18923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Entity-Relationship Model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anvas 6"/>
          <p:cNvGrpSpPr/>
          <p:nvPr/>
        </p:nvGrpSpPr>
        <p:grpSpPr>
          <a:xfrm>
            <a:off x="245594" y="689811"/>
            <a:ext cx="11593480" cy="5855368"/>
            <a:chOff x="-1114207" y="0"/>
            <a:chExt cx="10780820" cy="4716780"/>
          </a:xfrm>
        </p:grpSpPr>
        <p:sp>
          <p:nvSpPr>
            <p:cNvPr id="5" name="Rectangle 4"/>
            <p:cNvSpPr/>
            <p:nvPr/>
          </p:nvSpPr>
          <p:spPr>
            <a:xfrm>
              <a:off x="-999481" y="0"/>
              <a:ext cx="10666094" cy="471678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-107238" y="1245931"/>
              <a:ext cx="1730687" cy="34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IN" sz="2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User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4742" y="416841"/>
              <a:ext cx="1345086" cy="4122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-1114207" y="84375"/>
              <a:ext cx="1269934" cy="42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800" u="sng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Handle</a:t>
              </a:r>
              <a:endParaRPr lang="en-IN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754446" y="1"/>
              <a:ext cx="1494609" cy="5386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Country</a:t>
              </a:r>
              <a:endPara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6" idx="0"/>
            </p:cNvCxnSpPr>
            <p:nvPr/>
          </p:nvCxnSpPr>
          <p:spPr>
            <a:xfrm>
              <a:off x="-479240" y="513725"/>
              <a:ext cx="1237345" cy="732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4"/>
              <a:endCxn id="6" idx="0"/>
            </p:cNvCxnSpPr>
            <p:nvPr/>
          </p:nvCxnSpPr>
          <p:spPr>
            <a:xfrm rot="5400000">
              <a:off x="1276309" y="20488"/>
              <a:ext cx="707239" cy="174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6" idx="0"/>
            </p:cNvCxnSpPr>
            <p:nvPr/>
          </p:nvCxnSpPr>
          <p:spPr>
            <a:xfrm flipH="1">
              <a:off x="758105" y="829090"/>
              <a:ext cx="289181" cy="416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lowchart: Decision 32"/>
          <p:cNvSpPr/>
          <p:nvPr/>
        </p:nvSpPr>
        <p:spPr>
          <a:xfrm>
            <a:off x="4919716" y="1719036"/>
            <a:ext cx="2878809" cy="12315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Participates in</a:t>
            </a:r>
            <a:endParaRPr lang="en-IN" dirty="0"/>
          </a:p>
        </p:txBody>
      </p:sp>
      <p:cxnSp>
        <p:nvCxnSpPr>
          <p:cNvPr id="35" name="Straight Connector 34"/>
          <p:cNvCxnSpPr>
            <a:stCxn id="6" idx="3"/>
            <a:endCxn id="33" idx="1"/>
          </p:cNvCxnSpPr>
          <p:nvPr/>
        </p:nvCxnSpPr>
        <p:spPr>
          <a:xfrm flipV="1">
            <a:off x="3189614" y="2334796"/>
            <a:ext cx="1730102" cy="11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/>
          <p:cNvSpPr/>
          <p:nvPr/>
        </p:nvSpPr>
        <p:spPr>
          <a:xfrm>
            <a:off x="1332411" y="3252928"/>
            <a:ext cx="1725653" cy="12163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Works at</a:t>
            </a:r>
            <a:endParaRPr lang="en-IN" dirty="0"/>
          </a:p>
        </p:txBody>
      </p:sp>
      <p:sp>
        <p:nvSpPr>
          <p:cNvPr id="40" name="Flowchart: Decision 39"/>
          <p:cNvSpPr/>
          <p:nvPr/>
        </p:nvSpPr>
        <p:spPr>
          <a:xfrm>
            <a:off x="6418052" y="4146573"/>
            <a:ext cx="2373251" cy="9135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Updated by </a:t>
            </a:r>
            <a:endParaRPr lang="en-IN" dirty="0"/>
          </a:p>
        </p:txBody>
      </p:sp>
      <p:sp>
        <p:nvSpPr>
          <p:cNvPr id="41" name="Flowchart: Decision 40"/>
          <p:cNvSpPr/>
          <p:nvPr/>
        </p:nvSpPr>
        <p:spPr>
          <a:xfrm>
            <a:off x="4820192" y="5690988"/>
            <a:ext cx="2377442" cy="10816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Updated/deleted by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4281767" y="5091487"/>
            <a:ext cx="1492015" cy="7370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Has a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4159103" y="4182659"/>
            <a:ext cx="1470989" cy="70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Rank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5032220" y="4670481"/>
            <a:ext cx="0" cy="42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1" idx="1"/>
          </p:cNvCxnSpPr>
          <p:nvPr/>
        </p:nvCxnSpPr>
        <p:spPr>
          <a:xfrm rot="10800000">
            <a:off x="448590" y="6227932"/>
            <a:ext cx="4371602" cy="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410803" y="2447751"/>
            <a:ext cx="37772" cy="378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" idx="1"/>
          </p:cNvCxnSpPr>
          <p:nvPr/>
        </p:nvCxnSpPr>
        <p:spPr>
          <a:xfrm flipH="1" flipV="1">
            <a:off x="410803" y="2447751"/>
            <a:ext cx="9176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928425" y="5248764"/>
            <a:ext cx="2402062" cy="42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College/Institute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0" name="Straight Connector 89"/>
          <p:cNvCxnSpPr>
            <a:stCxn id="6" idx="2"/>
            <a:endCxn id="37" idx="0"/>
          </p:cNvCxnSpPr>
          <p:nvPr/>
        </p:nvCxnSpPr>
        <p:spPr>
          <a:xfrm rot="5400000">
            <a:off x="1930179" y="2924065"/>
            <a:ext cx="593923" cy="6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37" idx="2"/>
            <a:endCxn id="88" idx="0"/>
          </p:cNvCxnSpPr>
          <p:nvPr/>
        </p:nvCxnSpPr>
        <p:spPr>
          <a:xfrm rot="5400000">
            <a:off x="1772592" y="4826117"/>
            <a:ext cx="779511" cy="65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3"/>
            <a:endCxn id="42" idx="1"/>
          </p:cNvCxnSpPr>
          <p:nvPr/>
        </p:nvCxnSpPr>
        <p:spPr>
          <a:xfrm>
            <a:off x="3330487" y="5460018"/>
            <a:ext cx="951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246197" y="4826257"/>
            <a:ext cx="1354348" cy="42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9244445" y="2123541"/>
            <a:ext cx="1354348" cy="422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Contest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9" name="Flowchart: Decision 108"/>
          <p:cNvSpPr/>
          <p:nvPr/>
        </p:nvSpPr>
        <p:spPr>
          <a:xfrm>
            <a:off x="8782311" y="2950555"/>
            <a:ext cx="2621563" cy="11103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Organized by </a:t>
            </a:r>
            <a:endParaRPr lang="en-IN" dirty="0"/>
          </a:p>
        </p:txBody>
      </p:sp>
      <p:cxnSp>
        <p:nvCxnSpPr>
          <p:cNvPr id="111" name="Straight Connector 110"/>
          <p:cNvCxnSpPr>
            <a:stCxn id="106" idx="0"/>
            <a:endCxn id="109" idx="2"/>
          </p:cNvCxnSpPr>
          <p:nvPr/>
        </p:nvCxnSpPr>
        <p:spPr>
          <a:xfrm rot="5400000" flipH="1" flipV="1">
            <a:off x="9625580" y="4358744"/>
            <a:ext cx="765304" cy="169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0"/>
            <a:endCxn id="107" idx="2"/>
          </p:cNvCxnSpPr>
          <p:nvPr/>
        </p:nvCxnSpPr>
        <p:spPr>
          <a:xfrm rot="16200000" flipV="1">
            <a:off x="9805103" y="2662565"/>
            <a:ext cx="404507" cy="17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1" idx="3"/>
          </p:cNvCxnSpPr>
          <p:nvPr/>
        </p:nvCxnSpPr>
        <p:spPr>
          <a:xfrm flipV="1">
            <a:off x="7197634" y="6227932"/>
            <a:ext cx="2723985" cy="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6" idx="2"/>
          </p:cNvCxnSpPr>
          <p:nvPr/>
        </p:nvCxnSpPr>
        <p:spPr>
          <a:xfrm flipH="1">
            <a:off x="9921619" y="5248764"/>
            <a:ext cx="1752" cy="97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9004817" y="1184277"/>
            <a:ext cx="1365662" cy="532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en-IN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1" name="Straight Connector 140"/>
          <p:cNvCxnSpPr>
            <a:stCxn id="137" idx="4"/>
            <a:endCxn id="107" idx="0"/>
          </p:cNvCxnSpPr>
          <p:nvPr/>
        </p:nvCxnSpPr>
        <p:spPr>
          <a:xfrm rot="16200000" flipH="1">
            <a:off x="9601497" y="1803419"/>
            <a:ext cx="406272" cy="23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40" idx="3"/>
            <a:endCxn id="106" idx="1"/>
          </p:cNvCxnSpPr>
          <p:nvPr/>
        </p:nvCxnSpPr>
        <p:spPr>
          <a:xfrm>
            <a:off x="8791303" y="4603338"/>
            <a:ext cx="454894" cy="434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33" idx="3"/>
            <a:endCxn id="107" idx="1"/>
          </p:cNvCxnSpPr>
          <p:nvPr/>
        </p:nvCxnSpPr>
        <p:spPr>
          <a:xfrm flipV="1">
            <a:off x="7798525" y="2334795"/>
            <a:ext cx="14459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66" idx="0"/>
          </p:cNvCxnSpPr>
          <p:nvPr/>
        </p:nvCxnSpPr>
        <p:spPr>
          <a:xfrm>
            <a:off x="6689557" y="2181726"/>
            <a:ext cx="1118938" cy="106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67685" y="4549523"/>
            <a:ext cx="1446479" cy="51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</p:txBody>
      </p:sp>
      <p:cxnSp>
        <p:nvCxnSpPr>
          <p:cNvPr id="54" name="Straight Connector 53"/>
          <p:cNvCxnSpPr>
            <a:stCxn id="50" idx="4"/>
          </p:cNvCxnSpPr>
          <p:nvPr/>
        </p:nvCxnSpPr>
        <p:spPr>
          <a:xfrm rot="16200000" flipH="1">
            <a:off x="1445432" y="5006778"/>
            <a:ext cx="168441" cy="27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472436" y="4139332"/>
            <a:ext cx="1365662" cy="5329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Handle</a:t>
            </a:r>
            <a:endParaRPr lang="en-IN" sz="11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616814" y="5342489"/>
            <a:ext cx="1575185" cy="641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>
            <a:stCxn id="55" idx="2"/>
          </p:cNvCxnSpPr>
          <p:nvPr/>
        </p:nvCxnSpPr>
        <p:spPr>
          <a:xfrm rot="10800000" flipV="1">
            <a:off x="10363202" y="4405828"/>
            <a:ext cx="109234" cy="45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34926" y="5160068"/>
            <a:ext cx="518085" cy="23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162801" y="3248525"/>
            <a:ext cx="1291388" cy="6015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cxnSp>
        <p:nvCxnSpPr>
          <p:cNvPr id="77" name="Straight Connector 76"/>
          <p:cNvCxnSpPr>
            <a:stCxn id="66" idx="2"/>
          </p:cNvCxnSpPr>
          <p:nvPr/>
        </p:nvCxnSpPr>
        <p:spPr>
          <a:xfrm rot="5400000">
            <a:off x="7561847" y="3892218"/>
            <a:ext cx="288762" cy="204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0" y="1524000"/>
            <a:ext cx="1363579" cy="802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Global Rank</a:t>
            </a:r>
            <a:endParaRPr lang="en-IN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2" name="Straight Connector 81"/>
          <p:cNvCxnSpPr>
            <a:endCxn id="6" idx="0"/>
          </p:cNvCxnSpPr>
          <p:nvPr/>
        </p:nvCxnSpPr>
        <p:spPr>
          <a:xfrm>
            <a:off x="1231468" y="2062773"/>
            <a:ext cx="1027573" cy="1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3" idx="3"/>
            <a:endCxn id="40" idx="1"/>
          </p:cNvCxnSpPr>
          <p:nvPr/>
        </p:nvCxnSpPr>
        <p:spPr>
          <a:xfrm>
            <a:off x="5630092" y="4534084"/>
            <a:ext cx="787960" cy="6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59475" y="3300769"/>
            <a:ext cx="1446479" cy="51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Contest Rank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Connector 96"/>
          <p:cNvCxnSpPr>
            <a:stCxn id="95" idx="6"/>
            <a:endCxn id="66" idx="1"/>
          </p:cNvCxnSpPr>
          <p:nvPr/>
        </p:nvCxnSpPr>
        <p:spPr>
          <a:xfrm flipV="1">
            <a:off x="6605954" y="3549315"/>
            <a:ext cx="556847" cy="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22175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2628901"/>
            <a:ext cx="10018709" cy="812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01" y="1612906"/>
            <a:ext cx="9991723" cy="4178301"/>
          </a:xfrm>
        </p:spPr>
        <p:txBody>
          <a:bodyPr>
            <a:normAutofit/>
          </a:bodyPr>
          <a:lstStyle/>
          <a:p>
            <a:r>
              <a:rPr lang="en-US" b="1" dirty="0" smtClean="0"/>
              <a:t>ACM International Collegiate Programming Contest</a:t>
            </a:r>
            <a:r>
              <a:rPr lang="en-US" dirty="0" smtClean="0"/>
              <a:t> (abbreviated as </a:t>
            </a:r>
            <a:r>
              <a:rPr lang="en-US" b="1" dirty="0" smtClean="0"/>
              <a:t>ACM-ICPC</a:t>
            </a:r>
            <a:r>
              <a:rPr lang="en-US" dirty="0" smtClean="0"/>
              <a:t> or just </a:t>
            </a:r>
            <a:r>
              <a:rPr lang="en-US" b="1" dirty="0" smtClean="0"/>
              <a:t>ICPC</a:t>
            </a:r>
            <a:r>
              <a:rPr lang="en-US" dirty="0" smtClean="0"/>
              <a:t>) is an annual multi-tiered </a:t>
            </a:r>
            <a:r>
              <a:rPr lang="en-US" dirty="0" smtClean="0">
                <a:hlinkClick r:id="rId2" tooltip="Competitive programming"/>
              </a:rPr>
              <a:t>competitive programming</a:t>
            </a:r>
            <a:r>
              <a:rPr lang="en-US" dirty="0" smtClean="0"/>
              <a:t> competition among the universities of the world.</a:t>
            </a:r>
            <a:endParaRPr lang="en-IN" dirty="0" smtClean="0"/>
          </a:p>
          <a:p>
            <a:r>
              <a:rPr lang="en-US" dirty="0" smtClean="0"/>
              <a:t>But their isn’t a feature on  various coding  platforms  like topcoder  ,  codechef etc that help prepare for ICPC Programming contests in which users can compete within their college, see other programmer's progress .</a:t>
            </a:r>
          </a:p>
          <a:p>
            <a:r>
              <a:rPr lang="en-US" dirty="0" smtClean="0"/>
              <a:t>This  system has been designed to provide all the features one need to know about other programmers of their college.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911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24" y="1917701"/>
            <a:ext cx="10018713" cy="3873500"/>
          </a:xfrm>
        </p:spPr>
        <p:txBody>
          <a:bodyPr>
            <a:normAutofit/>
          </a:bodyPr>
          <a:lstStyle/>
          <a:p>
            <a:r>
              <a:rPr lang="en-US" dirty="0" smtClean="0"/>
              <a:t>It is a dynamic ranking system that ranks users on the basis of their scores in a live contest college-wise.</a:t>
            </a:r>
          </a:p>
          <a:p>
            <a:r>
              <a:rPr lang="en-US" dirty="0" smtClean="0"/>
              <a:t>It also maintains the ranking of the users based on their performance in the past  contests.</a:t>
            </a:r>
          </a:p>
          <a:p>
            <a:r>
              <a:rPr lang="en-US" dirty="0" smtClean="0"/>
              <a:t>It provides comparative rankings to colleges based on their average scores.</a:t>
            </a:r>
          </a:p>
          <a:p>
            <a:r>
              <a:rPr lang="en-US" dirty="0" smtClean="0"/>
              <a:t>It improves upon the coding skills by enabling users to discuss their problems with the users of their college or other colleges.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1" y="1117601"/>
            <a:ext cx="8930747" cy="1981199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DATA FLOW	DIAGRAM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572000" y="2590800"/>
            <a:ext cx="30480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ranking system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233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534400" y="4724400"/>
            <a:ext cx="233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admin</a:t>
            </a:r>
            <a:endParaRPr lang="en-US" sz="2400" dirty="0"/>
          </a:p>
        </p:txBody>
      </p:sp>
      <p:cxnSp>
        <p:nvCxnSpPr>
          <p:cNvPr id="46" name="Straight Connector 45"/>
          <p:cNvCxnSpPr>
            <a:stCxn id="8" idx="1"/>
          </p:cNvCxnSpPr>
          <p:nvPr/>
        </p:nvCxnSpPr>
        <p:spPr>
          <a:xfrm rot="10800000" flipV="1">
            <a:off x="6096000" y="5067300"/>
            <a:ext cx="2438400" cy="381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4"/>
          </p:cNvCxnSpPr>
          <p:nvPr/>
        </p:nvCxnSpPr>
        <p:spPr>
          <a:xfrm rot="5400000" flipH="1" flipV="1">
            <a:off x="5753100" y="4762236"/>
            <a:ext cx="685800" cy="211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1029759" y="2704042"/>
            <a:ext cx="1600200" cy="2117"/>
          </a:xfrm>
          <a:prstGeom prst="straightConnector1">
            <a:avLst/>
          </a:prstGeom>
          <a:ln w="12700" cmpd="sng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828800" y="3505200"/>
            <a:ext cx="27432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2946400" y="1600200"/>
            <a:ext cx="31496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" idx="0"/>
          </p:cNvCxnSpPr>
          <p:nvPr/>
        </p:nvCxnSpPr>
        <p:spPr>
          <a:xfrm rot="5400000">
            <a:off x="5600700" y="2095236"/>
            <a:ext cx="990600" cy="2117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>
            <a:off x="7620000" y="3352800"/>
            <a:ext cx="21336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0"/>
          </p:cNvCxnSpPr>
          <p:nvPr/>
        </p:nvCxnSpPr>
        <p:spPr>
          <a:xfrm rot="5400000">
            <a:off x="9043459" y="4012142"/>
            <a:ext cx="1371600" cy="52917"/>
          </a:xfrm>
          <a:prstGeom prst="straightConnector1">
            <a:avLst/>
          </a:prstGeom>
          <a:ln w="127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51200" y="1219201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for rank</a:t>
            </a:r>
          </a:p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36800" y="35052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rank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096000" y="4724400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for update/delete user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0" y="2971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result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66913" y="4734650"/>
            <a:ext cx="304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5400" b="1" dirty="0" smtClean="0">
                <a:ln w="31550" cmpd="sng">
                  <a:gradFill>
                    <a:gsLst>
                      <a:gs pos="25000">
                        <a:srgbClr val="4F81BD">
                          <a:shade val="25000"/>
                          <a:satMod val="190000"/>
                        </a:srgbClr>
                      </a:gs>
                      <a:gs pos="80000">
                        <a:srgbClr val="4F81BD">
                          <a:tint val="75000"/>
                          <a:satMod val="19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5400" b="1" dirty="0">
              <a:ln w="31550" cmpd="sng">
                <a:gradFill>
                  <a:gsLst>
                    <a:gs pos="25000">
                      <a:srgbClr val="4F81BD">
                        <a:shade val="25000"/>
                        <a:satMod val="190000"/>
                      </a:srgbClr>
                    </a:gs>
                    <a:gs pos="80000">
                      <a:srgbClr val="4F81BD">
                        <a:tint val="75000"/>
                        <a:satMod val="190000"/>
                      </a:srgb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1" y="1905001"/>
            <a:ext cx="8930747" cy="17272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Functionality </a:t>
            </a:r>
            <a:br>
              <a:rPr lang="en-US" sz="6000" dirty="0" smtClean="0"/>
            </a:br>
            <a:r>
              <a:rPr lang="en-US" sz="6000" dirty="0" smtClean="0"/>
              <a:t>Flow-chart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27200" y="304800"/>
            <a:ext cx="1320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Flowchart: Data 2"/>
          <p:cNvSpPr/>
          <p:nvPr/>
        </p:nvSpPr>
        <p:spPr>
          <a:xfrm>
            <a:off x="914400" y="3276600"/>
            <a:ext cx="29464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college and submit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25600" y="5562600"/>
            <a:ext cx="1625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8" name="Straight Arrow Connector 7"/>
          <p:cNvCxnSpPr>
            <a:stCxn id="2" idx="4"/>
            <a:endCxn id="31" idx="0"/>
          </p:cNvCxnSpPr>
          <p:nvPr/>
        </p:nvCxnSpPr>
        <p:spPr>
          <a:xfrm rot="5400000">
            <a:off x="2197100" y="952237"/>
            <a:ext cx="3810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32" idx="0"/>
          </p:cNvCxnSpPr>
          <p:nvPr/>
        </p:nvCxnSpPr>
        <p:spPr>
          <a:xfrm rot="5400000">
            <a:off x="2133600" y="4241800"/>
            <a:ext cx="4572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/>
          <p:cNvSpPr/>
          <p:nvPr/>
        </p:nvSpPr>
        <p:spPr>
          <a:xfrm>
            <a:off x="1219200" y="1143000"/>
            <a:ext cx="23368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16000" y="4495800"/>
            <a:ext cx="264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global ranks</a:t>
            </a:r>
            <a:endParaRPr lang="en-US" dirty="0"/>
          </a:p>
        </p:txBody>
      </p:sp>
      <p:sp>
        <p:nvSpPr>
          <p:cNvPr id="34" name="Flowchart: Decision 33"/>
          <p:cNvSpPr/>
          <p:nvPr/>
        </p:nvSpPr>
        <p:spPr>
          <a:xfrm>
            <a:off x="914400" y="2133600"/>
            <a:ext cx="29464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college selected</a:t>
            </a:r>
            <a:endParaRPr lang="en-US" dirty="0"/>
          </a:p>
        </p:txBody>
      </p:sp>
      <p:sp>
        <p:nvSpPr>
          <p:cNvPr id="37" name="Flowchart: Decision 36"/>
          <p:cNvSpPr/>
          <p:nvPr/>
        </p:nvSpPr>
        <p:spPr>
          <a:xfrm>
            <a:off x="5994400" y="228600"/>
            <a:ext cx="29464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college selected</a:t>
            </a:r>
            <a:endParaRPr lang="en-US" dirty="0"/>
          </a:p>
        </p:txBody>
      </p:sp>
      <p:sp>
        <p:nvSpPr>
          <p:cNvPr id="41" name="Flowchart: Data 40"/>
          <p:cNvSpPr/>
          <p:nvPr/>
        </p:nvSpPr>
        <p:spPr>
          <a:xfrm>
            <a:off x="5791200" y="1752600"/>
            <a:ext cx="29464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contest and submit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892800" y="3048000"/>
            <a:ext cx="264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relative ranks in college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4"/>
          </p:cNvCxnSpPr>
          <p:nvPr/>
        </p:nvCxnSpPr>
        <p:spPr>
          <a:xfrm rot="5400000">
            <a:off x="6972300" y="2755900"/>
            <a:ext cx="533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ata 48"/>
          <p:cNvSpPr/>
          <p:nvPr/>
        </p:nvSpPr>
        <p:spPr>
          <a:xfrm>
            <a:off x="8940800" y="381000"/>
            <a:ext cx="2946400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college and submit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892800" y="5562600"/>
            <a:ext cx="264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college ranks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1" idx="2"/>
            <a:endCxn id="34" idx="0"/>
          </p:cNvCxnSpPr>
          <p:nvPr/>
        </p:nvCxnSpPr>
        <p:spPr>
          <a:xfrm rot="5400000">
            <a:off x="2197100" y="1942839"/>
            <a:ext cx="3810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2"/>
            <a:endCxn id="3" idx="1"/>
          </p:cNvCxnSpPr>
          <p:nvPr/>
        </p:nvCxnSpPr>
        <p:spPr>
          <a:xfrm rot="5400000">
            <a:off x="2235200" y="3123946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6" idx="0"/>
          </p:cNvCxnSpPr>
          <p:nvPr/>
        </p:nvCxnSpPr>
        <p:spPr>
          <a:xfrm rot="16200000" flipH="1">
            <a:off x="2120900" y="5245100"/>
            <a:ext cx="53340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406400" y="2514600"/>
            <a:ext cx="50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-735674" y="3657467"/>
            <a:ext cx="2285206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32" idx="1"/>
          </p:cNvCxnSpPr>
          <p:nvPr/>
        </p:nvCxnSpPr>
        <p:spPr>
          <a:xfrm flipV="1">
            <a:off x="406400" y="47625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540000" y="2895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06400" y="2133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09" name="Straight Connector 108"/>
          <p:cNvCxnSpPr>
            <a:stCxn id="31" idx="3"/>
          </p:cNvCxnSpPr>
          <p:nvPr/>
        </p:nvCxnSpPr>
        <p:spPr>
          <a:xfrm>
            <a:off x="3556000" y="1447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 flipH="1" flipV="1">
            <a:off x="3821774" y="1104778"/>
            <a:ext cx="686594" cy="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37" idx="1"/>
          </p:cNvCxnSpPr>
          <p:nvPr/>
        </p:nvCxnSpPr>
        <p:spPr>
          <a:xfrm>
            <a:off x="4165600" y="7620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3"/>
            <a:endCxn id="49" idx="2"/>
          </p:cNvCxnSpPr>
          <p:nvPr/>
        </p:nvCxnSpPr>
        <p:spPr>
          <a:xfrm>
            <a:off x="8940800" y="762000"/>
            <a:ext cx="2946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175500" y="1460500"/>
            <a:ext cx="533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49" idx="4"/>
          </p:cNvCxnSpPr>
          <p:nvPr/>
        </p:nvCxnSpPr>
        <p:spPr>
          <a:xfrm rot="5400000">
            <a:off x="9855200" y="1651000"/>
            <a:ext cx="1066800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10800000">
            <a:off x="8432800" y="2209800"/>
            <a:ext cx="193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737600" y="3810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518400" y="12954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336800" y="1752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368800" y="4572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Live score</a:t>
            </a:r>
            <a:endParaRPr lang="en-US" dirty="0"/>
          </a:p>
        </p:txBody>
      </p:sp>
      <p:sp>
        <p:nvSpPr>
          <p:cNvPr id="131" name="Flowchart: Decision 130"/>
          <p:cNvSpPr/>
          <p:nvPr/>
        </p:nvSpPr>
        <p:spPr>
          <a:xfrm>
            <a:off x="6096000" y="4114800"/>
            <a:ext cx="2336800" cy="609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choose</a:t>
            </a:r>
            <a:endParaRPr lang="en-US" dirty="0"/>
          </a:p>
        </p:txBody>
      </p:sp>
      <p:cxnSp>
        <p:nvCxnSpPr>
          <p:cNvPr id="133" name="Straight Connector 132"/>
          <p:cNvCxnSpPr>
            <a:stCxn id="131" idx="3"/>
          </p:cNvCxnSpPr>
          <p:nvPr/>
        </p:nvCxnSpPr>
        <p:spPr>
          <a:xfrm>
            <a:off x="8432800" y="4419600"/>
            <a:ext cx="264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 flipH="1" flipV="1">
            <a:off x="9486900" y="2730500"/>
            <a:ext cx="327660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1" idx="1"/>
          </p:cNvCxnSpPr>
          <p:nvPr/>
        </p:nvCxnSpPr>
        <p:spPr>
          <a:xfrm rot="10800000">
            <a:off x="5080000" y="4419600"/>
            <a:ext cx="101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 flipH="1" flipV="1">
            <a:off x="3898900" y="3238246"/>
            <a:ext cx="23622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080000" y="2057400"/>
            <a:ext cx="101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2" idx="2"/>
            <a:endCxn id="131" idx="0"/>
          </p:cNvCxnSpPr>
          <p:nvPr/>
        </p:nvCxnSpPr>
        <p:spPr>
          <a:xfrm rot="16200000" flipH="1">
            <a:off x="6972300" y="3822700"/>
            <a:ext cx="5334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783943" y="4748369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college                 ranking 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299166" y="4021183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8622937" y="3979818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131" idx="2"/>
            <a:endCxn id="51" idx="0"/>
          </p:cNvCxnSpPr>
          <p:nvPr/>
        </p:nvCxnSpPr>
        <p:spPr>
          <a:xfrm rot="5400000">
            <a:off x="6819900" y="5118100"/>
            <a:ext cx="8382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51" idx="1"/>
            <a:endCxn id="6" idx="6"/>
          </p:cNvCxnSpPr>
          <p:nvPr/>
        </p:nvCxnSpPr>
        <p:spPr>
          <a:xfrm rot="10800000" flipV="1">
            <a:off x="3251200" y="5829300"/>
            <a:ext cx="2641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0" y="1219200"/>
            <a:ext cx="812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Arrow Connector 188"/>
          <p:cNvCxnSpPr>
            <a:stCxn id="31" idx="1"/>
            <a:endCxn id="185" idx="6"/>
          </p:cNvCxnSpPr>
          <p:nvPr/>
        </p:nvCxnSpPr>
        <p:spPr>
          <a:xfrm rot="10800000" flipV="1">
            <a:off x="812800" y="1447800"/>
            <a:ext cx="40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09600" y="990600"/>
            <a:ext cx="16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user/</a:t>
            </a:r>
          </a:p>
          <a:p>
            <a:endParaRPr lang="en-US" dirty="0" smtClean="0"/>
          </a:p>
          <a:p>
            <a:r>
              <a:rPr lang="en-US" dirty="0" smtClean="0"/>
              <a:t>   Admin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:\pics\rankin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1318" y="170276"/>
            <a:ext cx="12543318" cy="70521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pics\livesco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9575" y="-292768"/>
            <a:ext cx="13011150" cy="7315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267</Words>
  <Application>Microsoft Office PowerPoint</Application>
  <PresentationFormat>Custom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Parallax</vt:lpstr>
      <vt:lpstr>Office Theme</vt:lpstr>
      <vt:lpstr>Creative Coders (competitive programming ranking system)</vt:lpstr>
      <vt:lpstr>Introduction </vt:lpstr>
      <vt:lpstr>Purpose </vt:lpstr>
      <vt:lpstr>DATA FLOW DIAGRAM</vt:lpstr>
      <vt:lpstr>Slide 5</vt:lpstr>
      <vt:lpstr>Functionality  Flow-chart</vt:lpstr>
      <vt:lpstr>Slide 7</vt:lpstr>
      <vt:lpstr>Slide 8</vt:lpstr>
      <vt:lpstr>Slide 9</vt:lpstr>
      <vt:lpstr>Slide 10</vt:lpstr>
      <vt:lpstr>Slide 11</vt:lpstr>
      <vt:lpstr>Slide 12</vt:lpstr>
      <vt:lpstr>Slide 13</vt:lpstr>
      <vt:lpstr>Entity-Relationship Model</vt:lpstr>
      <vt:lpstr>Slide 15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Coders</dc:title>
  <dc:creator>Aditya Choudhary</dc:creator>
  <cp:lastModifiedBy>UDIT AGARWAL</cp:lastModifiedBy>
  <cp:revision>18</cp:revision>
  <dcterms:created xsi:type="dcterms:W3CDTF">2014-11-16T06:45:05Z</dcterms:created>
  <dcterms:modified xsi:type="dcterms:W3CDTF">2014-11-17T23:09:11Z</dcterms:modified>
</cp:coreProperties>
</file>