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6" r:id="rId2"/>
    <p:sldId id="278" r:id="rId3"/>
    <p:sldId id="277" r:id="rId4"/>
    <p:sldId id="258" r:id="rId5"/>
    <p:sldId id="267" r:id="rId6"/>
    <p:sldId id="261" r:id="rId7"/>
    <p:sldId id="262" r:id="rId8"/>
    <p:sldId id="263" r:id="rId9"/>
    <p:sldId id="264" r:id="rId10"/>
    <p:sldId id="257" r:id="rId11"/>
    <p:sldId id="259" r:id="rId12"/>
    <p:sldId id="268" r:id="rId13"/>
    <p:sldId id="273" r:id="rId14"/>
    <p:sldId id="269" r:id="rId15"/>
    <p:sldId id="274" r:id="rId16"/>
    <p:sldId id="270" r:id="rId17"/>
    <p:sldId id="275" r:id="rId18"/>
    <p:sldId id="266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7009" autoAdjust="0"/>
    <p:restoredTop sz="94741" autoAdjust="0"/>
  </p:normalViewPr>
  <p:slideViewPr>
    <p:cSldViewPr snapToGrid="0">
      <p:cViewPr varScale="1">
        <p:scale>
          <a:sx n="80" d="100"/>
          <a:sy n="80" d="100"/>
        </p:scale>
        <p:origin x="4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Logistic</a:t>
            </a:r>
            <a:r>
              <a:rPr lang="en-US" sz="2800" baseline="0" dirty="0"/>
              <a:t> Regression (executing models)</a:t>
            </a:r>
            <a:endParaRPr lang="en-US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Exec.Model!$B$1</c:f>
              <c:strCache>
                <c:ptCount val="1"/>
                <c:pt idx="0">
                  <c:v>MRS on Spark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Exec.Model!$A$2:$A$10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50</c:v>
                </c:pt>
                <c:pt idx="6">
                  <c:v>100</c:v>
                </c:pt>
                <c:pt idx="7">
                  <c:v>200</c:v>
                </c:pt>
                <c:pt idx="8">
                  <c:v>400</c:v>
                </c:pt>
              </c:numCache>
            </c:numRef>
          </c:cat>
          <c:val>
            <c:numRef>
              <c:f>Exec.Model!$B$2:$B$10</c:f>
              <c:numCache>
                <c:formatCode>General</c:formatCode>
                <c:ptCount val="9"/>
                <c:pt idx="0">
                  <c:v>78.483999999999995</c:v>
                </c:pt>
                <c:pt idx="1">
                  <c:v>80.343999999999994</c:v>
                </c:pt>
                <c:pt idx="2">
                  <c:v>86.754999999999995</c:v>
                </c:pt>
                <c:pt idx="3">
                  <c:v>91.003</c:v>
                </c:pt>
                <c:pt idx="4">
                  <c:v>107.366</c:v>
                </c:pt>
                <c:pt idx="5">
                  <c:v>136.715</c:v>
                </c:pt>
                <c:pt idx="6">
                  <c:v>136.655</c:v>
                </c:pt>
                <c:pt idx="7">
                  <c:v>147.18600000000001</c:v>
                </c:pt>
                <c:pt idx="8">
                  <c:v>182.369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25-437A-84C5-FF57F2085266}"/>
            </c:ext>
          </c:extLst>
        </c:ser>
        <c:ser>
          <c:idx val="1"/>
          <c:order val="1"/>
          <c:tx>
            <c:strRef>
              <c:f>Exec.Model!$C$1</c:f>
              <c:strCache>
                <c:ptCount val="1"/>
                <c:pt idx="0">
                  <c:v>SparkR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Exec.Model!$A$2:$A$10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50</c:v>
                </c:pt>
                <c:pt idx="6">
                  <c:v>100</c:v>
                </c:pt>
                <c:pt idx="7">
                  <c:v>200</c:v>
                </c:pt>
                <c:pt idx="8">
                  <c:v>400</c:v>
                </c:pt>
              </c:numCache>
            </c:numRef>
          </c:cat>
          <c:val>
            <c:numRef>
              <c:f>Exec.Model!$C$2:$C$10</c:f>
              <c:numCache>
                <c:formatCode>General</c:formatCode>
                <c:ptCount val="9"/>
                <c:pt idx="0">
                  <c:v>18.803000000000001</c:v>
                </c:pt>
                <c:pt idx="1">
                  <c:v>24.925999999999998</c:v>
                </c:pt>
                <c:pt idx="2">
                  <c:v>50.222999999999999</c:v>
                </c:pt>
                <c:pt idx="3">
                  <c:v>228.952</c:v>
                </c:pt>
                <c:pt idx="4">
                  <c:v>259.58</c:v>
                </c:pt>
                <c:pt idx="5">
                  <c:v>309.06599999999997</c:v>
                </c:pt>
                <c:pt idx="6">
                  <c:v>357.35300000000001</c:v>
                </c:pt>
                <c:pt idx="7">
                  <c:v>2054.4409999999998</c:v>
                </c:pt>
                <c:pt idx="8">
                  <c:v>2376.547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25-437A-84C5-FF57F2085266}"/>
            </c:ext>
          </c:extLst>
        </c:ser>
        <c:ser>
          <c:idx val="2"/>
          <c:order val="2"/>
          <c:tx>
            <c:strRef>
              <c:f>Exec.Model!$D$1</c:f>
              <c:strCache>
                <c:ptCount val="1"/>
                <c:pt idx="0">
                  <c:v>sparklyr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Exec.Model!$A$2:$A$10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50</c:v>
                </c:pt>
                <c:pt idx="6">
                  <c:v>100</c:v>
                </c:pt>
                <c:pt idx="7">
                  <c:v>200</c:v>
                </c:pt>
                <c:pt idx="8">
                  <c:v>400</c:v>
                </c:pt>
              </c:numCache>
            </c:numRef>
          </c:cat>
          <c:val>
            <c:numRef>
              <c:f>Exec.Model!$D$2:$D$10</c:f>
              <c:numCache>
                <c:formatCode>General</c:formatCode>
                <c:ptCount val="9"/>
                <c:pt idx="0">
                  <c:v>15.593</c:v>
                </c:pt>
                <c:pt idx="1">
                  <c:v>18.597000000000001</c:v>
                </c:pt>
                <c:pt idx="2">
                  <c:v>43.137999999999998</c:v>
                </c:pt>
                <c:pt idx="3">
                  <c:v>198.571</c:v>
                </c:pt>
                <c:pt idx="4">
                  <c:v>215.88</c:v>
                </c:pt>
                <c:pt idx="5">
                  <c:v>215.62</c:v>
                </c:pt>
                <c:pt idx="6">
                  <c:v>234.98728</c:v>
                </c:pt>
                <c:pt idx="7">
                  <c:v>2003.7991979999999</c:v>
                </c:pt>
                <c:pt idx="8">
                  <c:v>2215.1268300000002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A25-437A-84C5-FF57F2085266}"/>
            </c:ext>
          </c:extLst>
        </c:ser>
        <c:ser>
          <c:idx val="3"/>
          <c:order val="3"/>
          <c:tx>
            <c:strRef>
              <c:f>Exec.Model!$E$1</c:f>
              <c:strCache>
                <c:ptCount val="1"/>
                <c:pt idx="0">
                  <c:v>CRAN_R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numRef>
              <c:f>Exec.Model!$A$2:$A$10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50</c:v>
                </c:pt>
                <c:pt idx="6">
                  <c:v>100</c:v>
                </c:pt>
                <c:pt idx="7">
                  <c:v>200</c:v>
                </c:pt>
                <c:pt idx="8">
                  <c:v>400</c:v>
                </c:pt>
              </c:numCache>
            </c:numRef>
          </c:cat>
          <c:val>
            <c:numRef>
              <c:f>Exec.Model!$E$2:$E$10</c:f>
              <c:numCache>
                <c:formatCode>General</c:formatCode>
                <c:ptCount val="9"/>
                <c:pt idx="0">
                  <c:v>8.2650000000000006</c:v>
                </c:pt>
                <c:pt idx="1">
                  <c:v>16.905999999999999</c:v>
                </c:pt>
                <c:pt idx="2">
                  <c:v>42.365000000000002</c:v>
                </c:pt>
                <c:pt idx="3">
                  <c:v>91.950999999999993</c:v>
                </c:pt>
                <c:pt idx="4">
                  <c:v>178.99600000000001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A25-437A-84C5-FF57F20852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4208040"/>
        <c:axId val="494208368"/>
      </c:lineChart>
      <c:catAx>
        <c:axId val="494208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Number</a:t>
                </a:r>
                <a:r>
                  <a:rPr lang="en-US" sz="2000" baseline="0"/>
                  <a:t> of rows (million)</a:t>
                </a:r>
                <a:endParaRPr 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208368"/>
        <c:crosses val="autoZero"/>
        <c:auto val="1"/>
        <c:lblAlgn val="ctr"/>
        <c:lblOffset val="100"/>
        <c:noMultiLvlLbl val="0"/>
      </c:catAx>
      <c:valAx>
        <c:axId val="4942083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Elapsed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494208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44AE5-3F3B-4ADC-A9FE-0C2B64733F85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27B11-394B-4DC8-8A55-BD9AF5158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6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zure.microsoft.com/en-us/services/hdinsight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Free</a:t>
            </a:r>
            <a:r>
              <a:rPr lang="en-US" baseline="0" dirty="0"/>
              <a:t> subscription, $150/month credit for FTEs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Add ‘New’ and search for “Data Science”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Select data science VM (Windows or Linux)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What’s configured on the DSVM?  R Server with </a:t>
            </a:r>
            <a:r>
              <a:rPr lang="en-US" baseline="0" dirty="0" err="1"/>
              <a:t>ScaleR</a:t>
            </a:r>
            <a:r>
              <a:rPr lang="en-US" baseline="0" dirty="0"/>
              <a:t> PEMA algorithms, Anaconda Python distribution, </a:t>
            </a:r>
            <a:r>
              <a:rPr lang="en-US" baseline="0" dirty="0" err="1"/>
              <a:t>Jupyter</a:t>
            </a:r>
            <a:r>
              <a:rPr lang="en-US" baseline="0" dirty="0"/>
              <a:t>, sample notebooks, Visual Studio Community edition, </a:t>
            </a:r>
            <a:r>
              <a:rPr lang="en-US" baseline="0" dirty="0" err="1"/>
              <a:t>PowerBI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Pricing and size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Can configure web based R Studio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https://azuremarketplace.microsoft.com/en-us/marketplace/apps/microsoft-ads.standard-data-science-vm 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27B11-394B-4DC8-8A55-BD9AF51589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52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Azure HDInsight: </a:t>
            </a:r>
            <a:r>
              <a:rPr lang="en-US" dirty="0">
                <a:hlinkClick r:id="rId3"/>
              </a:rPr>
              <a:t>http://azure.microsoft.com/en-us/services/hdinsight/</a:t>
            </a:r>
            <a:endParaRPr lang="en-US" dirty="0"/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0" indent="0">
              <a:buFont typeface="+mj-lt"/>
              <a:buNone/>
            </a:pPr>
            <a:r>
              <a:rPr lang="en-US" b="0" dirty="0" err="1"/>
              <a:t>SparkR</a:t>
            </a:r>
            <a:endParaRPr lang="en-US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155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2692" lvl="1" indent="0" defTabSz="931954" fontAlgn="base">
              <a:lnSpc>
                <a:spcPct val="90000"/>
              </a:lnSpc>
              <a:spcBef>
                <a:spcPts val="612"/>
              </a:spcBef>
              <a:spcAft>
                <a:spcPts val="612"/>
              </a:spcAft>
              <a:buClr>
                <a:srgbClr val="68217A">
                  <a:lumMod val="50000"/>
                </a:srgbClr>
              </a:buClr>
              <a:buFont typeface="Arial" panose="020B0604020202020204" pitchFamily="34" charset="0"/>
              <a:buNone/>
            </a:pPr>
            <a:endParaRPr lang="en-US" sz="2400" kern="0" dirty="0">
              <a:ln>
                <a:solidFill>
                  <a:srgbClr val="FFFFFF">
                    <a:alpha val="0"/>
                  </a:srgbClr>
                </a:solidFill>
              </a:ln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E7E68-F91A-4BB1-B3D3-3A44C4433E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3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E7E68-F91A-4BB1-B3D3-3A44C4433E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02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choose</a:t>
            </a:r>
            <a:r>
              <a:rPr lang="en-US" baseline="0" dirty="0"/>
              <a:t> a cluster type when provisioning, Hadoop, Spark, R Server on Spark</a:t>
            </a:r>
          </a:p>
          <a:p>
            <a:endParaRPr lang="en-US" baseline="0" dirty="0"/>
          </a:p>
          <a:p>
            <a:r>
              <a:rPr lang="en-US" dirty="0"/>
              <a:t>https://docs.microsoft.com/en-us/azure/hdinsight/hdinsight-hadoop-r-server-get-started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38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58A7-4721-4E96-841F-E2F566DBA11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20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18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latin typeface="Segoe UI Light" panose="020B0502040204020203" pitchFamily="34" charset="0"/>
              <a:ea typeface="MS PGothic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88D5E3-B0C4-244E-905F-C9848084E0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487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618213" y="2972544"/>
            <a:ext cx="10911627" cy="1185965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121917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533" b="1" kern="1200" spc="-67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2087" y="4321239"/>
            <a:ext cx="7540983" cy="318100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467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2087" y="4609298"/>
            <a:ext cx="7537077" cy="276999"/>
          </a:xfrm>
        </p:spPr>
        <p:txBody>
          <a:bodyPr vert="horz" wrap="square" lIns="0" tIns="45720" rIns="0" bIns="45720" rtlCol="0">
            <a:spAutoFit/>
          </a:bodyPr>
          <a:lstStyle>
            <a:lvl1pPr marL="230712" indent="-230712">
              <a:buNone/>
              <a:defRPr lang="en-US" sz="1200" b="0" i="1" kern="1200" spc="107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6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6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6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6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854" y="6266992"/>
            <a:ext cx="1072772" cy="27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604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Generic Section Divider">
    <p:bg bwMode="ltGray">
      <p:bgPr>
        <a:gradFill>
          <a:gsLst>
            <a:gs pos="0">
              <a:srgbClr val="123C63"/>
            </a:gs>
            <a:gs pos="100000">
              <a:srgbClr val="70808E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627743" y="665835"/>
            <a:ext cx="10911627" cy="1185965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121917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533" b="1" kern="1200" spc="-67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4915" y="2014530"/>
            <a:ext cx="7540983" cy="318100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467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34915" y="2302589"/>
            <a:ext cx="7537077" cy="276999"/>
          </a:xfrm>
        </p:spPr>
        <p:txBody>
          <a:bodyPr vert="horz" wrap="square" lIns="0" tIns="45720" rIns="0" bIns="45720" rtlCol="0">
            <a:spAutoFit/>
          </a:bodyPr>
          <a:lstStyle>
            <a:lvl1pPr marL="230712" indent="-230712">
              <a:buNone/>
              <a:defRPr lang="en-US" sz="1200" b="0" i="1" kern="1200" spc="107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6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6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6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6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854" y="6266992"/>
            <a:ext cx="1072772" cy="279584"/>
          </a:xfrm>
          <a:prstGeom prst="rect">
            <a:avLst/>
          </a:prstGeom>
        </p:spPr>
      </p:pic>
      <p:grpSp>
        <p:nvGrpSpPr>
          <p:cNvPr id="8" name="RGB Color Values" hidden="1"/>
          <p:cNvGrpSpPr/>
          <p:nvPr/>
        </p:nvGrpSpPr>
        <p:grpSpPr>
          <a:xfrm>
            <a:off x="0" y="-1524000"/>
            <a:ext cx="12192000" cy="9533467"/>
            <a:chOff x="0" y="-1143000"/>
            <a:chExt cx="9144000" cy="7150100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143000"/>
              <a:ext cx="409575" cy="8763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162" y="-1143000"/>
              <a:ext cx="447675" cy="9429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2050" y="-1123950"/>
              <a:ext cx="361950" cy="9239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099" y="5511800"/>
              <a:ext cx="2047875" cy="495300"/>
            </a:xfrm>
            <a:prstGeom prst="rect">
              <a:avLst/>
            </a:prstGeom>
          </p:spPr>
        </p:pic>
      </p:grpSp>
      <p:grpSp>
        <p:nvGrpSpPr>
          <p:cNvPr id="12" name="Group 11" hidden="1"/>
          <p:cNvGrpSpPr/>
          <p:nvPr/>
        </p:nvGrpSpPr>
        <p:grpSpPr>
          <a:xfrm>
            <a:off x="12616" y="-1523999"/>
            <a:ext cx="12179385" cy="1282700"/>
            <a:chOff x="9461" y="-1143000"/>
            <a:chExt cx="9134539" cy="962025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1" y="-1143000"/>
              <a:ext cx="466725" cy="9620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7750" y="-1095375"/>
              <a:ext cx="476250" cy="914400"/>
            </a:xfrm>
            <a:prstGeom prst="rect">
              <a:avLst/>
            </a:prstGeom>
          </p:spPr>
        </p:pic>
      </p:grpSp>
      <p:grpSp>
        <p:nvGrpSpPr>
          <p:cNvPr id="16" name="Group 15" hidden="1"/>
          <p:cNvGrpSpPr/>
          <p:nvPr/>
        </p:nvGrpSpPr>
        <p:grpSpPr>
          <a:xfrm>
            <a:off x="-38099" y="-1524000"/>
            <a:ext cx="12230100" cy="1244600"/>
            <a:chOff x="-28575" y="-1143000"/>
            <a:chExt cx="9172575" cy="93345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575" y="-1143000"/>
              <a:ext cx="438150" cy="933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375" y="-1114425"/>
              <a:ext cx="428625" cy="904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76633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7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82600" y="2638818"/>
            <a:ext cx="11226800" cy="4102273"/>
            <a:chOff x="298015" y="1979113"/>
            <a:chExt cx="8420100" cy="3076705"/>
          </a:xfrm>
        </p:grpSpPr>
        <p:grpSp>
          <p:nvGrpSpPr>
            <p:cNvPr id="26" name="Group 25"/>
            <p:cNvGrpSpPr/>
            <p:nvPr userDrawn="1"/>
          </p:nvGrpSpPr>
          <p:grpSpPr>
            <a:xfrm>
              <a:off x="298015" y="4340425"/>
              <a:ext cx="8420100" cy="715393"/>
              <a:chOff x="298015" y="4340425"/>
              <a:chExt cx="8420100" cy="715393"/>
            </a:xfrm>
          </p:grpSpPr>
          <p:sp>
            <p:nvSpPr>
              <p:cNvPr id="28" name="Text Box 3"/>
              <p:cNvSpPr txBox="1">
                <a:spLocks noChangeArrowheads="1"/>
              </p:cNvSpPr>
              <p:nvPr userDrawn="1"/>
            </p:nvSpPr>
            <p:spPr bwMode="blackWhite">
              <a:xfrm>
                <a:off x="298015" y="4698033"/>
                <a:ext cx="8420100" cy="35778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 lIns="0" tIns="45713" rIns="0" bIns="182880" anchor="b" anchorCtr="0">
                <a:spAutoFit/>
              </a:bodyPr>
              <a:lstStyle/>
              <a:p>
                <a:pPr algn="ctr" defTabSz="1218768" eaLnBrk="0" hangingPunct="0">
                  <a:defRPr/>
                </a:pPr>
                <a:r>
                  <a:rPr lang="en-US" sz="8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© 2015 Slalom, LLC. All rights reserved. The information herein is for informational purposes only and represents the current view of Slalom, LLC. as of the date of this presentation.</a:t>
                </a:r>
                <a:br>
                  <a:rPr lang="en-US" sz="8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SLALOM MAKES NO WARRANTIES, EXPRESS, IMPLIED, OR STATUTORY, AS TO THE INFORMATION IN THIS PRESENTATION.</a:t>
                </a:r>
              </a:p>
            </p:txBody>
          </p:sp>
          <p:sp>
            <p:nvSpPr>
              <p:cNvPr id="29" name="TextBox 28"/>
              <p:cNvSpPr txBox="1"/>
              <p:nvPr userDrawn="1"/>
            </p:nvSpPr>
            <p:spPr>
              <a:xfrm>
                <a:off x="3555758" y="4340425"/>
                <a:ext cx="1904614" cy="315423"/>
              </a:xfrm>
              <a:prstGeom prst="rect">
                <a:avLst/>
              </a:prstGeom>
              <a:noFill/>
            </p:spPr>
            <p:txBody>
              <a:bodyPr wrap="square" lIns="45720" tIns="0" rIns="0" bIns="91440">
                <a:spAutoFit/>
              </a:bodyPr>
              <a:lstStyle/>
              <a:p>
                <a:pPr algn="ctr" defTabSz="1219120">
                  <a:defRPr/>
                </a:pPr>
                <a:r>
                  <a:rPr lang="en-US" sz="2133" b="1" spc="200" dirty="0">
                    <a:gradFill>
                      <a:gsLst>
                        <a:gs pos="78058">
                          <a:schemeClr val="bg1"/>
                        </a:gs>
                        <a:gs pos="73333">
                          <a:schemeClr val="bg1"/>
                        </a:gs>
                      </a:gsLst>
                      <a:lin ang="5400000" scaled="0"/>
                    </a:gradFill>
                  </a:rPr>
                  <a:t>slalom.com</a:t>
                </a:r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0997" y="1979113"/>
              <a:ext cx="3374136" cy="8793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5177893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rand">
    <p:bg>
      <p:bgPr>
        <a:solidFill>
          <a:srgbClr val="007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82600" y="2638818"/>
            <a:ext cx="11226800" cy="4102273"/>
            <a:chOff x="298015" y="1979113"/>
            <a:chExt cx="8420100" cy="3076705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298015" y="4340425"/>
              <a:ext cx="8420100" cy="715393"/>
              <a:chOff x="298015" y="4340425"/>
              <a:chExt cx="8420100" cy="715393"/>
            </a:xfrm>
          </p:grpSpPr>
          <p:sp>
            <p:nvSpPr>
              <p:cNvPr id="10" name="Text Box 3"/>
              <p:cNvSpPr txBox="1">
                <a:spLocks noChangeArrowheads="1"/>
              </p:cNvSpPr>
              <p:nvPr userDrawn="1"/>
            </p:nvSpPr>
            <p:spPr bwMode="blackWhite">
              <a:xfrm>
                <a:off x="298015" y="4698033"/>
                <a:ext cx="8420100" cy="35778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 lIns="0" tIns="45713" rIns="0" bIns="182880" anchor="b" anchorCtr="0">
                <a:spAutoFit/>
              </a:bodyPr>
              <a:lstStyle/>
              <a:p>
                <a:pPr algn="ctr" defTabSz="1218768" eaLnBrk="0" hangingPunct="0">
                  <a:defRPr/>
                </a:pPr>
                <a:r>
                  <a:rPr lang="en-US" sz="8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© 2015 Slalom, LLC. All rights reserved. The information herein is for informational purposes only and represents the current view of Slalom, LLC. as of the date of this presentation.</a:t>
                </a:r>
                <a:br>
                  <a:rPr lang="en-US" sz="8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SLALOM MAKES NO WARRANTIES, EXPRESS, IMPLIED, OR STATUTORY, AS TO THE INFORMATION IN THIS PRESENTATION.</a:t>
                </a:r>
              </a:p>
            </p:txBody>
          </p:sp>
          <p:sp>
            <p:nvSpPr>
              <p:cNvPr id="12" name="TextBox 11"/>
              <p:cNvSpPr txBox="1"/>
              <p:nvPr userDrawn="1"/>
            </p:nvSpPr>
            <p:spPr>
              <a:xfrm>
                <a:off x="3555758" y="4340425"/>
                <a:ext cx="1904614" cy="315423"/>
              </a:xfrm>
              <a:prstGeom prst="rect">
                <a:avLst/>
              </a:prstGeom>
              <a:noFill/>
            </p:spPr>
            <p:txBody>
              <a:bodyPr wrap="square" lIns="45720" tIns="0" rIns="0" bIns="91440">
                <a:spAutoFit/>
              </a:bodyPr>
              <a:lstStyle/>
              <a:p>
                <a:pPr algn="ctr" defTabSz="1219120">
                  <a:defRPr/>
                </a:pPr>
                <a:r>
                  <a:rPr lang="en-US" sz="2133" b="1" spc="200" dirty="0">
                    <a:gradFill>
                      <a:gsLst>
                        <a:gs pos="78058">
                          <a:schemeClr val="bg1"/>
                        </a:gs>
                        <a:gs pos="73333">
                          <a:schemeClr val="bg1"/>
                        </a:gs>
                      </a:gsLst>
                      <a:lin ang="5400000" scaled="0"/>
                    </a:gradFill>
                  </a:rPr>
                  <a:t>slalom.com</a:t>
                </a: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0997" y="1979113"/>
              <a:ext cx="3374136" cy="8793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683939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ra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3704" y="2629694"/>
            <a:ext cx="10364592" cy="4111397"/>
            <a:chOff x="1278928" y="1972270"/>
            <a:chExt cx="7773444" cy="3083548"/>
          </a:xfrm>
        </p:grpSpPr>
        <p:sp>
          <p:nvSpPr>
            <p:cNvPr id="5" name="Text Box 3"/>
            <p:cNvSpPr txBox="1">
              <a:spLocks noChangeArrowheads="1"/>
            </p:cNvSpPr>
            <p:nvPr userDrawn="1"/>
          </p:nvSpPr>
          <p:spPr bwMode="blackWhite">
            <a:xfrm>
              <a:off x="1278928" y="4698033"/>
              <a:ext cx="7773444" cy="35778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91425" tIns="45713" rIns="0" bIns="182880" anchor="b" anchorCtr="0">
              <a:spAutoFit/>
            </a:bodyPr>
            <a:lstStyle/>
            <a:p>
              <a:pPr algn="ctr" defTabSz="1218768" eaLnBrk="0" hangingPunct="0">
                <a:defRPr/>
              </a:pPr>
              <a:r>
                <a:rPr lang="en-US" sz="8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  <a:t>© 2015 Slalom, LLC. All rights reserved. The information herein is for informational purposes only and represents the current view of Slalom, LLC. as of the date of this presentation.</a:t>
              </a:r>
              <a:br>
                <a:rPr lang="en-US" sz="8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  <a:t>SLALOM MAKES NO WARRANTIES, EXPRESS, IMPLIED, OR STATUTORY, AS TO THE INFORMATION IN THIS PRESENTATION.</a:t>
              </a: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4286480" y="4240217"/>
              <a:ext cx="1758341" cy="315423"/>
            </a:xfrm>
            <a:prstGeom prst="rect">
              <a:avLst/>
            </a:prstGeom>
            <a:noFill/>
          </p:spPr>
          <p:txBody>
            <a:bodyPr wrap="square" lIns="45720" tIns="0" rIns="0" bIns="91440">
              <a:spAutoFit/>
            </a:bodyPr>
            <a:lstStyle/>
            <a:p>
              <a:pPr algn="ctr" defTabSz="1219120">
                <a:defRPr/>
              </a:pPr>
              <a:r>
                <a:rPr lang="en-US" sz="2133" b="1" spc="2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rPr>
                <a:t>slalom.com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582" y="1972270"/>
              <a:ext cx="3374136" cy="87843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82038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08B2-DE40-46FF-9BC1-202FD5B44435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3BA5-4B0D-4A9F-B9C2-DFEC57FF5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44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938398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78032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344882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627743" y="665835"/>
            <a:ext cx="10911627" cy="1185965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121917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533" b="1" kern="1200" spc="-67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4915" y="2014530"/>
            <a:ext cx="7540983" cy="318100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467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34915" y="2302589"/>
            <a:ext cx="7537077" cy="276999"/>
          </a:xfrm>
        </p:spPr>
        <p:txBody>
          <a:bodyPr vert="horz" wrap="square" lIns="0" tIns="45720" rIns="0" bIns="45720" rtlCol="0">
            <a:spAutoFit/>
          </a:bodyPr>
          <a:lstStyle>
            <a:lvl1pPr marL="230712" indent="-230712">
              <a:buNone/>
              <a:defRPr lang="en-US" sz="1200" b="0" i="1" kern="1200" spc="107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6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6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6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6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854" y="6266992"/>
            <a:ext cx="1072772" cy="27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963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8D8808B2-DE40-46FF-9BC1-202FD5B44435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22593BA5-4B0D-4A9F-B9C2-DFEC57FF5A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520700" y="1423633"/>
            <a:ext cx="11143488" cy="15436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7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8D8808B2-DE40-46FF-9BC1-202FD5B44435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22593BA5-4B0D-4A9F-B9C2-DFEC57FF5A9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8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8D8808B2-DE40-46FF-9BC1-202FD5B44435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22593BA5-4B0D-4A9F-B9C2-DFEC57FF5A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20700" y="1422401"/>
            <a:ext cx="5486400" cy="1543628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169152" y="1422401"/>
            <a:ext cx="5486400" cy="1543628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0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00" y="1453177"/>
            <a:ext cx="5486400" cy="42473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lang="en-US" sz="24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lvl="0" indent="0" algn="l" defTabSz="1217054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9152" y="1453177"/>
            <a:ext cx="5486400" cy="42473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lang="en-US" sz="24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lvl="0" indent="0" algn="l" defTabSz="1217054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8D8808B2-DE40-46FF-9BC1-202FD5B44435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22593BA5-4B0D-4A9F-B9C2-DFEC57FF5A9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20700" y="1927618"/>
            <a:ext cx="5486400" cy="1543628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169152" y="1927618"/>
            <a:ext cx="5486400" cy="1543628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99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8D8808B2-DE40-46FF-9BC1-202FD5B44435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22593BA5-4B0D-4A9F-B9C2-DFEC57FF5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9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Generic Section Divider">
    <p:bg bwMode="ltGray">
      <p:bgPr>
        <a:gradFill>
          <a:gsLst>
            <a:gs pos="0">
              <a:srgbClr val="006790"/>
            </a:gs>
            <a:gs pos="100000">
              <a:srgbClr val="A2B96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627743" y="665835"/>
            <a:ext cx="10911627" cy="1185965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121917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533" b="1" kern="1200" spc="-67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4915" y="2014530"/>
            <a:ext cx="7540983" cy="318100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467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34915" y="2302589"/>
            <a:ext cx="7537077" cy="276999"/>
          </a:xfrm>
        </p:spPr>
        <p:txBody>
          <a:bodyPr vert="horz" wrap="square" lIns="0" tIns="45720" rIns="0" bIns="45720" rtlCol="0">
            <a:spAutoFit/>
          </a:bodyPr>
          <a:lstStyle>
            <a:lvl1pPr marL="230712" indent="-230712">
              <a:buNone/>
              <a:defRPr lang="en-US" sz="1200" b="0" i="1" kern="1200" spc="107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6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6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6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6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854" y="6266992"/>
            <a:ext cx="1072772" cy="279584"/>
          </a:xfrm>
          <a:prstGeom prst="rect">
            <a:avLst/>
          </a:prstGeom>
        </p:spPr>
      </p:pic>
      <p:grpSp>
        <p:nvGrpSpPr>
          <p:cNvPr id="8" name="Group 7" hidden="1"/>
          <p:cNvGrpSpPr/>
          <p:nvPr/>
        </p:nvGrpSpPr>
        <p:grpSpPr>
          <a:xfrm>
            <a:off x="25315" y="-1663700"/>
            <a:ext cx="12166685" cy="9541933"/>
            <a:chOff x="18986" y="-1247775"/>
            <a:chExt cx="9125014" cy="7156450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86" y="-1247775"/>
              <a:ext cx="457200" cy="108585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9875" y="-1247775"/>
              <a:ext cx="628650" cy="11239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9175" y="-1200150"/>
              <a:ext cx="504825" cy="10382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9350" y="5432425"/>
              <a:ext cx="2038350" cy="476250"/>
            </a:xfrm>
            <a:prstGeom prst="rect">
              <a:avLst/>
            </a:prstGeom>
          </p:spPr>
        </p:pic>
      </p:grpSp>
      <p:grpSp>
        <p:nvGrpSpPr>
          <p:cNvPr id="12" name="Group 11" hidden="1"/>
          <p:cNvGrpSpPr/>
          <p:nvPr/>
        </p:nvGrpSpPr>
        <p:grpSpPr>
          <a:xfrm>
            <a:off x="25315" y="-1600199"/>
            <a:ext cx="12166685" cy="1384300"/>
            <a:chOff x="18986" y="-1200150"/>
            <a:chExt cx="9125014" cy="1038225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86" y="-1200150"/>
              <a:ext cx="419100" cy="90487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6325" y="-1066800"/>
              <a:ext cx="447675" cy="904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83069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Generic Section Divider">
    <p:bg bwMode="ltGray">
      <p:bgPr>
        <a:gradFill>
          <a:gsLst>
            <a:gs pos="0">
              <a:srgbClr val="AE6C29"/>
            </a:gs>
            <a:gs pos="100000">
              <a:srgbClr val="E5CC1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627743" y="665835"/>
            <a:ext cx="10911627" cy="1185965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121917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533" b="1" kern="1200" spc="-67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4915" y="2014530"/>
            <a:ext cx="7540983" cy="318100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467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34915" y="2302589"/>
            <a:ext cx="7537077" cy="276999"/>
          </a:xfrm>
        </p:spPr>
        <p:txBody>
          <a:bodyPr vert="horz" wrap="square" lIns="0" tIns="45720" rIns="0" bIns="45720" rtlCol="0">
            <a:spAutoFit/>
          </a:bodyPr>
          <a:lstStyle>
            <a:lvl1pPr marL="230712" indent="-230712">
              <a:buNone/>
              <a:defRPr lang="en-US" sz="1200" b="0" i="1" kern="1200" spc="107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6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6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6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6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854" y="6266992"/>
            <a:ext cx="1072772" cy="279584"/>
          </a:xfrm>
          <a:prstGeom prst="rect">
            <a:avLst/>
          </a:prstGeom>
        </p:spPr>
      </p:pic>
      <p:grpSp>
        <p:nvGrpSpPr>
          <p:cNvPr id="8" name="RGB Color Values" hidden="1"/>
          <p:cNvGrpSpPr/>
          <p:nvPr/>
        </p:nvGrpSpPr>
        <p:grpSpPr>
          <a:xfrm>
            <a:off x="0" y="-1524000"/>
            <a:ext cx="12192000" cy="9533467"/>
            <a:chOff x="0" y="-1143000"/>
            <a:chExt cx="9144000" cy="7150100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143000"/>
              <a:ext cx="409575" cy="8763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162" y="-1143000"/>
              <a:ext cx="447675" cy="9429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2050" y="-1123950"/>
              <a:ext cx="361950" cy="9239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099" y="5511800"/>
              <a:ext cx="2047875" cy="495300"/>
            </a:xfrm>
            <a:prstGeom prst="rect">
              <a:avLst/>
            </a:prstGeom>
          </p:spPr>
        </p:pic>
      </p:grpSp>
      <p:grpSp>
        <p:nvGrpSpPr>
          <p:cNvPr id="12" name="Group 11" hidden="1"/>
          <p:cNvGrpSpPr/>
          <p:nvPr/>
        </p:nvGrpSpPr>
        <p:grpSpPr>
          <a:xfrm>
            <a:off x="12616" y="-1523999"/>
            <a:ext cx="12179385" cy="1282700"/>
            <a:chOff x="9461" y="-1143000"/>
            <a:chExt cx="9134539" cy="962025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1" y="-1143000"/>
              <a:ext cx="466725" cy="9620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7750" y="-1095375"/>
              <a:ext cx="47625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92409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09034" y="280162"/>
            <a:ext cx="11580607" cy="637034"/>
          </a:xfrm>
          <a:prstGeom prst="rect">
            <a:avLst/>
          </a:prstGeom>
          <a:noFill/>
        </p:spPr>
        <p:txBody>
          <a:bodyPr vert="horz" wrap="square" lIns="137160" tIns="73152" rIns="137160" bIns="45720" rtlCol="0" anchor="t" anchorCtr="0">
            <a:sp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627" y="6614237"/>
            <a:ext cx="2844800" cy="198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1219170" rtl="0" eaLnBrk="1" latinLnBrk="0" hangingPunct="1">
              <a:defRPr lang="en-US" sz="600" kern="1200" smtClean="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D8808B2-DE40-46FF-9BC1-202FD5B44435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614237"/>
            <a:ext cx="3860800" cy="198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05573" y="6614237"/>
            <a:ext cx="2844800" cy="198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1219170" rtl="0" eaLnBrk="1" latinLnBrk="0" hangingPunct="1">
              <a:defRPr lang="en-US" sz="600" kern="1200" smtClean="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22593BA5-4B0D-4A9F-B9C2-DFEC57FF5A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520700" y="1429512"/>
            <a:ext cx="11159067" cy="154362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7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733" b="0" kern="1200" spc="0" baseline="0">
          <a:gradFill>
            <a:gsLst>
              <a:gs pos="21239">
                <a:srgbClr val="000000"/>
              </a:gs>
              <a:gs pos="42000">
                <a:srgbClr val="000000"/>
              </a:gs>
            </a:gsLst>
            <a:lin ang="5400000" scaled="0"/>
          </a:gra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0712" indent="-230712" algn="l" defTabSz="1219170" rtl="0" eaLnBrk="1" latinLnBrk="0" hangingPunct="1">
        <a:lnSpc>
          <a:spcPct val="90000"/>
        </a:lnSpc>
        <a:spcBef>
          <a:spcPts val="1600"/>
        </a:spcBef>
        <a:buClr>
          <a:srgbClr val="0072C8"/>
        </a:buClr>
        <a:buSzPct val="110000"/>
        <a:buFont typeface="Wingdings" panose="05000000000000000000" pitchFamily="2" charset="2"/>
        <a:buChar char="§"/>
        <a:defRPr lang="en-US" sz="2133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1789" indent="-201079" algn="l" defTabSz="1219170" rtl="0" eaLnBrk="1" latinLnBrk="0" hangingPunct="1">
        <a:lnSpc>
          <a:spcPct val="90000"/>
        </a:lnSpc>
        <a:spcBef>
          <a:spcPts val="8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867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09585" indent="-177796" algn="l" defTabSz="1219170" rtl="0" eaLnBrk="1" latinLnBrk="0" hangingPunct="1">
        <a:lnSpc>
          <a:spcPct val="90000"/>
        </a:lnSpc>
        <a:spcBef>
          <a:spcPts val="533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6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87380" indent="-177796" algn="l" defTabSz="1219170" rtl="0" eaLnBrk="1" latinLnBrk="0" hangingPunct="1">
        <a:lnSpc>
          <a:spcPct val="90000"/>
        </a:lnSpc>
        <a:spcBef>
          <a:spcPts val="4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467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9777" indent="-148163" algn="l" defTabSz="1219170" rtl="0" eaLnBrk="1" latinLnBrk="0" hangingPunct="1">
        <a:lnSpc>
          <a:spcPct val="90000"/>
        </a:lnSpc>
        <a:spcBef>
          <a:spcPts val="4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467" kern="1200" spc="0" baseline="0" dirty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146">
          <p15:clr>
            <a:srgbClr val="F26B43"/>
          </p15:clr>
        </p15:guide>
        <p15:guide id="4" pos="246">
          <p15:clr>
            <a:srgbClr val="F26B43"/>
          </p15:clr>
        </p15:guide>
        <p15:guide id="5" pos="5518">
          <p15:clr>
            <a:srgbClr val="F26B43"/>
          </p15:clr>
        </p15:guide>
        <p15:guide id="6" pos="5616">
          <p15:clr>
            <a:srgbClr val="F26B43"/>
          </p15:clr>
        </p15:guide>
        <p15:guide id="7" orient="horz" pos="154">
          <p15:clr>
            <a:srgbClr val="F26B43"/>
          </p15:clr>
        </p15:guide>
        <p15:guide id="8" orient="horz" pos="6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msdn.microsoft.com/en-us/microsoft-r/scaler-hadoop-getting-started#create-a-compute-context-for-Hadoop-MapReduce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msdn.microsoft.com/microsoft-r/scaler-spark-getting-started#creating-a-compute-context-for-spark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revolutionanalytics.com/2016/10/tutorial-scalable-r-on-spark.html" TargetMode="External"/><Relationship Id="rId2" Type="http://schemas.openxmlformats.org/officeDocument/2006/relationships/hyperlink" Target="http://alizaidi.blob.core.windows.net/training/taxi_large.csv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hdinsight/hdinsight-hadoop-r-server-get-started" TargetMode="External"/><Relationship Id="rId2" Type="http://schemas.openxmlformats.org/officeDocument/2006/relationships/hyperlink" Target="https://docs.microsoft.com/en-us/azure/machine-learning/machine-learning-data-science-virtual-machine-overview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msdn.microsoft.com/en-us/microsoft-r/scaler-hadoop-getting-started" TargetMode="External"/><Relationship Id="rId5" Type="http://schemas.openxmlformats.org/officeDocument/2006/relationships/hyperlink" Target="https://msdn.microsoft.com/en-us/microsoft-r/scaler-spark-getting-started" TargetMode="External"/><Relationship Id="rId4" Type="http://schemas.openxmlformats.org/officeDocument/2006/relationships/hyperlink" Target="https://docs.microsoft.com/en-us/azure/hdinsight/hdinsight-hadoop-r-server-compute-context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latest/sparkr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27743" y="665963"/>
            <a:ext cx="10911627" cy="1185837"/>
          </a:xfrm>
        </p:spPr>
        <p:txBody>
          <a:bodyPr/>
          <a:lstStyle/>
          <a:p>
            <a:r>
              <a:rPr lang="en-US" dirty="0"/>
              <a:t>Provision a Data Science Virtual Machine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77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C60E-8F8C-41D8-9BFF-6DF338C2FC78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/>
              <a:t>10</a:t>
            </a:fld>
            <a:endParaRPr lang="en-US" dirty="0">
              <a:solidFill>
                <a:srgbClr val="505050">
                  <a:tint val="7500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034" y="280162"/>
            <a:ext cx="11580607" cy="729430"/>
          </a:xfrm>
        </p:spPr>
        <p:txBody>
          <a:bodyPr/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Provision an HDInsight cluster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370" y="1699310"/>
            <a:ext cx="8046757" cy="49062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2290" y="994321"/>
            <a:ext cx="892328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Run R scripts against data stored on a Hadoop file system or within Spark.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9920" y="161462"/>
            <a:ext cx="1125809" cy="119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3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34" y="280162"/>
            <a:ext cx="11580607" cy="729430"/>
          </a:xfrm>
        </p:spPr>
        <p:txBody>
          <a:bodyPr/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Different</a:t>
            </a:r>
            <a:r>
              <a:rPr lang="en-US" dirty="0"/>
              <a:t> types of clusters – </a:t>
            </a:r>
            <a:r>
              <a:rPr lang="en-US" sz="3600" dirty="0">
                <a:solidFill>
                  <a:schemeClr val="accent2"/>
                </a:solidFill>
              </a:rPr>
              <a:t>select R Server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89" y="993699"/>
            <a:ext cx="4620382" cy="565409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15007" y="1177159"/>
            <a:ext cx="1933903" cy="8408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37160" rtlCol="0" anchor="ctr" anchorCtr="0"/>
          <a:lstStyle/>
          <a:p>
            <a:pPr algn="ctr"/>
            <a:endParaRPr lang="en-US" sz="2400" dirty="0">
              <a:gradFill>
                <a:gsLst>
                  <a:gs pos="0">
                    <a:schemeClr val="bg1"/>
                  </a:gs>
                  <a:gs pos="98000">
                    <a:schemeClr val="bg1"/>
                  </a:gs>
                </a:gsLst>
                <a:lin ang="5400000" scaled="0"/>
              </a:gradFill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75979" y="1771519"/>
            <a:ext cx="57596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 err="1">
                <a:effectLst/>
              </a:rPr>
              <a:t>RStudio</a:t>
            </a:r>
            <a:r>
              <a:rPr lang="en-US" sz="1600" dirty="0">
                <a:effectLst/>
              </a:rPr>
              <a:t> Server enables you to provide a browser based interface to a version of R running on a remote Linux server. </a:t>
            </a:r>
            <a:r>
              <a:rPr lang="en-US" sz="1600" b="1" dirty="0"/>
              <a:t>R Studio community edition for R Server</a:t>
            </a:r>
            <a:r>
              <a:rPr lang="en-US" sz="1600" dirty="0"/>
              <a:t>: </a:t>
            </a:r>
            <a:r>
              <a:rPr lang="en-US" sz="1600" i="1" dirty="0"/>
              <a:t>this browser-based IDE</a:t>
            </a:r>
            <a:r>
              <a:rPr lang="en-US" sz="1600" dirty="0"/>
              <a:t> is installed by default on the edge/worker node. If you would prefer to not have it installed, then un-check the check box. If you choose to have it installed, then </a:t>
            </a:r>
            <a:r>
              <a:rPr lang="en-US" sz="1600" dirty="0">
                <a:solidFill>
                  <a:schemeClr val="accent2"/>
                </a:solidFill>
              </a:rPr>
              <a:t>you’ll find the URL for accessing the </a:t>
            </a:r>
            <a:r>
              <a:rPr lang="en-US" sz="1600" dirty="0" err="1">
                <a:solidFill>
                  <a:schemeClr val="accent2"/>
                </a:solidFill>
              </a:rPr>
              <a:t>RStudio</a:t>
            </a:r>
            <a:r>
              <a:rPr lang="en-US" sz="1600" dirty="0">
                <a:solidFill>
                  <a:schemeClr val="accent2"/>
                </a:solidFill>
              </a:rPr>
              <a:t> Server login on a portal application blade for your cluster once it’s been created.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364830" y="2869324"/>
            <a:ext cx="3153104" cy="12402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292" y="161460"/>
            <a:ext cx="1124712" cy="1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33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0188" y="1202916"/>
            <a:ext cx="10546694" cy="532665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Hadoop </a:t>
            </a:r>
            <a:r>
              <a:rPr lang="en-US" dirty="0" err="1"/>
              <a:t>MapReduce</a:t>
            </a:r>
            <a:endParaRPr lang="en-US" dirty="0"/>
          </a:p>
          <a:p>
            <a:endParaRPr lang="en-US" dirty="0"/>
          </a:p>
          <a:p>
            <a:pPr marL="230710" lvl="1" indent="0">
              <a:buNone/>
            </a:pPr>
            <a:r>
              <a:rPr lang="en-US" dirty="0"/>
              <a:t>     a. Specify parameters: </a:t>
            </a:r>
          </a:p>
          <a:p>
            <a:pPr marL="23071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myHadoopCluster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RxHadoopMR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3174920" lvl="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hdfsShareDir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myHdfsShareDir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74920" lvl="5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shareDir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myShareDir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74920" lvl="5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sshUsername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mySshUsername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74920" lvl="5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sshHostname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mySshHostname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74920" lvl="5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sshSwitches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mySshSwitches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609584" lvl="3" indent="0">
              <a:buNone/>
            </a:pPr>
            <a:endParaRPr lang="en-US" dirty="0"/>
          </a:p>
          <a:p>
            <a:pPr marL="609584" lvl="3" indent="0">
              <a:buNone/>
            </a:pPr>
            <a:r>
              <a:rPr lang="en-US" sz="1867" dirty="0"/>
              <a:t>b. Specify context:      </a:t>
            </a:r>
          </a:p>
          <a:p>
            <a:pPr marL="609584" lvl="3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rxSetComputeContext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myHadoopCluster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compute context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2130" y="2076335"/>
            <a:ext cx="5665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Create a compute context for Hadoop </a:t>
            </a:r>
            <a:r>
              <a:rPr lang="en-US" dirty="0" err="1">
                <a:hlinkClick r:id="rId2"/>
              </a:rPr>
              <a:t>MapReduce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7139" y="6058157"/>
            <a:ext cx="1142474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b="1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there are default values for </a:t>
            </a:r>
            <a:r>
              <a:rPr lang="en-US" sz="1600" i="1" dirty="0" err="1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shareDir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i="1" dirty="0" err="1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hdfsShareDir</a:t>
            </a:r>
            <a:r>
              <a:rPr lang="en-US" sz="1600" i="1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if you’re running a node of the cluster using these defaults you don’t need to specify them.  You also don’t need the host and user name if you’re already connected to a node on the cluster.  See the link above for more detail on how to use R client to remotely connect to a Spark/Hadoop cluster.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537" y="140138"/>
            <a:ext cx="1145347" cy="12162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7139" y="1072460"/>
            <a:ext cx="8908132" cy="3139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 to your cluster using R Studio Server on port 8787, e.g. http://&lt;ip address&gt;:8787/</a:t>
            </a:r>
          </a:p>
        </p:txBody>
      </p:sp>
    </p:spTree>
    <p:extLst>
      <p:ext uri="{BB962C8B-B14F-4D97-AF65-F5344CB8AC3E}">
        <p14:creationId xmlns:p14="http://schemas.microsoft.com/office/powerpoint/2010/main" val="257276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4575" y="1244957"/>
            <a:ext cx="10546694" cy="4777205"/>
          </a:xfrm>
        </p:spPr>
        <p:txBody>
          <a:bodyPr/>
          <a:lstStyle/>
          <a:p>
            <a:r>
              <a:rPr lang="en-US" dirty="0"/>
              <a:t>Spark</a:t>
            </a:r>
          </a:p>
          <a:p>
            <a:pPr marL="230710" lvl="1" indent="0">
              <a:buNone/>
            </a:pPr>
            <a:endParaRPr lang="en-US" dirty="0"/>
          </a:p>
          <a:p>
            <a:pPr marL="230710" lvl="1" indent="0">
              <a:buNone/>
            </a:pPr>
            <a:r>
              <a:rPr lang="en-US" dirty="0"/>
              <a:t>     a. Specify parameters: </a:t>
            </a:r>
          </a:p>
          <a:p>
            <a:pPr marL="23071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myHadoopCluster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RxSpark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pPr marL="23071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hdfsShareDir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myHdfsShareDir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071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shareDir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myShareDir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071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sshUsername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mySshUsername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071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sshHostname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mySshHostname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071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sshSwitches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mySshSwitches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230710" lvl="1" indent="0">
              <a:buNone/>
            </a:pPr>
            <a:endParaRPr lang="en-US" dirty="0"/>
          </a:p>
          <a:p>
            <a:pPr marL="609584" lvl="3" indent="0">
              <a:buNone/>
            </a:pPr>
            <a:r>
              <a:rPr lang="en-US" sz="1867" dirty="0"/>
              <a:t>b. Specify context:      </a:t>
            </a:r>
          </a:p>
          <a:p>
            <a:pPr marL="609584" lvl="3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rxSetComputeContext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myHadoopCluster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compute context</a:t>
            </a:r>
          </a:p>
        </p:txBody>
      </p:sp>
      <p:sp>
        <p:nvSpPr>
          <p:cNvPr id="4" name="Rectangle 3"/>
          <p:cNvSpPr/>
          <p:nvPr/>
        </p:nvSpPr>
        <p:spPr>
          <a:xfrm>
            <a:off x="956441" y="1613893"/>
            <a:ext cx="39308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Create a compute context for Spark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537" y="140138"/>
            <a:ext cx="1145347" cy="121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11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26106" y="1055770"/>
            <a:ext cx="11143488" cy="4845301"/>
          </a:xfrm>
        </p:spPr>
        <p:txBody>
          <a:bodyPr/>
          <a:lstStyle/>
          <a:p>
            <a:r>
              <a:rPr lang="en-US" dirty="0"/>
              <a:t>Copy data into the cluster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bigDataDirRoot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"/share" </a:t>
            </a:r>
            <a:r>
              <a:rPr lang="en-US" sz="1800" dirty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# define </a:t>
            </a:r>
            <a:r>
              <a:rPr lang="en-US" sz="1800" dirty="0" err="1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hdfs</a:t>
            </a:r>
            <a:r>
              <a:rPr lang="en-US" sz="1800" dirty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 location of the example data </a:t>
            </a:r>
            <a:endParaRPr lang="en-US" sz="2000" dirty="0">
              <a:solidFill>
                <a:srgbClr val="00B050"/>
              </a:solidFill>
              <a:latin typeface="+mn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source &lt;-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system.file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SampleData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/AirlineDemoSmall.csv", 	package="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RevoScaleR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r>
              <a:rPr lang="en-US" sz="2000" dirty="0">
                <a:solidFill>
                  <a:srgbClr val="00B050"/>
                </a:solidFill>
                <a:cs typeface="Courier New" panose="02070309020205020404" pitchFamily="49" charset="0"/>
              </a:rPr>
              <a:t># create pointer to a sample data set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inputDir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file.path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bigDataDirRoot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AirlineDemoSmall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r>
              <a:rPr lang="en-US" sz="2000" dirty="0">
                <a:solidFill>
                  <a:srgbClr val="00B050"/>
                </a:solidFill>
                <a:cs typeface="Courier New" panose="02070309020205020404" pitchFamily="49" charset="0"/>
              </a:rPr>
              <a:t># create 	pointer to a directory location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rxHadoopMakeDir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inputDir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rgbClr val="00B050"/>
                </a:solidFill>
                <a:cs typeface="Courier New" panose="02070309020205020404" pitchFamily="49" charset="0"/>
              </a:rPr>
              <a:t># make directory in </a:t>
            </a:r>
            <a:r>
              <a:rPr lang="en-US" sz="2000" dirty="0" err="1">
                <a:solidFill>
                  <a:srgbClr val="00B050"/>
                </a:solidFill>
                <a:cs typeface="Courier New" panose="02070309020205020404" pitchFamily="49" charset="0"/>
              </a:rPr>
              <a:t>hdfs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rxHadoopCopyFromLocal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(source,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inputDir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rgbClr val="00B050"/>
                </a:solidFill>
                <a:cs typeface="Courier New" panose="02070309020205020404" pitchFamily="49" charset="0"/>
              </a:rPr>
              <a:t># copy sample data into the </a:t>
            </a:r>
            <a:r>
              <a:rPr lang="en-US" sz="2000" dirty="0" err="1">
                <a:solidFill>
                  <a:srgbClr val="00B050"/>
                </a:solidFill>
                <a:cs typeface="Courier New" panose="02070309020205020404" pitchFamily="49" charset="0"/>
              </a:rPr>
              <a:t>hdfs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solidFill>
                  <a:schemeClr val="bg1">
                    <a:lumMod val="50000"/>
                  </a:schemeClr>
                </a:solidFill>
              </a:rPr>
              <a:t>                  (all that to copy a csv and store it!)</a:t>
            </a:r>
          </a:p>
          <a:p>
            <a:r>
              <a:rPr lang="en-US" dirty="0"/>
              <a:t>Define the data source, e.g. </a:t>
            </a:r>
            <a:r>
              <a:rPr lang="en-US" dirty="0" err="1"/>
              <a:t>hdfs</a:t>
            </a:r>
            <a:r>
              <a:rPr lang="en-US" dirty="0"/>
              <a:t>, for R Server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altLang="en-US" sz="2000" dirty="0" err="1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hdfsFS</a:t>
            </a:r>
            <a:r>
              <a:rPr lang="en-US" altLang="en-US" sz="20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altLang="en-US" sz="2000" dirty="0" err="1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RxHdfsFileSystem</a:t>
            </a:r>
            <a:r>
              <a:rPr lang="en-US" altLang="en-US" sz="20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 code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666" y="163522"/>
            <a:ext cx="1108975" cy="117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26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20700" y="1423633"/>
            <a:ext cx="11143488" cy="3891835"/>
          </a:xfrm>
        </p:spPr>
        <p:txBody>
          <a:bodyPr/>
          <a:lstStyle/>
          <a:p>
            <a:r>
              <a:rPr lang="en-US" dirty="0"/>
              <a:t>Read data into R Server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RxTextData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inputDir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missingValueString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"M"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fileSystem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hdfsFS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Summarize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adsSummary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rxSummary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ArrDelay+CRSDepTime+DayOfWeek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, 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 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875" y="6074980"/>
            <a:ext cx="10110952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altLang="en-US" sz="1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rPr>
              <a:t>Some function names begin with</a:t>
            </a:r>
            <a:r>
              <a:rPr lang="en-US" altLang="en-US" sz="1600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00000"/>
                </a:solidFill>
                <a:latin typeface="Arial Unicode MS"/>
                <a:cs typeface="Courier New" panose="02070309020205020404" pitchFamily="49" charset="0"/>
              </a:rPr>
              <a:t>rx</a:t>
            </a:r>
            <a:r>
              <a:rPr lang="en-US" altLang="en-US" sz="1600" dirty="0">
                <a:solidFill>
                  <a:srgbClr val="C00000"/>
                </a:solidFill>
              </a:rPr>
              <a:t> </a:t>
            </a:r>
            <a:r>
              <a:rPr lang="en-US" altLang="en-US" sz="1600" dirty="0">
                <a:solidFill>
                  <a:schemeClr val="tx1">
                    <a:lumMod val="75000"/>
                  </a:schemeClr>
                </a:solidFill>
              </a:rPr>
              <a:t>and others with </a:t>
            </a:r>
            <a:r>
              <a:rPr lang="en-US" altLang="en-US" dirty="0">
                <a:solidFill>
                  <a:srgbClr val="C00000"/>
                </a:solidFill>
                <a:latin typeface="Arial Unicode MS"/>
                <a:cs typeface="Courier New" panose="02070309020205020404" pitchFamily="49" charset="0"/>
              </a:rPr>
              <a:t>Rx</a:t>
            </a:r>
            <a:r>
              <a:rPr lang="en-US" altLang="en-US" sz="1600" dirty="0">
                <a:solidFill>
                  <a:schemeClr val="tx1">
                    <a:lumMod val="75000"/>
                  </a:schemeClr>
                </a:solidFill>
              </a:rPr>
              <a:t>. The </a:t>
            </a:r>
            <a:r>
              <a:rPr lang="en-US" altLang="en-US" dirty="0">
                <a:solidFill>
                  <a:srgbClr val="C00000"/>
                </a:solidFill>
                <a:latin typeface="Arial Unicode MS"/>
                <a:cs typeface="Courier New" panose="02070309020205020404" pitchFamily="49" charset="0"/>
              </a:rPr>
              <a:t>Rx</a:t>
            </a:r>
            <a:r>
              <a:rPr lang="en-US" altLang="en-US" sz="1600" dirty="0">
                <a:solidFill>
                  <a:schemeClr val="tx1">
                    <a:lumMod val="75000"/>
                  </a:schemeClr>
                </a:solidFill>
              </a:rPr>
              <a:t> function name prefix is used to distinguish the class constructors such as data sources and compute contexts.</a:t>
            </a:r>
            <a:endParaRPr lang="en-US" sz="16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666" y="163522"/>
            <a:ext cx="1108975" cy="117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9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27743" y="1258881"/>
            <a:ext cx="10911627" cy="592919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18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27593" y="1181895"/>
            <a:ext cx="11143488" cy="433965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sparklyr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spark_connect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(master = "yarn-client")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download.file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http://alizaidi.blob.core.windows.net/training/taxi_large.csv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, "taxi_large.csv")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wasb_taxi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"/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NYCTaxi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/sample"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rxHadoopListFiles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("/")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rxHadoopMakeDir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wasb_taxi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rxHadoopCopyFromLocal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("taxi_large.csv",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wasb_taxi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rxHadoopCommand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("fs -cat 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NYCTaxi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/sample/taxi_large.csv | head")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taxi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spark_read_csv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path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wasb_taxi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taxisample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header = TRUE)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dirty="0" err="1"/>
              <a:t>sparklyr</a:t>
            </a:r>
            <a:r>
              <a:rPr lang="en-US" dirty="0"/>
              <a:t> package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0924" y="5786244"/>
            <a:ext cx="948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200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Tutorial on R Server, Spark and </a:t>
            </a:r>
            <a:r>
              <a:rPr lang="en-US" sz="2000" dirty="0" err="1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SparkR</a:t>
            </a:r>
            <a:endParaRPr lang="en-US" sz="2000" dirty="0">
              <a:gradFill>
                <a:gsLst>
                  <a:gs pos="0">
                    <a:schemeClr val="tx1"/>
                  </a:gs>
                  <a:gs pos="98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863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>
            <a:spLocks noGrp="1"/>
          </p:cNvSpPr>
          <p:nvPr>
            <p:ph type="title"/>
          </p:nvPr>
        </p:nvSpPr>
        <p:spPr>
          <a:xfrm>
            <a:off x="241184" y="331076"/>
            <a:ext cx="11950815" cy="1140762"/>
          </a:xfrm>
        </p:spPr>
        <p:txBody>
          <a:bodyPr/>
          <a:lstStyle/>
          <a:p>
            <a:r>
              <a:rPr lang="en-US" sz="4705" b="1" spc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latin typeface="Segoe UI Light"/>
                <a:ea typeface="Segoe UI" pitchFamily="34" charset="0"/>
              </a:rPr>
              <a:t>R Server: </a:t>
            </a:r>
            <a:r>
              <a:rPr lang="en-US" sz="4705" b="1" dirty="0">
                <a:solidFill>
                  <a:schemeClr val="tx2">
                    <a:lumMod val="75000"/>
                  </a:schemeClr>
                </a:solidFill>
                <a:latin typeface="Segoe UI Light"/>
                <a:ea typeface="Segoe UI" pitchFamily="34" charset="0"/>
              </a:rPr>
              <a:t>p</a:t>
            </a:r>
            <a:r>
              <a:rPr lang="en-US" sz="4705" b="1" spc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latin typeface="Segoe UI Light"/>
                <a:ea typeface="Segoe UI" pitchFamily="34" charset="0"/>
              </a:rPr>
              <a:t>ortable across multiple platforms</a:t>
            </a:r>
            <a:br>
              <a:rPr lang="en-US" sz="4705" b="1" spc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latin typeface="Segoe UI Light"/>
                <a:ea typeface="Segoe UI" pitchFamily="34" charset="0"/>
              </a:rPr>
            </a:br>
            <a:endParaRPr lang="en-US" sz="2665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52142" y="1726144"/>
            <a:ext cx="10888400" cy="4228677"/>
            <a:chOff x="421512" y="1533067"/>
            <a:chExt cx="10888400" cy="4228677"/>
          </a:xfrm>
        </p:grpSpPr>
        <p:grpSp>
          <p:nvGrpSpPr>
            <p:cNvPr id="7" name="Group 6"/>
            <p:cNvGrpSpPr/>
            <p:nvPr/>
          </p:nvGrpSpPr>
          <p:grpSpPr>
            <a:xfrm>
              <a:off x="574476" y="1545843"/>
              <a:ext cx="4713923" cy="3770655"/>
              <a:chOff x="1196911" y="1091941"/>
              <a:chExt cx="3536445" cy="2758588"/>
            </a:xfrm>
            <a:solidFill>
              <a:schemeClr val="bg1"/>
            </a:solidFill>
          </p:grpSpPr>
          <p:sp>
            <p:nvSpPr>
              <p:cNvPr id="44" name="Cube 43"/>
              <p:cNvSpPr/>
              <p:nvPr/>
            </p:nvSpPr>
            <p:spPr>
              <a:xfrm>
                <a:off x="1898341" y="1091941"/>
                <a:ext cx="2835015" cy="1982783"/>
              </a:xfrm>
              <a:prstGeom prst="cube">
                <a:avLst>
                  <a:gd name="adj" fmla="val 4824"/>
                </a:avLst>
              </a:prstGeom>
              <a:grp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anchor="ctr"/>
              <a:lstStyle/>
              <a:p>
                <a:pPr algn="ctr" defTabSz="896386">
                  <a:defRPr/>
                </a:pPr>
                <a:endParaRPr lang="en-US" sz="1866" b="1" kern="0" dirty="0">
                  <a:solidFill>
                    <a:schemeClr val="lt1">
                      <a:alpha val="99000"/>
                    </a:schemeClr>
                  </a:solidFill>
                </a:endParaRPr>
              </a:p>
            </p:txBody>
          </p:sp>
          <p:sp>
            <p:nvSpPr>
              <p:cNvPr id="45" name="Cube 44"/>
              <p:cNvSpPr/>
              <p:nvPr/>
            </p:nvSpPr>
            <p:spPr>
              <a:xfrm>
                <a:off x="1717358" y="1285892"/>
                <a:ext cx="2835015" cy="1982783"/>
              </a:xfrm>
              <a:prstGeom prst="cube">
                <a:avLst>
                  <a:gd name="adj" fmla="val 4824"/>
                </a:avLst>
              </a:prstGeom>
              <a:grp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anchor="ctr"/>
              <a:lstStyle/>
              <a:p>
                <a:pPr algn="ctr" defTabSz="896386">
                  <a:defRPr/>
                </a:pPr>
                <a:endParaRPr lang="en-US" sz="1866" b="1" kern="0" dirty="0">
                  <a:solidFill>
                    <a:schemeClr val="lt1">
                      <a:alpha val="99000"/>
                    </a:schemeClr>
                  </a:solidFill>
                </a:endParaRPr>
              </a:p>
            </p:txBody>
          </p:sp>
          <p:sp>
            <p:nvSpPr>
              <p:cNvPr id="46" name="Cube 45"/>
              <p:cNvSpPr/>
              <p:nvPr/>
            </p:nvSpPr>
            <p:spPr>
              <a:xfrm>
                <a:off x="1540208" y="1479843"/>
                <a:ext cx="2835015" cy="1982783"/>
              </a:xfrm>
              <a:prstGeom prst="cube">
                <a:avLst>
                  <a:gd name="adj" fmla="val 4824"/>
                </a:avLst>
              </a:prstGeom>
              <a:grp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anchor="ctr"/>
              <a:lstStyle/>
              <a:p>
                <a:pPr algn="ctr" defTabSz="896386">
                  <a:defRPr/>
                </a:pPr>
                <a:endParaRPr lang="en-US" sz="1866" b="1" kern="0" dirty="0">
                  <a:solidFill>
                    <a:schemeClr val="lt1">
                      <a:alpha val="99000"/>
                    </a:schemeClr>
                  </a:solidFill>
                </a:endParaRPr>
              </a:p>
            </p:txBody>
          </p:sp>
          <p:sp>
            <p:nvSpPr>
              <p:cNvPr id="47" name="Cube 46"/>
              <p:cNvSpPr/>
              <p:nvPr/>
            </p:nvSpPr>
            <p:spPr>
              <a:xfrm>
                <a:off x="1373517" y="1664269"/>
                <a:ext cx="2835015" cy="1982783"/>
              </a:xfrm>
              <a:prstGeom prst="cube">
                <a:avLst>
                  <a:gd name="adj" fmla="val 4824"/>
                </a:avLst>
              </a:prstGeom>
              <a:grp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anchor="ctr"/>
              <a:lstStyle/>
              <a:p>
                <a:pPr algn="ctr" defTabSz="896386">
                  <a:defRPr/>
                </a:pPr>
                <a:endParaRPr lang="en-US" sz="1866" b="1" kern="0" dirty="0">
                  <a:solidFill>
                    <a:schemeClr val="lt1">
                      <a:alpha val="99000"/>
                    </a:schemeClr>
                  </a:solidFill>
                </a:endParaRPr>
              </a:p>
            </p:txBody>
          </p:sp>
          <p:sp>
            <p:nvSpPr>
              <p:cNvPr id="48" name="Cube 47"/>
              <p:cNvSpPr/>
              <p:nvPr/>
            </p:nvSpPr>
            <p:spPr>
              <a:xfrm>
                <a:off x="1196911" y="1867746"/>
                <a:ext cx="2835015" cy="1982783"/>
              </a:xfrm>
              <a:prstGeom prst="cube">
                <a:avLst>
                  <a:gd name="adj" fmla="val 4824"/>
                </a:avLst>
              </a:prstGeom>
              <a:grp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anchor="ctr"/>
              <a:lstStyle/>
              <a:p>
                <a:pPr algn="ctr" defTabSz="896386">
                  <a:defRPr/>
                </a:pPr>
                <a:endParaRPr lang="en-US" sz="1866" b="1" kern="0" dirty="0">
                  <a:solidFill>
                    <a:schemeClr val="lt1">
                      <a:alpha val="99000"/>
                    </a:schemeClr>
                  </a:solidFill>
                </a:endParaRPr>
              </a:p>
            </p:txBody>
          </p:sp>
        </p:grpSp>
        <p:sp>
          <p:nvSpPr>
            <p:cNvPr id="8" name="Rectangle 67"/>
            <p:cNvSpPr>
              <a:spLocks noChangeArrowheads="1"/>
            </p:cNvSpPr>
            <p:nvPr/>
          </p:nvSpPr>
          <p:spPr bwMode="auto">
            <a:xfrm>
              <a:off x="684722" y="3059538"/>
              <a:ext cx="3022940" cy="400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869" tIns="60934" rIns="121869" bIns="60934">
              <a:spAutoFit/>
            </a:bodyPr>
            <a:lstStyle/>
            <a:p>
              <a:pPr algn="ctr" defTabSz="896386">
                <a:lnSpc>
                  <a:spcPct val="90000"/>
                </a:lnSpc>
                <a:spcBef>
                  <a:spcPts val="800"/>
                </a:spcBef>
                <a:spcAft>
                  <a:spcPts val="400"/>
                </a:spcAft>
                <a:buClr>
                  <a:srgbClr val="F15D22"/>
                </a:buClr>
              </a:pPr>
              <a:r>
                <a:rPr lang="en-US" sz="1961" kern="0" dirty="0">
                  <a:solidFill>
                    <a:sysClr val="windowText" lastClr="000000"/>
                  </a:solidFill>
                </a:rPr>
                <a:t>R Server portfolio</a:t>
              </a:r>
              <a:endParaRPr lang="en-US" sz="1371" kern="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156751" y="1533067"/>
              <a:ext cx="6153161" cy="782269"/>
              <a:chOff x="5460871" y="1596764"/>
              <a:chExt cx="6276545" cy="797955"/>
            </a:xfrm>
          </p:grpSpPr>
          <p:sp>
            <p:nvSpPr>
              <p:cNvPr id="40" name="Rectangle 67"/>
              <p:cNvSpPr>
                <a:spLocks noChangeArrowheads="1"/>
              </p:cNvSpPr>
              <p:nvPr/>
            </p:nvSpPr>
            <p:spPr bwMode="auto">
              <a:xfrm>
                <a:off x="5969752" y="1775948"/>
                <a:ext cx="2408883" cy="408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869" tIns="60934" rIns="121869" bIns="60934">
                <a:spAutoFit/>
              </a:bodyPr>
              <a:lstStyle/>
              <a:p>
                <a:pPr defTabSz="896386">
                  <a:lnSpc>
                    <a:spcPct val="90000"/>
                  </a:lnSpc>
                  <a:spcBef>
                    <a:spcPts val="800"/>
                  </a:spcBef>
                  <a:spcAft>
                    <a:spcPts val="400"/>
                  </a:spcAft>
                  <a:buClr>
                    <a:srgbClr val="F15D22"/>
                  </a:buClr>
                </a:pPr>
                <a:r>
                  <a:rPr lang="en-US" sz="1961" kern="0" dirty="0">
                    <a:solidFill>
                      <a:sysClr val="windowText" lastClr="000000"/>
                    </a:solidFill>
                  </a:rPr>
                  <a:t>Cloud</a:t>
                </a:r>
                <a:endParaRPr lang="en-US" sz="1371" kern="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5460871" y="1979967"/>
                <a:ext cx="485138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Pentagon 41"/>
              <p:cNvSpPr/>
              <p:nvPr/>
            </p:nvSpPr>
            <p:spPr bwMode="auto">
              <a:xfrm flipH="1">
                <a:off x="9016733" y="1596764"/>
                <a:ext cx="2720683" cy="797955"/>
              </a:xfrm>
              <a:prstGeom prst="homePlate">
                <a:avLst>
                  <a:gd name="adj" fmla="val 14402"/>
                </a:avLst>
              </a:prstGeom>
              <a:solidFill>
                <a:schemeClr val="accent2"/>
              </a:solidFill>
              <a:ln w="381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80121" indent="-280121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sz="1568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Windows</a:t>
                </a:r>
              </a:p>
              <a:p>
                <a:pPr marL="280121" indent="-280121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sz="1568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Linux</a:t>
                </a:r>
              </a:p>
              <a:p>
                <a:pPr marL="280121" indent="-280121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sz="1568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HDInsight</a:t>
                </a: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6891454" y="1979967"/>
                <a:ext cx="2125279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4478244" y="3974022"/>
              <a:ext cx="6831666" cy="579418"/>
              <a:chOff x="4768759" y="4086665"/>
              <a:chExt cx="6968655" cy="591037"/>
            </a:xfrm>
          </p:grpSpPr>
          <p:sp>
            <p:nvSpPr>
              <p:cNvPr id="36" name="Pentagon 35"/>
              <p:cNvSpPr/>
              <p:nvPr/>
            </p:nvSpPr>
            <p:spPr bwMode="auto">
              <a:xfrm flipH="1">
                <a:off x="9016731" y="4086665"/>
                <a:ext cx="2720683" cy="591037"/>
              </a:xfrm>
              <a:prstGeom prst="homePlate">
                <a:avLst>
                  <a:gd name="adj" fmla="val 20266"/>
                </a:avLst>
              </a:prstGeom>
              <a:solidFill>
                <a:schemeClr val="accent2"/>
              </a:solidFill>
              <a:ln w="381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80121" indent="-280121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sz="1568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SQL Server 2016 EE</a:t>
                </a:r>
              </a:p>
              <a:p>
                <a:pPr marL="280121" indent="-280121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sz="1568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SQL Server 2016 SE</a:t>
                </a: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4768759" y="4427115"/>
                <a:ext cx="1177250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67"/>
              <p:cNvSpPr>
                <a:spLocks noChangeArrowheads="1"/>
              </p:cNvSpPr>
              <p:nvPr/>
            </p:nvSpPr>
            <p:spPr bwMode="auto">
              <a:xfrm>
                <a:off x="5987178" y="4223096"/>
                <a:ext cx="1204442" cy="408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21869" tIns="60934" rIns="121869" bIns="60934">
                <a:spAutoFit/>
              </a:bodyPr>
              <a:lstStyle/>
              <a:p>
                <a:pPr defTabSz="896386">
                  <a:lnSpc>
                    <a:spcPct val="90000"/>
                  </a:lnSpc>
                  <a:spcBef>
                    <a:spcPts val="800"/>
                  </a:spcBef>
                  <a:spcAft>
                    <a:spcPts val="400"/>
                  </a:spcAft>
                  <a:buClr>
                    <a:srgbClr val="F15D22"/>
                  </a:buClr>
                </a:pPr>
                <a:r>
                  <a:rPr lang="en-US" sz="1961" kern="0" dirty="0">
                    <a:solidFill>
                      <a:sysClr val="windowText" lastClr="000000"/>
                    </a:solidFill>
                  </a:rPr>
                  <a:t>RDBMS</a:t>
                </a:r>
                <a:endParaRPr lang="en-US" sz="1371" kern="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9" name="Straight Connector 38"/>
              <p:cNvCxnSpPr>
                <a:endCxn id="36" idx="3"/>
              </p:cNvCxnSpPr>
              <p:nvPr/>
            </p:nvCxnSpPr>
            <p:spPr>
              <a:xfrm flipV="1">
                <a:off x="7081024" y="4382184"/>
                <a:ext cx="1935707" cy="6852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4230723" y="4653689"/>
              <a:ext cx="7079187" cy="579418"/>
              <a:chOff x="4516275" y="4690753"/>
              <a:chExt cx="7221139" cy="591037"/>
            </a:xfrm>
          </p:grpSpPr>
          <p:sp>
            <p:nvSpPr>
              <p:cNvPr id="32" name="Pentagon 31"/>
              <p:cNvSpPr/>
              <p:nvPr/>
            </p:nvSpPr>
            <p:spPr bwMode="auto">
              <a:xfrm flipH="1">
                <a:off x="9016731" y="4690753"/>
                <a:ext cx="2720683" cy="591037"/>
              </a:xfrm>
              <a:prstGeom prst="homePlate">
                <a:avLst>
                  <a:gd name="adj" fmla="val 20266"/>
                </a:avLst>
              </a:prstGeom>
              <a:solidFill>
                <a:schemeClr val="accent2"/>
              </a:solidFill>
              <a:ln w="381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80121" indent="-280121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sz="1568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Windows</a:t>
                </a:r>
              </a:p>
              <a:p>
                <a:pPr marL="280121" indent="-280121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sz="1568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Linux</a:t>
                </a:r>
              </a:p>
            </p:txBody>
          </p:sp>
          <p:sp>
            <p:nvSpPr>
              <p:cNvPr id="33" name="Rectangle 125"/>
              <p:cNvSpPr>
                <a:spLocks noChangeArrowheads="1"/>
              </p:cNvSpPr>
              <p:nvPr/>
            </p:nvSpPr>
            <p:spPr bwMode="auto">
              <a:xfrm>
                <a:off x="5987178" y="4782251"/>
                <a:ext cx="3341355" cy="408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869" tIns="60934" rIns="121869" bIns="60934">
                <a:spAutoFit/>
              </a:bodyPr>
              <a:lstStyle/>
              <a:p>
                <a:pPr defTabSz="896386">
                  <a:lnSpc>
                    <a:spcPct val="90000"/>
                  </a:lnSpc>
                  <a:spcBef>
                    <a:spcPts val="800"/>
                  </a:spcBef>
                  <a:spcAft>
                    <a:spcPts val="400"/>
                  </a:spcAft>
                  <a:buClr>
                    <a:srgbClr val="F15D22"/>
                  </a:buClr>
                </a:pPr>
                <a:r>
                  <a:rPr lang="en-US" sz="1961" kern="0" dirty="0">
                    <a:solidFill>
                      <a:sysClr val="windowText" lastClr="000000"/>
                    </a:solidFill>
                  </a:rPr>
                  <a:t>Desktops &amp;</a:t>
                </a:r>
                <a:r>
                  <a:rPr lang="en-US" sz="1371" kern="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sz="1961" kern="0" dirty="0">
                    <a:solidFill>
                      <a:sysClr val="windowText" lastClr="000000"/>
                    </a:solidFill>
                  </a:rPr>
                  <a:t>Servers</a:t>
                </a: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 flipV="1">
                <a:off x="4516275" y="4981105"/>
                <a:ext cx="1470903" cy="10332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8396062" y="4985641"/>
                <a:ext cx="620669" cy="1260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4930580" y="2401186"/>
              <a:ext cx="6379331" cy="790733"/>
              <a:chOff x="5230166" y="2482291"/>
              <a:chExt cx="6507250" cy="806589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5230166" y="2896429"/>
                <a:ext cx="715842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158"/>
              <p:cNvSpPr>
                <a:spLocks noChangeArrowheads="1"/>
              </p:cNvSpPr>
              <p:nvPr/>
            </p:nvSpPr>
            <p:spPr bwMode="auto">
              <a:xfrm>
                <a:off x="5987178" y="2692410"/>
                <a:ext cx="2408884" cy="408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869" tIns="60934" rIns="121869" bIns="60934">
                <a:spAutoFit/>
              </a:bodyPr>
              <a:lstStyle/>
              <a:p>
                <a:pPr defTabSz="896386">
                  <a:lnSpc>
                    <a:spcPct val="90000"/>
                  </a:lnSpc>
                  <a:spcBef>
                    <a:spcPts val="800"/>
                  </a:spcBef>
                  <a:spcAft>
                    <a:spcPts val="400"/>
                  </a:spcAft>
                  <a:buClr>
                    <a:srgbClr val="F15D22"/>
                  </a:buClr>
                </a:pPr>
                <a:r>
                  <a:rPr lang="en-US" sz="1961" kern="0" dirty="0">
                    <a:solidFill>
                      <a:sysClr val="windowText" lastClr="000000"/>
                    </a:solidFill>
                  </a:rPr>
                  <a:t>Hadoop &amp; Spark </a:t>
                </a:r>
              </a:p>
            </p:txBody>
          </p:sp>
          <p:sp>
            <p:nvSpPr>
              <p:cNvPr id="30" name="Pentagon 29"/>
              <p:cNvSpPr/>
              <p:nvPr/>
            </p:nvSpPr>
            <p:spPr bwMode="auto">
              <a:xfrm flipH="1">
                <a:off x="9016733" y="2482291"/>
                <a:ext cx="2720683" cy="806589"/>
              </a:xfrm>
              <a:prstGeom prst="homePlate">
                <a:avLst>
                  <a:gd name="adj" fmla="val 14402"/>
                </a:avLst>
              </a:prstGeom>
              <a:solidFill>
                <a:schemeClr val="accent2"/>
              </a:solidFill>
              <a:ln w="381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80121" indent="-280121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sz="1568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Hortonworks</a:t>
                </a:r>
              </a:p>
              <a:p>
                <a:pPr marL="280121" indent="-280121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sz="1568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Cloudera</a:t>
                </a:r>
              </a:p>
              <a:p>
                <a:pPr marL="280121" indent="-280121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sz="1568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MapR</a:t>
                </a:r>
              </a:p>
            </p:txBody>
          </p:sp>
          <p:cxnSp>
            <p:nvCxnSpPr>
              <p:cNvPr id="31" name="Straight Connector 30"/>
              <p:cNvCxnSpPr>
                <a:endCxn id="30" idx="3"/>
              </p:cNvCxnSpPr>
              <p:nvPr/>
            </p:nvCxnSpPr>
            <p:spPr>
              <a:xfrm flipV="1">
                <a:off x="8073483" y="2885586"/>
                <a:ext cx="943250" cy="10843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4680282" y="3291552"/>
              <a:ext cx="6629628" cy="579418"/>
              <a:chOff x="4974849" y="3334755"/>
              <a:chExt cx="6762566" cy="591037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974849" y="3625943"/>
                <a:ext cx="994903" cy="8661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153"/>
              <p:cNvSpPr>
                <a:spLocks noChangeArrowheads="1"/>
              </p:cNvSpPr>
              <p:nvPr/>
            </p:nvSpPr>
            <p:spPr bwMode="auto">
              <a:xfrm>
                <a:off x="5987178" y="3426254"/>
                <a:ext cx="2408884" cy="408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869" tIns="60934" rIns="121869" bIns="60934">
                <a:spAutoFit/>
              </a:bodyPr>
              <a:lstStyle/>
              <a:p>
                <a:pPr defTabSz="896386">
                  <a:lnSpc>
                    <a:spcPct val="90000"/>
                  </a:lnSpc>
                  <a:spcBef>
                    <a:spcPts val="800"/>
                  </a:spcBef>
                  <a:spcAft>
                    <a:spcPts val="400"/>
                  </a:spcAft>
                  <a:buClr>
                    <a:srgbClr val="F15D22"/>
                  </a:buClr>
                </a:pPr>
                <a:r>
                  <a:rPr lang="en-US" sz="1961" kern="0" dirty="0">
                    <a:solidFill>
                      <a:sysClr val="windowText" lastClr="000000"/>
                    </a:solidFill>
                  </a:rPr>
                  <a:t>EDW</a:t>
                </a:r>
              </a:p>
            </p:txBody>
          </p:sp>
          <p:sp>
            <p:nvSpPr>
              <p:cNvPr id="26" name="Pentagon 25"/>
              <p:cNvSpPr/>
              <p:nvPr/>
            </p:nvSpPr>
            <p:spPr bwMode="auto">
              <a:xfrm flipH="1">
                <a:off x="9016732" y="3334755"/>
                <a:ext cx="2720683" cy="591037"/>
              </a:xfrm>
              <a:prstGeom prst="homePlate">
                <a:avLst>
                  <a:gd name="adj" fmla="val 19814"/>
                </a:avLst>
              </a:prstGeom>
              <a:solidFill>
                <a:schemeClr val="accent2"/>
              </a:solidFill>
              <a:ln w="381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80121" indent="-280121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sz="1568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SQL Server 2016</a:t>
                </a:r>
              </a:p>
              <a:p>
                <a:pPr marL="280121" indent="-280121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sz="1568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Teradata Database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 flipV="1">
                <a:off x="6822265" y="3624853"/>
                <a:ext cx="2194468" cy="25225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84"/>
            <p:cNvGrpSpPr>
              <a:grpSpLocks/>
            </p:cNvGrpSpPr>
            <p:nvPr/>
          </p:nvGrpSpPr>
          <p:grpSpPr bwMode="auto">
            <a:xfrm>
              <a:off x="421512" y="3027786"/>
              <a:ext cx="3758134" cy="2733958"/>
              <a:chOff x="3015597" y="1913085"/>
              <a:chExt cx="2818850" cy="2051553"/>
            </a:xfrm>
          </p:grpSpPr>
          <p:sp>
            <p:nvSpPr>
              <p:cNvPr id="15" name="Cube 14"/>
              <p:cNvSpPr/>
              <p:nvPr/>
            </p:nvSpPr>
            <p:spPr>
              <a:xfrm>
                <a:off x="3015597" y="2300996"/>
                <a:ext cx="457200" cy="1663642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anchor="ctr"/>
              <a:lstStyle/>
              <a:p>
                <a:pPr algn="ctr" defTabSz="896386">
                  <a:defRPr/>
                </a:pPr>
                <a:r>
                  <a:rPr lang="en-US" sz="1866" kern="0" dirty="0">
                    <a:solidFill>
                      <a:schemeClr val="lt1">
                        <a:alpha val="99000"/>
                      </a:schemeClr>
                    </a:solidFill>
                  </a:rPr>
                  <a:t>R+CRAN</a:t>
                </a:r>
              </a:p>
            </p:txBody>
          </p:sp>
          <p:sp>
            <p:nvSpPr>
              <p:cNvPr id="16" name="Cube 15"/>
              <p:cNvSpPr/>
              <p:nvPr/>
            </p:nvSpPr>
            <p:spPr>
              <a:xfrm>
                <a:off x="3415655" y="2300996"/>
                <a:ext cx="457200" cy="1663642"/>
              </a:xfrm>
              <a:prstGeom prst="cub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anchor="ctr"/>
              <a:lstStyle/>
              <a:p>
                <a:pPr algn="ctr" defTabSz="896386">
                  <a:defRPr/>
                </a:pPr>
                <a:r>
                  <a:rPr lang="en-US" sz="1866" kern="0" dirty="0">
                    <a:solidFill>
                      <a:schemeClr val="lt1">
                        <a:alpha val="99000"/>
                      </a:schemeClr>
                    </a:solidFill>
                  </a:rPr>
                  <a:t>Microsoft R Open</a:t>
                </a:r>
              </a:p>
            </p:txBody>
          </p:sp>
          <p:sp>
            <p:nvSpPr>
              <p:cNvPr id="17" name="Cube 16"/>
              <p:cNvSpPr/>
              <p:nvPr/>
            </p:nvSpPr>
            <p:spPr>
              <a:xfrm>
                <a:off x="3829825" y="3497799"/>
                <a:ext cx="2004622" cy="457312"/>
              </a:xfrm>
              <a:prstGeom prst="cub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anchor="ctr"/>
              <a:lstStyle/>
              <a:p>
                <a:pPr algn="ctr" defTabSz="896386">
                  <a:defRPr/>
                </a:pPr>
                <a:r>
                  <a:rPr lang="en-US" sz="1866" kern="0" dirty="0" err="1">
                    <a:solidFill>
                      <a:schemeClr val="lt1">
                        <a:alpha val="99000"/>
                      </a:schemeClr>
                    </a:solidFill>
                  </a:rPr>
                  <a:t>ScaleR</a:t>
                </a:r>
                <a:endParaRPr lang="en-US" sz="1866" kern="0" dirty="0">
                  <a:solidFill>
                    <a:schemeClr val="lt1">
                      <a:alpha val="99000"/>
                    </a:schemeClr>
                  </a:solidFill>
                </a:endParaRPr>
              </a:p>
            </p:txBody>
          </p:sp>
          <p:sp>
            <p:nvSpPr>
              <p:cNvPr id="18" name="Cube 17"/>
              <p:cNvSpPr/>
              <p:nvPr/>
            </p:nvSpPr>
            <p:spPr>
              <a:xfrm>
                <a:off x="3825064" y="3105589"/>
                <a:ext cx="2004621" cy="457312"/>
              </a:xfrm>
              <a:prstGeom prst="cub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anchor="ctr"/>
              <a:lstStyle/>
              <a:p>
                <a:pPr algn="ctr" defTabSz="896386">
                  <a:defRPr/>
                </a:pPr>
                <a:r>
                  <a:rPr lang="en-US" sz="1866" kern="0" dirty="0" err="1">
                    <a:solidFill>
                      <a:schemeClr val="lt1">
                        <a:alpha val="99000"/>
                      </a:schemeClr>
                    </a:solidFill>
                  </a:rPr>
                  <a:t>ConnectR</a:t>
                </a:r>
                <a:endParaRPr lang="en-US" sz="1866" kern="0" dirty="0">
                  <a:solidFill>
                    <a:schemeClr val="lt1">
                      <a:alpha val="99000"/>
                    </a:schemeClr>
                  </a:solidFill>
                </a:endParaRPr>
              </a:p>
            </p:txBody>
          </p:sp>
          <p:sp>
            <p:nvSpPr>
              <p:cNvPr id="21" name="Cube 20"/>
              <p:cNvSpPr/>
              <p:nvPr/>
            </p:nvSpPr>
            <p:spPr>
              <a:xfrm>
                <a:off x="3825064" y="2700678"/>
                <a:ext cx="2004621" cy="457312"/>
              </a:xfrm>
              <a:prstGeom prst="cub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anchor="ctr"/>
              <a:lstStyle/>
              <a:p>
                <a:pPr algn="ctr" defTabSz="896386">
                  <a:defRPr/>
                </a:pPr>
                <a:r>
                  <a:rPr lang="en-US" sz="1866" kern="0" dirty="0" err="1">
                    <a:solidFill>
                      <a:schemeClr val="lt1">
                        <a:alpha val="99000"/>
                      </a:schemeClr>
                    </a:solidFill>
                  </a:rPr>
                  <a:t>DistributedR</a:t>
                </a:r>
                <a:endParaRPr lang="en-US" sz="1866" kern="0" dirty="0">
                  <a:solidFill>
                    <a:schemeClr val="lt1">
                      <a:alpha val="99000"/>
                    </a:schemeClr>
                  </a:solidFill>
                </a:endParaRPr>
              </a:p>
            </p:txBody>
          </p:sp>
          <p:sp>
            <p:nvSpPr>
              <p:cNvPr id="22" name="Cube 21"/>
              <p:cNvSpPr/>
              <p:nvPr/>
            </p:nvSpPr>
            <p:spPr>
              <a:xfrm>
                <a:off x="3829825" y="2300530"/>
                <a:ext cx="1999860" cy="457312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anchor="ctr"/>
              <a:lstStyle/>
              <a:p>
                <a:pPr algn="ctr" defTabSz="896386">
                  <a:defRPr/>
                </a:pPr>
                <a:r>
                  <a:rPr lang="en-US" sz="1866" kern="0" dirty="0" err="1">
                    <a:solidFill>
                      <a:schemeClr val="lt1">
                        <a:alpha val="99000"/>
                      </a:schemeClr>
                    </a:solidFill>
                  </a:rPr>
                  <a:t>DeployR</a:t>
                </a:r>
                <a:endParaRPr lang="en-US" sz="1866" kern="0" dirty="0">
                  <a:solidFill>
                    <a:schemeClr val="lt1">
                      <a:alpha val="99000"/>
                    </a:schemeClr>
                  </a:solidFill>
                </a:endParaRPr>
              </a:p>
            </p:txBody>
          </p:sp>
          <p:sp>
            <p:nvSpPr>
              <p:cNvPr id="23" name="Cube 22"/>
              <p:cNvSpPr/>
              <p:nvPr/>
            </p:nvSpPr>
            <p:spPr>
              <a:xfrm>
                <a:off x="3015597" y="1913085"/>
                <a:ext cx="2814088" cy="457312"/>
              </a:xfrm>
              <a:prstGeom prst="cube">
                <a:avLst/>
              </a:prstGeom>
              <a:solidFill>
                <a:schemeClr val="bg1">
                  <a:lumMod val="85000"/>
                </a:schemeClr>
              </a:solidFill>
              <a:ln w="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anchor="ctr"/>
              <a:lstStyle/>
              <a:p>
                <a:pPr algn="ctr" defTabSz="896386"/>
                <a:r>
                  <a:rPr lang="en-US" sz="1765" kern="0" dirty="0">
                    <a:solidFill>
                      <a:schemeClr val="tx1"/>
                    </a:solidFill>
                  </a:rPr>
                  <a:t>R Server Technology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896023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602396"/>
          </a:xfrm>
        </p:spPr>
        <p:txBody>
          <a:bodyPr/>
          <a:lstStyle/>
          <a:p>
            <a:r>
              <a:rPr lang="en-US" dirty="0">
                <a:hlinkClick r:id="rId2"/>
              </a:rPr>
              <a:t>Azure Data Science Virtual Machines</a:t>
            </a:r>
            <a:endParaRPr lang="en-US" dirty="0"/>
          </a:p>
          <a:p>
            <a:r>
              <a:rPr lang="en-US" dirty="0">
                <a:hlinkClick r:id="rId3"/>
              </a:rPr>
              <a:t>R Server on Hadoop</a:t>
            </a:r>
            <a:endParaRPr lang="en-US" dirty="0"/>
          </a:p>
          <a:p>
            <a:r>
              <a:rPr lang="pt-BR" dirty="0">
                <a:hlinkClick r:id="rId4"/>
              </a:rPr>
              <a:t>R Server Compute Context on Hadoop</a:t>
            </a:r>
            <a:endParaRPr lang="pt-BR" dirty="0"/>
          </a:p>
          <a:p>
            <a:pPr lvl="1"/>
            <a:r>
              <a:rPr lang="pt-BR" dirty="0">
                <a:hlinkClick r:id="rId5"/>
              </a:rPr>
              <a:t>Spark</a:t>
            </a:r>
            <a:endParaRPr lang="pt-BR" dirty="0"/>
          </a:p>
          <a:p>
            <a:pPr lvl="1"/>
            <a:r>
              <a:rPr lang="pt-BR" dirty="0">
                <a:hlinkClick r:id="rId6"/>
              </a:rPr>
              <a:t>MapReduce</a:t>
            </a:r>
            <a:endParaRPr lang="pt-BR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158" y="5833242"/>
            <a:ext cx="10110952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altLang="en-US" sz="1600" dirty="0">
                <a:latin typeface="Arial" panose="020B0604020202020204" pitchFamily="34" charset="0"/>
              </a:rPr>
              <a:t>Some function names begin with </a:t>
            </a:r>
            <a:r>
              <a:rPr lang="en-US" altLang="en-US" dirty="0" err="1">
                <a:solidFill>
                  <a:srgbClr val="C7254E"/>
                </a:solidFill>
                <a:latin typeface="Arial Unicode MS"/>
                <a:cs typeface="Courier New" panose="02070309020205020404" pitchFamily="49" charset="0"/>
              </a:rPr>
              <a:t>rx</a:t>
            </a:r>
            <a:r>
              <a:rPr lang="en-US" altLang="en-US" sz="1600" dirty="0"/>
              <a:t> and others with </a:t>
            </a:r>
            <a:r>
              <a:rPr lang="en-US" altLang="en-US" dirty="0">
                <a:solidFill>
                  <a:srgbClr val="C7254E"/>
                </a:solidFill>
                <a:latin typeface="Arial Unicode MS"/>
                <a:cs typeface="Courier New" panose="02070309020205020404" pitchFamily="49" charset="0"/>
              </a:rPr>
              <a:t>Rx</a:t>
            </a:r>
            <a:r>
              <a:rPr lang="en-US" altLang="en-US" sz="1600" dirty="0"/>
              <a:t>. The </a:t>
            </a:r>
            <a:r>
              <a:rPr lang="en-US" altLang="en-US" dirty="0">
                <a:solidFill>
                  <a:srgbClr val="C7254E"/>
                </a:solidFill>
                <a:latin typeface="Arial Unicode MS"/>
                <a:cs typeface="Courier New" panose="02070309020205020404" pitchFamily="49" charset="0"/>
              </a:rPr>
              <a:t>Rx</a:t>
            </a:r>
            <a:r>
              <a:rPr lang="en-US" altLang="en-US" sz="1600" dirty="0"/>
              <a:t> function name prefix is used to distinguish the class constructors such as data sources and compute contexts.</a:t>
            </a:r>
            <a:endParaRPr lang="en-US" sz="1600" dirty="0">
              <a:gradFill>
                <a:gsLst>
                  <a:gs pos="0">
                    <a:schemeClr val="tx1"/>
                  </a:gs>
                  <a:gs pos="98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9962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27593" y="1097630"/>
            <a:ext cx="11143488" cy="5657896"/>
          </a:xfrm>
        </p:spPr>
        <p:txBody>
          <a:bodyPr/>
          <a:lstStyle/>
          <a:p>
            <a:r>
              <a:rPr lang="en-US" sz="3200" b="1" dirty="0"/>
              <a:t>In the cloud: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Azure Data Science Virtual Machine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33" dirty="0"/>
              <a:t>Windows &amp; Linux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Azure SQL Server 2016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Azure </a:t>
            </a:r>
            <a:r>
              <a:rPr lang="en-US" sz="2800" dirty="0" err="1"/>
              <a:t>HDInsights</a:t>
            </a:r>
            <a:endParaRPr lang="en-US" sz="2800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dirty="0"/>
          </a:p>
          <a:p>
            <a:r>
              <a:rPr lang="en-US" sz="3200" b="1" dirty="0"/>
              <a:t>On premises</a:t>
            </a:r>
            <a:r>
              <a:rPr lang="en-US" sz="3200" dirty="0"/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Microsoft R Client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SQL Server 2016 (Stand alone or with SQL Server)</a:t>
            </a:r>
          </a:p>
          <a:p>
            <a:pPr marL="23071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get R Server?</a:t>
            </a:r>
          </a:p>
        </p:txBody>
      </p:sp>
    </p:spTree>
    <p:extLst>
      <p:ext uri="{BB962C8B-B14F-4D97-AF65-F5344CB8AC3E}">
        <p14:creationId xmlns:p14="http://schemas.microsoft.com/office/powerpoint/2010/main" val="2518855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84515" y="2282053"/>
            <a:ext cx="11819162" cy="3724612"/>
            <a:chOff x="184515" y="2654787"/>
            <a:chExt cx="11819162" cy="3835346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-529595" y="3368897"/>
              <a:ext cx="3835346" cy="2407125"/>
            </a:xfrm>
            <a:prstGeom prst="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37160" rtlCol="0" anchor="ctr" anchorCtr="0"/>
            <a:lstStyle/>
            <a:p>
              <a:pPr algn="ctr"/>
              <a:endParaRPr lang="en-US" sz="2400" dirty="0">
                <a:gradFill>
                  <a:gsLst>
                    <a:gs pos="0">
                      <a:schemeClr val="bg1"/>
                    </a:gs>
                    <a:gs pos="98000">
                      <a:schemeClr val="bg1"/>
                    </a:gs>
                  </a:gsLst>
                  <a:lin ang="5400000" scaled="0"/>
                </a:gradFill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>
            <a:xfrm rot="5400000">
              <a:off x="8882442" y="3368897"/>
              <a:ext cx="3835346" cy="2407125"/>
            </a:xfrm>
            <a:prstGeom prst="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37160" rtlCol="0" anchor="ctr" anchorCtr="0"/>
            <a:lstStyle/>
            <a:p>
              <a:pPr algn="ctr"/>
              <a:endParaRPr lang="en-US" sz="2400" dirty="0">
                <a:gradFill>
                  <a:gsLst>
                    <a:gs pos="0">
                      <a:schemeClr val="bg1"/>
                    </a:gs>
                    <a:gs pos="98000">
                      <a:schemeClr val="bg1"/>
                    </a:gs>
                  </a:gsLst>
                  <a:lin ang="5400000" scaled="0"/>
                </a:gradFill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38134" y="3226166"/>
              <a:ext cx="9035992" cy="26925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37160" rtlCol="0" anchor="ctr" anchorCtr="0"/>
            <a:lstStyle/>
            <a:p>
              <a:pPr algn="ctr"/>
              <a:endParaRPr lang="en-US" sz="2400" dirty="0">
                <a:gradFill>
                  <a:gsLst>
                    <a:gs pos="0">
                      <a:schemeClr val="bg1"/>
                    </a:gs>
                    <a:gs pos="98000">
                      <a:schemeClr val="bg1"/>
                    </a:gs>
                  </a:gsLst>
                  <a:lin ang="5400000" scaled="0"/>
                </a:gradFill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74005" y="1711354"/>
            <a:ext cx="11747731" cy="3994630"/>
            <a:chOff x="-57150" y="1383215"/>
            <a:chExt cx="12031436" cy="4112232"/>
          </a:xfrm>
        </p:grpSpPr>
        <p:sp>
          <p:nvSpPr>
            <p:cNvPr id="47" name="TextBox 46"/>
            <p:cNvSpPr txBox="1"/>
            <p:nvPr/>
          </p:nvSpPr>
          <p:spPr>
            <a:xfrm>
              <a:off x="1906133" y="1399061"/>
              <a:ext cx="1189567" cy="49885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2400"/>
                </a:spcAft>
                <a:buClr>
                  <a:srgbClr val="A80000"/>
                </a:buClr>
              </a:pPr>
              <a:r>
                <a:rPr lang="en-US" sz="1400" b="1" dirty="0">
                  <a:ea typeface="Segoe UI Black" panose="020B0A02040204020203" pitchFamily="34" charset="0"/>
                  <a:cs typeface="Segoe UI Black" panose="020B0A02040204020203" pitchFamily="34" charset="0"/>
                </a:rPr>
                <a:t>Data Sources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771480" y="1396813"/>
              <a:ext cx="1366619" cy="495053"/>
              <a:chOff x="3864837" y="1366348"/>
              <a:chExt cx="1366619" cy="495053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4041889" y="1366348"/>
                <a:ext cx="1189567" cy="28947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2400"/>
                  </a:spcAft>
                  <a:buClr>
                    <a:srgbClr val="A80000"/>
                  </a:buClr>
                </a:pPr>
                <a:r>
                  <a:rPr lang="en-US" sz="1400" b="1" dirty="0">
                    <a:ea typeface="Segoe UI Black" panose="020B0A02040204020203" pitchFamily="34" charset="0"/>
                    <a:cs typeface="Segoe UI Black" panose="020B0A02040204020203" pitchFamily="34" charset="0"/>
                  </a:rPr>
                  <a:t>Data Partition 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864837" y="1571927"/>
                <a:ext cx="1189567" cy="28947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2400"/>
                  </a:spcAft>
                  <a:buClr>
                    <a:srgbClr val="A80000"/>
                  </a:buClr>
                </a:pPr>
                <a:r>
                  <a:rPr lang="en-US" sz="1400" b="1" dirty="0">
                    <a:ea typeface="Segoe UI Black" panose="020B0A02040204020203" pitchFamily="34" charset="0"/>
                    <a:cs typeface="Segoe UI Black" panose="020B0A02040204020203" pitchFamily="34" charset="0"/>
                  </a:rPr>
                  <a:t>Feature Engineering 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160361" y="1444234"/>
              <a:ext cx="1325254" cy="427052"/>
              <a:chOff x="6183387" y="2611776"/>
              <a:chExt cx="1325254" cy="42705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6183387" y="2611776"/>
                <a:ext cx="1189567" cy="197117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2400"/>
                  </a:spcAft>
                  <a:buClr>
                    <a:srgbClr val="A80000"/>
                  </a:buClr>
                </a:pPr>
                <a:r>
                  <a:rPr lang="en-US" sz="1400" b="1" dirty="0">
                    <a:ea typeface="Segoe UI Black" panose="020B0A02040204020203" pitchFamily="34" charset="0"/>
                    <a:cs typeface="Segoe UI Black" panose="020B0A02040204020203" pitchFamily="34" charset="0"/>
                  </a:rPr>
                  <a:t>Model Training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319074" y="2841711"/>
                <a:ext cx="1189567" cy="197117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2400"/>
                  </a:spcAft>
                  <a:buClr>
                    <a:srgbClr val="A80000"/>
                  </a:buClr>
                </a:pPr>
                <a:r>
                  <a:rPr lang="en-US" sz="1400" b="1" dirty="0">
                    <a:ea typeface="Segoe UI Black" panose="020B0A02040204020203" pitchFamily="34" charset="0"/>
                    <a:cs typeface="Segoe UI Black" panose="020B0A02040204020203" pitchFamily="34" charset="0"/>
                  </a:rPr>
                  <a:t>Predictions</a:t>
                </a: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8174440" y="1392452"/>
              <a:ext cx="1377106" cy="322560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2400"/>
                </a:spcAft>
                <a:buClr>
                  <a:srgbClr val="A80000"/>
                </a:buClr>
              </a:pPr>
              <a:r>
                <a:rPr lang="en-US" sz="1400" b="1" dirty="0">
                  <a:ea typeface="Segoe UI Black" panose="020B0A02040204020203" pitchFamily="34" charset="0"/>
                  <a:cs typeface="Segoe UI Black" panose="020B0A02040204020203" pitchFamily="34" charset="0"/>
                </a:rPr>
                <a:t>Web Services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-57150" y="2004295"/>
              <a:ext cx="12031436" cy="52976"/>
            </a:xfrm>
            <a:prstGeom prst="line">
              <a:avLst/>
            </a:prstGeom>
            <a:ln w="1905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0120341" y="1383215"/>
              <a:ext cx="1420935" cy="378972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2400"/>
                </a:spcAft>
                <a:buClr>
                  <a:srgbClr val="A80000"/>
                </a:buClr>
              </a:pPr>
              <a:r>
                <a:rPr lang="en-US" sz="1400" b="1" dirty="0">
                  <a:ea typeface="Segoe UI Black" panose="020B0A02040204020203" pitchFamily="34" charset="0"/>
                  <a:cs typeface="Segoe UI Black" panose="020B0A02040204020203" pitchFamily="34" charset="0"/>
                </a:rPr>
                <a:t>Consumption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 flipH="1">
              <a:off x="3409706" y="1505334"/>
              <a:ext cx="363" cy="3990113"/>
            </a:xfrm>
            <a:prstGeom prst="line">
              <a:avLst/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065748" y="1505334"/>
              <a:ext cx="16819" cy="3913903"/>
            </a:xfrm>
            <a:prstGeom prst="line">
              <a:avLst/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7923057" y="1505334"/>
              <a:ext cx="54488" cy="3913903"/>
            </a:xfrm>
            <a:prstGeom prst="line">
              <a:avLst/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9925823" y="1503747"/>
              <a:ext cx="72252" cy="3915490"/>
            </a:xfrm>
            <a:prstGeom prst="line">
              <a:avLst/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26555" y="289958"/>
            <a:ext cx="11747731" cy="729430"/>
          </a:xfrm>
        </p:spPr>
        <p:txBody>
          <a:bodyPr/>
          <a:lstStyle/>
          <a:p>
            <a:r>
              <a:rPr lang="en-US" sz="4400" dirty="0">
                <a:solidFill>
                  <a:schemeClr val="tx2"/>
                </a:solidFill>
              </a:rPr>
              <a:t>Scale on big data - R Server + Azure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038701" y="3626208"/>
            <a:ext cx="1453663" cy="1187940"/>
            <a:chOff x="1000369" y="3038855"/>
            <a:chExt cx="1453663" cy="11879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8316" y="3038855"/>
              <a:ext cx="780290" cy="78029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00369" y="3727940"/>
              <a:ext cx="1453663" cy="49885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2400"/>
                </a:spcAft>
                <a:buClr>
                  <a:srgbClr val="A80000"/>
                </a:buClr>
              </a:pPr>
              <a:r>
                <a:rPr lang="en-US" sz="1100" b="1" dirty="0">
                  <a:solidFill>
                    <a:srgbClr val="0079D6"/>
                  </a:solidFill>
                  <a:ea typeface="Segoe UI Black" panose="020B0A02040204020203" pitchFamily="34" charset="0"/>
                  <a:cs typeface="Segoe UI Black" panose="020B0A02040204020203" pitchFamily="34" charset="0"/>
                </a:rPr>
                <a:t>Azure Blob Storage</a:t>
              </a:r>
            </a:p>
          </p:txBody>
        </p:sp>
      </p:grpSp>
      <p:pic>
        <p:nvPicPr>
          <p:cNvPr id="1026" name="Picture 2" descr="http://spark.apache.org/images/spark-logo-tradem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657" y="4495043"/>
            <a:ext cx="1093072" cy="5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411472" y="2944096"/>
            <a:ext cx="1002852" cy="1100857"/>
            <a:chOff x="3604292" y="2658343"/>
            <a:chExt cx="1002852" cy="110085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093" y="2658343"/>
              <a:ext cx="780290" cy="78029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604292" y="3260345"/>
              <a:ext cx="1002852" cy="49885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no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Aft>
                  <a:spcPts val="2400"/>
                </a:spcAft>
                <a:buClr>
                  <a:srgbClr val="A80000"/>
                </a:buClr>
                <a:defRPr sz="1100" b="1">
                  <a:solidFill>
                    <a:srgbClr val="0079D6"/>
                  </a:solidFill>
                  <a:ea typeface="Segoe UI Black" panose="020B0A02040204020203" pitchFamily="34" charset="0"/>
                  <a:cs typeface="Segoe UI Black" panose="020B0A02040204020203" pitchFamily="34" charset="0"/>
                </a:defRPr>
              </a:lvl1pPr>
            </a:lstStyle>
            <a:p>
              <a:r>
                <a:rPr lang="en-US" dirty="0"/>
                <a:t>HDInsight</a:t>
              </a:r>
            </a:p>
          </p:txBody>
        </p:sp>
      </p:grpSp>
      <p:sp>
        <p:nvSpPr>
          <p:cNvPr id="11" name="Left Brace 10"/>
          <p:cNvSpPr/>
          <p:nvPr/>
        </p:nvSpPr>
        <p:spPr>
          <a:xfrm>
            <a:off x="4043987" y="2857016"/>
            <a:ext cx="194150" cy="2313216"/>
          </a:xfrm>
          <a:prstGeom prst="leftBrace">
            <a:avLst/>
          </a:prstGeom>
          <a:ln w="285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10800000">
            <a:off x="5623639" y="2856878"/>
            <a:ext cx="201020" cy="2313353"/>
          </a:xfrm>
          <a:prstGeom prst="leftBrace">
            <a:avLst/>
          </a:prstGeom>
          <a:ln w="285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375049" y="3546098"/>
            <a:ext cx="1504910" cy="1176845"/>
            <a:chOff x="5689463" y="3351550"/>
            <a:chExt cx="1504910" cy="1176845"/>
          </a:xfrm>
        </p:grpSpPr>
        <p:pic>
          <p:nvPicPr>
            <p:cNvPr id="1032" name="Picture 8" descr="https://assets.datacamp.com/production/course_594/author_images/RA_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1" y="3351550"/>
              <a:ext cx="769195" cy="769195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5689463" y="4029540"/>
              <a:ext cx="1504910" cy="49885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2400"/>
                </a:spcAft>
                <a:buClr>
                  <a:srgbClr val="A80000"/>
                </a:buClr>
              </a:pPr>
              <a:r>
                <a:rPr lang="en-US" sz="1100" b="1" dirty="0">
                  <a:solidFill>
                    <a:srgbClr val="FF6633"/>
                  </a:solidFill>
                  <a:ea typeface="Segoe UI Black" panose="020B0A02040204020203" pitchFamily="34" charset="0"/>
                  <a:cs typeface="Segoe UI Black" panose="020B0A02040204020203" pitchFamily="34" charset="0"/>
                </a:rPr>
                <a:t>Microsoft R Server</a:t>
              </a: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>
            <a:off x="5824659" y="4015264"/>
            <a:ext cx="871416" cy="1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8139470" y="3523017"/>
            <a:ext cx="1908856" cy="1199926"/>
            <a:chOff x="7295296" y="3128283"/>
            <a:chExt cx="1908856" cy="119992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3186" y="3128283"/>
              <a:ext cx="780290" cy="78029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295296" y="3829354"/>
              <a:ext cx="1908856" cy="49885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2400"/>
                </a:spcAft>
                <a:buClr>
                  <a:srgbClr val="A80000"/>
                </a:buClr>
              </a:pPr>
              <a:r>
                <a:rPr lang="en-US" sz="1100" b="1" dirty="0">
                  <a:solidFill>
                    <a:srgbClr val="0079D6"/>
                  </a:solidFill>
                  <a:ea typeface="Segoe UI Black" panose="020B0A02040204020203" pitchFamily="34" charset="0"/>
                  <a:cs typeface="Segoe UI Black" panose="020B0A02040204020203" pitchFamily="34" charset="0"/>
                </a:rPr>
                <a:t>Azure Machine Learning</a:t>
              </a: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7657860" y="3978328"/>
            <a:ext cx="1028421" cy="12954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0282266" y="2923319"/>
            <a:ext cx="1272483" cy="1189722"/>
            <a:chOff x="10120342" y="3247468"/>
            <a:chExt cx="1272483" cy="118972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1588" y="3247468"/>
              <a:ext cx="780290" cy="78029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0120342" y="3938335"/>
              <a:ext cx="1272483" cy="49885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2400"/>
                </a:spcAft>
                <a:buClr>
                  <a:srgbClr val="A80000"/>
                </a:buClr>
              </a:pPr>
              <a:r>
                <a:rPr lang="en-US" sz="1100" b="1" dirty="0">
                  <a:solidFill>
                    <a:srgbClr val="0079D6"/>
                  </a:solidFill>
                  <a:ea typeface="Segoe UI Black" panose="020B0A02040204020203" pitchFamily="34" charset="0"/>
                  <a:cs typeface="Segoe UI Black" panose="020B0A02040204020203" pitchFamily="34" charset="0"/>
                </a:rPr>
                <a:t>Web Application</a:t>
              </a:r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V="1">
            <a:off x="9455947" y="3342547"/>
            <a:ext cx="938515" cy="648735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/>
          <p:cNvCxnSpPr>
            <a:stCxn id="1032" idx="0"/>
            <a:endCxn id="5" idx="0"/>
          </p:cNvCxnSpPr>
          <p:nvPr/>
        </p:nvCxnSpPr>
        <p:spPr>
          <a:xfrm rot="16200000" flipH="1" flipV="1">
            <a:off x="4941434" y="1401457"/>
            <a:ext cx="80110" cy="4369392"/>
          </a:xfrm>
          <a:prstGeom prst="bentConnector3">
            <a:avLst>
              <a:gd name="adj1" fmla="val -1114602"/>
            </a:avLst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" idx="3"/>
            <a:endCxn id="11" idx="1"/>
          </p:cNvCxnSpPr>
          <p:nvPr/>
        </p:nvCxnSpPr>
        <p:spPr>
          <a:xfrm flipV="1">
            <a:off x="3186938" y="4013624"/>
            <a:ext cx="857049" cy="2729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1930400" y="1711355"/>
            <a:ext cx="13469" cy="3994629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88142" y="1609598"/>
            <a:ext cx="1189567" cy="49885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noAutofit/>
          </a:bodyPr>
          <a:lstStyle/>
          <a:p>
            <a:pPr>
              <a:lnSpc>
                <a:spcPct val="90000"/>
              </a:lnSpc>
              <a:spcAft>
                <a:spcPts val="2400"/>
              </a:spcAft>
              <a:buClr>
                <a:srgbClr val="A80000"/>
              </a:buClr>
            </a:pPr>
            <a:r>
              <a:rPr lang="en-US" sz="1400" b="1" dirty="0">
                <a:ea typeface="Segoe UI Black" panose="020B0A02040204020203" pitchFamily="34" charset="0"/>
                <a:cs typeface="Segoe UI Black" panose="020B0A02040204020203" pitchFamily="34" charset="0"/>
              </a:rPr>
              <a:t>Data Streaming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838738" y="3577761"/>
            <a:ext cx="914400" cy="91440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noAutofit/>
          </a:bodyPr>
          <a:lstStyle/>
          <a:p>
            <a:pPr>
              <a:lnSpc>
                <a:spcPct val="90000"/>
              </a:lnSpc>
              <a:spcAft>
                <a:spcPts val="2400"/>
              </a:spcAft>
              <a:buClr>
                <a:srgbClr val="A80000"/>
              </a:buClr>
            </a:pPr>
            <a:endParaRPr lang="en-US" dirty="0">
              <a:solidFill>
                <a:srgbClr val="00205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10533527" y="4564720"/>
            <a:ext cx="900259" cy="1141264"/>
            <a:chOff x="1751166" y="4790711"/>
            <a:chExt cx="900259" cy="1141264"/>
          </a:xfrm>
        </p:grpSpPr>
        <p:sp>
          <p:nvSpPr>
            <p:cNvPr id="56" name="TextBox 55"/>
            <p:cNvSpPr txBox="1"/>
            <p:nvPr/>
          </p:nvSpPr>
          <p:spPr>
            <a:xfrm>
              <a:off x="1751166" y="5433120"/>
              <a:ext cx="900259" cy="49885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2400"/>
                </a:spcAft>
                <a:buClr>
                  <a:srgbClr val="A80000"/>
                </a:buClr>
              </a:pPr>
              <a:r>
                <a:rPr lang="en-US" sz="1100" b="1" dirty="0">
                  <a:solidFill>
                    <a:srgbClr val="F2C811"/>
                  </a:solidFill>
                  <a:ea typeface="Segoe UI Black" panose="020B0A02040204020203" pitchFamily="34" charset="0"/>
                  <a:cs typeface="Segoe UI Black" panose="020B0A02040204020203" pitchFamily="34" charset="0"/>
                </a:rPr>
                <a:t>Power BI</a:t>
              </a:r>
            </a:p>
          </p:txBody>
        </p:sp>
        <p:pic>
          <p:nvPicPr>
            <p:cNvPr id="57" name="Picture 16" descr="http://www.apkmirror.com/wp-content/themes/APKMirror/ap_resize/ap_resize.php?src=http%3A%2F%2Fwww.apkmirror.com%2Fwp-content%2Fuploads%2F2015%2F07%2F559c1518728bc.png&amp;w=96&amp;h=96&amp;q=1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7765" y="4790711"/>
              <a:ext cx="721239" cy="7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1" name="Connector: Elbow 20"/>
          <p:cNvCxnSpPr>
            <a:stCxn id="7" idx="2"/>
            <a:endCxn id="56" idx="2"/>
          </p:cNvCxnSpPr>
          <p:nvPr/>
        </p:nvCxnSpPr>
        <p:spPr>
          <a:xfrm rot="16200000" flipH="1">
            <a:off x="6428677" y="1151004"/>
            <a:ext cx="891836" cy="8218124"/>
          </a:xfrm>
          <a:prstGeom prst="bentConnector3">
            <a:avLst>
              <a:gd name="adj1" fmla="val 125633"/>
            </a:avLst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8622" y="3578911"/>
            <a:ext cx="1453663" cy="1265007"/>
            <a:chOff x="48622" y="3560593"/>
            <a:chExt cx="1453663" cy="126500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828" y="3560593"/>
              <a:ext cx="892613" cy="89261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48622" y="4326745"/>
              <a:ext cx="1453663" cy="49885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2400"/>
                </a:spcAft>
                <a:buClr>
                  <a:srgbClr val="A80000"/>
                </a:buClr>
              </a:pPr>
              <a:r>
                <a:rPr lang="en-US" sz="1100" b="1" dirty="0">
                  <a:solidFill>
                    <a:srgbClr val="0079D6"/>
                  </a:solidFill>
                  <a:ea typeface="Segoe UI Black" panose="020B0A02040204020203" pitchFamily="34" charset="0"/>
                  <a:cs typeface="Segoe UI Black" panose="020B0A02040204020203" pitchFamily="34" charset="0"/>
                </a:rPr>
                <a:t>Azure Stream Analytics</a:t>
              </a:r>
            </a:p>
          </p:txBody>
        </p:sp>
      </p:grpSp>
      <p:cxnSp>
        <p:nvCxnSpPr>
          <p:cNvPr id="33" name="Straight Arrow Connector 32"/>
          <p:cNvCxnSpPr>
            <a:stCxn id="12" idx="3"/>
            <a:endCxn id="5" idx="1"/>
          </p:cNvCxnSpPr>
          <p:nvPr/>
        </p:nvCxnSpPr>
        <p:spPr>
          <a:xfrm flipV="1">
            <a:off x="1384441" y="4016353"/>
            <a:ext cx="1022207" cy="8865"/>
          </a:xfrm>
          <a:prstGeom prst="straightConnector1">
            <a:avLst/>
          </a:prstGeom>
          <a:ln w="28575"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/>
          <p:cNvCxnSpPr>
            <a:stCxn id="1026" idx="2"/>
            <a:endCxn id="56" idx="2"/>
          </p:cNvCxnSpPr>
          <p:nvPr/>
        </p:nvCxnSpPr>
        <p:spPr>
          <a:xfrm rot="16200000" flipH="1">
            <a:off x="7652165" y="2374492"/>
            <a:ext cx="629520" cy="6033464"/>
          </a:xfrm>
          <a:prstGeom prst="bentConnector3">
            <a:avLst>
              <a:gd name="adj1" fmla="val 136313"/>
            </a:avLst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97139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portal.azure.com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71" y="1152270"/>
            <a:ext cx="11421132" cy="513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0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57443" y="157649"/>
            <a:ext cx="1391933" cy="6407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49376" y="124816"/>
            <a:ext cx="7013575" cy="706438"/>
          </a:xfrm>
        </p:spPr>
        <p:txBody>
          <a:bodyPr vert="horz" wrap="square" lIns="143428" tIns="89642" rIns="143428" bIns="89642" rtlCol="0" anchor="t">
            <a:no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HDInsight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50828" y="1263101"/>
            <a:ext cx="2792193" cy="63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>
              <a:defRPr/>
            </a:pPr>
            <a:r>
              <a:rPr lang="en-US" sz="3529" kern="0" dirty="0">
                <a:solidFill>
                  <a:srgbClr val="002864"/>
                </a:solidFill>
                <a:cs typeface="Times New Roman" panose="02020603050405020304" pitchFamily="18" charset="0"/>
              </a:rPr>
              <a:t>What it is:</a:t>
            </a:r>
            <a:endParaRPr lang="en-US" sz="3529" kern="0" dirty="0">
              <a:solidFill>
                <a:srgbClr val="00B05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0828" y="3172153"/>
            <a:ext cx="3389809" cy="63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>
              <a:defRPr/>
            </a:pPr>
            <a:r>
              <a:rPr lang="en-US" sz="3529" kern="0" dirty="0">
                <a:solidFill>
                  <a:srgbClr val="002864"/>
                </a:solidFill>
                <a:cs typeface="Times New Roman" panose="02020603050405020304" pitchFamily="18" charset="0"/>
              </a:rPr>
              <a:t>When to use it:</a:t>
            </a:r>
            <a:endParaRPr lang="en-US" sz="3529" kern="0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48939" y="1896725"/>
            <a:ext cx="104599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>
              <a:defRPr/>
            </a:pPr>
            <a:r>
              <a:rPr lang="en-US" sz="2800" kern="0" dirty="0">
                <a:solidFill>
                  <a:srgbClr val="00B050"/>
                </a:solidFill>
                <a:cs typeface="Times New Roman" panose="02020603050405020304" pitchFamily="18" charset="0"/>
              </a:rPr>
              <a:t>Microsoft’s implementation of apache Hadoop (as a service) that uses Blobs for persistent storage</a:t>
            </a:r>
            <a:endParaRPr lang="en-US" sz="2800" kern="0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8939" y="3726355"/>
            <a:ext cx="1045991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8193" indent="-448193" defTabSz="896386"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solidFill>
                  <a:srgbClr val="00B050"/>
                </a:solidFill>
                <a:cs typeface="Times New Roman" panose="02020603050405020304" pitchFamily="18" charset="0"/>
              </a:rPr>
              <a:t>When you need to process large scale data (PB+)</a:t>
            </a:r>
          </a:p>
          <a:p>
            <a:pPr marL="448193" indent="-448193" defTabSz="896386"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solidFill>
                  <a:srgbClr val="00B050"/>
                </a:solidFill>
                <a:cs typeface="Times New Roman" panose="02020603050405020304" pitchFamily="18" charset="0"/>
              </a:rPr>
              <a:t>When you want to use Hadoop or Spark as a service</a:t>
            </a:r>
          </a:p>
          <a:p>
            <a:pPr marL="448193" indent="-448193" defTabSz="896386"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solidFill>
                  <a:srgbClr val="00B050"/>
                </a:solidFill>
                <a:cs typeface="Times New Roman" panose="02020603050405020304" pitchFamily="18" charset="0"/>
              </a:rPr>
              <a:t>When you want to compute data and retire the servers, but retain the results</a:t>
            </a:r>
          </a:p>
          <a:p>
            <a:pPr marL="448193" indent="-448193" defTabSz="896386"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solidFill>
                  <a:srgbClr val="00B050"/>
                </a:solidFill>
                <a:cs typeface="Times New Roman" panose="02020603050405020304" pitchFamily="18" charset="0"/>
              </a:rPr>
              <a:t>When your team is familiar with the Hadoop Zoo</a:t>
            </a:r>
            <a:endParaRPr lang="en-US" sz="2800" kern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8369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555" y="289958"/>
            <a:ext cx="11775906" cy="899537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r>
              <a:rPr lang="en-US" sz="4400" dirty="0" err="1">
                <a:solidFill>
                  <a:schemeClr val="tx2">
                    <a:lumMod val="75000"/>
                  </a:schemeClr>
                </a:solidFill>
              </a:rPr>
              <a:t>HDInsights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 = Hadoop and/or Spark clusters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7296753" y="3123792"/>
            <a:ext cx="4056529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298" lvl="2" indent="-457112" defTabSz="931954" fontAlgn="base">
              <a:spcBef>
                <a:spcPts val="0"/>
              </a:spcBef>
              <a:spcAft>
                <a:spcPts val="612"/>
              </a:spcAft>
              <a:buClr>
                <a:srgbClr val="68217A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Provisions Azure compute resources with Spark 1.6 installed and configured.</a:t>
            </a:r>
          </a:p>
          <a:p>
            <a:pPr marL="466298" lvl="2" indent="-457112" defTabSz="931954" fontAlgn="base">
              <a:spcBef>
                <a:spcPts val="0"/>
              </a:spcBef>
              <a:spcAft>
                <a:spcPts val="612"/>
              </a:spcAft>
              <a:buClr>
                <a:srgbClr val="68217A">
                  <a:lumMod val="50000"/>
                </a:srgbClr>
              </a:buClr>
              <a:buFont typeface="Arial" panose="020B0604020202020204" pitchFamily="34" charset="0"/>
              <a:buChar char="•"/>
            </a:pPr>
            <a:endParaRPr lang="en-US" sz="24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66298" lvl="2" indent="-457112" defTabSz="931954" fontAlgn="base">
              <a:spcBef>
                <a:spcPts val="0"/>
              </a:spcBef>
              <a:spcAft>
                <a:spcPts val="612"/>
              </a:spcAft>
              <a:buClr>
                <a:srgbClr val="68217A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is stored in Azure Blob storage (WASB).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43" y="1134929"/>
            <a:ext cx="6466195" cy="5666611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616029" y="1478968"/>
            <a:ext cx="4065181" cy="1949404"/>
            <a:chOff x="5616029" y="1478968"/>
            <a:chExt cx="4065181" cy="1949404"/>
          </a:xfrm>
        </p:grpSpPr>
        <p:grpSp>
          <p:nvGrpSpPr>
            <p:cNvPr id="11" name="Group 10"/>
            <p:cNvGrpSpPr/>
            <p:nvPr/>
          </p:nvGrpSpPr>
          <p:grpSpPr>
            <a:xfrm>
              <a:off x="5616029" y="1478968"/>
              <a:ext cx="4065181" cy="1949404"/>
              <a:chOff x="5616029" y="1478968"/>
              <a:chExt cx="4065181" cy="1949404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8208578" y="1478968"/>
                <a:ext cx="1472632" cy="14242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37160" rtlCol="0" anchor="t" anchorCtr="0"/>
              <a:lstStyle/>
              <a:p>
                <a:pPr algn="ctr"/>
                <a:r>
                  <a:rPr lang="en-US" dirty="0">
                    <a:gradFill>
                      <a:gsLst>
                        <a:gs pos="0">
                          <a:schemeClr val="bg1"/>
                        </a:gs>
                        <a:gs pos="98000">
                          <a:schemeClr val="bg1"/>
                        </a:gs>
                      </a:gsLst>
                      <a:lin ang="5400000" scaled="0"/>
                    </a:gradFill>
                    <a:ea typeface="Segoe UI Black" panose="020B0A02040204020203" pitchFamily="34" charset="0"/>
                    <a:cs typeface="Segoe UI Black" panose="020B0A02040204020203" pitchFamily="34" charset="0"/>
                  </a:rPr>
                  <a:t>Add R Server</a:t>
                </a:r>
              </a:p>
            </p:txBody>
          </p:sp>
          <p:sp>
            <p:nvSpPr>
              <p:cNvPr id="10" name="Arc 9"/>
              <p:cNvSpPr/>
              <p:nvPr/>
            </p:nvSpPr>
            <p:spPr>
              <a:xfrm rot="19589705">
                <a:off x="5616029" y="1921985"/>
                <a:ext cx="2880433" cy="1506387"/>
              </a:xfrm>
              <a:prstGeom prst="arc">
                <a:avLst/>
              </a:prstGeom>
              <a:ln w="28575">
                <a:solidFill>
                  <a:schemeClr val="accent2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" name="Picture 11" descr="RevoR_Circle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822" y="2224546"/>
              <a:ext cx="576144" cy="550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6185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34" y="280162"/>
            <a:ext cx="11580607" cy="729430"/>
          </a:xfrm>
        </p:spPr>
        <p:txBody>
          <a:bodyPr/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R Server </a:t>
            </a:r>
            <a:r>
              <a:rPr lang="en-US" sz="4400" dirty="0" err="1">
                <a:solidFill>
                  <a:schemeClr val="tx2">
                    <a:lumMod val="75000"/>
                  </a:schemeClr>
                </a:solidFill>
              </a:rPr>
              <a:t>HDInsights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 Architecture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04" y="1429406"/>
            <a:ext cx="11043658" cy="407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5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34" y="290673"/>
            <a:ext cx="11580607" cy="1338828"/>
          </a:xfrm>
        </p:spPr>
        <p:txBody>
          <a:bodyPr/>
          <a:lstStyle/>
          <a:p>
            <a:r>
              <a:rPr lang="en-US" sz="4400" dirty="0" err="1">
                <a:solidFill>
                  <a:schemeClr val="tx2">
                    <a:lumMod val="75000"/>
                  </a:schemeClr>
                </a:solidFill>
              </a:rPr>
              <a:t>HDInsights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 w/R Server = managed Hadoop for advanced analytics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86" y="1720248"/>
            <a:ext cx="9719147" cy="44177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9406" y="5108027"/>
            <a:ext cx="424617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600" dirty="0" err="1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HDInsights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you can leverage </a:t>
            </a:r>
            <a:r>
              <a:rPr lang="en-US" sz="1600" dirty="0" err="1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SparkR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and well as R Server.</a:t>
            </a:r>
          </a:p>
        </p:txBody>
      </p:sp>
    </p:spTree>
    <p:extLst>
      <p:ext uri="{BB962C8B-B14F-4D97-AF65-F5344CB8AC3E}">
        <p14:creationId xmlns:p14="http://schemas.microsoft.com/office/powerpoint/2010/main" val="3599305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6939783"/>
              </p:ext>
            </p:extLst>
          </p:nvPr>
        </p:nvGraphicFramePr>
        <p:xfrm>
          <a:off x="1030014" y="1394923"/>
          <a:ext cx="9486159" cy="5115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 txBox="1">
            <a:spLocks/>
          </p:cNvSpPr>
          <p:nvPr/>
        </p:nvSpPr>
        <p:spPr>
          <a:xfrm>
            <a:off x="226555" y="289958"/>
            <a:ext cx="11875798" cy="899537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R Server on Spark - substantially faster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09552" y="4940394"/>
            <a:ext cx="22434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Configuration: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HDI cluster size: 7 nodes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1 Edge Node: 8 cores, 28GB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4 Worker Nodes: 8 cores, 28GB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Dataset: Duplicated Airlines data (.csv)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Number of columns: 26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8454" y="6595718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Source: Scalable Data Analytics Using R: Single Machines to Spark Clusters, Microsoft presentation KDD 2016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3920710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8392773" y="2380128"/>
            <a:ext cx="2438400" cy="2167466"/>
            <a:chOff x="704193" y="2380128"/>
            <a:chExt cx="2438400" cy="2167466"/>
          </a:xfrm>
        </p:grpSpPr>
        <p:sp>
          <p:nvSpPr>
            <p:cNvPr id="18" name="TextBox 17"/>
            <p:cNvSpPr txBox="1"/>
            <p:nvPr/>
          </p:nvSpPr>
          <p:spPr>
            <a:xfrm>
              <a:off x="1629104" y="2889358"/>
              <a:ext cx="588579" cy="1421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  <a:buClr>
                  <a:srgbClr val="CC0000"/>
                </a:buClr>
                <a:buSzPct val="110000"/>
              </a:pPr>
              <a:r>
                <a:rPr lang="en-US" sz="96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704193" y="2380128"/>
              <a:ext cx="2438400" cy="2167466"/>
            </a:xfrm>
            <a:custGeom>
              <a:avLst/>
              <a:gdLst>
                <a:gd name="connsiteX0" fmla="*/ 0 w 2438400"/>
                <a:gd name="connsiteY0" fmla="*/ 361252 h 2167466"/>
                <a:gd name="connsiteX1" fmla="*/ 361252 w 2438400"/>
                <a:gd name="connsiteY1" fmla="*/ 0 h 2167466"/>
                <a:gd name="connsiteX2" fmla="*/ 2077148 w 2438400"/>
                <a:gd name="connsiteY2" fmla="*/ 0 h 2167466"/>
                <a:gd name="connsiteX3" fmla="*/ 2438400 w 2438400"/>
                <a:gd name="connsiteY3" fmla="*/ 361252 h 2167466"/>
                <a:gd name="connsiteX4" fmla="*/ 2438400 w 2438400"/>
                <a:gd name="connsiteY4" fmla="*/ 1806214 h 2167466"/>
                <a:gd name="connsiteX5" fmla="*/ 2077148 w 2438400"/>
                <a:gd name="connsiteY5" fmla="*/ 2167466 h 2167466"/>
                <a:gd name="connsiteX6" fmla="*/ 361252 w 2438400"/>
                <a:gd name="connsiteY6" fmla="*/ 2167466 h 2167466"/>
                <a:gd name="connsiteX7" fmla="*/ 0 w 2438400"/>
                <a:gd name="connsiteY7" fmla="*/ 1806214 h 2167466"/>
                <a:gd name="connsiteX8" fmla="*/ 0 w 2438400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00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2077148" y="0"/>
                  </a:lnTo>
                  <a:cubicBezTo>
                    <a:pt x="2276662" y="0"/>
                    <a:pt x="2438400" y="161738"/>
                    <a:pt x="2438400" y="361252"/>
                  </a:cubicBezTo>
                  <a:lnTo>
                    <a:pt x="2438400" y="1806214"/>
                  </a:lnTo>
                  <a:cubicBezTo>
                    <a:pt x="2438400" y="2005728"/>
                    <a:pt x="2276662" y="2167466"/>
                    <a:pt x="2077148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solidFill>
              <a:schemeClr val="accent1">
                <a:hueOff val="0"/>
                <a:satOff val="0"/>
                <a:lumOff val="0"/>
                <a:alpha val="57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7727" tIns="227727" rIns="227727" bIns="227727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>
                  <a:solidFill>
                    <a:schemeClr val="bg1"/>
                  </a:solidFill>
                </a:rPr>
                <a:t>Run  R code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49009" y="2414290"/>
            <a:ext cx="2438400" cy="2167466"/>
            <a:chOff x="704193" y="2380128"/>
            <a:chExt cx="2438400" cy="2167466"/>
          </a:xfrm>
        </p:grpSpPr>
        <p:sp>
          <p:nvSpPr>
            <p:cNvPr id="15" name="TextBox 14"/>
            <p:cNvSpPr txBox="1"/>
            <p:nvPr/>
          </p:nvSpPr>
          <p:spPr>
            <a:xfrm>
              <a:off x="1629104" y="2889358"/>
              <a:ext cx="588579" cy="1421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  <a:buClr>
                  <a:srgbClr val="CC0000"/>
                </a:buClr>
                <a:buSzPct val="110000"/>
              </a:pPr>
              <a:r>
                <a:rPr lang="en-US" sz="96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704193" y="2380128"/>
              <a:ext cx="2438400" cy="2167466"/>
            </a:xfrm>
            <a:custGeom>
              <a:avLst/>
              <a:gdLst>
                <a:gd name="connsiteX0" fmla="*/ 0 w 2438400"/>
                <a:gd name="connsiteY0" fmla="*/ 361252 h 2167466"/>
                <a:gd name="connsiteX1" fmla="*/ 361252 w 2438400"/>
                <a:gd name="connsiteY1" fmla="*/ 0 h 2167466"/>
                <a:gd name="connsiteX2" fmla="*/ 2077148 w 2438400"/>
                <a:gd name="connsiteY2" fmla="*/ 0 h 2167466"/>
                <a:gd name="connsiteX3" fmla="*/ 2438400 w 2438400"/>
                <a:gd name="connsiteY3" fmla="*/ 361252 h 2167466"/>
                <a:gd name="connsiteX4" fmla="*/ 2438400 w 2438400"/>
                <a:gd name="connsiteY4" fmla="*/ 1806214 h 2167466"/>
                <a:gd name="connsiteX5" fmla="*/ 2077148 w 2438400"/>
                <a:gd name="connsiteY5" fmla="*/ 2167466 h 2167466"/>
                <a:gd name="connsiteX6" fmla="*/ 361252 w 2438400"/>
                <a:gd name="connsiteY6" fmla="*/ 2167466 h 2167466"/>
                <a:gd name="connsiteX7" fmla="*/ 0 w 2438400"/>
                <a:gd name="connsiteY7" fmla="*/ 1806214 h 2167466"/>
                <a:gd name="connsiteX8" fmla="*/ 0 w 2438400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00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2077148" y="0"/>
                  </a:lnTo>
                  <a:cubicBezTo>
                    <a:pt x="2276662" y="0"/>
                    <a:pt x="2438400" y="161738"/>
                    <a:pt x="2438400" y="361252"/>
                  </a:cubicBezTo>
                  <a:lnTo>
                    <a:pt x="2438400" y="1806214"/>
                  </a:lnTo>
                  <a:cubicBezTo>
                    <a:pt x="2438400" y="2005728"/>
                    <a:pt x="2276662" y="2167466"/>
                    <a:pt x="2077148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solidFill>
              <a:schemeClr val="accent1">
                <a:hueOff val="0"/>
                <a:satOff val="0"/>
                <a:lumOff val="0"/>
                <a:alpha val="57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7727" tIns="227727" rIns="227727" bIns="227727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>
                  <a:solidFill>
                    <a:schemeClr val="bg1"/>
                  </a:solidFill>
                </a:rPr>
                <a:t>Create a compute context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4193" y="2380128"/>
            <a:ext cx="2438400" cy="2167466"/>
            <a:chOff x="704193" y="2380128"/>
            <a:chExt cx="2438400" cy="2167466"/>
          </a:xfrm>
        </p:grpSpPr>
        <p:sp>
          <p:nvSpPr>
            <p:cNvPr id="12" name="TextBox 11"/>
            <p:cNvSpPr txBox="1"/>
            <p:nvPr/>
          </p:nvSpPr>
          <p:spPr>
            <a:xfrm>
              <a:off x="1629104" y="2889358"/>
              <a:ext cx="588579" cy="1421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  <a:buClr>
                  <a:srgbClr val="CC0000"/>
                </a:buClr>
                <a:buSzPct val="110000"/>
              </a:pPr>
              <a:r>
                <a:rPr lang="en-US" sz="96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704193" y="2380128"/>
              <a:ext cx="2438400" cy="2167466"/>
            </a:xfrm>
            <a:custGeom>
              <a:avLst/>
              <a:gdLst>
                <a:gd name="connsiteX0" fmla="*/ 0 w 2438400"/>
                <a:gd name="connsiteY0" fmla="*/ 361252 h 2167466"/>
                <a:gd name="connsiteX1" fmla="*/ 361252 w 2438400"/>
                <a:gd name="connsiteY1" fmla="*/ 0 h 2167466"/>
                <a:gd name="connsiteX2" fmla="*/ 2077148 w 2438400"/>
                <a:gd name="connsiteY2" fmla="*/ 0 h 2167466"/>
                <a:gd name="connsiteX3" fmla="*/ 2438400 w 2438400"/>
                <a:gd name="connsiteY3" fmla="*/ 361252 h 2167466"/>
                <a:gd name="connsiteX4" fmla="*/ 2438400 w 2438400"/>
                <a:gd name="connsiteY4" fmla="*/ 1806214 h 2167466"/>
                <a:gd name="connsiteX5" fmla="*/ 2077148 w 2438400"/>
                <a:gd name="connsiteY5" fmla="*/ 2167466 h 2167466"/>
                <a:gd name="connsiteX6" fmla="*/ 361252 w 2438400"/>
                <a:gd name="connsiteY6" fmla="*/ 2167466 h 2167466"/>
                <a:gd name="connsiteX7" fmla="*/ 0 w 2438400"/>
                <a:gd name="connsiteY7" fmla="*/ 1806214 h 2167466"/>
                <a:gd name="connsiteX8" fmla="*/ 0 w 2438400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00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2077148" y="0"/>
                  </a:lnTo>
                  <a:cubicBezTo>
                    <a:pt x="2276662" y="0"/>
                    <a:pt x="2438400" y="161738"/>
                    <a:pt x="2438400" y="361252"/>
                  </a:cubicBezTo>
                  <a:lnTo>
                    <a:pt x="2438400" y="1806214"/>
                  </a:lnTo>
                  <a:cubicBezTo>
                    <a:pt x="2438400" y="2005728"/>
                    <a:pt x="2276662" y="2167466"/>
                    <a:pt x="2077148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solidFill>
              <a:schemeClr val="accent1">
                <a:hueOff val="0"/>
                <a:satOff val="0"/>
                <a:lumOff val="0"/>
                <a:alpha val="57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7727" tIns="227727" rIns="227727" bIns="227727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>
                  <a:solidFill>
                    <a:schemeClr val="bg1"/>
                  </a:solidFill>
                </a:rPr>
                <a:t>Provision a HDInsight cluster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34" y="280162"/>
            <a:ext cx="11580607" cy="1338828"/>
          </a:xfrm>
        </p:spPr>
        <p:txBody>
          <a:bodyPr/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There are 3 main steps to getting started with R on </a:t>
            </a:r>
            <a:r>
              <a:rPr lang="en-US" sz="4400" dirty="0" err="1">
                <a:solidFill>
                  <a:schemeClr val="tx2">
                    <a:lumMod val="75000"/>
                  </a:schemeClr>
                </a:solidFill>
              </a:rPr>
              <a:t>HDInsights</a:t>
            </a:r>
            <a:endParaRPr lang="en-US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4193" y="5959076"/>
            <a:ext cx="1067623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The following slides will give you some guidance, code examples and useful links to get more details.</a:t>
            </a:r>
          </a:p>
        </p:txBody>
      </p:sp>
    </p:spTree>
    <p:extLst>
      <p:ext uri="{BB962C8B-B14F-4D97-AF65-F5344CB8AC3E}">
        <p14:creationId xmlns:p14="http://schemas.microsoft.com/office/powerpoint/2010/main" val="1071192605"/>
      </p:ext>
    </p:extLst>
  </p:cSld>
  <p:clrMapOvr>
    <a:masterClrMapping/>
  </p:clrMapOvr>
</p:sld>
</file>

<file path=ppt/theme/theme1.xml><?xml version="1.0" encoding="utf-8"?>
<a:theme xmlns:a="http://schemas.openxmlformats.org/drawingml/2006/main" name="Slalom_Generic_Template_v1">
  <a:themeElements>
    <a:clrScheme name="Slalom LYF 2015">
      <a:dk1>
        <a:srgbClr val="373737"/>
      </a:dk1>
      <a:lt1>
        <a:srgbClr val="FFFFFF"/>
      </a:lt1>
      <a:dk2>
        <a:srgbClr val="525252"/>
      </a:dk2>
      <a:lt2>
        <a:srgbClr val="EFE9E5"/>
      </a:lt2>
      <a:accent1>
        <a:srgbClr val="3A5072"/>
      </a:accent1>
      <a:accent2>
        <a:srgbClr val="0072C8"/>
      </a:accent2>
      <a:accent3>
        <a:srgbClr val="F1663A"/>
      </a:accent3>
      <a:accent4>
        <a:srgbClr val="C3B841"/>
      </a:accent4>
      <a:accent5>
        <a:srgbClr val="60ACB2"/>
      </a:accent5>
      <a:accent6>
        <a:srgbClr val="BA4480"/>
      </a:accent6>
      <a:hlink>
        <a:srgbClr val="0072C8"/>
      </a:hlink>
      <a:folHlink>
        <a:srgbClr val="F1663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2C8"/>
        </a:solidFill>
        <a:ln>
          <a:noFill/>
        </a:ln>
      </a:spPr>
      <a:bodyPr lIns="0" tIns="0" rIns="0" bIns="137160" rtlCol="0" anchor="ctr" anchorCtr="0"/>
      <a:lstStyle>
        <a:defPPr algn="ctr">
          <a:defRPr sz="2400" dirty="0" smtClean="0">
            <a:gradFill>
              <a:gsLst>
                <a:gs pos="0">
                  <a:schemeClr val="bg1"/>
                </a:gs>
                <a:gs pos="98000">
                  <a:schemeClr val="bg1"/>
                </a:gs>
              </a:gsLst>
              <a:lin ang="5400000" scaled="0"/>
            </a:gradFill>
            <a:ea typeface="Segoe UI Black" panose="020B0A02040204020203" pitchFamily="34" charset="0"/>
            <a:cs typeface="Segoe UI Black" panose="020B0A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1200"/>
          </a:spcBef>
          <a:buClr>
            <a:srgbClr val="CC0000"/>
          </a:buClr>
          <a:buSzPct val="110000"/>
          <a:defRPr sz="1600" dirty="0" smtClean="0">
            <a:gradFill>
              <a:gsLst>
                <a:gs pos="0">
                  <a:schemeClr val="tx1"/>
                </a:gs>
                <a:gs pos="98000">
                  <a:schemeClr val="tx1"/>
                </a:gs>
              </a:gsLst>
              <a:lin ang="5400000" scaled="0"/>
            </a:gra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alom-Generic-2015-Template_1" id="{8406C40E-7192-4CEF-B420-B698635D0D5D}" vid="{94E803AA-2403-43BB-9EB5-8675DF04F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</TotalTime>
  <Words>983</Words>
  <Application>Microsoft Office PowerPoint</Application>
  <PresentationFormat>Widescreen</PresentationFormat>
  <Paragraphs>185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MS PGothic</vt:lpstr>
      <vt:lpstr>MS PGothic</vt:lpstr>
      <vt:lpstr>Arial</vt:lpstr>
      <vt:lpstr>Arial Unicode MS</vt:lpstr>
      <vt:lpstr>Calibri</vt:lpstr>
      <vt:lpstr>Courier New</vt:lpstr>
      <vt:lpstr>Georgia</vt:lpstr>
      <vt:lpstr>Segoe UI</vt:lpstr>
      <vt:lpstr>Segoe UI Black</vt:lpstr>
      <vt:lpstr>Segoe UI Light</vt:lpstr>
      <vt:lpstr>Times New Roman</vt:lpstr>
      <vt:lpstr>Wingdings</vt:lpstr>
      <vt:lpstr>Slalom_Generic_Template_v1</vt:lpstr>
      <vt:lpstr>Provision a Data Science Virtual Machine</vt:lpstr>
      <vt:lpstr>How do you get R Server?</vt:lpstr>
      <vt:lpstr>portal.azure.com</vt:lpstr>
      <vt:lpstr>HDInsight</vt:lpstr>
      <vt:lpstr>PowerPoint Presentation</vt:lpstr>
      <vt:lpstr>R Server HDInsights Architecture</vt:lpstr>
      <vt:lpstr>HDInsights w/R Server = managed Hadoop for advanced analytics</vt:lpstr>
      <vt:lpstr>PowerPoint Presentation</vt:lpstr>
      <vt:lpstr>There are 3 main steps to getting started with R on HDInsights</vt:lpstr>
      <vt:lpstr>Provision an HDInsight cluster</vt:lpstr>
      <vt:lpstr>Different types of clusters – select R Server</vt:lpstr>
      <vt:lpstr>Create your compute context</vt:lpstr>
      <vt:lpstr>Create your compute context</vt:lpstr>
      <vt:lpstr>Run R code</vt:lpstr>
      <vt:lpstr>Run R code</vt:lpstr>
      <vt:lpstr>Appendix</vt:lpstr>
      <vt:lpstr>Example using sparklyr package </vt:lpstr>
      <vt:lpstr>R Server: portable across multiple platforms </vt:lpstr>
      <vt:lpstr>Useful links</vt:lpstr>
      <vt:lpstr>Scale on big data - R Server + Azure</vt:lpstr>
    </vt:vector>
  </TitlesOfParts>
  <Company>Slalom,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Janet Guerrero</dc:creator>
  <cp:lastModifiedBy>Janet Guerrero</cp:lastModifiedBy>
  <cp:revision>78</cp:revision>
  <dcterms:created xsi:type="dcterms:W3CDTF">2017-01-05T20:44:57Z</dcterms:created>
  <dcterms:modified xsi:type="dcterms:W3CDTF">2017-04-18T21:21:26Z</dcterms:modified>
</cp:coreProperties>
</file>