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4" r:id="rId2"/>
    <p:sldId id="265" r:id="rId3"/>
    <p:sldId id="269" r:id="rId4"/>
    <p:sldId id="355" r:id="rId5"/>
    <p:sldId id="270" r:id="rId6"/>
    <p:sldId id="287" r:id="rId7"/>
    <p:sldId id="288" r:id="rId8"/>
    <p:sldId id="356" r:id="rId9"/>
    <p:sldId id="32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0" autoAdjust="0"/>
    <p:restoredTop sz="95226" autoAdjust="0"/>
  </p:normalViewPr>
  <p:slideViewPr>
    <p:cSldViewPr>
      <p:cViewPr varScale="1">
        <p:scale>
          <a:sx n="112" d="100"/>
          <a:sy n="112" d="100"/>
        </p:scale>
        <p:origin x="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3 - Lecture II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Link Lists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322" y="1397470"/>
            <a:ext cx="8553678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91" dirty="0">
                <a:latin typeface="Verdana"/>
                <a:cs typeface="Verdana"/>
              </a:rPr>
              <a:t>Singly </a:t>
            </a:r>
            <a:r>
              <a:rPr spc="-158" dirty="0">
                <a:latin typeface="Verdana"/>
                <a:cs typeface="Verdana"/>
              </a:rPr>
              <a:t>Linked </a:t>
            </a:r>
            <a:r>
              <a:rPr spc="-191" dirty="0">
                <a:latin typeface="Verdana"/>
                <a:cs typeface="Verdana"/>
              </a:rPr>
              <a:t>List</a:t>
            </a:r>
            <a:r>
              <a:rPr spc="-203" dirty="0">
                <a:latin typeface="Verdana"/>
                <a:cs typeface="Verdana"/>
              </a:rPr>
              <a:t> </a:t>
            </a:r>
            <a:r>
              <a:rPr spc="-124" dirty="0">
                <a:latin typeface="Verdana"/>
                <a:cs typeface="Verdana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454935"/>
            <a:ext cx="5719286" cy="194813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35" dirty="0">
                <a:latin typeface="Verdana"/>
                <a:cs typeface="Verdana"/>
              </a:rPr>
              <a:t>There </a:t>
            </a:r>
            <a:r>
              <a:rPr sz="2100" spc="-150" dirty="0">
                <a:latin typeface="Verdana"/>
                <a:cs typeface="Verdana"/>
              </a:rPr>
              <a:t>are </a:t>
            </a:r>
            <a:r>
              <a:rPr sz="2100" spc="-153" dirty="0">
                <a:latin typeface="Verdana"/>
                <a:cs typeface="Verdana"/>
              </a:rPr>
              <a:t>several </a:t>
            </a:r>
            <a:r>
              <a:rPr sz="2100" spc="-105" dirty="0">
                <a:latin typeface="Verdana"/>
                <a:cs typeface="Verdana"/>
              </a:rPr>
              <a:t>operations </a:t>
            </a:r>
            <a:r>
              <a:rPr sz="2100" spc="-116" dirty="0">
                <a:latin typeface="Verdana"/>
                <a:cs typeface="Verdana"/>
              </a:rPr>
              <a:t>in </a:t>
            </a:r>
            <a:r>
              <a:rPr sz="2100" spc="-139" dirty="0">
                <a:latin typeface="Verdana"/>
                <a:cs typeface="Verdana"/>
              </a:rPr>
              <a:t>singly </a:t>
            </a:r>
            <a:r>
              <a:rPr sz="2100" spc="-124" dirty="0">
                <a:latin typeface="Verdana"/>
                <a:cs typeface="Verdana"/>
              </a:rPr>
              <a:t>linked</a:t>
            </a:r>
            <a:r>
              <a:rPr sz="2100" spc="45" dirty="0">
                <a:latin typeface="Verdana"/>
                <a:cs typeface="Verdana"/>
              </a:rPr>
              <a:t> </a:t>
            </a:r>
            <a:r>
              <a:rPr sz="2100" spc="-210" dirty="0">
                <a:latin typeface="Verdana"/>
                <a:cs typeface="Verdana"/>
              </a:rPr>
              <a:t>list:</a:t>
            </a:r>
            <a:endParaRPr sz="2100" dirty="0">
              <a:latin typeface="Verdana"/>
              <a:cs typeface="Verdana"/>
            </a:endParaRPr>
          </a:p>
          <a:p>
            <a:pPr marL="86201">
              <a:spcBef>
                <a:spcPts val="4"/>
              </a:spcBef>
              <a:buSzPct val="96428"/>
              <a:tabLst>
                <a:tab pos="253841" algn="l"/>
              </a:tabLst>
            </a:pPr>
            <a:endParaRPr lang="en-US" sz="2100" spc="-116" dirty="0">
              <a:latin typeface="Verdana"/>
              <a:cs typeface="Verdana"/>
            </a:endParaRPr>
          </a:p>
          <a:p>
            <a:pPr marL="253365" indent="-167164">
              <a:spcBef>
                <a:spcPts val="4"/>
              </a:spcBef>
              <a:buSzPct val="96428"/>
              <a:buAutoNum type="arabicPeriod"/>
              <a:tabLst>
                <a:tab pos="253841" algn="l"/>
              </a:tabLst>
            </a:pPr>
            <a:r>
              <a:rPr lang="en-US" sz="2100" b="1" spc="-116" dirty="0">
                <a:latin typeface="Verdana"/>
                <a:cs typeface="Verdana"/>
              </a:rPr>
              <a:t> </a:t>
            </a:r>
            <a:r>
              <a:rPr sz="2100" b="1" spc="-116" dirty="0">
                <a:latin typeface="Verdana"/>
                <a:cs typeface="Verdana"/>
              </a:rPr>
              <a:t>Creation</a:t>
            </a:r>
            <a:r>
              <a:rPr lang="en-US" sz="2100" b="1" spc="-116" dirty="0">
                <a:latin typeface="Verdana"/>
                <a:cs typeface="Verdana"/>
              </a:rPr>
              <a:t> &amp; Traversing</a:t>
            </a:r>
            <a:endParaRPr sz="2100" b="1" dirty="0">
              <a:latin typeface="Verdana"/>
              <a:cs typeface="Verdana"/>
            </a:endParaRPr>
          </a:p>
          <a:p>
            <a:pPr marL="377190" indent="-290989">
              <a:buSzPct val="96428"/>
              <a:buAutoNum type="arabicPeriod"/>
              <a:tabLst>
                <a:tab pos="377666" algn="l"/>
              </a:tabLst>
            </a:pPr>
            <a:r>
              <a:rPr sz="2100" spc="-143" dirty="0">
                <a:latin typeface="Verdana"/>
                <a:cs typeface="Verdana"/>
              </a:rPr>
              <a:t>Insertion</a:t>
            </a:r>
            <a:r>
              <a:rPr lang="en-US" sz="2100" spc="-143" dirty="0">
                <a:latin typeface="Verdana"/>
                <a:cs typeface="Verdana"/>
              </a:rPr>
              <a:t> </a:t>
            </a:r>
            <a:r>
              <a:rPr lang="en-US" sz="2100" spc="-116" dirty="0">
                <a:latin typeface="Verdana"/>
                <a:cs typeface="Verdana"/>
              </a:rPr>
              <a:t>&amp; Traversing</a:t>
            </a:r>
            <a:endParaRPr sz="2100" dirty="0">
              <a:latin typeface="Verdana"/>
              <a:cs typeface="Verdana"/>
            </a:endParaRPr>
          </a:p>
          <a:p>
            <a:pPr marL="377190" indent="-290989">
              <a:buSzPct val="96428"/>
              <a:buAutoNum type="arabicPeriod"/>
              <a:tabLst>
                <a:tab pos="377666" algn="l"/>
              </a:tabLst>
            </a:pPr>
            <a:r>
              <a:rPr sz="2100" spc="-105" dirty="0">
                <a:latin typeface="Verdana"/>
                <a:cs typeface="Verdana"/>
              </a:rPr>
              <a:t>Deletion</a:t>
            </a:r>
            <a:r>
              <a:rPr lang="en-US" sz="2100" spc="-105" dirty="0">
                <a:latin typeface="Verdana"/>
                <a:cs typeface="Verdana"/>
              </a:rPr>
              <a:t> </a:t>
            </a:r>
            <a:r>
              <a:rPr lang="en-US" sz="2100" spc="-116" dirty="0">
                <a:latin typeface="Verdana"/>
                <a:cs typeface="Verdana"/>
              </a:rPr>
              <a:t>&amp; Traversing</a:t>
            </a:r>
            <a:endParaRPr sz="2100" dirty="0">
              <a:latin typeface="Verdana"/>
              <a:cs typeface="Verdana"/>
            </a:endParaRPr>
          </a:p>
          <a:p>
            <a:pPr marL="381476" indent="-295275">
              <a:buSzPct val="96428"/>
              <a:buAutoNum type="arabicPeriod"/>
              <a:tabLst>
                <a:tab pos="381953" algn="l"/>
              </a:tabLst>
            </a:pPr>
            <a:r>
              <a:rPr sz="2100" spc="-139" dirty="0">
                <a:latin typeface="Verdana"/>
                <a:cs typeface="Verdana"/>
              </a:rPr>
              <a:t>Searching</a:t>
            </a:r>
            <a:r>
              <a:rPr lang="en-US" sz="2100" spc="-139" dirty="0">
                <a:latin typeface="Verdana"/>
                <a:cs typeface="Verdana"/>
              </a:rPr>
              <a:t> </a:t>
            </a:r>
            <a:r>
              <a:rPr lang="en-US" sz="2100" spc="-116" dirty="0">
                <a:latin typeface="Verdana"/>
                <a:cs typeface="Verdana"/>
              </a:rPr>
              <a:t>&amp; Traversing</a:t>
            </a:r>
            <a:endParaRPr sz="2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3265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143000"/>
            <a:ext cx="4375014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39" dirty="0">
                <a:latin typeface="Verdana"/>
                <a:cs typeface="Verdana"/>
              </a:rPr>
              <a:t>Creation</a:t>
            </a:r>
            <a:r>
              <a:rPr lang="en-US" spc="-139" dirty="0">
                <a:latin typeface="Verdana"/>
                <a:cs typeface="Verdana"/>
              </a:rPr>
              <a:t> of SLL</a:t>
            </a:r>
            <a:endParaRPr spc="-139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351383"/>
            <a:ext cx="7203758" cy="11119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pc="-98" dirty="0">
                <a:latin typeface="Verdana"/>
                <a:cs typeface="Verdana"/>
              </a:rPr>
              <a:t>Creation </a:t>
            </a:r>
            <a:r>
              <a:rPr spc="-79" dirty="0">
                <a:latin typeface="Verdana"/>
                <a:cs typeface="Verdana"/>
              </a:rPr>
              <a:t>operation </a:t>
            </a:r>
            <a:r>
              <a:rPr spc="-143" dirty="0">
                <a:latin typeface="Verdana"/>
                <a:cs typeface="Verdana"/>
              </a:rPr>
              <a:t>is </a:t>
            </a:r>
            <a:r>
              <a:rPr spc="-105" dirty="0">
                <a:latin typeface="Verdana"/>
                <a:cs typeface="Verdana"/>
              </a:rPr>
              <a:t>used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116" dirty="0">
                <a:latin typeface="Verdana"/>
                <a:cs typeface="Verdana"/>
              </a:rPr>
              <a:t>create </a:t>
            </a:r>
            <a:r>
              <a:rPr spc="-124" dirty="0">
                <a:latin typeface="Verdana"/>
                <a:cs typeface="Verdana"/>
              </a:rPr>
              <a:t>a </a:t>
            </a:r>
            <a:r>
              <a:rPr spc="-109" dirty="0">
                <a:latin typeface="Verdana"/>
                <a:cs typeface="Verdana"/>
              </a:rPr>
              <a:t>linked</a:t>
            </a:r>
            <a:r>
              <a:rPr spc="-53" dirty="0">
                <a:latin typeface="Verdana"/>
                <a:cs typeface="Verdana"/>
              </a:rPr>
              <a:t> </a:t>
            </a:r>
            <a:r>
              <a:rPr spc="-150" dirty="0">
                <a:latin typeface="Verdana"/>
                <a:cs typeface="Verdana"/>
              </a:rPr>
              <a:t>list.</a:t>
            </a:r>
            <a:endParaRPr dirty="0">
              <a:latin typeface="Verdana"/>
              <a:cs typeface="Verdana"/>
            </a:endParaRPr>
          </a:p>
          <a:p>
            <a:pPr>
              <a:spcBef>
                <a:spcPts val="19"/>
              </a:spcBef>
              <a:buFont typeface="Arial"/>
              <a:buChar char="•"/>
            </a:pPr>
            <a:endParaRPr sz="1763" dirty="0">
              <a:latin typeface="Verdana"/>
              <a:cs typeface="Verdana"/>
            </a:endParaRPr>
          </a:p>
          <a:p>
            <a:pPr marL="266700" marR="3810" indent="-257651"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pc="-143" dirty="0">
                <a:latin typeface="Verdana"/>
                <a:cs typeface="Verdana"/>
              </a:rPr>
              <a:t>Generally, </a:t>
            </a:r>
            <a:r>
              <a:rPr spc="-127" dirty="0">
                <a:latin typeface="Verdana"/>
                <a:cs typeface="Verdana"/>
              </a:rPr>
              <a:t>we use </a:t>
            </a:r>
            <a:r>
              <a:rPr spc="-109" dirty="0">
                <a:latin typeface="Verdana"/>
                <a:cs typeface="Verdana"/>
              </a:rPr>
              <a:t>dynamic </a:t>
            </a:r>
            <a:r>
              <a:rPr spc="-101" dirty="0">
                <a:latin typeface="Verdana"/>
                <a:cs typeface="Verdana"/>
              </a:rPr>
              <a:t>memory </a:t>
            </a:r>
            <a:r>
              <a:rPr spc="-86" dirty="0">
                <a:latin typeface="Verdana"/>
                <a:cs typeface="Verdana"/>
              </a:rPr>
              <a:t>allocation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116" dirty="0">
                <a:latin typeface="Verdana"/>
                <a:cs typeface="Verdana"/>
              </a:rPr>
              <a:t>create </a:t>
            </a:r>
            <a:r>
              <a:rPr spc="-79" dirty="0">
                <a:latin typeface="Verdana"/>
                <a:cs typeface="Verdana"/>
              </a:rPr>
              <a:t>our </a:t>
            </a:r>
            <a:r>
              <a:rPr spc="-101" dirty="0">
                <a:latin typeface="Verdana"/>
                <a:cs typeface="Verdana"/>
              </a:rPr>
              <a:t>desired  number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83" dirty="0">
                <a:latin typeface="Verdana"/>
                <a:cs typeface="Verdana"/>
              </a:rPr>
              <a:t>nodes </a:t>
            </a:r>
            <a:r>
              <a:rPr spc="-75" dirty="0">
                <a:latin typeface="Verdana"/>
                <a:cs typeface="Verdana"/>
              </a:rPr>
              <a:t>for </a:t>
            </a:r>
            <a:r>
              <a:rPr spc="-105" dirty="0">
                <a:latin typeface="Verdana"/>
                <a:cs typeface="Verdana"/>
              </a:rPr>
              <a:t>linked </a:t>
            </a:r>
            <a:r>
              <a:rPr spc="-131" dirty="0">
                <a:latin typeface="Verdana"/>
                <a:cs typeface="Verdana"/>
              </a:rPr>
              <a:t>list </a:t>
            </a:r>
            <a:r>
              <a:rPr spc="-98" dirty="0">
                <a:latin typeface="Verdana"/>
                <a:cs typeface="Verdana"/>
              </a:rPr>
              <a:t>in </a:t>
            </a:r>
            <a:r>
              <a:rPr spc="-94" dirty="0">
                <a:latin typeface="Verdana"/>
                <a:cs typeface="Verdana"/>
              </a:rPr>
              <a:t>program </a:t>
            </a:r>
            <a:r>
              <a:rPr spc="-113" dirty="0">
                <a:latin typeface="Verdana"/>
                <a:cs typeface="Verdana"/>
              </a:rPr>
              <a:t>run</a:t>
            </a:r>
            <a:r>
              <a:rPr spc="-158" dirty="0">
                <a:latin typeface="Verdana"/>
                <a:cs typeface="Verdana"/>
              </a:rPr>
              <a:t> </a:t>
            </a:r>
            <a:r>
              <a:rPr spc="-139" dirty="0">
                <a:latin typeface="Verdana"/>
                <a:cs typeface="Verdana"/>
              </a:rPr>
              <a:t>time.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4223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1CD92-4838-9647-9CC1-42BAB8E81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94E88-5CFA-7340-A64C-3BD22440A6C3}"/>
              </a:ext>
            </a:extLst>
          </p:cNvPr>
          <p:cNvSpPr/>
          <p:nvPr/>
        </p:nvSpPr>
        <p:spPr>
          <a:xfrm>
            <a:off x="518795" y="1006614"/>
            <a:ext cx="63071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00080"/>
                </a:solidFill>
              </a:rPr>
              <a:t>void</a:t>
            </a:r>
            <a:r>
              <a:rPr lang="en-IN" dirty="0"/>
              <a:t> create</a:t>
            </a:r>
            <a:r>
              <a:rPr lang="en-IN" dirty="0">
                <a:solidFill>
                  <a:srgbClr val="308080"/>
                </a:solidFill>
              </a:rPr>
              <a:t>()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406080"/>
                </a:solidFill>
              </a:rPr>
              <a:t>{</a:t>
            </a:r>
            <a:r>
              <a:rPr lang="en-IN" dirty="0"/>
              <a:t> </a:t>
            </a:r>
          </a:p>
          <a:p>
            <a:r>
              <a:rPr lang="en-IN" b="1" dirty="0">
                <a:solidFill>
                  <a:srgbClr val="200080"/>
                </a:solidFill>
              </a:rPr>
              <a:t> char</a:t>
            </a:r>
            <a:r>
              <a:rPr lang="en-IN" dirty="0"/>
              <a:t> </a:t>
            </a:r>
            <a:r>
              <a:rPr lang="en-IN" dirty="0" err="1"/>
              <a:t>ch</a:t>
            </a:r>
            <a:r>
              <a:rPr lang="en-IN" dirty="0">
                <a:solidFill>
                  <a:srgbClr val="406080"/>
                </a:solidFill>
              </a:rPr>
              <a:t>;</a:t>
            </a:r>
            <a:r>
              <a:rPr lang="en-IN" dirty="0"/>
              <a:t> </a:t>
            </a:r>
          </a:p>
          <a:p>
            <a:r>
              <a:rPr lang="en-IN" b="1" dirty="0">
                <a:solidFill>
                  <a:srgbClr val="200080"/>
                </a:solidFill>
              </a:rPr>
              <a:t> do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406080"/>
                </a:solidFill>
              </a:rPr>
              <a:t> {</a:t>
            </a:r>
            <a:r>
              <a:rPr lang="en-IN" dirty="0"/>
              <a:t> </a:t>
            </a:r>
          </a:p>
          <a:p>
            <a:r>
              <a:rPr lang="en-IN" b="1" dirty="0">
                <a:solidFill>
                  <a:srgbClr val="200080"/>
                </a:solidFill>
              </a:rPr>
              <a:t>  struct</a:t>
            </a:r>
            <a:r>
              <a:rPr lang="en-IN" dirty="0"/>
              <a:t> node </a:t>
            </a:r>
            <a:r>
              <a:rPr lang="en-IN" dirty="0">
                <a:solidFill>
                  <a:srgbClr val="308080"/>
                </a:solidFill>
              </a:rPr>
              <a:t>*</a:t>
            </a:r>
            <a:r>
              <a:rPr lang="en-IN" dirty="0" err="1"/>
              <a:t>new_node</a:t>
            </a:r>
            <a:r>
              <a:rPr lang="en-IN" dirty="0">
                <a:solidFill>
                  <a:srgbClr val="308080"/>
                </a:solidFill>
              </a:rPr>
              <a:t>,*</a:t>
            </a:r>
            <a:r>
              <a:rPr lang="en-IN" dirty="0"/>
              <a:t>current</a:t>
            </a:r>
            <a:r>
              <a:rPr lang="en-IN" dirty="0">
                <a:solidFill>
                  <a:srgbClr val="406080"/>
                </a:solidFill>
              </a:rPr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new_node</a:t>
            </a:r>
            <a:r>
              <a:rPr lang="en-IN" dirty="0">
                <a:solidFill>
                  <a:srgbClr val="308080"/>
                </a:solidFill>
              </a:rPr>
              <a:t>=(</a:t>
            </a:r>
            <a:r>
              <a:rPr lang="en-IN" b="1" dirty="0">
                <a:solidFill>
                  <a:srgbClr val="200080"/>
                </a:solidFill>
              </a:rPr>
              <a:t>struct</a:t>
            </a:r>
            <a:r>
              <a:rPr lang="en-IN" dirty="0"/>
              <a:t> node </a:t>
            </a:r>
            <a:r>
              <a:rPr lang="en-IN" dirty="0">
                <a:solidFill>
                  <a:srgbClr val="308080"/>
                </a:solidFill>
              </a:rPr>
              <a:t>*)</a:t>
            </a:r>
            <a:r>
              <a:rPr lang="en-IN" dirty="0">
                <a:solidFill>
                  <a:srgbClr val="003060"/>
                </a:solidFill>
              </a:rPr>
              <a:t>malloc</a:t>
            </a:r>
            <a:r>
              <a:rPr lang="en-IN" dirty="0">
                <a:solidFill>
                  <a:srgbClr val="308080"/>
                </a:solidFill>
              </a:rPr>
              <a:t>(</a:t>
            </a:r>
            <a:r>
              <a:rPr lang="en-IN" b="1" dirty="0" err="1">
                <a:solidFill>
                  <a:srgbClr val="200080"/>
                </a:solidFill>
              </a:rPr>
              <a:t>sizeof</a:t>
            </a:r>
            <a:r>
              <a:rPr lang="en-IN" dirty="0">
                <a:solidFill>
                  <a:srgbClr val="308080"/>
                </a:solidFill>
              </a:rPr>
              <a:t>(</a:t>
            </a:r>
            <a:r>
              <a:rPr lang="en-IN" b="1" dirty="0">
                <a:solidFill>
                  <a:srgbClr val="200080"/>
                </a:solidFill>
              </a:rPr>
              <a:t>struct</a:t>
            </a:r>
            <a:r>
              <a:rPr lang="en-IN" dirty="0"/>
              <a:t> node</a:t>
            </a:r>
            <a:r>
              <a:rPr lang="en-IN" dirty="0">
                <a:solidFill>
                  <a:srgbClr val="308080"/>
                </a:solidFill>
              </a:rPr>
              <a:t>))</a:t>
            </a:r>
            <a:r>
              <a:rPr lang="en-IN" dirty="0">
                <a:solidFill>
                  <a:srgbClr val="406080"/>
                </a:solidFill>
              </a:rPr>
              <a:t>;</a:t>
            </a:r>
          </a:p>
          <a:p>
            <a:r>
              <a:rPr lang="en-IN" dirty="0"/>
              <a:t>  </a:t>
            </a:r>
            <a:r>
              <a:rPr lang="en-IN" dirty="0" err="1">
                <a:solidFill>
                  <a:srgbClr val="003060"/>
                </a:solidFill>
              </a:rPr>
              <a:t>printf</a:t>
            </a:r>
            <a:r>
              <a:rPr lang="en-IN" dirty="0">
                <a:solidFill>
                  <a:srgbClr val="308080"/>
                </a:solidFill>
              </a:rPr>
              <a:t>(</a:t>
            </a:r>
            <a:r>
              <a:rPr lang="en-IN" dirty="0">
                <a:solidFill>
                  <a:srgbClr val="800000"/>
                </a:solidFill>
              </a:rPr>
              <a:t>"</a:t>
            </a:r>
            <a:r>
              <a:rPr lang="en-IN" dirty="0" err="1">
                <a:solidFill>
                  <a:srgbClr val="0F69FF"/>
                </a:solidFill>
              </a:rPr>
              <a:t>n</a:t>
            </a:r>
            <a:r>
              <a:rPr lang="en-IN" dirty="0" err="1">
                <a:solidFill>
                  <a:srgbClr val="1060B6"/>
                </a:solidFill>
              </a:rPr>
              <a:t>Enter</a:t>
            </a:r>
            <a:r>
              <a:rPr lang="en-IN" dirty="0">
                <a:solidFill>
                  <a:srgbClr val="1060B6"/>
                </a:solidFill>
              </a:rPr>
              <a:t> the data : </a:t>
            </a:r>
            <a:r>
              <a:rPr lang="en-IN" dirty="0">
                <a:solidFill>
                  <a:srgbClr val="800000"/>
                </a:solidFill>
              </a:rPr>
              <a:t>"</a:t>
            </a:r>
            <a:r>
              <a:rPr lang="en-IN" dirty="0">
                <a:solidFill>
                  <a:srgbClr val="308080"/>
                </a:solidFill>
              </a:rPr>
              <a:t>)</a:t>
            </a:r>
            <a:r>
              <a:rPr lang="en-IN" dirty="0">
                <a:solidFill>
                  <a:srgbClr val="406080"/>
                </a:solidFill>
              </a:rPr>
              <a:t>;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003060"/>
                </a:solidFill>
              </a:rPr>
              <a:t>  </a:t>
            </a:r>
            <a:r>
              <a:rPr lang="en-IN" dirty="0" err="1">
                <a:solidFill>
                  <a:srgbClr val="003060"/>
                </a:solidFill>
              </a:rPr>
              <a:t>scanf</a:t>
            </a:r>
            <a:r>
              <a:rPr lang="en-IN" dirty="0">
                <a:solidFill>
                  <a:srgbClr val="308080"/>
                </a:solidFill>
              </a:rPr>
              <a:t>(</a:t>
            </a:r>
            <a:r>
              <a:rPr lang="en-IN" dirty="0">
                <a:solidFill>
                  <a:srgbClr val="800000"/>
                </a:solidFill>
              </a:rPr>
              <a:t>"</a:t>
            </a:r>
            <a:r>
              <a:rPr lang="en-IN" dirty="0">
                <a:solidFill>
                  <a:srgbClr val="0F69FF"/>
                </a:solidFill>
              </a:rPr>
              <a:t>%d</a:t>
            </a:r>
            <a:r>
              <a:rPr lang="en-IN" dirty="0">
                <a:solidFill>
                  <a:srgbClr val="800000"/>
                </a:solidFill>
              </a:rPr>
              <a:t>"</a:t>
            </a:r>
            <a:r>
              <a:rPr lang="en-IN" dirty="0">
                <a:solidFill>
                  <a:srgbClr val="308080"/>
                </a:solidFill>
              </a:rPr>
              <a:t>,&amp;</a:t>
            </a:r>
            <a:r>
              <a:rPr lang="en-IN" dirty="0" err="1"/>
              <a:t>new_node</a:t>
            </a:r>
            <a:r>
              <a:rPr lang="en-IN" dirty="0">
                <a:solidFill>
                  <a:srgbClr val="308080"/>
                </a:solidFill>
              </a:rPr>
              <a:t>-&gt;</a:t>
            </a:r>
            <a:r>
              <a:rPr lang="en-IN" dirty="0"/>
              <a:t>data</a:t>
            </a:r>
            <a:r>
              <a:rPr lang="en-IN" dirty="0">
                <a:solidFill>
                  <a:srgbClr val="308080"/>
                </a:solidFill>
              </a:rPr>
              <a:t>)</a:t>
            </a:r>
            <a:r>
              <a:rPr lang="en-IN" dirty="0">
                <a:solidFill>
                  <a:srgbClr val="406080"/>
                </a:solidFill>
              </a:rPr>
              <a:t>;</a:t>
            </a:r>
            <a:r>
              <a:rPr lang="en-IN" dirty="0"/>
              <a:t> </a:t>
            </a:r>
          </a:p>
          <a:p>
            <a:r>
              <a:rPr lang="en-IN" dirty="0"/>
              <a:t>  </a:t>
            </a:r>
            <a:r>
              <a:rPr lang="en-IN" dirty="0" err="1"/>
              <a:t>new_node</a:t>
            </a:r>
            <a:r>
              <a:rPr lang="en-IN" dirty="0">
                <a:solidFill>
                  <a:srgbClr val="308080"/>
                </a:solidFill>
              </a:rPr>
              <a:t>-&gt;</a:t>
            </a:r>
            <a:r>
              <a:rPr lang="en-IN" dirty="0"/>
              <a:t>next</a:t>
            </a:r>
            <a:r>
              <a:rPr lang="en-IN" dirty="0">
                <a:solidFill>
                  <a:srgbClr val="308080"/>
                </a:solidFill>
              </a:rPr>
              <a:t>=</a:t>
            </a:r>
            <a:r>
              <a:rPr lang="en-IN" dirty="0">
                <a:solidFill>
                  <a:srgbClr val="7D0045"/>
                </a:solidFill>
              </a:rPr>
              <a:t>NULL</a:t>
            </a:r>
            <a:r>
              <a:rPr lang="en-IN" dirty="0">
                <a:solidFill>
                  <a:srgbClr val="406080"/>
                </a:solidFill>
              </a:rPr>
              <a:t>;</a:t>
            </a:r>
            <a:r>
              <a:rPr lang="en-IN" dirty="0"/>
              <a:t> </a:t>
            </a:r>
          </a:p>
          <a:p>
            <a:endParaRPr lang="en-IN" b="1" dirty="0">
              <a:solidFill>
                <a:srgbClr val="200080"/>
              </a:solidFill>
            </a:endParaRPr>
          </a:p>
          <a:p>
            <a:r>
              <a:rPr lang="en-IN" b="1" dirty="0">
                <a:solidFill>
                  <a:srgbClr val="200080"/>
                </a:solidFill>
              </a:rPr>
              <a:t>  if</a:t>
            </a:r>
            <a:r>
              <a:rPr lang="en-IN" dirty="0">
                <a:solidFill>
                  <a:srgbClr val="308080"/>
                </a:solidFill>
              </a:rPr>
              <a:t>(</a:t>
            </a:r>
            <a:r>
              <a:rPr lang="en-IN" dirty="0"/>
              <a:t>start</a:t>
            </a:r>
            <a:r>
              <a:rPr lang="en-IN" dirty="0">
                <a:solidFill>
                  <a:srgbClr val="308080"/>
                </a:solidFill>
              </a:rPr>
              <a:t>==</a:t>
            </a:r>
            <a:r>
              <a:rPr lang="en-IN" dirty="0">
                <a:solidFill>
                  <a:srgbClr val="7D0045"/>
                </a:solidFill>
              </a:rPr>
              <a:t>NULL</a:t>
            </a:r>
            <a:r>
              <a:rPr lang="en-IN" dirty="0">
                <a:solidFill>
                  <a:srgbClr val="308080"/>
                </a:solidFill>
              </a:rPr>
              <a:t>)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406080"/>
                </a:solidFill>
              </a:rPr>
              <a:t>  {</a:t>
            </a:r>
            <a:r>
              <a:rPr lang="en-IN" dirty="0"/>
              <a:t> </a:t>
            </a:r>
          </a:p>
          <a:p>
            <a:r>
              <a:rPr lang="en-IN" dirty="0"/>
              <a:t>   start</a:t>
            </a:r>
            <a:r>
              <a:rPr lang="en-IN" dirty="0">
                <a:solidFill>
                  <a:srgbClr val="308080"/>
                </a:solidFill>
              </a:rPr>
              <a:t>=</a:t>
            </a:r>
            <a:r>
              <a:rPr lang="en-IN" dirty="0" err="1"/>
              <a:t>new_node</a:t>
            </a:r>
            <a:r>
              <a:rPr lang="en-IN" dirty="0">
                <a:solidFill>
                  <a:srgbClr val="406080"/>
                </a:solidFill>
              </a:rPr>
              <a:t>;</a:t>
            </a:r>
            <a:r>
              <a:rPr lang="en-IN" dirty="0"/>
              <a:t> </a:t>
            </a:r>
          </a:p>
          <a:p>
            <a:r>
              <a:rPr lang="en-IN" dirty="0"/>
              <a:t>   current</a:t>
            </a:r>
            <a:r>
              <a:rPr lang="en-IN" dirty="0">
                <a:solidFill>
                  <a:srgbClr val="308080"/>
                </a:solidFill>
              </a:rPr>
              <a:t>=</a:t>
            </a:r>
            <a:r>
              <a:rPr lang="en-IN" dirty="0" err="1"/>
              <a:t>new_node</a:t>
            </a:r>
            <a:r>
              <a:rPr lang="en-IN" dirty="0">
                <a:solidFill>
                  <a:srgbClr val="406080"/>
                </a:solidFill>
              </a:rPr>
              <a:t>;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406080"/>
                </a:solidFill>
              </a:rPr>
              <a:t>  }</a:t>
            </a:r>
            <a:r>
              <a:rPr lang="en-IN" dirty="0"/>
              <a:t> </a:t>
            </a:r>
          </a:p>
          <a:p>
            <a:r>
              <a:rPr lang="en-IN" b="1" dirty="0">
                <a:solidFill>
                  <a:srgbClr val="200080"/>
                </a:solidFill>
              </a:rPr>
              <a:t> 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F8EAAF-EC29-1644-8301-D609CDEA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76400"/>
            <a:ext cx="38354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9EF1A-D2BB-F649-B941-FEC2B7E9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67" y="3098801"/>
            <a:ext cx="3556000" cy="105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C74942-9D7A-E148-B812-76CFD0E25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464050"/>
            <a:ext cx="3835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225BEB-0C9D-4E42-9E61-454755EEA7C7}"/>
              </a:ext>
            </a:extLst>
          </p:cNvPr>
          <p:cNvSpPr/>
          <p:nvPr/>
        </p:nvSpPr>
        <p:spPr>
          <a:xfrm>
            <a:off x="685800" y="1524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200080"/>
                </a:solidFill>
              </a:rPr>
              <a:t>else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406080"/>
                </a:solidFill>
              </a:rPr>
              <a:t>  {</a:t>
            </a:r>
            <a:r>
              <a:rPr lang="en-IN" dirty="0"/>
              <a:t> </a:t>
            </a:r>
          </a:p>
          <a:p>
            <a:r>
              <a:rPr lang="en-IN" dirty="0"/>
              <a:t>   current</a:t>
            </a:r>
            <a:r>
              <a:rPr lang="en-IN" dirty="0">
                <a:solidFill>
                  <a:srgbClr val="308080"/>
                </a:solidFill>
              </a:rPr>
              <a:t>-&gt;</a:t>
            </a:r>
            <a:r>
              <a:rPr lang="en-IN" dirty="0"/>
              <a:t>next</a:t>
            </a:r>
            <a:r>
              <a:rPr lang="en-IN" dirty="0">
                <a:solidFill>
                  <a:srgbClr val="308080"/>
                </a:solidFill>
              </a:rPr>
              <a:t>=</a:t>
            </a:r>
            <a:r>
              <a:rPr lang="en-IN" dirty="0" err="1"/>
              <a:t>new_node</a:t>
            </a:r>
            <a:r>
              <a:rPr lang="en-IN" dirty="0">
                <a:solidFill>
                  <a:srgbClr val="406080"/>
                </a:solidFill>
              </a:rPr>
              <a:t>;</a:t>
            </a:r>
          </a:p>
          <a:p>
            <a:r>
              <a:rPr lang="en-IN" dirty="0">
                <a:solidFill>
                  <a:srgbClr val="406080"/>
                </a:solidFill>
              </a:rPr>
              <a:t>  </a:t>
            </a:r>
            <a:r>
              <a:rPr lang="en-IN" dirty="0"/>
              <a:t> current</a:t>
            </a:r>
            <a:r>
              <a:rPr lang="en-IN" dirty="0">
                <a:solidFill>
                  <a:srgbClr val="308080"/>
                </a:solidFill>
              </a:rPr>
              <a:t>=</a:t>
            </a:r>
            <a:r>
              <a:rPr lang="en-IN" dirty="0" err="1"/>
              <a:t>new_node</a:t>
            </a:r>
            <a:r>
              <a:rPr lang="en-IN" dirty="0">
                <a:solidFill>
                  <a:srgbClr val="406080"/>
                </a:solidFill>
              </a:rPr>
              <a:t>;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406080"/>
                </a:solidFill>
              </a:rPr>
              <a:t>  }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003060"/>
                </a:solidFill>
              </a:rPr>
              <a:t> </a:t>
            </a:r>
            <a:r>
              <a:rPr lang="en-IN" dirty="0" err="1">
                <a:solidFill>
                  <a:srgbClr val="003060"/>
                </a:solidFill>
              </a:rPr>
              <a:t>printf</a:t>
            </a:r>
            <a:r>
              <a:rPr lang="en-IN" dirty="0">
                <a:solidFill>
                  <a:srgbClr val="308080"/>
                </a:solidFill>
              </a:rPr>
              <a:t>(</a:t>
            </a:r>
            <a:r>
              <a:rPr lang="en-IN" dirty="0">
                <a:solidFill>
                  <a:srgbClr val="800000"/>
                </a:solidFill>
              </a:rPr>
              <a:t>"</a:t>
            </a:r>
            <a:r>
              <a:rPr lang="en-IN" dirty="0" err="1">
                <a:solidFill>
                  <a:srgbClr val="0F69FF"/>
                </a:solidFill>
              </a:rPr>
              <a:t>n</a:t>
            </a:r>
            <a:r>
              <a:rPr lang="en-IN" dirty="0" err="1">
                <a:solidFill>
                  <a:srgbClr val="1060B6"/>
                </a:solidFill>
              </a:rPr>
              <a:t>Do</a:t>
            </a:r>
            <a:r>
              <a:rPr lang="en-IN" dirty="0">
                <a:solidFill>
                  <a:srgbClr val="1060B6"/>
                </a:solidFill>
              </a:rPr>
              <a:t> you want to create another : </a:t>
            </a:r>
            <a:r>
              <a:rPr lang="en-IN" dirty="0">
                <a:solidFill>
                  <a:srgbClr val="800000"/>
                </a:solidFill>
              </a:rPr>
              <a:t>"</a:t>
            </a:r>
            <a:r>
              <a:rPr lang="en-IN" dirty="0">
                <a:solidFill>
                  <a:srgbClr val="308080"/>
                </a:solidFill>
              </a:rPr>
              <a:t>)</a:t>
            </a:r>
            <a:r>
              <a:rPr lang="en-IN" dirty="0">
                <a:solidFill>
                  <a:srgbClr val="406080"/>
                </a:solidFill>
              </a:rPr>
              <a:t>;</a:t>
            </a:r>
          </a:p>
          <a:p>
            <a:r>
              <a:rPr lang="en-IN" dirty="0"/>
              <a:t> </a:t>
            </a:r>
            <a:r>
              <a:rPr lang="en-IN" dirty="0" err="1"/>
              <a:t>ch</a:t>
            </a:r>
            <a:r>
              <a:rPr lang="en-IN" dirty="0">
                <a:solidFill>
                  <a:srgbClr val="308080"/>
                </a:solidFill>
              </a:rPr>
              <a:t>=</a:t>
            </a:r>
            <a:r>
              <a:rPr lang="en-IN" dirty="0" err="1"/>
              <a:t>getche</a:t>
            </a:r>
            <a:r>
              <a:rPr lang="en-IN" dirty="0">
                <a:solidFill>
                  <a:srgbClr val="308080"/>
                </a:solidFill>
              </a:rPr>
              <a:t>()</a:t>
            </a:r>
            <a:r>
              <a:rPr lang="en-IN" dirty="0">
                <a:solidFill>
                  <a:srgbClr val="406080"/>
                </a:solidFill>
              </a:rPr>
              <a:t>;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>
                <a:solidFill>
                  <a:srgbClr val="406080"/>
                </a:solidFill>
              </a:rPr>
              <a:t> }</a:t>
            </a:r>
            <a:r>
              <a:rPr lang="en-IN" b="1" dirty="0">
                <a:solidFill>
                  <a:srgbClr val="200080"/>
                </a:solidFill>
              </a:rPr>
              <a:t>while</a:t>
            </a:r>
            <a:r>
              <a:rPr lang="en-IN" dirty="0">
                <a:solidFill>
                  <a:srgbClr val="308080"/>
                </a:solidFill>
              </a:rPr>
              <a:t>(</a:t>
            </a:r>
            <a:r>
              <a:rPr lang="en-IN" dirty="0" err="1"/>
              <a:t>ch</a:t>
            </a:r>
            <a:r>
              <a:rPr lang="en-IN" dirty="0">
                <a:solidFill>
                  <a:srgbClr val="308080"/>
                </a:solidFill>
              </a:rPr>
              <a:t>!=</a:t>
            </a:r>
            <a:r>
              <a:rPr lang="en-IN" dirty="0">
                <a:solidFill>
                  <a:srgbClr val="1060B6"/>
                </a:solidFill>
              </a:rPr>
              <a:t>'n’</a:t>
            </a:r>
            <a:r>
              <a:rPr lang="en-IN" dirty="0">
                <a:solidFill>
                  <a:srgbClr val="308080"/>
                </a:solidFill>
              </a:rPr>
              <a:t>)</a:t>
            </a:r>
            <a:r>
              <a:rPr lang="en-IN" dirty="0">
                <a:solidFill>
                  <a:srgbClr val="406080"/>
                </a:solidFill>
              </a:rPr>
              <a:t>;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406080"/>
                </a:solidFill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B1B8E-E5BD-1347-88F3-B4B7F4825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80"/>
          <a:stretch/>
        </p:blipFill>
        <p:spPr>
          <a:xfrm>
            <a:off x="3810000" y="1291461"/>
            <a:ext cx="3835400" cy="166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A21EF0-2B55-5F41-B931-84B106E21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56"/>
          <a:stretch/>
        </p:blipFill>
        <p:spPr>
          <a:xfrm>
            <a:off x="3860800" y="3583940"/>
            <a:ext cx="3784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2" y="1219200"/>
            <a:ext cx="2865405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69" dirty="0">
                <a:latin typeface="Verdana"/>
                <a:cs typeface="Verdana"/>
              </a:rPr>
              <a:t>Display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684" y="2768918"/>
            <a:ext cx="7932116" cy="19371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7175"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-217" dirty="0">
                <a:latin typeface="Verdana"/>
                <a:cs typeface="Verdana"/>
              </a:rPr>
              <a:t>To </a:t>
            </a:r>
            <a:r>
              <a:rPr spc="-109" dirty="0">
                <a:latin typeface="Verdana"/>
                <a:cs typeface="Verdana"/>
              </a:rPr>
              <a:t>display thelinked </a:t>
            </a:r>
            <a:r>
              <a:rPr spc="-131" dirty="0">
                <a:latin typeface="Verdana"/>
                <a:cs typeface="Verdana"/>
              </a:rPr>
              <a:t>list </a:t>
            </a:r>
            <a:r>
              <a:rPr spc="-127" dirty="0">
                <a:latin typeface="Verdana"/>
                <a:cs typeface="Verdana"/>
              </a:rPr>
              <a:t>we </a:t>
            </a:r>
            <a:r>
              <a:rPr spc="-83" dirty="0">
                <a:latin typeface="Verdana"/>
                <a:cs typeface="Verdana"/>
              </a:rPr>
              <a:t>need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79" dirty="0">
                <a:latin typeface="Verdana"/>
                <a:cs typeface="Verdana"/>
              </a:rPr>
              <a:t>follow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27" dirty="0">
                <a:latin typeface="Verdana"/>
                <a:cs typeface="Verdana"/>
              </a:rPr>
              <a:t>steps </a:t>
            </a:r>
            <a:r>
              <a:rPr spc="-101" dirty="0">
                <a:latin typeface="Verdana"/>
                <a:cs typeface="Verdana"/>
              </a:rPr>
              <a:t>given</a:t>
            </a:r>
            <a:r>
              <a:rPr spc="161" dirty="0">
                <a:latin typeface="Verdana"/>
                <a:cs typeface="Verdana"/>
              </a:rPr>
              <a:t> </a:t>
            </a:r>
            <a:r>
              <a:rPr spc="-131" dirty="0">
                <a:latin typeface="Verdana"/>
                <a:cs typeface="Verdana"/>
              </a:rPr>
              <a:t>below:</a:t>
            </a:r>
            <a:endParaRPr dirty="0">
              <a:latin typeface="Verdana"/>
              <a:cs typeface="Verdana"/>
            </a:endParaRPr>
          </a:p>
          <a:p>
            <a:pPr>
              <a:spcBef>
                <a:spcPts val="15"/>
              </a:spcBef>
              <a:buFont typeface="Arial"/>
              <a:buChar char="•"/>
            </a:pPr>
            <a:endParaRPr sz="1763" dirty="0">
              <a:latin typeface="Verdana"/>
              <a:cs typeface="Verdana"/>
            </a:endParaRPr>
          </a:p>
          <a:p>
            <a:pPr marL="609124" marR="412433" lvl="1" indent="-257175">
              <a:buFont typeface="Wingdings"/>
              <a:buChar char=""/>
              <a:tabLst>
                <a:tab pos="609600" algn="l"/>
              </a:tabLst>
            </a:pPr>
            <a:r>
              <a:rPr spc="-105" dirty="0">
                <a:latin typeface="Verdana"/>
                <a:cs typeface="Verdana"/>
              </a:rPr>
              <a:t>We </a:t>
            </a:r>
            <a:r>
              <a:rPr spc="-83" dirty="0">
                <a:latin typeface="Verdana"/>
                <a:cs typeface="Verdana"/>
              </a:rPr>
              <a:t>need </a:t>
            </a:r>
            <a:r>
              <a:rPr spc="-124" dirty="0">
                <a:latin typeface="Verdana"/>
                <a:cs typeface="Verdana"/>
              </a:rPr>
              <a:t>a </a:t>
            </a:r>
            <a:r>
              <a:rPr spc="-83" dirty="0">
                <a:latin typeface="Verdana"/>
                <a:cs typeface="Verdana"/>
              </a:rPr>
              <a:t>pointer </a:t>
            </a:r>
            <a:r>
              <a:rPr spc="-105" dirty="0">
                <a:latin typeface="Verdana"/>
                <a:cs typeface="Verdana"/>
              </a:rPr>
              <a:t>which </a:t>
            </a:r>
            <a:r>
              <a:rPr spc="-143" dirty="0">
                <a:latin typeface="Verdana"/>
                <a:cs typeface="Verdana"/>
              </a:rPr>
              <a:t>is </a:t>
            </a:r>
            <a:r>
              <a:rPr spc="-105" dirty="0">
                <a:latin typeface="Verdana"/>
                <a:cs typeface="Verdana"/>
              </a:rPr>
              <a:t>assigned </a:t>
            </a:r>
            <a:r>
              <a:rPr spc="-124" dirty="0">
                <a:latin typeface="Verdana"/>
                <a:cs typeface="Verdana"/>
              </a:rPr>
              <a:t>with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16" dirty="0">
                <a:latin typeface="Verdana"/>
                <a:cs typeface="Verdana"/>
              </a:rPr>
              <a:t>address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lang="en-US" spc="-90" dirty="0">
                <a:latin typeface="Verdana"/>
                <a:cs typeface="Verdana"/>
              </a:rPr>
              <a:t>start</a:t>
            </a:r>
            <a:r>
              <a:rPr spc="-90" dirty="0">
                <a:latin typeface="Verdana"/>
                <a:cs typeface="Verdana"/>
              </a:rPr>
              <a:t>  </a:t>
            </a:r>
            <a:r>
              <a:rPr spc="-135" dirty="0">
                <a:latin typeface="Verdana"/>
                <a:cs typeface="Verdana"/>
              </a:rPr>
              <a:t>pointer.</a:t>
            </a:r>
            <a:endParaRPr dirty="0">
              <a:latin typeface="Verdana"/>
              <a:cs typeface="Verdana"/>
            </a:endParaRPr>
          </a:p>
          <a:p>
            <a:pPr lvl="1">
              <a:spcBef>
                <a:spcPts val="19"/>
              </a:spcBef>
              <a:buFont typeface="Wingdings"/>
              <a:buChar char=""/>
            </a:pPr>
            <a:endParaRPr sz="1763" dirty="0">
              <a:latin typeface="Verdana"/>
              <a:cs typeface="Verdana"/>
            </a:endParaRPr>
          </a:p>
          <a:p>
            <a:pPr marL="609124" marR="3810" lvl="1" indent="-257175">
              <a:spcBef>
                <a:spcPts val="4"/>
              </a:spcBef>
              <a:buFont typeface="Wingdings"/>
              <a:buChar char=""/>
              <a:tabLst>
                <a:tab pos="609600" algn="l"/>
              </a:tabLst>
            </a:pPr>
            <a:r>
              <a:rPr spc="-105" dirty="0">
                <a:latin typeface="Verdana"/>
                <a:cs typeface="Verdana"/>
              </a:rPr>
              <a:t>Then </a:t>
            </a:r>
            <a:r>
              <a:rPr spc="-127" dirty="0">
                <a:latin typeface="Verdana"/>
                <a:cs typeface="Verdana"/>
              </a:rPr>
              <a:t>we start </a:t>
            </a:r>
            <a:r>
              <a:rPr spc="-124" dirty="0">
                <a:latin typeface="Verdana"/>
                <a:cs typeface="Verdana"/>
              </a:rPr>
              <a:t>a </a:t>
            </a:r>
            <a:r>
              <a:rPr spc="-38" dirty="0">
                <a:latin typeface="Verdana"/>
                <a:cs typeface="Verdana"/>
              </a:rPr>
              <a:t>loop </a:t>
            </a:r>
            <a:r>
              <a:rPr spc="-105" dirty="0">
                <a:latin typeface="Verdana"/>
                <a:cs typeface="Verdana"/>
              </a:rPr>
              <a:t>until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35" dirty="0">
                <a:latin typeface="Verdana"/>
                <a:cs typeface="Verdana"/>
              </a:rPr>
              <a:t>last </a:t>
            </a:r>
            <a:r>
              <a:rPr spc="-60" dirty="0">
                <a:latin typeface="Verdana"/>
                <a:cs typeface="Verdana"/>
              </a:rPr>
              <a:t>node </a:t>
            </a:r>
            <a:r>
              <a:rPr spc="-79" dirty="0">
                <a:latin typeface="Verdana"/>
                <a:cs typeface="Verdana"/>
              </a:rPr>
              <a:t>of </a:t>
            </a:r>
            <a:r>
              <a:rPr spc="-109" dirty="0">
                <a:latin typeface="Verdana"/>
                <a:cs typeface="Verdana"/>
              </a:rPr>
              <a:t>the </a:t>
            </a:r>
            <a:r>
              <a:rPr spc="-105" dirty="0">
                <a:latin typeface="Verdana"/>
                <a:cs typeface="Verdana"/>
              </a:rPr>
              <a:t>linked </a:t>
            </a:r>
            <a:r>
              <a:rPr spc="-131" dirty="0">
                <a:latin typeface="Verdana"/>
                <a:cs typeface="Verdana"/>
              </a:rPr>
              <a:t>list </a:t>
            </a:r>
            <a:r>
              <a:rPr spc="-68" dirty="0">
                <a:latin typeface="Verdana"/>
                <a:cs typeface="Verdana"/>
              </a:rPr>
              <a:t>to </a:t>
            </a:r>
            <a:r>
              <a:rPr spc="-109" dirty="0">
                <a:latin typeface="Verdana"/>
                <a:cs typeface="Verdana"/>
              </a:rPr>
              <a:t>display  the</a:t>
            </a:r>
            <a:endParaRPr dirty="0">
              <a:latin typeface="Verdana"/>
              <a:cs typeface="Verdana"/>
            </a:endParaRPr>
          </a:p>
          <a:p>
            <a:pPr marL="694849"/>
            <a:r>
              <a:rPr spc="-109" dirty="0">
                <a:latin typeface="Verdana"/>
                <a:cs typeface="Verdana"/>
              </a:rPr>
              <a:t>the</a:t>
            </a:r>
            <a:r>
              <a:rPr spc="-98" dirty="0">
                <a:latin typeface="Verdana"/>
                <a:cs typeface="Verdana"/>
              </a:rPr>
              <a:t> </a:t>
            </a:r>
            <a:r>
              <a:rPr spc="-150" dirty="0">
                <a:latin typeface="Verdana"/>
                <a:cs typeface="Verdana"/>
              </a:rPr>
              <a:t>list.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8218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71600"/>
            <a:ext cx="4724400" cy="436930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500" spc="15" dirty="0">
                <a:latin typeface="Arial"/>
                <a:cs typeface="Arial"/>
              </a:rPr>
              <a:t>void</a:t>
            </a:r>
            <a:r>
              <a:rPr sz="1500" spc="-11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display(){</a:t>
            </a:r>
            <a:endParaRPr sz="1500" dirty="0">
              <a:latin typeface="Arial"/>
              <a:cs typeface="Arial"/>
            </a:endParaRPr>
          </a:p>
          <a:p>
            <a:pPr marL="352425">
              <a:spcBef>
                <a:spcPts val="1440"/>
              </a:spcBef>
            </a:pPr>
            <a:r>
              <a:rPr sz="1500" dirty="0">
                <a:latin typeface="Arial"/>
                <a:cs typeface="Arial"/>
              </a:rPr>
              <a:t>struct </a:t>
            </a:r>
            <a:r>
              <a:rPr sz="1500" spc="11" dirty="0">
                <a:latin typeface="Arial"/>
                <a:cs typeface="Arial"/>
              </a:rPr>
              <a:t>node*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4" dirty="0">
                <a:latin typeface="Arial"/>
                <a:cs typeface="Arial"/>
              </a:rPr>
              <a:t>temp;</a:t>
            </a:r>
            <a:endParaRPr sz="1500" dirty="0">
              <a:latin typeface="Arial"/>
              <a:cs typeface="Arial"/>
            </a:endParaRPr>
          </a:p>
          <a:p>
            <a:pPr marL="352425"/>
            <a:r>
              <a:rPr sz="1500" spc="30" dirty="0">
                <a:latin typeface="Arial"/>
                <a:cs typeface="Arial"/>
              </a:rPr>
              <a:t>temp=</a:t>
            </a:r>
            <a:r>
              <a:rPr lang="en-US" sz="1500" spc="30" dirty="0">
                <a:latin typeface="Arial"/>
                <a:cs typeface="Arial"/>
              </a:rPr>
              <a:t>start</a:t>
            </a:r>
            <a:r>
              <a:rPr sz="1500" spc="30" dirty="0">
                <a:latin typeface="Arial"/>
                <a:cs typeface="Arial"/>
              </a:rPr>
              <a:t>;</a:t>
            </a:r>
            <a:endParaRPr sz="1500" dirty="0">
              <a:latin typeface="Arial"/>
              <a:cs typeface="Arial"/>
            </a:endParaRPr>
          </a:p>
          <a:p>
            <a:pPr marL="352425">
              <a:spcBef>
                <a:spcPts val="1440"/>
              </a:spcBef>
            </a:pPr>
            <a:r>
              <a:rPr sz="1500" dirty="0">
                <a:latin typeface="Arial"/>
                <a:cs typeface="Arial"/>
              </a:rPr>
              <a:t>if(temp==NULL){</a:t>
            </a:r>
          </a:p>
          <a:p>
            <a:pPr marL="695325">
              <a:spcBef>
                <a:spcPts val="1440"/>
              </a:spcBef>
            </a:pPr>
            <a:r>
              <a:rPr sz="1500" spc="19" dirty="0">
                <a:latin typeface="Arial"/>
                <a:cs typeface="Arial"/>
              </a:rPr>
              <a:t>printf("no </a:t>
            </a:r>
            <a:r>
              <a:rPr sz="1500" spc="-4" dirty="0">
                <a:latin typeface="Arial"/>
                <a:cs typeface="Arial"/>
              </a:rPr>
              <a:t>data</a:t>
            </a:r>
            <a:r>
              <a:rPr sz="1500" spc="-23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found\n");</a:t>
            </a:r>
            <a:endParaRPr sz="1500" dirty="0">
              <a:latin typeface="Arial"/>
              <a:cs typeface="Arial"/>
            </a:endParaRPr>
          </a:p>
          <a:p>
            <a:pPr marL="352425"/>
            <a:r>
              <a:rPr sz="1500" spc="-41" dirty="0"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 marL="352425"/>
            <a:r>
              <a:rPr sz="1500" spc="-38" dirty="0">
                <a:latin typeface="Arial"/>
                <a:cs typeface="Arial"/>
              </a:rPr>
              <a:t>else{</a:t>
            </a:r>
            <a:endParaRPr sz="1500" dirty="0">
              <a:latin typeface="Arial"/>
              <a:cs typeface="Arial"/>
            </a:endParaRPr>
          </a:p>
          <a:p>
            <a:pPr marL="695325">
              <a:spcBef>
                <a:spcPts val="4"/>
              </a:spcBef>
            </a:pPr>
            <a:r>
              <a:rPr sz="1500" spc="-8" dirty="0">
                <a:latin typeface="Arial"/>
                <a:cs typeface="Arial"/>
              </a:rPr>
              <a:t>while(temp!=NULL){</a:t>
            </a:r>
            <a:endParaRPr sz="1500" dirty="0">
              <a:latin typeface="Arial"/>
              <a:cs typeface="Arial"/>
            </a:endParaRPr>
          </a:p>
          <a:p>
            <a:pPr marL="1038225" marR="3810">
              <a:lnSpc>
                <a:spcPct val="200000"/>
              </a:lnSpc>
            </a:pPr>
            <a:r>
              <a:rPr sz="1500" spc="19" dirty="0">
                <a:latin typeface="Arial"/>
                <a:cs typeface="Arial"/>
              </a:rPr>
              <a:t>printf("%d--&gt;&gt;",temp-&gt;data);  </a:t>
            </a:r>
            <a:endParaRPr lang="en-US" sz="1500" spc="19" dirty="0">
              <a:latin typeface="Arial"/>
              <a:cs typeface="Arial"/>
            </a:endParaRPr>
          </a:p>
          <a:p>
            <a:pPr marL="1038225" marR="3810">
              <a:lnSpc>
                <a:spcPct val="200000"/>
              </a:lnSpc>
            </a:pPr>
            <a:r>
              <a:rPr sz="1500" spc="26" dirty="0">
                <a:latin typeface="Arial"/>
                <a:cs typeface="Arial"/>
              </a:rPr>
              <a:t>temp=temp-&gt;</a:t>
            </a:r>
            <a:r>
              <a:rPr lang="en-US" sz="1500" spc="26" dirty="0">
                <a:latin typeface="Arial"/>
                <a:cs typeface="Arial"/>
              </a:rPr>
              <a:t>next</a:t>
            </a:r>
            <a:r>
              <a:rPr sz="1500" spc="26" dirty="0">
                <a:latin typeface="Arial"/>
                <a:cs typeface="Arial"/>
              </a:rPr>
              <a:t>;</a:t>
            </a:r>
            <a:endParaRPr sz="1500" dirty="0">
              <a:latin typeface="Arial"/>
              <a:cs typeface="Arial"/>
            </a:endParaRPr>
          </a:p>
          <a:p>
            <a:pPr marL="695325"/>
            <a:r>
              <a:rPr sz="1500" spc="-41" dirty="0"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 marL="352425">
              <a:spcBef>
                <a:spcPts val="1440"/>
              </a:spcBef>
            </a:pPr>
            <a:r>
              <a:rPr sz="1500" spc="-41" dirty="0"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1440"/>
              </a:spcBef>
            </a:pPr>
            <a:r>
              <a:rPr sz="1500" spc="-41" dirty="0"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73ADD-591E-C048-BF85-453605EBD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09" b="41304"/>
          <a:stretch/>
        </p:blipFill>
        <p:spPr>
          <a:xfrm>
            <a:off x="1600200" y="5207505"/>
            <a:ext cx="701322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C745-5049-0242-8010-B27A4771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0" y="304800"/>
            <a:ext cx="7886700" cy="1325563"/>
          </a:xfrm>
        </p:spPr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47D1-9F69-0E4F-8C48-342F4FF9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number of nodes in SLL.</a:t>
            </a:r>
          </a:p>
          <a:p>
            <a:endParaRPr lang="en-US" dirty="0"/>
          </a:p>
          <a:p>
            <a:r>
              <a:rPr lang="en-US" dirty="0"/>
              <a:t>Find Largest number in SLL</a:t>
            </a:r>
          </a:p>
          <a:p>
            <a:endParaRPr lang="en-US" dirty="0"/>
          </a:p>
          <a:p>
            <a:r>
              <a:rPr lang="en-US" dirty="0"/>
              <a:t>Find smallest number in SLL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F1EB2-0B9B-5E44-8395-95361FB6B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68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337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Baskerville Old Face</vt:lpstr>
      <vt:lpstr>Verdana</vt:lpstr>
      <vt:lpstr>Wingdings</vt:lpstr>
      <vt:lpstr>Default Design</vt:lpstr>
      <vt:lpstr>PowerPoint Presentation</vt:lpstr>
      <vt:lpstr>Singly Linked List Operations</vt:lpstr>
      <vt:lpstr>Creation of SLL</vt:lpstr>
      <vt:lpstr>PowerPoint Presentation</vt:lpstr>
      <vt:lpstr>PowerPoint Presentation</vt:lpstr>
      <vt:lpstr>Display</vt:lpstr>
      <vt:lpstr>PowerPoint Presentation</vt:lpstr>
      <vt:lpstr>Programs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30</cp:revision>
  <dcterms:created xsi:type="dcterms:W3CDTF">2020-08-10T17:14:23Z</dcterms:created>
  <dcterms:modified xsi:type="dcterms:W3CDTF">2020-08-19T18:09:09Z</dcterms:modified>
</cp:coreProperties>
</file>