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4" r:id="rId2"/>
    <p:sldId id="26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32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  <a:srgbClr val="028848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9" autoAdjust="0"/>
    <p:restoredTop sz="95226" autoAdjust="0"/>
  </p:normalViewPr>
  <p:slideViewPr>
    <p:cSldViewPr>
      <p:cViewPr varScale="1">
        <p:scale>
          <a:sx n="114" d="100"/>
          <a:sy n="114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A159294-520A-460D-93E8-EC612C716D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2A057A4-81C0-431B-9B80-F6878B3169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5F8D61-89A0-4573-B331-AD454A2907C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08932AE-39B7-4ACC-92AC-0CE2A85FB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F9626A-27AC-45E0-A3E5-94FEB7570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692C44-4F78-4E9B-8324-2F06EE90F5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F340E76-3341-439B-9B31-45C5286F4C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3374E36-CE02-46C6-92F7-7452FDDB40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C8C91A5-96D2-403C-AB33-53765CE465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5943600"/>
            <a:ext cx="5486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47DD904-B6FC-4478-A8C3-641011D44E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CFFC1F7-050F-448D-85D1-DC7700C2F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AE8822-BEAC-4CBD-B60C-AFE19D801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AB89-6416-4B8D-8775-FA98101CA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A5032-A5CB-4443-8A4A-47D4C1C25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B50B-7B5F-46A6-92A3-DE6C21B64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6A77-2504-4226-829F-E11BC46CAC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093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5476-33F2-4974-A74D-48ACF881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668F-21D8-4C49-BCAC-D2F4F2CF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64D39-8479-4281-A1F6-CFDDDCFC5D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F5685-63D6-4B99-B889-F52513181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5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1A5DB-56EC-4DFE-B4EF-69E068FEB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08176-DB1D-4CA2-BF2D-4A73EA125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E167F-AEB1-4BF2-860F-22F0CB5E1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B745-9700-4BA7-A6C3-695E2C285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508B-8554-4FCD-9619-C4CB4BDE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A374-37A5-4DAF-A41B-09C9B463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87587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7213-DFB7-43B7-AA01-7A6331D4B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4B9FC-F7FA-4A5F-A68B-9084E75933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19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598D-A351-4E13-90C7-5823E8E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0C79-5BD7-4A65-A6BE-E7589C8F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90C4-F426-4610-BA9D-B0E06299C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BBFC6-8509-4D29-8497-A599BFB10E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358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B3F5-42E1-47A3-A21E-FB6B83B8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6024-0A4A-4A9D-9FE9-6FBE908CE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EC4AC-DA3E-4AFB-BFCE-FD17481D9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ED24E-F97E-4150-B813-026FAD411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8A42B-9FA6-4543-AF9C-380CA7049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AD35-94EA-40E2-9769-6DF13B9B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11F2-3F60-4CC7-8A7B-B7573A5A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48F2-01B7-4DD9-ABBC-F8DAABFE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269D5-83F8-45FD-A3AA-0FA829061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9423C-1AAA-4A94-8410-D37E6BA4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8E64-AC69-4682-9C13-4AE8D44F2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4058-33B8-4ECC-AC0D-5767CD50B0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8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1BDC-1304-4BF3-B346-485EFEBC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63D41-321D-4647-AE5B-DC88C696F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5B2F-A227-4A5D-B773-CDA53A209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8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F7CA8-9CE2-4055-A857-7677067DC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27-40FE-43B6-AD95-333021185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1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78BC-C1C4-4A72-B55D-27121D62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2973-5350-4743-B0D6-EBD1B55D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C5B38-3B8F-4C4D-B9FA-D7EFB5BD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A28F6-6CC6-4DEF-BCFD-1EB3271B0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A3A2A-523B-4C34-9AAD-376B93DF8E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1B9-61BD-4288-A396-686B3196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2CC32-F318-4399-BB0E-04821322B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D0DE-B099-46AC-8953-BA8C1AF3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19ED4-3EE6-4D35-BA0A-20CEAA92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2EDE0-F372-4963-9F90-0441B914D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4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8">
            <a:extLst>
              <a:ext uri="{FF2B5EF4-FFF2-40B4-BE49-F238E27FC236}">
                <a16:creationId xmlns:a16="http://schemas.microsoft.com/office/drawing/2014/main" id="{B5C205A5-2743-4AA7-8B40-EF5881452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3175" y="3175"/>
            <a:ext cx="91376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44EA2043-D3D1-4FB6-95E5-3447422486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r>
              <a:rPr lang="en-US" altLang="en-US"/>
              <a:t>AKJ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B4B8BFA6-1B01-4E51-8F4C-8C10AEA0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960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600" b="1" dirty="0">
                <a:solidFill>
                  <a:schemeClr val="accent2"/>
                </a:solidFill>
              </a:rPr>
              <a:t>Amity School of Engineering &amp; Technology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BC43B3D7-3993-4626-9F89-DDAE54C2D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6705600"/>
            <a:ext cx="6705600" cy="152400"/>
          </a:xfrm>
          <a:prstGeom prst="rect">
            <a:avLst/>
          </a:prstGeom>
          <a:solidFill>
            <a:srgbClr val="F1B4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designidea.wordpress.com/2012/02/16/your-next-thank-you-note/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Data structures using C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Module 3 - Lecture III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Link Lists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Prepared By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Ms. Smriti Sehgal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3BB94-84BD-4A90-BE69-CC3B9F7CC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19447" y="6223702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F37B527-40FE-43B6-AD95-333021185313}" type="slidenum">
              <a:rPr lang="en-US" altLang="en-US" sz="9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9"/>
    </mc:Choice>
    <mc:Fallback xmlns="">
      <p:transition spd="slow" advTm="110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143000"/>
            <a:ext cx="4800600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76" dirty="0">
                <a:latin typeface="Verdana"/>
                <a:cs typeface="Verdana"/>
              </a:rPr>
              <a:t>Insertion </a:t>
            </a:r>
            <a:r>
              <a:rPr spc="-191" dirty="0">
                <a:latin typeface="Verdana"/>
                <a:cs typeface="Verdana"/>
              </a:rPr>
              <a:t>at</a:t>
            </a:r>
            <a:r>
              <a:rPr spc="-180" dirty="0">
                <a:latin typeface="Verdana"/>
                <a:cs typeface="Verdana"/>
              </a:rPr>
              <a:t> </a:t>
            </a:r>
            <a:r>
              <a:rPr spc="-139" dirty="0">
                <a:latin typeface="Verdana"/>
                <a:cs typeface="Verdana"/>
              </a:rPr>
              <a:t>mid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4854" y="2507609"/>
            <a:ext cx="7579995" cy="33164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651">
              <a:spcBef>
                <a:spcPts val="75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pc="-116" dirty="0">
                <a:latin typeface="Verdana"/>
                <a:cs typeface="Verdana"/>
              </a:rPr>
              <a:t>There </a:t>
            </a:r>
            <a:r>
              <a:rPr spc="-127" dirty="0">
                <a:latin typeface="Verdana"/>
                <a:cs typeface="Verdana"/>
              </a:rPr>
              <a:t>are </a:t>
            </a:r>
            <a:r>
              <a:rPr spc="-131" dirty="0">
                <a:latin typeface="Verdana"/>
                <a:cs typeface="Verdana"/>
              </a:rPr>
              <a:t>several </a:t>
            </a:r>
            <a:r>
              <a:rPr spc="-127" dirty="0">
                <a:latin typeface="Verdana"/>
                <a:cs typeface="Verdana"/>
              </a:rPr>
              <a:t>steps </a:t>
            </a:r>
            <a:r>
              <a:rPr spc="-68" dirty="0">
                <a:latin typeface="Verdana"/>
                <a:cs typeface="Verdana"/>
              </a:rPr>
              <a:t>to </a:t>
            </a:r>
            <a:r>
              <a:rPr spc="-64" dirty="0">
                <a:latin typeface="Verdana"/>
                <a:cs typeface="Verdana"/>
              </a:rPr>
              <a:t>be </a:t>
            </a:r>
            <a:r>
              <a:rPr spc="-75" dirty="0">
                <a:latin typeface="Verdana"/>
                <a:cs typeface="Verdana"/>
              </a:rPr>
              <a:t>followed </a:t>
            </a:r>
            <a:r>
              <a:rPr spc="-68" dirty="0">
                <a:latin typeface="Verdana"/>
                <a:cs typeface="Verdana"/>
              </a:rPr>
              <a:t>to </a:t>
            </a:r>
            <a:r>
              <a:rPr spc="-109" dirty="0">
                <a:latin typeface="Verdana"/>
                <a:cs typeface="Verdana"/>
              </a:rPr>
              <a:t>insert </a:t>
            </a:r>
            <a:r>
              <a:rPr spc="-120" dirty="0">
                <a:latin typeface="Verdana"/>
                <a:cs typeface="Verdana"/>
              </a:rPr>
              <a:t>a </a:t>
            </a:r>
            <a:r>
              <a:rPr spc="-60" dirty="0">
                <a:latin typeface="Verdana"/>
                <a:cs typeface="Verdana"/>
              </a:rPr>
              <a:t>node </a:t>
            </a:r>
            <a:r>
              <a:rPr spc="-127" dirty="0">
                <a:latin typeface="Verdana"/>
                <a:cs typeface="Verdana"/>
              </a:rPr>
              <a:t>at </a:t>
            </a:r>
            <a:r>
              <a:rPr spc="-98" dirty="0">
                <a:latin typeface="Verdana"/>
                <a:cs typeface="Verdana"/>
              </a:rPr>
              <a:t>mid</a:t>
            </a:r>
            <a:r>
              <a:rPr spc="-71" dirty="0">
                <a:latin typeface="Verdana"/>
                <a:cs typeface="Verdana"/>
              </a:rPr>
              <a:t> </a:t>
            </a:r>
            <a:r>
              <a:rPr spc="-101" dirty="0">
                <a:latin typeface="Verdana"/>
                <a:cs typeface="Verdana"/>
              </a:rPr>
              <a:t>position.</a:t>
            </a:r>
            <a:endParaRPr>
              <a:latin typeface="Verdana"/>
              <a:cs typeface="Verdana"/>
            </a:endParaRPr>
          </a:p>
          <a:p>
            <a:pPr marL="266700">
              <a:spcBef>
                <a:spcPts val="4"/>
              </a:spcBef>
            </a:pPr>
            <a:r>
              <a:rPr spc="-127" dirty="0">
                <a:latin typeface="Verdana"/>
                <a:cs typeface="Verdana"/>
              </a:rPr>
              <a:t>They</a:t>
            </a:r>
            <a:r>
              <a:rPr spc="-98" dirty="0">
                <a:latin typeface="Verdana"/>
                <a:cs typeface="Verdana"/>
              </a:rPr>
              <a:t> </a:t>
            </a:r>
            <a:r>
              <a:rPr spc="-195" dirty="0">
                <a:latin typeface="Verdana"/>
                <a:cs typeface="Verdana"/>
              </a:rPr>
              <a:t>are:</a:t>
            </a:r>
            <a:endParaRPr>
              <a:latin typeface="Verdana"/>
              <a:cs typeface="Verdana"/>
            </a:endParaRPr>
          </a:p>
          <a:p>
            <a:pPr>
              <a:spcBef>
                <a:spcPts val="15"/>
              </a:spcBef>
            </a:pPr>
            <a:endParaRPr sz="1763">
              <a:latin typeface="Verdana"/>
              <a:cs typeface="Verdana"/>
            </a:endParaRPr>
          </a:p>
          <a:p>
            <a:pPr marL="695325" marR="3810" lvl="1" indent="-342900">
              <a:buFont typeface="Wingdings"/>
              <a:buChar char=""/>
              <a:tabLst>
                <a:tab pos="695325" algn="l"/>
                <a:tab pos="695801" algn="l"/>
                <a:tab pos="979170" algn="l"/>
              </a:tabLst>
            </a:pPr>
            <a:r>
              <a:rPr spc="-94" dirty="0">
                <a:latin typeface="Verdana"/>
                <a:cs typeface="Verdana"/>
              </a:rPr>
              <a:t>Find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83" dirty="0">
                <a:latin typeface="Verdana"/>
                <a:cs typeface="Verdana"/>
              </a:rPr>
              <a:t>position </a:t>
            </a:r>
            <a:r>
              <a:rPr spc="-105" dirty="0">
                <a:latin typeface="Verdana"/>
                <a:cs typeface="Verdana"/>
              </a:rPr>
              <a:t>after which </a:t>
            </a:r>
            <a:r>
              <a:rPr spc="-83" dirty="0">
                <a:latin typeface="Verdana"/>
                <a:cs typeface="Verdana"/>
              </a:rPr>
              <a:t>and before </a:t>
            </a:r>
            <a:r>
              <a:rPr spc="-105" dirty="0">
                <a:latin typeface="Verdana"/>
                <a:cs typeface="Verdana"/>
              </a:rPr>
              <a:t>which </a:t>
            </a:r>
            <a:r>
              <a:rPr spc="-60" dirty="0">
                <a:latin typeface="Verdana"/>
                <a:cs typeface="Verdana"/>
              </a:rPr>
              <a:t>node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20" dirty="0">
                <a:latin typeface="Verdana"/>
                <a:cs typeface="Verdana"/>
              </a:rPr>
              <a:t>new </a:t>
            </a:r>
            <a:r>
              <a:rPr spc="-60" dirty="0">
                <a:latin typeface="Verdana"/>
                <a:cs typeface="Verdana"/>
              </a:rPr>
              <a:t>node  </a:t>
            </a:r>
            <a:r>
              <a:rPr spc="-139" dirty="0">
                <a:latin typeface="Verdana"/>
                <a:cs typeface="Verdana"/>
              </a:rPr>
              <a:t>is	</a:t>
            </a:r>
            <a:r>
              <a:rPr spc="-56" dirty="0">
                <a:latin typeface="Verdana"/>
                <a:cs typeface="Verdana"/>
              </a:rPr>
              <a:t>going </a:t>
            </a:r>
            <a:r>
              <a:rPr spc="-71" dirty="0">
                <a:latin typeface="Verdana"/>
                <a:cs typeface="Verdana"/>
              </a:rPr>
              <a:t>to </a:t>
            </a:r>
            <a:r>
              <a:rPr spc="-64" dirty="0">
                <a:latin typeface="Verdana"/>
                <a:cs typeface="Verdana"/>
              </a:rPr>
              <a:t>be</a:t>
            </a:r>
            <a:r>
              <a:rPr spc="-172" dirty="0">
                <a:latin typeface="Verdana"/>
                <a:cs typeface="Verdana"/>
              </a:rPr>
              <a:t> </a:t>
            </a:r>
            <a:r>
              <a:rPr spc="-113" dirty="0">
                <a:latin typeface="Verdana"/>
                <a:cs typeface="Verdana"/>
              </a:rPr>
              <a:t>inserted.</a:t>
            </a:r>
            <a:endParaRPr>
              <a:latin typeface="Verdana"/>
              <a:cs typeface="Verdana"/>
            </a:endParaRPr>
          </a:p>
          <a:p>
            <a:pPr lvl="1">
              <a:spcBef>
                <a:spcPts val="23"/>
              </a:spcBef>
              <a:buFont typeface="Wingdings"/>
              <a:buChar char=""/>
            </a:pPr>
            <a:endParaRPr sz="1763">
              <a:latin typeface="Verdana"/>
              <a:cs typeface="Verdana"/>
            </a:endParaRPr>
          </a:p>
          <a:p>
            <a:pPr marL="695325" marR="626745" lvl="1" indent="-342900">
              <a:buFont typeface="Wingdings"/>
              <a:buChar char=""/>
              <a:tabLst>
                <a:tab pos="695325" algn="l"/>
                <a:tab pos="695801" algn="l"/>
              </a:tabLst>
            </a:pPr>
            <a:r>
              <a:rPr spc="-105" dirty="0">
                <a:latin typeface="Verdana"/>
                <a:cs typeface="Verdana"/>
              </a:rPr>
              <a:t>Assign </a:t>
            </a:r>
            <a:r>
              <a:rPr spc="-109" dirty="0">
                <a:latin typeface="Verdana"/>
                <a:cs typeface="Verdana"/>
              </a:rPr>
              <a:t>their </a:t>
            </a:r>
            <a:r>
              <a:rPr spc="-94" dirty="0">
                <a:latin typeface="Verdana"/>
                <a:cs typeface="Verdana"/>
              </a:rPr>
              <a:t>locations </a:t>
            </a:r>
            <a:r>
              <a:rPr spc="-68" dirty="0">
                <a:latin typeface="Verdana"/>
                <a:cs typeface="Verdana"/>
              </a:rPr>
              <a:t>to </a:t>
            </a:r>
            <a:r>
              <a:rPr spc="-98" dirty="0">
                <a:latin typeface="Verdana"/>
                <a:cs typeface="Verdana"/>
              </a:rPr>
              <a:t>two </a:t>
            </a:r>
            <a:r>
              <a:rPr spc="-101" dirty="0">
                <a:latin typeface="Verdana"/>
                <a:cs typeface="Verdana"/>
              </a:rPr>
              <a:t>different </a:t>
            </a:r>
            <a:r>
              <a:rPr spc="-98" dirty="0">
                <a:latin typeface="Verdana"/>
                <a:cs typeface="Verdana"/>
              </a:rPr>
              <a:t>pointers </a:t>
            </a:r>
            <a:r>
              <a:rPr spc="-101" dirty="0">
                <a:latin typeface="Verdana"/>
                <a:cs typeface="Verdana"/>
              </a:rPr>
              <a:t>named </a:t>
            </a:r>
            <a:r>
              <a:rPr spc="-158" dirty="0">
                <a:latin typeface="Verdana"/>
                <a:cs typeface="Verdana"/>
              </a:rPr>
              <a:t>‘temp’,  </a:t>
            </a:r>
            <a:r>
              <a:rPr spc="-101" dirty="0">
                <a:latin typeface="Verdana"/>
                <a:cs typeface="Verdana"/>
              </a:rPr>
              <a:t>‘temp2’</a:t>
            </a:r>
            <a:endParaRPr>
              <a:latin typeface="Verdana"/>
              <a:cs typeface="Verdana"/>
            </a:endParaRPr>
          </a:p>
          <a:p>
            <a:pPr marL="695325"/>
            <a:r>
              <a:rPr spc="-146" dirty="0">
                <a:latin typeface="Verdana"/>
                <a:cs typeface="Verdana"/>
              </a:rPr>
              <a:t>respectively.</a:t>
            </a:r>
            <a:endParaRPr>
              <a:latin typeface="Verdana"/>
              <a:cs typeface="Verdana"/>
            </a:endParaRPr>
          </a:p>
          <a:p>
            <a:pPr>
              <a:spcBef>
                <a:spcPts val="19"/>
              </a:spcBef>
            </a:pPr>
            <a:endParaRPr sz="1763">
              <a:latin typeface="Verdana"/>
              <a:cs typeface="Verdana"/>
            </a:endParaRPr>
          </a:p>
          <a:p>
            <a:pPr marL="609600" marR="413861" lvl="1" indent="-257175">
              <a:buFont typeface="Wingdings"/>
              <a:buChar char=""/>
              <a:tabLst>
                <a:tab pos="610076" algn="l"/>
              </a:tabLst>
            </a:pPr>
            <a:r>
              <a:rPr spc="-83" dirty="0">
                <a:latin typeface="Verdana"/>
                <a:cs typeface="Verdana"/>
              </a:rPr>
              <a:t>Make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46" dirty="0">
                <a:latin typeface="Verdana"/>
                <a:cs typeface="Verdana"/>
              </a:rPr>
              <a:t>next </a:t>
            </a:r>
            <a:r>
              <a:rPr spc="-83" dirty="0">
                <a:latin typeface="Verdana"/>
                <a:cs typeface="Verdana"/>
              </a:rPr>
              <a:t>pointer </a:t>
            </a:r>
            <a:r>
              <a:rPr spc="-79" dirty="0">
                <a:latin typeface="Verdana"/>
                <a:cs typeface="Verdana"/>
              </a:rPr>
              <a:t>of </a:t>
            </a:r>
            <a:r>
              <a:rPr spc="-120" dirty="0">
                <a:latin typeface="Verdana"/>
                <a:cs typeface="Verdana"/>
              </a:rPr>
              <a:t>‘temp’ </a:t>
            </a:r>
            <a:r>
              <a:rPr spc="-71" dirty="0">
                <a:latin typeface="Verdana"/>
                <a:cs typeface="Verdana"/>
              </a:rPr>
              <a:t>to </a:t>
            </a:r>
            <a:r>
              <a:rPr spc="-75" dirty="0">
                <a:latin typeface="Verdana"/>
                <a:cs typeface="Verdana"/>
              </a:rPr>
              <a:t>point </a:t>
            </a:r>
            <a:r>
              <a:rPr spc="-105" dirty="0">
                <a:latin typeface="Verdana"/>
                <a:cs typeface="Verdana"/>
              </a:rPr>
              <a:t>newnode, </a:t>
            </a:r>
            <a:r>
              <a:rPr spc="-86" dirty="0">
                <a:latin typeface="Verdana"/>
                <a:cs typeface="Verdana"/>
              </a:rPr>
              <a:t>and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46" dirty="0">
                <a:latin typeface="Verdana"/>
                <a:cs typeface="Verdana"/>
              </a:rPr>
              <a:t>next  </a:t>
            </a:r>
            <a:r>
              <a:rPr spc="-83" dirty="0">
                <a:latin typeface="Verdana"/>
                <a:cs typeface="Verdana"/>
              </a:rPr>
              <a:t>pointer </a:t>
            </a:r>
            <a:r>
              <a:rPr spc="-79" dirty="0">
                <a:latin typeface="Verdana"/>
                <a:cs typeface="Verdana"/>
              </a:rPr>
              <a:t>of </a:t>
            </a:r>
            <a:r>
              <a:rPr spc="-86" dirty="0">
                <a:latin typeface="Verdana"/>
                <a:cs typeface="Verdana"/>
              </a:rPr>
              <a:t>newnode </a:t>
            </a:r>
            <a:r>
              <a:rPr spc="-68" dirty="0">
                <a:latin typeface="Verdana"/>
                <a:cs typeface="Verdana"/>
              </a:rPr>
              <a:t>to</a:t>
            </a:r>
            <a:r>
              <a:rPr spc="-153" dirty="0">
                <a:latin typeface="Verdana"/>
                <a:cs typeface="Verdana"/>
              </a:rPr>
              <a:t> </a:t>
            </a:r>
            <a:r>
              <a:rPr spc="-135" dirty="0">
                <a:latin typeface="Verdana"/>
                <a:cs typeface="Verdana"/>
              </a:rPr>
              <a:t>‘temp2’.</a:t>
            </a:r>
            <a:endParaRPr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7248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318" y="1843088"/>
            <a:ext cx="5634990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spc="-30" dirty="0"/>
              <a:t>*Visual </a:t>
            </a:r>
            <a:r>
              <a:rPr sz="2400" spc="-23" dirty="0"/>
              <a:t>Representation </a:t>
            </a:r>
            <a:r>
              <a:rPr sz="2400" spc="79" dirty="0"/>
              <a:t>of </a:t>
            </a:r>
            <a:r>
              <a:rPr sz="2400" spc="4" dirty="0"/>
              <a:t>Insertion </a:t>
            </a:r>
            <a:r>
              <a:rPr sz="2400" spc="15" dirty="0"/>
              <a:t>at</a:t>
            </a:r>
            <a:r>
              <a:rPr sz="2400" spc="-131" dirty="0"/>
              <a:t> </a:t>
            </a:r>
            <a:r>
              <a:rPr sz="2400" spc="-90" dirty="0"/>
              <a:t>Last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672083" y="3554731"/>
            <a:ext cx="1496378" cy="643889"/>
            <a:chOff x="896111" y="3596640"/>
            <a:chExt cx="1995170" cy="858519"/>
          </a:xfrm>
        </p:grpSpPr>
        <p:sp>
          <p:nvSpPr>
            <p:cNvPr id="4" name="object 4"/>
            <p:cNvSpPr/>
            <p:nvPr/>
          </p:nvSpPr>
          <p:spPr>
            <a:xfrm>
              <a:off x="896111" y="3620469"/>
              <a:ext cx="1994916" cy="828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0307" y="3619500"/>
              <a:ext cx="1906524" cy="7589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0307" y="3619500"/>
              <a:ext cx="1906905" cy="759460"/>
            </a:xfrm>
            <a:custGeom>
              <a:avLst/>
              <a:gdLst/>
              <a:ahLst/>
              <a:cxnLst/>
              <a:rect l="l" t="t" r="r" b="b"/>
              <a:pathLst>
                <a:path w="1906905" h="759460">
                  <a:moveTo>
                    <a:pt x="0" y="758951"/>
                  </a:moveTo>
                  <a:lnTo>
                    <a:pt x="1906524" y="758951"/>
                  </a:lnTo>
                  <a:lnTo>
                    <a:pt x="1906524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9144">
              <a:solidFill>
                <a:srgbClr val="3D82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4039" y="3596640"/>
              <a:ext cx="99060" cy="858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569" y="3620262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0"/>
                  </a:moveTo>
                  <a:lnTo>
                    <a:pt x="0" y="75984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2350" y="3646933"/>
            <a:ext cx="46482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7334" y="3646933"/>
            <a:ext cx="45053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3887" y="2622575"/>
            <a:ext cx="5524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26" dirty="0">
                <a:latin typeface="Arial"/>
                <a:cs typeface="Arial"/>
              </a:rPr>
              <a:t>Head</a:t>
            </a:r>
            <a:endParaRPr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41548" y="3587734"/>
            <a:ext cx="1495425" cy="625793"/>
            <a:chOff x="4322064" y="3640645"/>
            <a:chExt cx="1993900" cy="834390"/>
          </a:xfrm>
        </p:grpSpPr>
        <p:sp>
          <p:nvSpPr>
            <p:cNvPr id="13" name="object 13"/>
            <p:cNvSpPr/>
            <p:nvPr/>
          </p:nvSpPr>
          <p:spPr>
            <a:xfrm>
              <a:off x="4322064" y="3646377"/>
              <a:ext cx="1993391" cy="8280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66260" y="3645408"/>
              <a:ext cx="1905000" cy="7589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66260" y="3645408"/>
              <a:ext cx="1905000" cy="759460"/>
            </a:xfrm>
            <a:custGeom>
              <a:avLst/>
              <a:gdLst/>
              <a:ahLst/>
              <a:cxnLst/>
              <a:rect l="l" t="t" r="r" b="b"/>
              <a:pathLst>
                <a:path w="1905000" h="759460">
                  <a:moveTo>
                    <a:pt x="0" y="758951"/>
                  </a:moveTo>
                  <a:lnTo>
                    <a:pt x="1905000" y="758951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9144">
              <a:solidFill>
                <a:srgbClr val="3D82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91853" y="3666363"/>
            <a:ext cx="46482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6895" y="3656324"/>
            <a:ext cx="45100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endParaRPr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33955" y="3567302"/>
            <a:ext cx="5363051" cy="1467803"/>
            <a:chOff x="2578607" y="3613403"/>
            <a:chExt cx="7150734" cy="1957070"/>
          </a:xfrm>
        </p:grpSpPr>
        <p:sp>
          <p:nvSpPr>
            <p:cNvPr id="19" name="object 19"/>
            <p:cNvSpPr/>
            <p:nvPr/>
          </p:nvSpPr>
          <p:spPr>
            <a:xfrm>
              <a:off x="5295900" y="3646931"/>
              <a:ext cx="99060" cy="858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45429" y="3670553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0"/>
                  </a:moveTo>
                  <a:lnTo>
                    <a:pt x="0" y="759841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78607" y="3898391"/>
              <a:ext cx="1985771" cy="3459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18231" y="3981068"/>
              <a:ext cx="1774189" cy="132715"/>
            </a:xfrm>
            <a:custGeom>
              <a:avLst/>
              <a:gdLst/>
              <a:ahLst/>
              <a:cxnLst/>
              <a:rect l="l" t="t" r="r" b="b"/>
              <a:pathLst>
                <a:path w="1774189" h="132714">
                  <a:moveTo>
                    <a:pt x="1731255" y="43941"/>
                  </a:moveTo>
                  <a:lnTo>
                    <a:pt x="1662810" y="43941"/>
                  </a:lnTo>
                  <a:lnTo>
                    <a:pt x="1671431" y="45513"/>
                  </a:lnTo>
                  <a:lnTo>
                    <a:pt x="1678527" y="50133"/>
                  </a:lnTo>
                  <a:lnTo>
                    <a:pt x="1683384" y="57086"/>
                  </a:lnTo>
                  <a:lnTo>
                    <a:pt x="1685290" y="65658"/>
                  </a:lnTo>
                  <a:lnTo>
                    <a:pt x="1683644" y="74279"/>
                  </a:lnTo>
                  <a:lnTo>
                    <a:pt x="1678987" y="81375"/>
                  </a:lnTo>
                  <a:lnTo>
                    <a:pt x="1672020" y="86232"/>
                  </a:lnTo>
                  <a:lnTo>
                    <a:pt x="1663445" y="88137"/>
                  </a:lnTo>
                  <a:lnTo>
                    <a:pt x="1641349" y="88462"/>
                  </a:lnTo>
                  <a:lnTo>
                    <a:pt x="1641983" y="132587"/>
                  </a:lnTo>
                  <a:lnTo>
                    <a:pt x="1773682" y="64388"/>
                  </a:lnTo>
                  <a:lnTo>
                    <a:pt x="1731255" y="43941"/>
                  </a:lnTo>
                  <a:close/>
                </a:path>
                <a:path w="1774189" h="132714">
                  <a:moveTo>
                    <a:pt x="1640714" y="44266"/>
                  </a:moveTo>
                  <a:lnTo>
                    <a:pt x="21717" y="68071"/>
                  </a:lnTo>
                  <a:lnTo>
                    <a:pt x="0" y="90423"/>
                  </a:lnTo>
                  <a:lnTo>
                    <a:pt x="1833" y="98998"/>
                  </a:lnTo>
                  <a:lnTo>
                    <a:pt x="6667" y="105965"/>
                  </a:lnTo>
                  <a:lnTo>
                    <a:pt x="13787" y="110622"/>
                  </a:lnTo>
                  <a:lnTo>
                    <a:pt x="22479" y="112267"/>
                  </a:lnTo>
                  <a:lnTo>
                    <a:pt x="1641349" y="88462"/>
                  </a:lnTo>
                  <a:lnTo>
                    <a:pt x="1640714" y="44266"/>
                  </a:lnTo>
                  <a:close/>
                </a:path>
                <a:path w="1774189" h="132714">
                  <a:moveTo>
                    <a:pt x="1662810" y="43941"/>
                  </a:moveTo>
                  <a:lnTo>
                    <a:pt x="1640714" y="44266"/>
                  </a:lnTo>
                  <a:lnTo>
                    <a:pt x="1641349" y="88462"/>
                  </a:lnTo>
                  <a:lnTo>
                    <a:pt x="1663445" y="88137"/>
                  </a:lnTo>
                  <a:lnTo>
                    <a:pt x="1672020" y="86232"/>
                  </a:lnTo>
                  <a:lnTo>
                    <a:pt x="1678987" y="81375"/>
                  </a:lnTo>
                  <a:lnTo>
                    <a:pt x="1683644" y="74279"/>
                  </a:lnTo>
                  <a:lnTo>
                    <a:pt x="1685290" y="65658"/>
                  </a:lnTo>
                  <a:lnTo>
                    <a:pt x="1683384" y="57086"/>
                  </a:lnTo>
                  <a:lnTo>
                    <a:pt x="1678527" y="50133"/>
                  </a:lnTo>
                  <a:lnTo>
                    <a:pt x="1671431" y="45513"/>
                  </a:lnTo>
                  <a:lnTo>
                    <a:pt x="1662810" y="43941"/>
                  </a:lnTo>
                  <a:close/>
                </a:path>
                <a:path w="1774189" h="132714">
                  <a:moveTo>
                    <a:pt x="1640078" y="0"/>
                  </a:moveTo>
                  <a:lnTo>
                    <a:pt x="1640714" y="44266"/>
                  </a:lnTo>
                  <a:lnTo>
                    <a:pt x="1662810" y="43941"/>
                  </a:lnTo>
                  <a:lnTo>
                    <a:pt x="1731255" y="43941"/>
                  </a:lnTo>
                  <a:lnTo>
                    <a:pt x="16400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60719" y="4279391"/>
              <a:ext cx="723900" cy="12908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00365" y="4293129"/>
              <a:ext cx="516255" cy="1078230"/>
            </a:xfrm>
            <a:custGeom>
              <a:avLst/>
              <a:gdLst/>
              <a:ahLst/>
              <a:cxnLst/>
              <a:rect l="l" t="t" r="r" b="b"/>
              <a:pathLst>
                <a:path w="516254" h="1078229">
                  <a:moveTo>
                    <a:pt x="435716" y="967147"/>
                  </a:moveTo>
                  <a:lnTo>
                    <a:pt x="395583" y="985752"/>
                  </a:lnTo>
                  <a:lnTo>
                    <a:pt x="511534" y="1078081"/>
                  </a:lnTo>
                  <a:lnTo>
                    <a:pt x="513812" y="999954"/>
                  </a:lnTo>
                  <a:lnTo>
                    <a:pt x="465792" y="999954"/>
                  </a:lnTo>
                  <a:lnTo>
                    <a:pt x="457416" y="998595"/>
                  </a:lnTo>
                  <a:lnTo>
                    <a:pt x="450159" y="994211"/>
                  </a:lnTo>
                  <a:lnTo>
                    <a:pt x="444986" y="987149"/>
                  </a:lnTo>
                  <a:lnTo>
                    <a:pt x="435716" y="967147"/>
                  </a:lnTo>
                  <a:close/>
                </a:path>
                <a:path w="516254" h="1078229">
                  <a:moveTo>
                    <a:pt x="475824" y="948554"/>
                  </a:moveTo>
                  <a:lnTo>
                    <a:pt x="435716" y="967147"/>
                  </a:lnTo>
                  <a:lnTo>
                    <a:pt x="444986" y="987149"/>
                  </a:lnTo>
                  <a:lnTo>
                    <a:pt x="450159" y="994211"/>
                  </a:lnTo>
                  <a:lnTo>
                    <a:pt x="457416" y="998595"/>
                  </a:lnTo>
                  <a:lnTo>
                    <a:pt x="465792" y="999954"/>
                  </a:lnTo>
                  <a:lnTo>
                    <a:pt x="474323" y="997944"/>
                  </a:lnTo>
                  <a:lnTo>
                    <a:pt x="481385" y="992770"/>
                  </a:lnTo>
                  <a:lnTo>
                    <a:pt x="485769" y="985514"/>
                  </a:lnTo>
                  <a:lnTo>
                    <a:pt x="487128" y="977138"/>
                  </a:lnTo>
                  <a:lnTo>
                    <a:pt x="485118" y="968607"/>
                  </a:lnTo>
                  <a:lnTo>
                    <a:pt x="475824" y="948554"/>
                  </a:lnTo>
                  <a:close/>
                </a:path>
                <a:path w="516254" h="1078229">
                  <a:moveTo>
                    <a:pt x="515852" y="929999"/>
                  </a:moveTo>
                  <a:lnTo>
                    <a:pt x="475824" y="948554"/>
                  </a:lnTo>
                  <a:lnTo>
                    <a:pt x="485118" y="968607"/>
                  </a:lnTo>
                  <a:lnTo>
                    <a:pt x="487128" y="977138"/>
                  </a:lnTo>
                  <a:lnTo>
                    <a:pt x="485769" y="985514"/>
                  </a:lnTo>
                  <a:lnTo>
                    <a:pt x="481385" y="992770"/>
                  </a:lnTo>
                  <a:lnTo>
                    <a:pt x="474323" y="997944"/>
                  </a:lnTo>
                  <a:lnTo>
                    <a:pt x="465792" y="999954"/>
                  </a:lnTo>
                  <a:lnTo>
                    <a:pt x="513812" y="999954"/>
                  </a:lnTo>
                  <a:lnTo>
                    <a:pt x="515852" y="929999"/>
                  </a:lnTo>
                  <a:close/>
                </a:path>
                <a:path w="516254" h="1078229">
                  <a:moveTo>
                    <a:pt x="21318" y="0"/>
                  </a:moveTo>
                  <a:lnTo>
                    <a:pt x="12805" y="2010"/>
                  </a:lnTo>
                  <a:lnTo>
                    <a:pt x="5742" y="7237"/>
                  </a:lnTo>
                  <a:lnTo>
                    <a:pt x="1359" y="14487"/>
                  </a:lnTo>
                  <a:lnTo>
                    <a:pt x="0" y="22834"/>
                  </a:lnTo>
                  <a:lnTo>
                    <a:pt x="2010" y="31347"/>
                  </a:lnTo>
                  <a:lnTo>
                    <a:pt x="435716" y="967147"/>
                  </a:lnTo>
                  <a:lnTo>
                    <a:pt x="475824" y="948554"/>
                  </a:lnTo>
                  <a:lnTo>
                    <a:pt x="42142" y="12805"/>
                  </a:lnTo>
                  <a:lnTo>
                    <a:pt x="36915" y="5742"/>
                  </a:lnTo>
                  <a:lnTo>
                    <a:pt x="29664" y="1359"/>
                  </a:lnTo>
                  <a:lnTo>
                    <a:pt x="21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34299" y="3613403"/>
              <a:ext cx="1994916" cy="8488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78495" y="3631691"/>
              <a:ext cx="1906524" cy="760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78495" y="3631691"/>
              <a:ext cx="1906905" cy="760730"/>
            </a:xfrm>
            <a:custGeom>
              <a:avLst/>
              <a:gdLst/>
              <a:ahLst/>
              <a:cxnLst/>
              <a:rect l="l" t="t" r="r" b="b"/>
              <a:pathLst>
                <a:path w="1906904" h="760729">
                  <a:moveTo>
                    <a:pt x="0" y="760475"/>
                  </a:moveTo>
                  <a:lnTo>
                    <a:pt x="1906524" y="760475"/>
                  </a:lnTo>
                  <a:lnTo>
                    <a:pt x="1906524" y="0"/>
                  </a:lnTo>
                  <a:lnTo>
                    <a:pt x="0" y="0"/>
                  </a:lnTo>
                  <a:lnTo>
                    <a:pt x="0" y="760475"/>
                  </a:lnTo>
                  <a:close/>
                </a:path>
              </a:pathLst>
            </a:custGeom>
            <a:ln w="9144">
              <a:solidFill>
                <a:srgbClr val="3D82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08136" y="3634739"/>
              <a:ext cx="99059" cy="858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57666" y="3658361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0"/>
                  </a:moveTo>
                  <a:lnTo>
                    <a:pt x="0" y="75984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787355" y="3714559"/>
            <a:ext cx="56245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6" dirty="0">
                <a:latin typeface="Arial"/>
                <a:cs typeface="Arial"/>
              </a:rPr>
              <a:t>NULL</a:t>
            </a:r>
            <a:endParaRPr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56106" y="2975229"/>
            <a:ext cx="7021830" cy="2544603"/>
            <a:chOff x="1141475" y="2823972"/>
            <a:chExt cx="9362440" cy="3392804"/>
          </a:xfrm>
        </p:grpSpPr>
        <p:sp>
          <p:nvSpPr>
            <p:cNvPr id="32" name="object 32"/>
            <p:cNvSpPr/>
            <p:nvPr/>
          </p:nvSpPr>
          <p:spPr>
            <a:xfrm>
              <a:off x="1141475" y="2823972"/>
              <a:ext cx="345947" cy="98145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50454" y="2837688"/>
              <a:ext cx="132715" cy="769620"/>
            </a:xfrm>
            <a:custGeom>
              <a:avLst/>
              <a:gdLst/>
              <a:ahLst/>
              <a:cxnLst/>
              <a:rect l="l" t="t" r="r" b="b"/>
              <a:pathLst>
                <a:path w="132715" h="769620">
                  <a:moveTo>
                    <a:pt x="0" y="635381"/>
                  </a:moveTo>
                  <a:lnTo>
                    <a:pt x="63995" y="769112"/>
                  </a:lnTo>
                  <a:lnTo>
                    <a:pt x="110112" y="680720"/>
                  </a:lnTo>
                  <a:lnTo>
                    <a:pt x="65519" y="680720"/>
                  </a:lnTo>
                  <a:lnTo>
                    <a:pt x="56946" y="678814"/>
                  </a:lnTo>
                  <a:lnTo>
                    <a:pt x="49993" y="673957"/>
                  </a:lnTo>
                  <a:lnTo>
                    <a:pt x="45373" y="666861"/>
                  </a:lnTo>
                  <a:lnTo>
                    <a:pt x="43802" y="658240"/>
                  </a:lnTo>
                  <a:lnTo>
                    <a:pt x="44181" y="636142"/>
                  </a:lnTo>
                  <a:lnTo>
                    <a:pt x="0" y="635381"/>
                  </a:lnTo>
                  <a:close/>
                </a:path>
                <a:path w="132715" h="769620">
                  <a:moveTo>
                    <a:pt x="44181" y="636142"/>
                  </a:moveTo>
                  <a:lnTo>
                    <a:pt x="49993" y="673957"/>
                  </a:lnTo>
                  <a:lnTo>
                    <a:pt x="65519" y="680720"/>
                  </a:lnTo>
                  <a:lnTo>
                    <a:pt x="74139" y="679094"/>
                  </a:lnTo>
                  <a:lnTo>
                    <a:pt x="81235" y="674481"/>
                  </a:lnTo>
                  <a:lnTo>
                    <a:pt x="86093" y="667557"/>
                  </a:lnTo>
                  <a:lnTo>
                    <a:pt x="87998" y="659002"/>
                  </a:lnTo>
                  <a:lnTo>
                    <a:pt x="88377" y="636904"/>
                  </a:lnTo>
                  <a:lnTo>
                    <a:pt x="44181" y="636142"/>
                  </a:lnTo>
                  <a:close/>
                </a:path>
                <a:path w="132715" h="769620">
                  <a:moveTo>
                    <a:pt x="88377" y="636904"/>
                  </a:moveTo>
                  <a:lnTo>
                    <a:pt x="81235" y="674481"/>
                  </a:lnTo>
                  <a:lnTo>
                    <a:pt x="65519" y="680720"/>
                  </a:lnTo>
                  <a:lnTo>
                    <a:pt x="110112" y="680720"/>
                  </a:lnTo>
                  <a:lnTo>
                    <a:pt x="132575" y="637666"/>
                  </a:lnTo>
                  <a:lnTo>
                    <a:pt x="88377" y="636904"/>
                  </a:lnTo>
                  <a:close/>
                </a:path>
                <a:path w="132715" h="769620">
                  <a:moveTo>
                    <a:pt x="77203" y="0"/>
                  </a:moveTo>
                  <a:lnTo>
                    <a:pt x="44181" y="636142"/>
                  </a:lnTo>
                  <a:lnTo>
                    <a:pt x="88377" y="636904"/>
                  </a:lnTo>
                  <a:lnTo>
                    <a:pt x="98920" y="22478"/>
                  </a:lnTo>
                  <a:lnTo>
                    <a:pt x="97366" y="13858"/>
                  </a:lnTo>
                  <a:lnTo>
                    <a:pt x="92776" y="6762"/>
                  </a:lnTo>
                  <a:lnTo>
                    <a:pt x="85829" y="1905"/>
                  </a:lnTo>
                  <a:lnTo>
                    <a:pt x="772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83223" y="5352288"/>
              <a:ext cx="1994916" cy="8488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7419" y="5370576"/>
              <a:ext cx="1906524" cy="7604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27419" y="5370576"/>
              <a:ext cx="1906905" cy="760730"/>
            </a:xfrm>
            <a:custGeom>
              <a:avLst/>
              <a:gdLst/>
              <a:ahLst/>
              <a:cxnLst/>
              <a:rect l="l" t="t" r="r" b="b"/>
              <a:pathLst>
                <a:path w="1906904" h="760729">
                  <a:moveTo>
                    <a:pt x="0" y="760476"/>
                  </a:moveTo>
                  <a:lnTo>
                    <a:pt x="1906524" y="760476"/>
                  </a:lnTo>
                  <a:lnTo>
                    <a:pt x="1906524" y="0"/>
                  </a:lnTo>
                  <a:lnTo>
                    <a:pt x="0" y="0"/>
                  </a:lnTo>
                  <a:lnTo>
                    <a:pt x="0" y="760476"/>
                  </a:lnTo>
                  <a:close/>
                </a:path>
              </a:pathLst>
            </a:custGeom>
            <a:ln w="9144">
              <a:solidFill>
                <a:srgbClr val="3D82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65619" y="5358383"/>
              <a:ext cx="99059" cy="858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15149" y="5382005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0"/>
                  </a:moveTo>
                  <a:lnTo>
                    <a:pt x="0" y="759853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70135" y="3936491"/>
              <a:ext cx="1033272" cy="3459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509759" y="4019422"/>
              <a:ext cx="821055" cy="132715"/>
            </a:xfrm>
            <a:custGeom>
              <a:avLst/>
              <a:gdLst/>
              <a:ahLst/>
              <a:cxnLst/>
              <a:rect l="l" t="t" r="r" b="b"/>
              <a:pathLst>
                <a:path w="821054" h="132714">
                  <a:moveTo>
                    <a:pt x="778217" y="43814"/>
                  </a:moveTo>
                  <a:lnTo>
                    <a:pt x="709803" y="43814"/>
                  </a:lnTo>
                  <a:lnTo>
                    <a:pt x="718421" y="45386"/>
                  </a:lnTo>
                  <a:lnTo>
                    <a:pt x="725503" y="50006"/>
                  </a:lnTo>
                  <a:lnTo>
                    <a:pt x="730323" y="56959"/>
                  </a:lnTo>
                  <a:lnTo>
                    <a:pt x="732155" y="65531"/>
                  </a:lnTo>
                  <a:lnTo>
                    <a:pt x="730583" y="74152"/>
                  </a:lnTo>
                  <a:lnTo>
                    <a:pt x="725963" y="81248"/>
                  </a:lnTo>
                  <a:lnTo>
                    <a:pt x="719010" y="86106"/>
                  </a:lnTo>
                  <a:lnTo>
                    <a:pt x="710438" y="88010"/>
                  </a:lnTo>
                  <a:lnTo>
                    <a:pt x="688381" y="88365"/>
                  </a:lnTo>
                  <a:lnTo>
                    <a:pt x="689101" y="132587"/>
                  </a:lnTo>
                  <a:lnTo>
                    <a:pt x="820547" y="64134"/>
                  </a:lnTo>
                  <a:lnTo>
                    <a:pt x="778217" y="43814"/>
                  </a:lnTo>
                  <a:close/>
                </a:path>
                <a:path w="821054" h="132714">
                  <a:moveTo>
                    <a:pt x="687662" y="44170"/>
                  </a:moveTo>
                  <a:lnTo>
                    <a:pt x="21717" y="54863"/>
                  </a:lnTo>
                  <a:lnTo>
                    <a:pt x="0" y="77343"/>
                  </a:lnTo>
                  <a:lnTo>
                    <a:pt x="1905" y="85915"/>
                  </a:lnTo>
                  <a:lnTo>
                    <a:pt x="6762" y="92868"/>
                  </a:lnTo>
                  <a:lnTo>
                    <a:pt x="13858" y="97488"/>
                  </a:lnTo>
                  <a:lnTo>
                    <a:pt x="22479" y="99059"/>
                  </a:lnTo>
                  <a:lnTo>
                    <a:pt x="688381" y="88365"/>
                  </a:lnTo>
                  <a:lnTo>
                    <a:pt x="687662" y="44170"/>
                  </a:lnTo>
                  <a:close/>
                </a:path>
                <a:path w="821054" h="132714">
                  <a:moveTo>
                    <a:pt x="709803" y="43814"/>
                  </a:moveTo>
                  <a:lnTo>
                    <a:pt x="687662" y="44170"/>
                  </a:lnTo>
                  <a:lnTo>
                    <a:pt x="688381" y="88365"/>
                  </a:lnTo>
                  <a:lnTo>
                    <a:pt x="710438" y="88010"/>
                  </a:lnTo>
                  <a:lnTo>
                    <a:pt x="719010" y="86106"/>
                  </a:lnTo>
                  <a:lnTo>
                    <a:pt x="725963" y="81248"/>
                  </a:lnTo>
                  <a:lnTo>
                    <a:pt x="730583" y="74152"/>
                  </a:lnTo>
                  <a:lnTo>
                    <a:pt x="732155" y="65531"/>
                  </a:lnTo>
                  <a:lnTo>
                    <a:pt x="730323" y="56959"/>
                  </a:lnTo>
                  <a:lnTo>
                    <a:pt x="725503" y="50006"/>
                  </a:lnTo>
                  <a:lnTo>
                    <a:pt x="718421" y="45386"/>
                  </a:lnTo>
                  <a:lnTo>
                    <a:pt x="709803" y="43814"/>
                  </a:lnTo>
                  <a:close/>
                </a:path>
                <a:path w="821054" h="132714">
                  <a:moveTo>
                    <a:pt x="686943" y="0"/>
                  </a:moveTo>
                  <a:lnTo>
                    <a:pt x="687662" y="44170"/>
                  </a:lnTo>
                  <a:lnTo>
                    <a:pt x="709803" y="43814"/>
                  </a:lnTo>
                  <a:lnTo>
                    <a:pt x="778217" y="43814"/>
                  </a:lnTo>
                  <a:lnTo>
                    <a:pt x="686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638104" y="4960924"/>
            <a:ext cx="1206341" cy="75597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82867" algn="r">
              <a:spcBef>
                <a:spcPts val="75"/>
              </a:spcBef>
              <a:tabLst>
                <a:tab pos="675799" algn="l"/>
              </a:tabLst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data	</a:t>
            </a:r>
            <a:r>
              <a:rPr sz="2700" spc="-5" baseline="-2314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endParaRPr sz="2700" baseline="-2314">
              <a:latin typeface="Arial"/>
              <a:cs typeface="Arial"/>
            </a:endParaRPr>
          </a:p>
          <a:p>
            <a:pPr marR="3810" algn="r">
              <a:spcBef>
                <a:spcPts val="1489"/>
              </a:spcBef>
            </a:pPr>
            <a:r>
              <a:rPr spc="-8" dirty="0">
                <a:latin typeface="Arial"/>
                <a:cs typeface="Arial"/>
              </a:rPr>
              <a:t>Ne</a:t>
            </a:r>
            <a:r>
              <a:rPr dirty="0">
                <a:latin typeface="Arial"/>
                <a:cs typeface="Arial"/>
              </a:rPr>
              <a:t>w</a:t>
            </a:r>
            <a:r>
              <a:rPr spc="34" dirty="0">
                <a:latin typeface="Arial"/>
                <a:cs typeface="Arial"/>
              </a:rPr>
              <a:t>n</a:t>
            </a:r>
            <a:r>
              <a:rPr spc="26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de</a:t>
            </a:r>
            <a:endParaRPr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537835" y="4041648"/>
            <a:ext cx="572929" cy="1074420"/>
            <a:chOff x="7383780" y="4245864"/>
            <a:chExt cx="763905" cy="1432560"/>
          </a:xfrm>
        </p:grpSpPr>
        <p:sp>
          <p:nvSpPr>
            <p:cNvPr id="43" name="object 43"/>
            <p:cNvSpPr/>
            <p:nvPr/>
          </p:nvSpPr>
          <p:spPr>
            <a:xfrm>
              <a:off x="7383780" y="4245864"/>
              <a:ext cx="763524" cy="143256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23414" y="4392930"/>
              <a:ext cx="557530" cy="1219835"/>
            </a:xfrm>
            <a:custGeom>
              <a:avLst/>
              <a:gdLst/>
              <a:ahLst/>
              <a:cxnLst/>
              <a:rect l="l" t="t" r="r" b="b"/>
              <a:pathLst>
                <a:path w="557529" h="1219835">
                  <a:moveTo>
                    <a:pt x="476454" y="112457"/>
                  </a:moveTo>
                  <a:lnTo>
                    <a:pt x="1895" y="1188847"/>
                  </a:lnTo>
                  <a:lnTo>
                    <a:pt x="0" y="1197401"/>
                  </a:lnTo>
                  <a:lnTo>
                    <a:pt x="1498" y="1205730"/>
                  </a:lnTo>
                  <a:lnTo>
                    <a:pt x="6020" y="1212894"/>
                  </a:lnTo>
                  <a:lnTo>
                    <a:pt x="13198" y="1217955"/>
                  </a:lnTo>
                  <a:lnTo>
                    <a:pt x="21760" y="1219837"/>
                  </a:lnTo>
                  <a:lnTo>
                    <a:pt x="30073" y="1218337"/>
                  </a:lnTo>
                  <a:lnTo>
                    <a:pt x="37218" y="1213820"/>
                  </a:lnTo>
                  <a:lnTo>
                    <a:pt x="42281" y="1206652"/>
                  </a:lnTo>
                  <a:lnTo>
                    <a:pt x="516831" y="130256"/>
                  </a:lnTo>
                  <a:lnTo>
                    <a:pt x="476454" y="112457"/>
                  </a:lnTo>
                  <a:close/>
                </a:path>
                <a:path w="557529" h="1219835">
                  <a:moveTo>
                    <a:pt x="553948" y="79003"/>
                  </a:moveTo>
                  <a:lnTo>
                    <a:pt x="505886" y="79003"/>
                  </a:lnTo>
                  <a:lnTo>
                    <a:pt x="514467" y="80899"/>
                  </a:lnTo>
                  <a:lnTo>
                    <a:pt x="521644" y="85961"/>
                  </a:lnTo>
                  <a:lnTo>
                    <a:pt x="526166" y="93106"/>
                  </a:lnTo>
                  <a:lnTo>
                    <a:pt x="527665" y="101419"/>
                  </a:lnTo>
                  <a:lnTo>
                    <a:pt x="525770" y="109982"/>
                  </a:lnTo>
                  <a:lnTo>
                    <a:pt x="516831" y="130256"/>
                  </a:lnTo>
                  <a:lnTo>
                    <a:pt x="557266" y="148082"/>
                  </a:lnTo>
                  <a:lnTo>
                    <a:pt x="553948" y="79003"/>
                  </a:lnTo>
                  <a:close/>
                </a:path>
                <a:path w="557529" h="1219835">
                  <a:moveTo>
                    <a:pt x="505886" y="79003"/>
                  </a:moveTo>
                  <a:lnTo>
                    <a:pt x="497544" y="80502"/>
                  </a:lnTo>
                  <a:lnTo>
                    <a:pt x="490392" y="85024"/>
                  </a:lnTo>
                  <a:lnTo>
                    <a:pt x="485384" y="92202"/>
                  </a:lnTo>
                  <a:lnTo>
                    <a:pt x="476454" y="112457"/>
                  </a:lnTo>
                  <a:lnTo>
                    <a:pt x="516831" y="130256"/>
                  </a:lnTo>
                  <a:lnTo>
                    <a:pt x="525770" y="109982"/>
                  </a:lnTo>
                  <a:lnTo>
                    <a:pt x="527665" y="101419"/>
                  </a:lnTo>
                  <a:lnTo>
                    <a:pt x="526166" y="93106"/>
                  </a:lnTo>
                  <a:lnTo>
                    <a:pt x="521644" y="85961"/>
                  </a:lnTo>
                  <a:lnTo>
                    <a:pt x="514467" y="80899"/>
                  </a:lnTo>
                  <a:lnTo>
                    <a:pt x="505886" y="79003"/>
                  </a:lnTo>
                  <a:close/>
                </a:path>
                <a:path w="557529" h="1219835">
                  <a:moveTo>
                    <a:pt x="550154" y="0"/>
                  </a:moveTo>
                  <a:lnTo>
                    <a:pt x="435981" y="94615"/>
                  </a:lnTo>
                  <a:lnTo>
                    <a:pt x="476454" y="112457"/>
                  </a:lnTo>
                  <a:lnTo>
                    <a:pt x="485384" y="92202"/>
                  </a:lnTo>
                  <a:lnTo>
                    <a:pt x="490392" y="85024"/>
                  </a:lnTo>
                  <a:lnTo>
                    <a:pt x="497544" y="80502"/>
                  </a:lnTo>
                  <a:lnTo>
                    <a:pt x="505886" y="79003"/>
                  </a:lnTo>
                  <a:lnTo>
                    <a:pt x="553948" y="79003"/>
                  </a:lnTo>
                  <a:lnTo>
                    <a:pt x="5501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739705" y="4149376"/>
            <a:ext cx="54816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15" dirty="0">
                <a:latin typeface="Arial"/>
                <a:cs typeface="Arial"/>
              </a:rPr>
              <a:t>t</a:t>
            </a:r>
            <a:r>
              <a:rPr spc="34" dirty="0">
                <a:latin typeface="Arial"/>
                <a:cs typeface="Arial"/>
              </a:rPr>
              <a:t>e</a:t>
            </a:r>
            <a:r>
              <a:rPr spc="49" dirty="0">
                <a:latin typeface="Arial"/>
                <a:cs typeface="Arial"/>
              </a:rPr>
              <a:t>mp</a:t>
            </a:r>
            <a:endParaRPr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80937" y="3675982"/>
            <a:ext cx="1126808" cy="7431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3810" algn="r">
              <a:spcBef>
                <a:spcPts val="75"/>
              </a:spcBef>
              <a:tabLst>
                <a:tab pos="675799" algn="l"/>
              </a:tabLst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data	</a:t>
            </a:r>
            <a:r>
              <a:rPr sz="2700" spc="-5" baseline="-2314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endParaRPr sz="2700" baseline="-2314">
              <a:latin typeface="Arial"/>
              <a:cs typeface="Arial"/>
            </a:endParaRPr>
          </a:p>
          <a:p>
            <a:pPr marR="63341" algn="r">
              <a:spcBef>
                <a:spcPts val="1414"/>
              </a:spcBef>
            </a:pPr>
            <a:r>
              <a:rPr spc="15" dirty="0">
                <a:latin typeface="Arial"/>
                <a:cs typeface="Arial"/>
              </a:rPr>
              <a:t>t</a:t>
            </a:r>
            <a:r>
              <a:rPr spc="34" dirty="0">
                <a:latin typeface="Arial"/>
                <a:cs typeface="Arial"/>
              </a:rPr>
              <a:t>e</a:t>
            </a:r>
            <a:r>
              <a:rPr spc="19" dirty="0">
                <a:latin typeface="Arial"/>
                <a:cs typeface="Arial"/>
              </a:rPr>
              <a:t>mp2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63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5193" y="1776317"/>
            <a:ext cx="3073241" cy="408429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52400">
              <a:spcBef>
                <a:spcPts val="79"/>
              </a:spcBef>
            </a:pPr>
            <a:r>
              <a:rPr sz="1050" spc="15" dirty="0">
                <a:latin typeface="Arial"/>
                <a:cs typeface="Arial"/>
              </a:rPr>
              <a:t>void</a:t>
            </a:r>
            <a:r>
              <a:rPr sz="1050" spc="-11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mid_insert()</a:t>
            </a:r>
            <a:endParaRPr sz="1050">
              <a:latin typeface="Arial"/>
              <a:cs typeface="Arial"/>
            </a:endParaRPr>
          </a:p>
          <a:p>
            <a:pPr marL="299561" marR="498158" indent="-147638">
              <a:spcBef>
                <a:spcPts val="1260"/>
              </a:spcBef>
              <a:tabLst>
                <a:tab pos="299561" algn="l"/>
              </a:tabLst>
            </a:pPr>
            <a:r>
              <a:rPr sz="1575" spc="-50" baseline="67460" dirty="0">
                <a:latin typeface="Arial"/>
                <a:cs typeface="Arial"/>
              </a:rPr>
              <a:t>{	</a:t>
            </a:r>
            <a:r>
              <a:rPr sz="1050" spc="8" dirty="0">
                <a:latin typeface="Arial"/>
                <a:cs typeface="Arial"/>
              </a:rPr>
              <a:t>struct </a:t>
            </a:r>
            <a:r>
              <a:rPr sz="1050" spc="11" dirty="0">
                <a:latin typeface="Arial"/>
                <a:cs typeface="Arial"/>
              </a:rPr>
              <a:t>node </a:t>
            </a:r>
            <a:r>
              <a:rPr sz="1050" spc="-4" dirty="0">
                <a:latin typeface="Arial"/>
                <a:cs typeface="Arial"/>
              </a:rPr>
              <a:t>*newnode, </a:t>
            </a:r>
            <a:r>
              <a:rPr sz="1050" spc="11" dirty="0">
                <a:latin typeface="Arial"/>
                <a:cs typeface="Arial"/>
              </a:rPr>
              <a:t>*temp,</a:t>
            </a:r>
            <a:r>
              <a:rPr sz="1050" spc="-109" dirty="0">
                <a:latin typeface="Arial"/>
                <a:cs typeface="Arial"/>
              </a:rPr>
              <a:t> </a:t>
            </a:r>
            <a:r>
              <a:rPr sz="1050" spc="8" dirty="0">
                <a:latin typeface="Arial"/>
                <a:cs typeface="Arial"/>
              </a:rPr>
              <a:t>*temp2;  </a:t>
            </a:r>
            <a:r>
              <a:rPr sz="1050" spc="26" dirty="0">
                <a:latin typeface="Arial"/>
                <a:cs typeface="Arial"/>
              </a:rPr>
              <a:t>int</a:t>
            </a:r>
            <a:r>
              <a:rPr sz="1050" spc="-4" dirty="0">
                <a:latin typeface="Arial"/>
                <a:cs typeface="Arial"/>
              </a:rPr>
              <a:t> </a:t>
            </a:r>
            <a:r>
              <a:rPr sz="1050" spc="4" dirty="0">
                <a:latin typeface="Arial"/>
                <a:cs typeface="Arial"/>
              </a:rPr>
              <a:t>position;</a:t>
            </a:r>
            <a:endParaRPr sz="1050">
              <a:latin typeface="Arial"/>
              <a:cs typeface="Arial"/>
            </a:endParaRPr>
          </a:p>
          <a:p>
            <a:pPr marL="152400" marR="108585" indent="147161"/>
            <a:r>
              <a:rPr sz="1050" dirty="0">
                <a:latin typeface="Arial"/>
                <a:cs typeface="Arial"/>
              </a:rPr>
              <a:t>newnode </a:t>
            </a:r>
            <a:r>
              <a:rPr sz="1050" spc="105" dirty="0">
                <a:latin typeface="Arial"/>
                <a:cs typeface="Arial"/>
              </a:rPr>
              <a:t>= </a:t>
            </a:r>
            <a:r>
              <a:rPr sz="1050" dirty="0">
                <a:latin typeface="Arial"/>
                <a:cs typeface="Arial"/>
              </a:rPr>
              <a:t>(struct</a:t>
            </a:r>
            <a:r>
              <a:rPr sz="1050" spc="-109" dirty="0">
                <a:latin typeface="Arial"/>
                <a:cs typeface="Arial"/>
              </a:rPr>
              <a:t> </a:t>
            </a:r>
            <a:r>
              <a:rPr sz="1050" spc="-4" dirty="0">
                <a:latin typeface="Arial"/>
                <a:cs typeface="Arial"/>
              </a:rPr>
              <a:t>node*)malloc(sizeof(struct  </a:t>
            </a:r>
            <a:r>
              <a:rPr sz="1050" spc="-15" dirty="0">
                <a:latin typeface="Arial"/>
                <a:cs typeface="Arial"/>
              </a:rPr>
              <a:t>node));</a:t>
            </a:r>
            <a:endParaRPr sz="1050">
              <a:latin typeface="Arial"/>
              <a:cs typeface="Arial"/>
            </a:endParaRPr>
          </a:p>
          <a:p>
            <a:pPr marL="447199">
              <a:spcBef>
                <a:spcPts val="1260"/>
              </a:spcBef>
            </a:pPr>
            <a:r>
              <a:rPr sz="1050" spc="11" dirty="0">
                <a:latin typeface="Arial"/>
                <a:cs typeface="Arial"/>
              </a:rPr>
              <a:t>newnode-&gt;next </a:t>
            </a:r>
            <a:r>
              <a:rPr sz="1050" spc="105" dirty="0">
                <a:latin typeface="Arial"/>
                <a:cs typeface="Arial"/>
              </a:rPr>
              <a:t>=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53" dirty="0">
                <a:latin typeface="Arial"/>
                <a:cs typeface="Arial"/>
              </a:rPr>
              <a:t>NULL;</a:t>
            </a:r>
            <a:endParaRPr sz="1050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2175">
              <a:latin typeface="Arial"/>
              <a:cs typeface="Arial"/>
            </a:endParaRPr>
          </a:p>
          <a:p>
            <a:pPr marL="188595">
              <a:spcBef>
                <a:spcPts val="4"/>
              </a:spcBef>
            </a:pPr>
            <a:r>
              <a:rPr sz="1050" spc="-4" dirty="0">
                <a:latin typeface="Arial"/>
                <a:cs typeface="Arial"/>
              </a:rPr>
              <a:t>if(head </a:t>
            </a:r>
            <a:r>
              <a:rPr sz="1050" spc="105" dirty="0">
                <a:latin typeface="Arial"/>
                <a:cs typeface="Arial"/>
              </a:rPr>
              <a:t>==</a:t>
            </a:r>
            <a:r>
              <a:rPr sz="1050" spc="-8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NULL)</a:t>
            </a:r>
            <a:endParaRPr sz="1050">
              <a:latin typeface="Arial"/>
              <a:cs typeface="Arial"/>
            </a:endParaRPr>
          </a:p>
          <a:p>
            <a:pPr marL="447199">
              <a:spcBef>
                <a:spcPts val="1260"/>
              </a:spcBef>
              <a:tabLst>
                <a:tab pos="594360" algn="l"/>
              </a:tabLst>
            </a:pPr>
            <a:r>
              <a:rPr sz="1575" spc="-50" baseline="67460" dirty="0">
                <a:latin typeface="Arial"/>
                <a:cs typeface="Arial"/>
              </a:rPr>
              <a:t>{	</a:t>
            </a:r>
            <a:r>
              <a:rPr sz="1050" spc="-11" dirty="0">
                <a:latin typeface="Arial"/>
                <a:cs typeface="Arial"/>
              </a:rPr>
              <a:t>head </a:t>
            </a:r>
            <a:r>
              <a:rPr sz="1050" spc="105" dirty="0">
                <a:latin typeface="Arial"/>
                <a:cs typeface="Arial"/>
              </a:rPr>
              <a:t>=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newnode;</a:t>
            </a:r>
            <a:endParaRPr sz="1050">
              <a:latin typeface="Arial"/>
              <a:cs typeface="Arial"/>
            </a:endParaRPr>
          </a:p>
          <a:p>
            <a:pPr marL="447199">
              <a:tabLst>
                <a:tab pos="594360" algn="l"/>
              </a:tabLst>
            </a:pPr>
            <a:r>
              <a:rPr sz="1575" spc="-50" baseline="-67460" dirty="0">
                <a:latin typeface="Arial"/>
                <a:cs typeface="Arial"/>
              </a:rPr>
              <a:t>}	</a:t>
            </a:r>
            <a:r>
              <a:rPr sz="1050" spc="4" dirty="0">
                <a:latin typeface="Arial"/>
                <a:cs typeface="Arial"/>
              </a:rPr>
              <a:t>current </a:t>
            </a:r>
            <a:r>
              <a:rPr sz="1050" spc="105" dirty="0">
                <a:latin typeface="Arial"/>
                <a:cs typeface="Arial"/>
              </a:rPr>
              <a:t>=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newnode;</a:t>
            </a:r>
            <a:endParaRPr sz="1050">
              <a:latin typeface="Arial"/>
              <a:cs typeface="Arial"/>
            </a:endParaRPr>
          </a:p>
          <a:p>
            <a:pPr marL="447199">
              <a:spcBef>
                <a:spcPts val="2520"/>
              </a:spcBef>
            </a:pPr>
            <a:r>
              <a:rPr sz="1050" spc="-34" dirty="0">
                <a:latin typeface="Arial"/>
                <a:cs typeface="Arial"/>
              </a:rPr>
              <a:t>else</a:t>
            </a:r>
            <a:endParaRPr sz="1050">
              <a:latin typeface="Arial"/>
              <a:cs typeface="Arial"/>
            </a:endParaRPr>
          </a:p>
          <a:p>
            <a:pPr marL="594360" marR="1153954" indent="-147638">
              <a:spcBef>
                <a:spcPts val="1260"/>
              </a:spcBef>
              <a:tabLst>
                <a:tab pos="594360" algn="l"/>
              </a:tabLst>
            </a:pPr>
            <a:r>
              <a:rPr sz="1575" spc="-50" baseline="67460" dirty="0">
                <a:latin typeface="Arial"/>
                <a:cs typeface="Arial"/>
              </a:rPr>
              <a:t>{	</a:t>
            </a:r>
            <a:r>
              <a:rPr sz="1050" spc="11" dirty="0">
                <a:latin typeface="Arial"/>
                <a:cs typeface="Arial"/>
              </a:rPr>
              <a:t>temp=head;  </a:t>
            </a:r>
            <a:r>
              <a:rPr sz="1050" spc="19" dirty="0">
                <a:latin typeface="Arial"/>
                <a:cs typeface="Arial"/>
              </a:rPr>
              <a:t>for(i=1;i&lt;position;i++)  </a:t>
            </a:r>
            <a:r>
              <a:rPr sz="1050" spc="23" dirty="0">
                <a:latin typeface="Arial"/>
                <a:cs typeface="Arial"/>
              </a:rPr>
              <a:t>temp </a:t>
            </a:r>
            <a:r>
              <a:rPr sz="1050" spc="105" dirty="0">
                <a:latin typeface="Arial"/>
                <a:cs typeface="Arial"/>
              </a:rPr>
              <a:t>=</a:t>
            </a:r>
            <a:r>
              <a:rPr sz="1050" spc="-56" dirty="0">
                <a:latin typeface="Arial"/>
                <a:cs typeface="Arial"/>
              </a:rPr>
              <a:t> </a:t>
            </a:r>
            <a:r>
              <a:rPr sz="1050" spc="19" dirty="0">
                <a:latin typeface="Arial"/>
                <a:cs typeface="Arial"/>
              </a:rPr>
              <a:t>temp-&gt;next;</a:t>
            </a:r>
            <a:endParaRPr sz="1050">
              <a:latin typeface="Arial"/>
              <a:cs typeface="Arial"/>
            </a:endParaRPr>
          </a:p>
          <a:p>
            <a:pPr marL="594360" marR="1026795">
              <a:spcBef>
                <a:spcPts val="1260"/>
              </a:spcBef>
            </a:pPr>
            <a:r>
              <a:rPr sz="1050" spc="15" dirty="0">
                <a:latin typeface="Arial"/>
                <a:cs typeface="Arial"/>
              </a:rPr>
              <a:t>temp2 </a:t>
            </a:r>
            <a:r>
              <a:rPr sz="1050" spc="105" dirty="0">
                <a:latin typeface="Arial"/>
                <a:cs typeface="Arial"/>
              </a:rPr>
              <a:t>= </a:t>
            </a:r>
            <a:r>
              <a:rPr sz="1050" spc="19" dirty="0">
                <a:latin typeface="Arial"/>
                <a:cs typeface="Arial"/>
              </a:rPr>
              <a:t>temp-&gt;next;  </a:t>
            </a:r>
            <a:r>
              <a:rPr sz="1050" spc="26" dirty="0">
                <a:latin typeface="Arial"/>
                <a:cs typeface="Arial"/>
              </a:rPr>
              <a:t>temp-&gt;next </a:t>
            </a:r>
            <a:r>
              <a:rPr sz="1050" spc="105" dirty="0">
                <a:latin typeface="Arial"/>
                <a:cs typeface="Arial"/>
              </a:rPr>
              <a:t>=</a:t>
            </a:r>
            <a:r>
              <a:rPr sz="1050" spc="-86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newnode;</a:t>
            </a:r>
            <a:endParaRPr sz="1050">
              <a:latin typeface="Arial"/>
              <a:cs typeface="Arial"/>
            </a:endParaRPr>
          </a:p>
          <a:p>
            <a:pPr marL="447199">
              <a:tabLst>
                <a:tab pos="594360" algn="l"/>
              </a:tabLst>
            </a:pPr>
            <a:r>
              <a:rPr sz="1575" spc="-50" baseline="-67460" dirty="0">
                <a:latin typeface="Arial"/>
                <a:cs typeface="Arial"/>
              </a:rPr>
              <a:t>}	</a:t>
            </a:r>
            <a:r>
              <a:rPr sz="1050" spc="15" dirty="0">
                <a:latin typeface="Arial"/>
                <a:cs typeface="Arial"/>
              </a:rPr>
              <a:t>newnode-&gt;next=temp2;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55" y="1578579"/>
            <a:ext cx="13415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26" dirty="0"/>
              <a:t>//Inserting </a:t>
            </a:r>
            <a:r>
              <a:rPr sz="1350" spc="8" dirty="0"/>
              <a:t>at</a:t>
            </a:r>
            <a:r>
              <a:rPr sz="1350" spc="-90" dirty="0"/>
              <a:t> </a:t>
            </a:r>
            <a:r>
              <a:rPr sz="1350" spc="30" dirty="0"/>
              <a:t>mid</a:t>
            </a: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62905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E766A-5517-4C2E-A781-55A4731FB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7B527-40FE-43B6-AD95-33302118531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0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322" y="1397470"/>
            <a:ext cx="8553678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91" dirty="0">
                <a:latin typeface="Verdana"/>
                <a:cs typeface="Verdana"/>
              </a:rPr>
              <a:t>Singly </a:t>
            </a:r>
            <a:r>
              <a:rPr spc="-158" dirty="0">
                <a:latin typeface="Verdana"/>
                <a:cs typeface="Verdana"/>
              </a:rPr>
              <a:t>Linked </a:t>
            </a:r>
            <a:r>
              <a:rPr spc="-191" dirty="0">
                <a:latin typeface="Verdana"/>
                <a:cs typeface="Verdana"/>
              </a:rPr>
              <a:t>List</a:t>
            </a:r>
            <a:r>
              <a:rPr spc="-203" dirty="0">
                <a:latin typeface="Verdana"/>
                <a:cs typeface="Verdana"/>
              </a:rPr>
              <a:t> </a:t>
            </a:r>
            <a:r>
              <a:rPr spc="-124" dirty="0">
                <a:latin typeface="Verdana"/>
                <a:cs typeface="Verdana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454935"/>
            <a:ext cx="5719286" cy="194813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135" dirty="0">
                <a:latin typeface="Verdana"/>
                <a:cs typeface="Verdana"/>
              </a:rPr>
              <a:t>There </a:t>
            </a:r>
            <a:r>
              <a:rPr sz="2100" spc="-150" dirty="0">
                <a:latin typeface="Verdana"/>
                <a:cs typeface="Verdana"/>
              </a:rPr>
              <a:t>are </a:t>
            </a:r>
            <a:r>
              <a:rPr sz="2100" spc="-153" dirty="0">
                <a:latin typeface="Verdana"/>
                <a:cs typeface="Verdana"/>
              </a:rPr>
              <a:t>several </a:t>
            </a:r>
            <a:r>
              <a:rPr sz="2100" spc="-105" dirty="0">
                <a:latin typeface="Verdana"/>
                <a:cs typeface="Verdana"/>
              </a:rPr>
              <a:t>operations </a:t>
            </a:r>
            <a:r>
              <a:rPr sz="2100" spc="-116" dirty="0">
                <a:latin typeface="Verdana"/>
                <a:cs typeface="Verdana"/>
              </a:rPr>
              <a:t>in </a:t>
            </a:r>
            <a:r>
              <a:rPr sz="2100" spc="-139" dirty="0">
                <a:latin typeface="Verdana"/>
                <a:cs typeface="Verdana"/>
              </a:rPr>
              <a:t>singly </a:t>
            </a:r>
            <a:r>
              <a:rPr sz="2100" spc="-124" dirty="0">
                <a:latin typeface="Verdana"/>
                <a:cs typeface="Verdana"/>
              </a:rPr>
              <a:t>linked</a:t>
            </a:r>
            <a:r>
              <a:rPr sz="2100" spc="45" dirty="0">
                <a:latin typeface="Verdana"/>
                <a:cs typeface="Verdana"/>
              </a:rPr>
              <a:t> </a:t>
            </a:r>
            <a:r>
              <a:rPr sz="2100" spc="-210" dirty="0">
                <a:latin typeface="Verdana"/>
                <a:cs typeface="Verdana"/>
              </a:rPr>
              <a:t>list:</a:t>
            </a:r>
            <a:endParaRPr sz="2100" dirty="0">
              <a:latin typeface="Verdana"/>
              <a:cs typeface="Verdana"/>
            </a:endParaRPr>
          </a:p>
          <a:p>
            <a:pPr marL="86201">
              <a:spcBef>
                <a:spcPts val="4"/>
              </a:spcBef>
              <a:buSzPct val="96428"/>
              <a:tabLst>
                <a:tab pos="253841" algn="l"/>
              </a:tabLst>
            </a:pPr>
            <a:endParaRPr lang="en-US" sz="2100" spc="-116" dirty="0">
              <a:latin typeface="Verdana"/>
              <a:cs typeface="Verdana"/>
            </a:endParaRPr>
          </a:p>
          <a:p>
            <a:pPr marL="253365" indent="-167164">
              <a:spcBef>
                <a:spcPts val="4"/>
              </a:spcBef>
              <a:buSzPct val="96428"/>
              <a:buAutoNum type="arabicPeriod"/>
              <a:tabLst>
                <a:tab pos="253841" algn="l"/>
              </a:tabLst>
            </a:pPr>
            <a:r>
              <a:rPr lang="en-US" sz="2100" spc="-116" dirty="0">
                <a:latin typeface="Verdana"/>
                <a:cs typeface="Verdana"/>
              </a:rPr>
              <a:t> </a:t>
            </a:r>
            <a:r>
              <a:rPr sz="2100" spc="-116" dirty="0">
                <a:latin typeface="Verdana"/>
                <a:cs typeface="Verdana"/>
              </a:rPr>
              <a:t>Creation</a:t>
            </a:r>
            <a:r>
              <a:rPr lang="en-US" sz="2100" spc="-116" dirty="0">
                <a:latin typeface="Verdana"/>
                <a:cs typeface="Verdana"/>
              </a:rPr>
              <a:t> &amp; Traversing</a:t>
            </a:r>
            <a:endParaRPr sz="2100" dirty="0">
              <a:latin typeface="Verdana"/>
              <a:cs typeface="Verdana"/>
            </a:endParaRPr>
          </a:p>
          <a:p>
            <a:pPr marL="377190" indent="-290989">
              <a:buSzPct val="96428"/>
              <a:buAutoNum type="arabicPeriod"/>
              <a:tabLst>
                <a:tab pos="377666" algn="l"/>
              </a:tabLst>
            </a:pPr>
            <a:r>
              <a:rPr sz="2100" b="1" spc="-143" dirty="0">
                <a:latin typeface="Verdana"/>
                <a:cs typeface="Verdana"/>
              </a:rPr>
              <a:t>Insertion</a:t>
            </a:r>
            <a:r>
              <a:rPr lang="en-US" sz="2100" b="1" spc="-143" dirty="0">
                <a:latin typeface="Verdana"/>
                <a:cs typeface="Verdana"/>
              </a:rPr>
              <a:t> </a:t>
            </a:r>
            <a:r>
              <a:rPr lang="en-US" sz="2100" b="1" spc="-116" dirty="0">
                <a:latin typeface="Verdana"/>
                <a:cs typeface="Verdana"/>
              </a:rPr>
              <a:t>&amp; Traversing</a:t>
            </a:r>
            <a:endParaRPr sz="2100" b="1" dirty="0">
              <a:latin typeface="Verdana"/>
              <a:cs typeface="Verdana"/>
            </a:endParaRPr>
          </a:p>
          <a:p>
            <a:pPr marL="377190" indent="-290989">
              <a:buSzPct val="96428"/>
              <a:buAutoNum type="arabicPeriod"/>
              <a:tabLst>
                <a:tab pos="377666" algn="l"/>
              </a:tabLst>
            </a:pPr>
            <a:r>
              <a:rPr sz="2100" spc="-105" dirty="0">
                <a:latin typeface="Verdana"/>
                <a:cs typeface="Verdana"/>
              </a:rPr>
              <a:t>Deletion</a:t>
            </a:r>
            <a:r>
              <a:rPr lang="en-US" sz="2100" spc="-105" dirty="0">
                <a:latin typeface="Verdana"/>
                <a:cs typeface="Verdana"/>
              </a:rPr>
              <a:t> </a:t>
            </a:r>
            <a:r>
              <a:rPr lang="en-US" sz="2100" spc="-116" dirty="0">
                <a:latin typeface="Verdana"/>
                <a:cs typeface="Verdana"/>
              </a:rPr>
              <a:t>&amp; Traversing</a:t>
            </a:r>
            <a:endParaRPr sz="2100" dirty="0">
              <a:latin typeface="Verdana"/>
              <a:cs typeface="Verdana"/>
            </a:endParaRPr>
          </a:p>
          <a:p>
            <a:pPr marL="381476" indent="-295275">
              <a:buSzPct val="96428"/>
              <a:buAutoNum type="arabicPeriod"/>
              <a:tabLst>
                <a:tab pos="381953" algn="l"/>
              </a:tabLst>
            </a:pPr>
            <a:r>
              <a:rPr sz="2100" spc="-139" dirty="0">
                <a:latin typeface="Verdana"/>
                <a:cs typeface="Verdana"/>
              </a:rPr>
              <a:t>Searching</a:t>
            </a:r>
            <a:r>
              <a:rPr lang="en-US" sz="2100" spc="-139" dirty="0">
                <a:latin typeface="Verdana"/>
                <a:cs typeface="Verdana"/>
              </a:rPr>
              <a:t> </a:t>
            </a:r>
            <a:r>
              <a:rPr lang="en-US" sz="2100" spc="-116" dirty="0">
                <a:latin typeface="Verdana"/>
                <a:cs typeface="Verdana"/>
              </a:rPr>
              <a:t>&amp; Traversing</a:t>
            </a:r>
            <a:endParaRPr sz="2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9753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1066800"/>
            <a:ext cx="3124200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76" dirty="0">
                <a:latin typeface="Verdana"/>
                <a:cs typeface="Verdana"/>
              </a:rPr>
              <a:t>Insertion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318" y="2778443"/>
            <a:ext cx="6932295" cy="19371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651">
              <a:spcBef>
                <a:spcPts val="75"/>
              </a:spcBef>
              <a:buFont typeface="Arial"/>
              <a:buChar char="•"/>
              <a:tabLst>
                <a:tab pos="266224" algn="l"/>
                <a:tab pos="267176" algn="l"/>
              </a:tabLst>
            </a:pPr>
            <a:r>
              <a:rPr spc="-124" dirty="0">
                <a:latin typeface="Verdana"/>
                <a:cs typeface="Verdana"/>
              </a:rPr>
              <a:t>Insertion </a:t>
            </a:r>
            <a:r>
              <a:rPr spc="-79" dirty="0">
                <a:latin typeface="Verdana"/>
                <a:cs typeface="Verdana"/>
              </a:rPr>
              <a:t>operation </a:t>
            </a:r>
            <a:r>
              <a:rPr spc="-143" dirty="0">
                <a:latin typeface="Verdana"/>
                <a:cs typeface="Verdana"/>
              </a:rPr>
              <a:t>is </a:t>
            </a:r>
            <a:r>
              <a:rPr spc="-105" dirty="0">
                <a:latin typeface="Verdana"/>
                <a:cs typeface="Verdana"/>
              </a:rPr>
              <a:t>used </a:t>
            </a:r>
            <a:r>
              <a:rPr spc="-68" dirty="0">
                <a:latin typeface="Verdana"/>
                <a:cs typeface="Verdana"/>
              </a:rPr>
              <a:t>to </a:t>
            </a:r>
            <a:r>
              <a:rPr spc="-109" dirty="0">
                <a:latin typeface="Verdana"/>
                <a:cs typeface="Verdana"/>
              </a:rPr>
              <a:t>insert </a:t>
            </a:r>
            <a:r>
              <a:rPr spc="-124" dirty="0">
                <a:latin typeface="Verdana"/>
                <a:cs typeface="Verdana"/>
              </a:rPr>
              <a:t>a </a:t>
            </a:r>
            <a:r>
              <a:rPr spc="-120" dirty="0">
                <a:latin typeface="Verdana"/>
                <a:cs typeface="Verdana"/>
              </a:rPr>
              <a:t>new </a:t>
            </a:r>
            <a:r>
              <a:rPr spc="-60" dirty="0">
                <a:latin typeface="Verdana"/>
                <a:cs typeface="Verdana"/>
              </a:rPr>
              <a:t>node </a:t>
            </a:r>
            <a:r>
              <a:rPr spc="-98" dirty="0">
                <a:latin typeface="Verdana"/>
                <a:cs typeface="Verdana"/>
              </a:rPr>
              <a:t>in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05" dirty="0">
                <a:latin typeface="Verdana"/>
                <a:cs typeface="Verdana"/>
              </a:rPr>
              <a:t>linked</a:t>
            </a:r>
            <a:r>
              <a:rPr spc="4" dirty="0">
                <a:latin typeface="Verdana"/>
                <a:cs typeface="Verdana"/>
              </a:rPr>
              <a:t> </a:t>
            </a:r>
            <a:r>
              <a:rPr spc="-150" dirty="0">
                <a:latin typeface="Verdana"/>
                <a:cs typeface="Verdana"/>
              </a:rPr>
              <a:t>list.</a:t>
            </a:r>
            <a:endParaRPr>
              <a:latin typeface="Verdana"/>
              <a:cs typeface="Verdana"/>
            </a:endParaRPr>
          </a:p>
          <a:p>
            <a:pPr>
              <a:spcBef>
                <a:spcPts val="15"/>
              </a:spcBef>
              <a:buFont typeface="Arial"/>
              <a:buChar char="•"/>
            </a:pPr>
            <a:endParaRPr sz="1763">
              <a:latin typeface="Verdana"/>
              <a:cs typeface="Verdana"/>
            </a:endParaRPr>
          </a:p>
          <a:p>
            <a:pPr marL="266700" indent="-257651">
              <a:buFont typeface="Arial"/>
              <a:buChar char="•"/>
              <a:tabLst>
                <a:tab pos="266224" algn="l"/>
                <a:tab pos="267176" algn="l"/>
              </a:tabLst>
            </a:pPr>
            <a:r>
              <a:rPr spc="-124" dirty="0">
                <a:latin typeface="Verdana"/>
                <a:cs typeface="Verdana"/>
              </a:rPr>
              <a:t>Insertion </a:t>
            </a:r>
            <a:r>
              <a:rPr spc="-143" dirty="0">
                <a:latin typeface="Verdana"/>
                <a:cs typeface="Verdana"/>
              </a:rPr>
              <a:t>is </a:t>
            </a:r>
            <a:r>
              <a:rPr spc="-79" dirty="0">
                <a:latin typeface="Verdana"/>
                <a:cs typeface="Verdana"/>
              </a:rPr>
              <a:t>of </a:t>
            </a:r>
            <a:r>
              <a:rPr spc="-116" dirty="0">
                <a:latin typeface="Verdana"/>
                <a:cs typeface="Verdana"/>
              </a:rPr>
              <a:t>three </a:t>
            </a:r>
            <a:r>
              <a:rPr spc="-143" dirty="0">
                <a:latin typeface="Verdana"/>
                <a:cs typeface="Verdana"/>
              </a:rPr>
              <a:t>types. </a:t>
            </a:r>
            <a:r>
              <a:rPr spc="-127" dirty="0">
                <a:latin typeface="Verdana"/>
                <a:cs typeface="Verdana"/>
              </a:rPr>
              <a:t>They</a:t>
            </a:r>
            <a:r>
              <a:rPr spc="34" dirty="0">
                <a:latin typeface="Verdana"/>
                <a:cs typeface="Verdana"/>
              </a:rPr>
              <a:t> </a:t>
            </a:r>
            <a:r>
              <a:rPr spc="-195" dirty="0">
                <a:latin typeface="Verdana"/>
                <a:cs typeface="Verdana"/>
              </a:rPr>
              <a:t>are:</a:t>
            </a:r>
            <a:endParaRPr>
              <a:latin typeface="Verdana"/>
              <a:cs typeface="Verdana"/>
            </a:endParaRPr>
          </a:p>
          <a:p>
            <a:pPr>
              <a:spcBef>
                <a:spcPts val="23"/>
              </a:spcBef>
              <a:buFont typeface="Arial"/>
              <a:buChar char="•"/>
            </a:pPr>
            <a:endParaRPr sz="1763">
              <a:latin typeface="Verdana"/>
              <a:cs typeface="Verdana"/>
            </a:endParaRPr>
          </a:p>
          <a:p>
            <a:pPr marL="2667000" lvl="1" indent="-257651">
              <a:buFont typeface="Wingdings"/>
              <a:buChar char=""/>
              <a:tabLst>
                <a:tab pos="2667476" algn="l"/>
              </a:tabLst>
            </a:pPr>
            <a:r>
              <a:rPr spc="-124" dirty="0">
                <a:latin typeface="Verdana"/>
                <a:cs typeface="Verdana"/>
              </a:rPr>
              <a:t>Inserting </a:t>
            </a:r>
            <a:r>
              <a:rPr spc="-127" dirty="0">
                <a:latin typeface="Verdana"/>
                <a:cs typeface="Verdana"/>
              </a:rPr>
              <a:t>at</a:t>
            </a:r>
            <a:r>
              <a:rPr spc="-71" dirty="0">
                <a:latin typeface="Verdana"/>
                <a:cs typeface="Verdana"/>
              </a:rPr>
              <a:t> </a:t>
            </a:r>
            <a:r>
              <a:rPr spc="-127" dirty="0">
                <a:latin typeface="Verdana"/>
                <a:cs typeface="Verdana"/>
              </a:rPr>
              <a:t>first</a:t>
            </a:r>
            <a:endParaRPr>
              <a:latin typeface="Verdana"/>
              <a:cs typeface="Verdana"/>
            </a:endParaRPr>
          </a:p>
          <a:p>
            <a:pPr marL="2667000" lvl="1" indent="-257651">
              <a:buFont typeface="Wingdings"/>
              <a:buChar char=""/>
              <a:tabLst>
                <a:tab pos="2667476" algn="l"/>
              </a:tabLst>
            </a:pPr>
            <a:r>
              <a:rPr spc="-124" dirty="0">
                <a:latin typeface="Verdana"/>
                <a:cs typeface="Verdana"/>
              </a:rPr>
              <a:t>Inserting </a:t>
            </a:r>
            <a:r>
              <a:rPr spc="-127" dirty="0">
                <a:latin typeface="Verdana"/>
                <a:cs typeface="Verdana"/>
              </a:rPr>
              <a:t>at</a:t>
            </a:r>
            <a:r>
              <a:rPr spc="-71" dirty="0">
                <a:latin typeface="Verdana"/>
                <a:cs typeface="Verdana"/>
              </a:rPr>
              <a:t> </a:t>
            </a:r>
            <a:r>
              <a:rPr spc="-135" dirty="0">
                <a:latin typeface="Verdana"/>
                <a:cs typeface="Verdana"/>
              </a:rPr>
              <a:t>last</a:t>
            </a:r>
            <a:endParaRPr>
              <a:latin typeface="Verdana"/>
              <a:cs typeface="Verdana"/>
            </a:endParaRPr>
          </a:p>
          <a:p>
            <a:pPr marL="2667000" lvl="1" indent="-257651">
              <a:buFont typeface="Wingdings"/>
              <a:buChar char=""/>
              <a:tabLst>
                <a:tab pos="2667476" algn="l"/>
              </a:tabLst>
            </a:pPr>
            <a:r>
              <a:rPr spc="-124" dirty="0">
                <a:latin typeface="Verdana"/>
                <a:cs typeface="Verdana"/>
              </a:rPr>
              <a:t>Inserting </a:t>
            </a:r>
            <a:r>
              <a:rPr spc="-127" dirty="0">
                <a:latin typeface="Verdana"/>
                <a:cs typeface="Verdana"/>
              </a:rPr>
              <a:t>at</a:t>
            </a:r>
            <a:r>
              <a:rPr spc="-71" dirty="0">
                <a:latin typeface="Verdana"/>
                <a:cs typeface="Verdana"/>
              </a:rPr>
              <a:t> </a:t>
            </a:r>
            <a:r>
              <a:rPr spc="-94" dirty="0">
                <a:latin typeface="Verdana"/>
                <a:cs typeface="Verdana"/>
              </a:rPr>
              <a:t>mid</a:t>
            </a:r>
            <a:endParaRPr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4761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990600"/>
            <a:ext cx="4343400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76" dirty="0">
                <a:latin typeface="Verdana"/>
                <a:cs typeface="Verdana"/>
              </a:rPr>
              <a:t>Insertion </a:t>
            </a:r>
            <a:r>
              <a:rPr spc="-191" dirty="0">
                <a:latin typeface="Verdana"/>
                <a:cs typeface="Verdana"/>
              </a:rPr>
              <a:t>at</a:t>
            </a:r>
            <a:r>
              <a:rPr spc="-169" dirty="0">
                <a:latin typeface="Verdana"/>
                <a:cs typeface="Verdana"/>
              </a:rPr>
              <a:t> </a:t>
            </a:r>
            <a:r>
              <a:rPr spc="-184" dirty="0">
                <a:latin typeface="Verdana"/>
                <a:cs typeface="Verdana"/>
              </a:rPr>
              <a:t>first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4854" y="2507609"/>
            <a:ext cx="7201853" cy="20295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651">
              <a:spcBef>
                <a:spcPts val="75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pc="-116" dirty="0">
                <a:latin typeface="Verdana"/>
                <a:cs typeface="Verdana"/>
              </a:rPr>
              <a:t>There </a:t>
            </a:r>
            <a:r>
              <a:rPr spc="-127" dirty="0">
                <a:latin typeface="Verdana"/>
                <a:cs typeface="Verdana"/>
              </a:rPr>
              <a:t>are </a:t>
            </a:r>
            <a:r>
              <a:rPr spc="-101" dirty="0">
                <a:latin typeface="Verdana"/>
                <a:cs typeface="Verdana"/>
              </a:rPr>
              <a:t>two </a:t>
            </a:r>
            <a:r>
              <a:rPr spc="-127" dirty="0">
                <a:latin typeface="Verdana"/>
                <a:cs typeface="Verdana"/>
              </a:rPr>
              <a:t>steps </a:t>
            </a:r>
            <a:r>
              <a:rPr spc="-68" dirty="0">
                <a:latin typeface="Verdana"/>
                <a:cs typeface="Verdana"/>
              </a:rPr>
              <a:t>to </a:t>
            </a:r>
            <a:r>
              <a:rPr spc="-64" dirty="0">
                <a:latin typeface="Verdana"/>
                <a:cs typeface="Verdana"/>
              </a:rPr>
              <a:t>be </a:t>
            </a:r>
            <a:r>
              <a:rPr spc="-75" dirty="0">
                <a:latin typeface="Verdana"/>
                <a:cs typeface="Verdana"/>
              </a:rPr>
              <a:t>followed </a:t>
            </a:r>
            <a:r>
              <a:rPr spc="-68" dirty="0">
                <a:latin typeface="Verdana"/>
                <a:cs typeface="Verdana"/>
              </a:rPr>
              <a:t>to </a:t>
            </a:r>
            <a:r>
              <a:rPr spc="-109" dirty="0">
                <a:latin typeface="Verdana"/>
                <a:cs typeface="Verdana"/>
              </a:rPr>
              <a:t>insert </a:t>
            </a:r>
            <a:r>
              <a:rPr spc="-120" dirty="0">
                <a:latin typeface="Verdana"/>
                <a:cs typeface="Verdana"/>
              </a:rPr>
              <a:t>a </a:t>
            </a:r>
            <a:r>
              <a:rPr spc="-60" dirty="0">
                <a:latin typeface="Verdana"/>
                <a:cs typeface="Verdana"/>
              </a:rPr>
              <a:t>node </a:t>
            </a:r>
            <a:r>
              <a:rPr spc="-127" dirty="0">
                <a:latin typeface="Verdana"/>
                <a:cs typeface="Verdana"/>
              </a:rPr>
              <a:t>at first</a:t>
            </a:r>
            <a:r>
              <a:rPr spc="-109" dirty="0">
                <a:latin typeface="Verdana"/>
                <a:cs typeface="Verdana"/>
              </a:rPr>
              <a:t> </a:t>
            </a:r>
            <a:r>
              <a:rPr spc="-98" dirty="0">
                <a:latin typeface="Verdana"/>
                <a:cs typeface="Verdana"/>
              </a:rPr>
              <a:t>position.</a:t>
            </a:r>
            <a:endParaRPr>
              <a:latin typeface="Verdana"/>
              <a:cs typeface="Verdana"/>
            </a:endParaRPr>
          </a:p>
          <a:p>
            <a:pPr marL="266700">
              <a:spcBef>
                <a:spcPts val="4"/>
              </a:spcBef>
            </a:pPr>
            <a:r>
              <a:rPr spc="-127" dirty="0">
                <a:latin typeface="Verdana"/>
                <a:cs typeface="Verdana"/>
              </a:rPr>
              <a:t>They</a:t>
            </a:r>
            <a:r>
              <a:rPr spc="-98" dirty="0">
                <a:latin typeface="Verdana"/>
                <a:cs typeface="Verdana"/>
              </a:rPr>
              <a:t> </a:t>
            </a:r>
            <a:r>
              <a:rPr spc="-195" dirty="0">
                <a:latin typeface="Verdana"/>
                <a:cs typeface="Verdana"/>
              </a:rPr>
              <a:t>are:</a:t>
            </a:r>
            <a:endParaRPr>
              <a:latin typeface="Verdana"/>
              <a:cs typeface="Verdana"/>
            </a:endParaRPr>
          </a:p>
          <a:p>
            <a:pPr>
              <a:spcBef>
                <a:spcPts val="15"/>
              </a:spcBef>
            </a:pPr>
            <a:endParaRPr sz="1763">
              <a:latin typeface="Verdana"/>
              <a:cs typeface="Verdana"/>
            </a:endParaRPr>
          </a:p>
          <a:p>
            <a:pPr marL="759143" marR="1482566" lvl="1" indent="-407194">
              <a:buFont typeface="Wingdings"/>
              <a:buChar char=""/>
              <a:tabLst>
                <a:tab pos="695325" algn="l"/>
                <a:tab pos="695801" algn="l"/>
              </a:tabLst>
            </a:pPr>
            <a:r>
              <a:rPr spc="-83" dirty="0">
                <a:latin typeface="Verdana"/>
                <a:cs typeface="Verdana"/>
              </a:rPr>
              <a:t>Make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46" dirty="0">
                <a:latin typeface="Verdana"/>
                <a:cs typeface="Verdana"/>
              </a:rPr>
              <a:t>next </a:t>
            </a:r>
            <a:r>
              <a:rPr spc="-83" dirty="0">
                <a:latin typeface="Verdana"/>
                <a:cs typeface="Verdana"/>
              </a:rPr>
              <a:t>pointer </a:t>
            </a:r>
            <a:r>
              <a:rPr spc="-79" dirty="0">
                <a:latin typeface="Verdana"/>
                <a:cs typeface="Verdana"/>
              </a:rPr>
              <a:t>of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60" dirty="0">
                <a:latin typeface="Verdana"/>
                <a:cs typeface="Verdana"/>
              </a:rPr>
              <a:t>node </a:t>
            </a:r>
            <a:r>
              <a:rPr spc="-75" dirty="0">
                <a:latin typeface="Verdana"/>
                <a:cs typeface="Verdana"/>
              </a:rPr>
              <a:t>point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116" dirty="0">
                <a:latin typeface="Verdana"/>
                <a:cs typeface="Verdana"/>
              </a:rPr>
              <a:t>towards 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27" dirty="0">
                <a:latin typeface="Verdana"/>
                <a:cs typeface="Verdana"/>
              </a:rPr>
              <a:t>first </a:t>
            </a:r>
            <a:r>
              <a:rPr spc="-60" dirty="0">
                <a:latin typeface="Verdana"/>
                <a:cs typeface="Verdana"/>
              </a:rPr>
              <a:t>node </a:t>
            </a:r>
            <a:r>
              <a:rPr spc="-83" dirty="0">
                <a:latin typeface="Verdana"/>
                <a:cs typeface="Verdana"/>
              </a:rPr>
              <a:t>of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50" dirty="0">
                <a:latin typeface="Verdana"/>
                <a:cs typeface="Verdana"/>
              </a:rPr>
              <a:t>list.</a:t>
            </a:r>
            <a:endParaRPr>
              <a:latin typeface="Verdana"/>
              <a:cs typeface="Verdana"/>
            </a:endParaRPr>
          </a:p>
          <a:p>
            <a:pPr lvl="1">
              <a:spcBef>
                <a:spcPts val="11"/>
              </a:spcBef>
              <a:buFont typeface="Wingdings"/>
              <a:buChar char=""/>
            </a:pPr>
            <a:endParaRPr sz="2363">
              <a:latin typeface="Verdana"/>
              <a:cs typeface="Verdana"/>
            </a:endParaRPr>
          </a:p>
          <a:p>
            <a:pPr marL="609600" lvl="1" indent="-257651">
              <a:buFont typeface="Wingdings"/>
              <a:buChar char=""/>
              <a:tabLst>
                <a:tab pos="610076" algn="l"/>
              </a:tabLst>
            </a:pPr>
            <a:r>
              <a:rPr spc="-83" dirty="0">
                <a:latin typeface="Verdana"/>
                <a:cs typeface="Verdana"/>
              </a:rPr>
              <a:t>Make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90" dirty="0">
                <a:latin typeface="Verdana"/>
                <a:cs typeface="Verdana"/>
              </a:rPr>
              <a:t>head </a:t>
            </a:r>
            <a:r>
              <a:rPr spc="-83" dirty="0">
                <a:latin typeface="Verdana"/>
                <a:cs typeface="Verdana"/>
              </a:rPr>
              <a:t>pointer </a:t>
            </a:r>
            <a:r>
              <a:rPr spc="-75" dirty="0">
                <a:latin typeface="Verdana"/>
                <a:cs typeface="Verdana"/>
              </a:rPr>
              <a:t>point </a:t>
            </a:r>
            <a:r>
              <a:rPr spc="-116" dirty="0">
                <a:latin typeface="Verdana"/>
                <a:cs typeface="Verdana"/>
              </a:rPr>
              <a:t>towards </a:t>
            </a:r>
            <a:r>
              <a:rPr spc="-127" dirty="0">
                <a:latin typeface="Verdana"/>
                <a:cs typeface="Verdana"/>
              </a:rPr>
              <a:t>this </a:t>
            </a:r>
            <a:r>
              <a:rPr spc="-120" dirty="0">
                <a:latin typeface="Verdana"/>
                <a:cs typeface="Verdana"/>
              </a:rPr>
              <a:t>new</a:t>
            </a:r>
            <a:r>
              <a:rPr spc="-124" dirty="0">
                <a:latin typeface="Verdana"/>
                <a:cs typeface="Verdana"/>
              </a:rPr>
              <a:t> </a:t>
            </a:r>
            <a:r>
              <a:rPr spc="-94" dirty="0">
                <a:latin typeface="Verdana"/>
                <a:cs typeface="Verdana"/>
              </a:rPr>
              <a:t>node.</a:t>
            </a:r>
            <a:endParaRPr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867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318" y="1843088"/>
            <a:ext cx="566308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spc="-30" dirty="0"/>
              <a:t>*Visual </a:t>
            </a:r>
            <a:r>
              <a:rPr sz="2400" spc="-23" dirty="0"/>
              <a:t>Representation </a:t>
            </a:r>
            <a:r>
              <a:rPr sz="2400" spc="79" dirty="0"/>
              <a:t>of </a:t>
            </a:r>
            <a:r>
              <a:rPr sz="2400" spc="4" dirty="0"/>
              <a:t>Insertion </a:t>
            </a:r>
            <a:r>
              <a:rPr sz="2400" spc="15" dirty="0"/>
              <a:t>at</a:t>
            </a:r>
            <a:r>
              <a:rPr sz="2400" spc="-127" dirty="0"/>
              <a:t> </a:t>
            </a:r>
            <a:r>
              <a:rPr sz="2400" spc="-56" dirty="0"/>
              <a:t>First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946529" y="3312415"/>
            <a:ext cx="1496378" cy="643889"/>
            <a:chOff x="2595372" y="3273552"/>
            <a:chExt cx="1995170" cy="858519"/>
          </a:xfrm>
        </p:grpSpPr>
        <p:sp>
          <p:nvSpPr>
            <p:cNvPr id="4" name="object 4"/>
            <p:cNvSpPr/>
            <p:nvPr/>
          </p:nvSpPr>
          <p:spPr>
            <a:xfrm>
              <a:off x="2595372" y="3278124"/>
              <a:ext cx="1994916" cy="8488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9568" y="3296412"/>
              <a:ext cx="1906524" cy="760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39568" y="3296412"/>
              <a:ext cx="1906905" cy="760730"/>
            </a:xfrm>
            <a:custGeom>
              <a:avLst/>
              <a:gdLst/>
              <a:ahLst/>
              <a:cxnLst/>
              <a:rect l="l" t="t" r="r" b="b"/>
              <a:pathLst>
                <a:path w="1906904" h="760729">
                  <a:moveTo>
                    <a:pt x="0" y="760476"/>
                  </a:moveTo>
                  <a:lnTo>
                    <a:pt x="1906524" y="760476"/>
                  </a:lnTo>
                  <a:lnTo>
                    <a:pt x="1906524" y="0"/>
                  </a:lnTo>
                  <a:lnTo>
                    <a:pt x="0" y="0"/>
                  </a:lnTo>
                  <a:lnTo>
                    <a:pt x="0" y="760476"/>
                  </a:lnTo>
                  <a:close/>
                </a:path>
              </a:pathLst>
            </a:custGeom>
            <a:ln w="9144">
              <a:solidFill>
                <a:srgbClr val="3D82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4824" y="3273552"/>
              <a:ext cx="99060" cy="858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4354" y="3297174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0"/>
                  </a:moveTo>
                  <a:lnTo>
                    <a:pt x="0" y="75984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97500" y="3405568"/>
            <a:ext cx="46482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2731" y="3405568"/>
            <a:ext cx="45053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221" y="2690431"/>
            <a:ext cx="5519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0" dirty="0">
                <a:latin typeface="Arial"/>
                <a:cs typeface="Arial"/>
              </a:rPr>
              <a:t>Head</a:t>
            </a:r>
            <a:endParaRPr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15992" y="3335274"/>
            <a:ext cx="1496378" cy="636746"/>
            <a:chOff x="6021323" y="3304032"/>
            <a:chExt cx="1995170" cy="848994"/>
          </a:xfrm>
        </p:grpSpPr>
        <p:sp>
          <p:nvSpPr>
            <p:cNvPr id="13" name="object 13"/>
            <p:cNvSpPr/>
            <p:nvPr/>
          </p:nvSpPr>
          <p:spPr>
            <a:xfrm>
              <a:off x="6021323" y="3304032"/>
              <a:ext cx="1994916" cy="8488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65519" y="3322320"/>
              <a:ext cx="1906524" cy="7604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65519" y="3322320"/>
              <a:ext cx="1906905" cy="760730"/>
            </a:xfrm>
            <a:custGeom>
              <a:avLst/>
              <a:gdLst/>
              <a:ahLst/>
              <a:cxnLst/>
              <a:rect l="l" t="t" r="r" b="b"/>
              <a:pathLst>
                <a:path w="1906904" h="760729">
                  <a:moveTo>
                    <a:pt x="0" y="760476"/>
                  </a:moveTo>
                  <a:lnTo>
                    <a:pt x="1906524" y="760476"/>
                  </a:lnTo>
                  <a:lnTo>
                    <a:pt x="1906524" y="0"/>
                  </a:lnTo>
                  <a:lnTo>
                    <a:pt x="0" y="0"/>
                  </a:lnTo>
                  <a:lnTo>
                    <a:pt x="0" y="760476"/>
                  </a:lnTo>
                  <a:close/>
                </a:path>
              </a:pathLst>
            </a:custGeom>
            <a:ln w="9144">
              <a:solidFill>
                <a:srgbClr val="3D82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67154" y="3424714"/>
            <a:ext cx="46482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2005" y="3415093"/>
            <a:ext cx="45053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endParaRPr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104887" y="3355705"/>
            <a:ext cx="1496378" cy="625793"/>
            <a:chOff x="9473183" y="3331273"/>
            <a:chExt cx="1995170" cy="834390"/>
          </a:xfrm>
        </p:grpSpPr>
        <p:sp>
          <p:nvSpPr>
            <p:cNvPr id="19" name="object 19"/>
            <p:cNvSpPr/>
            <p:nvPr/>
          </p:nvSpPr>
          <p:spPr>
            <a:xfrm>
              <a:off x="9473183" y="3337005"/>
              <a:ext cx="1994916" cy="8280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17379" y="3336035"/>
              <a:ext cx="1906524" cy="7589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17379" y="3336035"/>
              <a:ext cx="1906905" cy="759460"/>
            </a:xfrm>
            <a:custGeom>
              <a:avLst/>
              <a:gdLst/>
              <a:ahLst/>
              <a:cxnLst/>
              <a:rect l="l" t="t" r="r" b="b"/>
              <a:pathLst>
                <a:path w="1906904" h="759460">
                  <a:moveTo>
                    <a:pt x="0" y="758951"/>
                  </a:moveTo>
                  <a:lnTo>
                    <a:pt x="1906524" y="758951"/>
                  </a:lnTo>
                  <a:lnTo>
                    <a:pt x="1906524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9144">
              <a:solidFill>
                <a:srgbClr val="3D82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56049" y="3434106"/>
            <a:ext cx="112680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685324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data	</a:t>
            </a:r>
            <a:r>
              <a:rPr sz="2700" spc="-5" baseline="-2314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endParaRPr sz="2700" baseline="-2314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99258" y="3342133"/>
            <a:ext cx="5160644" cy="1179671"/>
            <a:chOff x="4265676" y="3313176"/>
            <a:chExt cx="6880859" cy="1572895"/>
          </a:xfrm>
        </p:grpSpPr>
        <p:sp>
          <p:nvSpPr>
            <p:cNvPr id="24" name="object 24"/>
            <p:cNvSpPr/>
            <p:nvPr/>
          </p:nvSpPr>
          <p:spPr>
            <a:xfrm>
              <a:off x="6996683" y="3325368"/>
              <a:ext cx="99059" cy="8580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46214" y="3348990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0"/>
                  </a:moveTo>
                  <a:lnTo>
                    <a:pt x="0" y="759841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65676" y="3563112"/>
              <a:ext cx="1985772" cy="3459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05300" y="3645789"/>
              <a:ext cx="1774189" cy="132715"/>
            </a:xfrm>
            <a:custGeom>
              <a:avLst/>
              <a:gdLst/>
              <a:ahLst/>
              <a:cxnLst/>
              <a:rect l="l" t="t" r="r" b="b"/>
              <a:pathLst>
                <a:path w="1774189" h="132714">
                  <a:moveTo>
                    <a:pt x="1731255" y="43942"/>
                  </a:moveTo>
                  <a:lnTo>
                    <a:pt x="1662811" y="43942"/>
                  </a:lnTo>
                  <a:lnTo>
                    <a:pt x="1671431" y="45513"/>
                  </a:lnTo>
                  <a:lnTo>
                    <a:pt x="1678527" y="50133"/>
                  </a:lnTo>
                  <a:lnTo>
                    <a:pt x="1683385" y="57086"/>
                  </a:lnTo>
                  <a:lnTo>
                    <a:pt x="1685289" y="65659"/>
                  </a:lnTo>
                  <a:lnTo>
                    <a:pt x="1683644" y="74279"/>
                  </a:lnTo>
                  <a:lnTo>
                    <a:pt x="1678987" y="81375"/>
                  </a:lnTo>
                  <a:lnTo>
                    <a:pt x="1672020" y="86232"/>
                  </a:lnTo>
                  <a:lnTo>
                    <a:pt x="1663446" y="88137"/>
                  </a:lnTo>
                  <a:lnTo>
                    <a:pt x="1641349" y="88462"/>
                  </a:lnTo>
                  <a:lnTo>
                    <a:pt x="1641983" y="132587"/>
                  </a:lnTo>
                  <a:lnTo>
                    <a:pt x="1773682" y="64388"/>
                  </a:lnTo>
                  <a:lnTo>
                    <a:pt x="1731255" y="43942"/>
                  </a:lnTo>
                  <a:close/>
                </a:path>
                <a:path w="1774189" h="132714">
                  <a:moveTo>
                    <a:pt x="1640714" y="44266"/>
                  </a:moveTo>
                  <a:lnTo>
                    <a:pt x="21716" y="68072"/>
                  </a:lnTo>
                  <a:lnTo>
                    <a:pt x="0" y="90424"/>
                  </a:lnTo>
                  <a:lnTo>
                    <a:pt x="1833" y="98998"/>
                  </a:lnTo>
                  <a:lnTo>
                    <a:pt x="6667" y="105965"/>
                  </a:lnTo>
                  <a:lnTo>
                    <a:pt x="13787" y="110622"/>
                  </a:lnTo>
                  <a:lnTo>
                    <a:pt x="22478" y="112268"/>
                  </a:lnTo>
                  <a:lnTo>
                    <a:pt x="1641349" y="88462"/>
                  </a:lnTo>
                  <a:lnTo>
                    <a:pt x="1640714" y="44266"/>
                  </a:lnTo>
                  <a:close/>
                </a:path>
                <a:path w="1774189" h="132714">
                  <a:moveTo>
                    <a:pt x="1662811" y="43942"/>
                  </a:moveTo>
                  <a:lnTo>
                    <a:pt x="1640714" y="44266"/>
                  </a:lnTo>
                  <a:lnTo>
                    <a:pt x="1641349" y="88462"/>
                  </a:lnTo>
                  <a:lnTo>
                    <a:pt x="1663446" y="88137"/>
                  </a:lnTo>
                  <a:lnTo>
                    <a:pt x="1672020" y="86232"/>
                  </a:lnTo>
                  <a:lnTo>
                    <a:pt x="1678987" y="81375"/>
                  </a:lnTo>
                  <a:lnTo>
                    <a:pt x="1683644" y="74279"/>
                  </a:lnTo>
                  <a:lnTo>
                    <a:pt x="1685289" y="65659"/>
                  </a:lnTo>
                  <a:lnTo>
                    <a:pt x="1683385" y="57086"/>
                  </a:lnTo>
                  <a:lnTo>
                    <a:pt x="1678527" y="50133"/>
                  </a:lnTo>
                  <a:lnTo>
                    <a:pt x="1671431" y="45513"/>
                  </a:lnTo>
                  <a:lnTo>
                    <a:pt x="1662811" y="43942"/>
                  </a:lnTo>
                  <a:close/>
                </a:path>
                <a:path w="1774189" h="132714">
                  <a:moveTo>
                    <a:pt x="1640077" y="0"/>
                  </a:moveTo>
                  <a:lnTo>
                    <a:pt x="1640714" y="44266"/>
                  </a:lnTo>
                  <a:lnTo>
                    <a:pt x="1662811" y="43942"/>
                  </a:lnTo>
                  <a:lnTo>
                    <a:pt x="1731255" y="43942"/>
                  </a:lnTo>
                  <a:lnTo>
                    <a:pt x="1640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408920" y="3313176"/>
              <a:ext cx="99059" cy="858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58450" y="3336798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0"/>
                  </a:moveTo>
                  <a:lnTo>
                    <a:pt x="0" y="75984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05344" y="3563112"/>
              <a:ext cx="1985772" cy="3459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44967" y="3645789"/>
              <a:ext cx="1774189" cy="132715"/>
            </a:xfrm>
            <a:custGeom>
              <a:avLst/>
              <a:gdLst/>
              <a:ahLst/>
              <a:cxnLst/>
              <a:rect l="l" t="t" r="r" b="b"/>
              <a:pathLst>
                <a:path w="1774190" h="132714">
                  <a:moveTo>
                    <a:pt x="1731255" y="43942"/>
                  </a:moveTo>
                  <a:lnTo>
                    <a:pt x="1662810" y="43942"/>
                  </a:lnTo>
                  <a:lnTo>
                    <a:pt x="1671431" y="45513"/>
                  </a:lnTo>
                  <a:lnTo>
                    <a:pt x="1678527" y="50133"/>
                  </a:lnTo>
                  <a:lnTo>
                    <a:pt x="1683384" y="57086"/>
                  </a:lnTo>
                  <a:lnTo>
                    <a:pt x="1685289" y="65659"/>
                  </a:lnTo>
                  <a:lnTo>
                    <a:pt x="1683644" y="74279"/>
                  </a:lnTo>
                  <a:lnTo>
                    <a:pt x="1678987" y="81375"/>
                  </a:lnTo>
                  <a:lnTo>
                    <a:pt x="1672020" y="86232"/>
                  </a:lnTo>
                  <a:lnTo>
                    <a:pt x="1663446" y="88137"/>
                  </a:lnTo>
                  <a:lnTo>
                    <a:pt x="1641349" y="88462"/>
                  </a:lnTo>
                  <a:lnTo>
                    <a:pt x="1641982" y="132587"/>
                  </a:lnTo>
                  <a:lnTo>
                    <a:pt x="1773681" y="64388"/>
                  </a:lnTo>
                  <a:lnTo>
                    <a:pt x="1731255" y="43942"/>
                  </a:lnTo>
                  <a:close/>
                </a:path>
                <a:path w="1774190" h="132714">
                  <a:moveTo>
                    <a:pt x="1640714" y="44266"/>
                  </a:moveTo>
                  <a:lnTo>
                    <a:pt x="21716" y="68072"/>
                  </a:lnTo>
                  <a:lnTo>
                    <a:pt x="0" y="90424"/>
                  </a:lnTo>
                  <a:lnTo>
                    <a:pt x="1833" y="98998"/>
                  </a:lnTo>
                  <a:lnTo>
                    <a:pt x="6667" y="105965"/>
                  </a:lnTo>
                  <a:lnTo>
                    <a:pt x="13787" y="110622"/>
                  </a:lnTo>
                  <a:lnTo>
                    <a:pt x="22478" y="112268"/>
                  </a:lnTo>
                  <a:lnTo>
                    <a:pt x="1641349" y="88462"/>
                  </a:lnTo>
                  <a:lnTo>
                    <a:pt x="1640714" y="44266"/>
                  </a:lnTo>
                  <a:close/>
                </a:path>
                <a:path w="1774190" h="132714">
                  <a:moveTo>
                    <a:pt x="1662810" y="43942"/>
                  </a:moveTo>
                  <a:lnTo>
                    <a:pt x="1640714" y="44266"/>
                  </a:lnTo>
                  <a:lnTo>
                    <a:pt x="1641349" y="88462"/>
                  </a:lnTo>
                  <a:lnTo>
                    <a:pt x="1663446" y="88137"/>
                  </a:lnTo>
                  <a:lnTo>
                    <a:pt x="1672020" y="86232"/>
                  </a:lnTo>
                  <a:lnTo>
                    <a:pt x="1678987" y="81375"/>
                  </a:lnTo>
                  <a:lnTo>
                    <a:pt x="1683644" y="74279"/>
                  </a:lnTo>
                  <a:lnTo>
                    <a:pt x="1685289" y="65659"/>
                  </a:lnTo>
                  <a:lnTo>
                    <a:pt x="1683384" y="57086"/>
                  </a:lnTo>
                  <a:lnTo>
                    <a:pt x="1678527" y="50133"/>
                  </a:lnTo>
                  <a:lnTo>
                    <a:pt x="1671431" y="45513"/>
                  </a:lnTo>
                  <a:lnTo>
                    <a:pt x="1662810" y="43942"/>
                  </a:lnTo>
                  <a:close/>
                </a:path>
                <a:path w="1774190" h="132714">
                  <a:moveTo>
                    <a:pt x="1640077" y="0"/>
                  </a:moveTo>
                  <a:lnTo>
                    <a:pt x="1640714" y="44266"/>
                  </a:lnTo>
                  <a:lnTo>
                    <a:pt x="1662810" y="43942"/>
                  </a:lnTo>
                  <a:lnTo>
                    <a:pt x="1731255" y="43942"/>
                  </a:lnTo>
                  <a:lnTo>
                    <a:pt x="1640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00588" y="3944112"/>
              <a:ext cx="345948" cy="9418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905490" y="3957828"/>
              <a:ext cx="132715" cy="730885"/>
            </a:xfrm>
            <a:custGeom>
              <a:avLst/>
              <a:gdLst/>
              <a:ahLst/>
              <a:cxnLst/>
              <a:rect l="l" t="t" r="r" b="b"/>
              <a:pathLst>
                <a:path w="132715" h="730885">
                  <a:moveTo>
                    <a:pt x="44299" y="598252"/>
                  </a:moveTo>
                  <a:lnTo>
                    <a:pt x="0" y="599059"/>
                  </a:lnTo>
                  <a:lnTo>
                    <a:pt x="68706" y="730377"/>
                  </a:lnTo>
                  <a:lnTo>
                    <a:pt x="110869" y="642112"/>
                  </a:lnTo>
                  <a:lnTo>
                    <a:pt x="67182" y="642112"/>
                  </a:lnTo>
                  <a:lnTo>
                    <a:pt x="58545" y="640486"/>
                  </a:lnTo>
                  <a:lnTo>
                    <a:pt x="51419" y="635873"/>
                  </a:lnTo>
                  <a:lnTo>
                    <a:pt x="46555" y="628949"/>
                  </a:lnTo>
                  <a:lnTo>
                    <a:pt x="44703" y="620395"/>
                  </a:lnTo>
                  <a:lnTo>
                    <a:pt x="44299" y="598252"/>
                  </a:lnTo>
                  <a:close/>
                </a:path>
                <a:path w="132715" h="730885">
                  <a:moveTo>
                    <a:pt x="88496" y="597448"/>
                  </a:moveTo>
                  <a:lnTo>
                    <a:pt x="44299" y="598252"/>
                  </a:lnTo>
                  <a:lnTo>
                    <a:pt x="44703" y="620395"/>
                  </a:lnTo>
                  <a:lnTo>
                    <a:pt x="46555" y="628949"/>
                  </a:lnTo>
                  <a:lnTo>
                    <a:pt x="51419" y="635873"/>
                  </a:lnTo>
                  <a:lnTo>
                    <a:pt x="58545" y="640486"/>
                  </a:lnTo>
                  <a:lnTo>
                    <a:pt x="67182" y="642112"/>
                  </a:lnTo>
                  <a:lnTo>
                    <a:pt x="75737" y="640205"/>
                  </a:lnTo>
                  <a:lnTo>
                    <a:pt x="82661" y="635333"/>
                  </a:lnTo>
                  <a:lnTo>
                    <a:pt x="87274" y="628199"/>
                  </a:lnTo>
                  <a:lnTo>
                    <a:pt x="88900" y="619506"/>
                  </a:lnTo>
                  <a:lnTo>
                    <a:pt x="88496" y="597448"/>
                  </a:lnTo>
                  <a:close/>
                </a:path>
                <a:path w="132715" h="730885">
                  <a:moveTo>
                    <a:pt x="132587" y="596646"/>
                  </a:moveTo>
                  <a:lnTo>
                    <a:pt x="88496" y="597448"/>
                  </a:lnTo>
                  <a:lnTo>
                    <a:pt x="88900" y="619506"/>
                  </a:lnTo>
                  <a:lnTo>
                    <a:pt x="87274" y="628199"/>
                  </a:lnTo>
                  <a:lnTo>
                    <a:pt x="82661" y="635333"/>
                  </a:lnTo>
                  <a:lnTo>
                    <a:pt x="75737" y="640205"/>
                  </a:lnTo>
                  <a:lnTo>
                    <a:pt x="67182" y="642112"/>
                  </a:lnTo>
                  <a:lnTo>
                    <a:pt x="110869" y="642112"/>
                  </a:lnTo>
                  <a:lnTo>
                    <a:pt x="132587" y="596646"/>
                  </a:lnTo>
                  <a:close/>
                </a:path>
                <a:path w="132715" h="730885">
                  <a:moveTo>
                    <a:pt x="55499" y="0"/>
                  </a:moveTo>
                  <a:lnTo>
                    <a:pt x="46926" y="1905"/>
                  </a:lnTo>
                  <a:lnTo>
                    <a:pt x="39973" y="6762"/>
                  </a:lnTo>
                  <a:lnTo>
                    <a:pt x="35353" y="13858"/>
                  </a:lnTo>
                  <a:lnTo>
                    <a:pt x="33781" y="22479"/>
                  </a:lnTo>
                  <a:lnTo>
                    <a:pt x="44299" y="598252"/>
                  </a:lnTo>
                  <a:lnTo>
                    <a:pt x="88496" y="597448"/>
                  </a:lnTo>
                  <a:lnTo>
                    <a:pt x="77977" y="21717"/>
                  </a:lnTo>
                  <a:lnTo>
                    <a:pt x="76073" y="13144"/>
                  </a:lnTo>
                  <a:lnTo>
                    <a:pt x="71215" y="6191"/>
                  </a:lnTo>
                  <a:lnTo>
                    <a:pt x="64119" y="1571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019098" y="4352163"/>
            <a:ext cx="56245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6" dirty="0">
                <a:latin typeface="Arial"/>
                <a:cs typeface="Arial"/>
              </a:rPr>
              <a:t>NULL</a:t>
            </a:r>
            <a:endParaRPr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13816" y="3062097"/>
            <a:ext cx="1798320" cy="1870234"/>
            <a:chOff x="1085088" y="2939795"/>
            <a:chExt cx="2397760" cy="2493645"/>
          </a:xfrm>
        </p:grpSpPr>
        <p:sp>
          <p:nvSpPr>
            <p:cNvPr id="36" name="object 36"/>
            <p:cNvSpPr/>
            <p:nvPr/>
          </p:nvSpPr>
          <p:spPr>
            <a:xfrm>
              <a:off x="1488948" y="4598877"/>
              <a:ext cx="1993391" cy="82808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33144" y="4597907"/>
              <a:ext cx="1905000" cy="75895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3144" y="4597907"/>
              <a:ext cx="1905000" cy="759460"/>
            </a:xfrm>
            <a:custGeom>
              <a:avLst/>
              <a:gdLst/>
              <a:ahLst/>
              <a:cxnLst/>
              <a:rect l="l" t="t" r="r" b="b"/>
              <a:pathLst>
                <a:path w="1905000" h="759460">
                  <a:moveTo>
                    <a:pt x="0" y="758952"/>
                  </a:moveTo>
                  <a:lnTo>
                    <a:pt x="1905000" y="758952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ln w="9144">
              <a:solidFill>
                <a:srgbClr val="3D82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36876" y="4575047"/>
              <a:ext cx="99060" cy="8580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86405" y="4598669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0"/>
                  </a:moveTo>
                  <a:lnTo>
                    <a:pt x="0" y="75984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5088" y="2939795"/>
              <a:ext cx="929639" cy="18562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24707" y="2953488"/>
              <a:ext cx="726440" cy="1645285"/>
            </a:xfrm>
            <a:custGeom>
              <a:avLst/>
              <a:gdLst/>
              <a:ahLst/>
              <a:cxnLst/>
              <a:rect l="l" t="t" r="r" b="b"/>
              <a:pathLst>
                <a:path w="726439" h="1645285">
                  <a:moveTo>
                    <a:pt x="644976" y="1531670"/>
                  </a:moveTo>
                  <a:lnTo>
                    <a:pt x="604397" y="1549042"/>
                  </a:lnTo>
                  <a:lnTo>
                    <a:pt x="717554" y="1644800"/>
                  </a:lnTo>
                  <a:lnTo>
                    <a:pt x="722254" y="1565447"/>
                  </a:lnTo>
                  <a:lnTo>
                    <a:pt x="674176" y="1565447"/>
                  </a:lnTo>
                  <a:lnTo>
                    <a:pt x="665834" y="1563854"/>
                  </a:lnTo>
                  <a:lnTo>
                    <a:pt x="658682" y="1559236"/>
                  </a:lnTo>
                  <a:lnTo>
                    <a:pt x="653673" y="1551963"/>
                  </a:lnTo>
                  <a:lnTo>
                    <a:pt x="644976" y="1531670"/>
                  </a:lnTo>
                  <a:close/>
                </a:path>
                <a:path w="726439" h="1645285">
                  <a:moveTo>
                    <a:pt x="685617" y="1514270"/>
                  </a:moveTo>
                  <a:lnTo>
                    <a:pt x="644976" y="1531670"/>
                  </a:lnTo>
                  <a:lnTo>
                    <a:pt x="653673" y="1551963"/>
                  </a:lnTo>
                  <a:lnTo>
                    <a:pt x="658682" y="1559236"/>
                  </a:lnTo>
                  <a:lnTo>
                    <a:pt x="665834" y="1563854"/>
                  </a:lnTo>
                  <a:lnTo>
                    <a:pt x="674176" y="1565447"/>
                  </a:lnTo>
                  <a:lnTo>
                    <a:pt x="682756" y="1563647"/>
                  </a:lnTo>
                  <a:lnTo>
                    <a:pt x="689956" y="1558657"/>
                  </a:lnTo>
                  <a:lnTo>
                    <a:pt x="694536" y="1551535"/>
                  </a:lnTo>
                  <a:lnTo>
                    <a:pt x="696115" y="1543198"/>
                  </a:lnTo>
                  <a:lnTo>
                    <a:pt x="694313" y="1534564"/>
                  </a:lnTo>
                  <a:lnTo>
                    <a:pt x="685617" y="1514270"/>
                  </a:lnTo>
                  <a:close/>
                </a:path>
                <a:path w="726439" h="1645285">
                  <a:moveTo>
                    <a:pt x="726317" y="1496845"/>
                  </a:moveTo>
                  <a:lnTo>
                    <a:pt x="685617" y="1514270"/>
                  </a:lnTo>
                  <a:lnTo>
                    <a:pt x="694313" y="1534564"/>
                  </a:lnTo>
                  <a:lnTo>
                    <a:pt x="696115" y="1543198"/>
                  </a:lnTo>
                  <a:lnTo>
                    <a:pt x="694536" y="1551535"/>
                  </a:lnTo>
                  <a:lnTo>
                    <a:pt x="689956" y="1558657"/>
                  </a:lnTo>
                  <a:lnTo>
                    <a:pt x="682756" y="1563647"/>
                  </a:lnTo>
                  <a:lnTo>
                    <a:pt x="674176" y="1565447"/>
                  </a:lnTo>
                  <a:lnTo>
                    <a:pt x="722254" y="1565447"/>
                  </a:lnTo>
                  <a:lnTo>
                    <a:pt x="726317" y="1496845"/>
                  </a:lnTo>
                  <a:close/>
                </a:path>
                <a:path w="726439" h="1645285">
                  <a:moveTo>
                    <a:pt x="21991" y="0"/>
                  </a:moveTo>
                  <a:lnTo>
                    <a:pt x="13403" y="1801"/>
                  </a:lnTo>
                  <a:lnTo>
                    <a:pt x="6176" y="6792"/>
                  </a:lnTo>
                  <a:lnTo>
                    <a:pt x="1584" y="13914"/>
                  </a:lnTo>
                  <a:lnTo>
                    <a:pt x="0" y="22250"/>
                  </a:lnTo>
                  <a:lnTo>
                    <a:pt x="1795" y="30884"/>
                  </a:lnTo>
                  <a:lnTo>
                    <a:pt x="644976" y="1531670"/>
                  </a:lnTo>
                  <a:lnTo>
                    <a:pt x="685617" y="1514270"/>
                  </a:lnTo>
                  <a:lnTo>
                    <a:pt x="42410" y="13358"/>
                  </a:lnTo>
                  <a:lnTo>
                    <a:pt x="37429" y="6159"/>
                  </a:lnTo>
                  <a:lnTo>
                    <a:pt x="30311" y="1579"/>
                  </a:lnTo>
                  <a:lnTo>
                    <a:pt x="219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01111" y="3921251"/>
              <a:ext cx="345948" cy="9570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05886" y="4068317"/>
              <a:ext cx="132715" cy="745490"/>
            </a:xfrm>
            <a:custGeom>
              <a:avLst/>
              <a:gdLst/>
              <a:ahLst/>
              <a:cxnLst/>
              <a:rect l="l" t="t" r="r" b="b"/>
              <a:pathLst>
                <a:path w="132714" h="745489">
                  <a:moveTo>
                    <a:pt x="44246" y="132250"/>
                  </a:moveTo>
                  <a:lnTo>
                    <a:pt x="35432" y="723010"/>
                  </a:lnTo>
                  <a:lnTo>
                    <a:pt x="37058" y="731631"/>
                  </a:lnTo>
                  <a:lnTo>
                    <a:pt x="41671" y="738727"/>
                  </a:lnTo>
                  <a:lnTo>
                    <a:pt x="48595" y="743584"/>
                  </a:lnTo>
                  <a:lnTo>
                    <a:pt x="57150" y="745489"/>
                  </a:lnTo>
                  <a:lnTo>
                    <a:pt x="65787" y="743844"/>
                  </a:lnTo>
                  <a:lnTo>
                    <a:pt x="72913" y="739187"/>
                  </a:lnTo>
                  <a:lnTo>
                    <a:pt x="77777" y="732220"/>
                  </a:lnTo>
                  <a:lnTo>
                    <a:pt x="79629" y="723645"/>
                  </a:lnTo>
                  <a:lnTo>
                    <a:pt x="88442" y="132927"/>
                  </a:lnTo>
                  <a:lnTo>
                    <a:pt x="44246" y="132250"/>
                  </a:lnTo>
                  <a:close/>
                </a:path>
                <a:path w="132714" h="745489">
                  <a:moveTo>
                    <a:pt x="110798" y="88391"/>
                  </a:moveTo>
                  <a:lnTo>
                    <a:pt x="66929" y="88391"/>
                  </a:lnTo>
                  <a:lnTo>
                    <a:pt x="75503" y="90223"/>
                  </a:lnTo>
                  <a:lnTo>
                    <a:pt x="82470" y="95043"/>
                  </a:lnTo>
                  <a:lnTo>
                    <a:pt x="87127" y="102125"/>
                  </a:lnTo>
                  <a:lnTo>
                    <a:pt x="88773" y="110743"/>
                  </a:lnTo>
                  <a:lnTo>
                    <a:pt x="88442" y="132927"/>
                  </a:lnTo>
                  <a:lnTo>
                    <a:pt x="132587" y="133603"/>
                  </a:lnTo>
                  <a:lnTo>
                    <a:pt x="110798" y="88391"/>
                  </a:lnTo>
                  <a:close/>
                </a:path>
                <a:path w="132714" h="745489">
                  <a:moveTo>
                    <a:pt x="66929" y="88391"/>
                  </a:moveTo>
                  <a:lnTo>
                    <a:pt x="44246" y="132250"/>
                  </a:lnTo>
                  <a:lnTo>
                    <a:pt x="88442" y="132927"/>
                  </a:lnTo>
                  <a:lnTo>
                    <a:pt x="88773" y="110743"/>
                  </a:lnTo>
                  <a:lnTo>
                    <a:pt x="87127" y="102125"/>
                  </a:lnTo>
                  <a:lnTo>
                    <a:pt x="82470" y="95043"/>
                  </a:lnTo>
                  <a:lnTo>
                    <a:pt x="75503" y="90223"/>
                  </a:lnTo>
                  <a:lnTo>
                    <a:pt x="66929" y="88391"/>
                  </a:lnTo>
                  <a:close/>
                </a:path>
                <a:path w="132714" h="745489">
                  <a:moveTo>
                    <a:pt x="68199" y="0"/>
                  </a:moveTo>
                  <a:lnTo>
                    <a:pt x="0" y="131571"/>
                  </a:lnTo>
                  <a:lnTo>
                    <a:pt x="44246" y="132250"/>
                  </a:lnTo>
                  <a:lnTo>
                    <a:pt x="44576" y="110108"/>
                  </a:lnTo>
                  <a:lnTo>
                    <a:pt x="46408" y="101536"/>
                  </a:lnTo>
                  <a:lnTo>
                    <a:pt x="51228" y="94583"/>
                  </a:lnTo>
                  <a:lnTo>
                    <a:pt x="58310" y="89963"/>
                  </a:lnTo>
                  <a:lnTo>
                    <a:pt x="66929" y="88391"/>
                  </a:lnTo>
                  <a:lnTo>
                    <a:pt x="110798" y="88391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323022" y="4381214"/>
            <a:ext cx="1099185" cy="768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658177" algn="l"/>
              </a:tabLst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data	next</a:t>
            </a:r>
            <a:endParaRPr>
              <a:latin typeface="Arial"/>
              <a:cs typeface="Arial"/>
            </a:endParaRPr>
          </a:p>
          <a:p>
            <a:pPr marL="59055">
              <a:spcBef>
                <a:spcPts val="1643"/>
              </a:spcBef>
            </a:pPr>
            <a:r>
              <a:rPr spc="8" dirty="0">
                <a:latin typeface="Arial"/>
                <a:cs typeface="Arial"/>
              </a:rPr>
              <a:t>Newnode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229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070" y="1812226"/>
            <a:ext cx="4216718" cy="39517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19" dirty="0">
                <a:latin typeface="Arial"/>
                <a:cs typeface="Arial"/>
              </a:rPr>
              <a:t>void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first_insert()</a:t>
            </a:r>
            <a:endParaRPr sz="1350">
              <a:latin typeface="Arial"/>
              <a:cs typeface="Arial"/>
            </a:endParaRPr>
          </a:p>
          <a:p>
            <a:pPr marL="28575"/>
            <a:r>
              <a:rPr sz="1350" spc="-45" dirty="0">
                <a:latin typeface="Arial"/>
                <a:cs typeface="Arial"/>
              </a:rPr>
              <a:t>{</a:t>
            </a:r>
            <a:endParaRPr sz="1350">
              <a:latin typeface="Arial"/>
              <a:cs typeface="Arial"/>
            </a:endParaRPr>
          </a:p>
          <a:p>
            <a:pPr marL="213360"/>
            <a:r>
              <a:rPr sz="1350" spc="4" dirty="0">
                <a:latin typeface="Arial"/>
                <a:cs typeface="Arial"/>
              </a:rPr>
              <a:t>struct </a:t>
            </a:r>
            <a:r>
              <a:rPr sz="1350" spc="11" dirty="0">
                <a:latin typeface="Arial"/>
                <a:cs typeface="Arial"/>
              </a:rPr>
              <a:t>node </a:t>
            </a:r>
            <a:r>
              <a:rPr sz="1350" spc="-8" dirty="0">
                <a:latin typeface="Arial"/>
                <a:cs typeface="Arial"/>
              </a:rPr>
              <a:t>*newnode,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*current;</a:t>
            </a:r>
            <a:endParaRPr sz="1350">
              <a:latin typeface="Arial"/>
              <a:cs typeface="Arial"/>
            </a:endParaRPr>
          </a:p>
          <a:p>
            <a:pPr marL="213360">
              <a:spcBef>
                <a:spcPts val="1620"/>
              </a:spcBef>
            </a:pPr>
            <a:r>
              <a:rPr sz="1350" dirty="0">
                <a:latin typeface="Arial"/>
                <a:cs typeface="Arial"/>
              </a:rPr>
              <a:t>newnode </a:t>
            </a:r>
            <a:r>
              <a:rPr sz="1350" spc="135" dirty="0">
                <a:latin typeface="Arial"/>
                <a:cs typeface="Arial"/>
              </a:rPr>
              <a:t>= </a:t>
            </a:r>
            <a:r>
              <a:rPr sz="1350" spc="-4" dirty="0">
                <a:latin typeface="Arial"/>
                <a:cs typeface="Arial"/>
              </a:rPr>
              <a:t>(struct </a:t>
            </a:r>
            <a:r>
              <a:rPr sz="1350" spc="-8" dirty="0">
                <a:latin typeface="Arial"/>
                <a:cs typeface="Arial"/>
              </a:rPr>
              <a:t>node*)malloc(sizeof(struct</a:t>
            </a:r>
            <a:r>
              <a:rPr sz="1350" spc="-17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node));</a:t>
            </a:r>
            <a:endParaRPr sz="1350">
              <a:latin typeface="Arial"/>
              <a:cs typeface="Arial"/>
            </a:endParaRPr>
          </a:p>
          <a:p>
            <a:pPr marL="400050" marR="1948339">
              <a:lnSpc>
                <a:spcPct val="200000"/>
              </a:lnSpc>
            </a:pPr>
            <a:r>
              <a:rPr sz="1350" spc="15" dirty="0">
                <a:latin typeface="Arial"/>
                <a:cs typeface="Arial"/>
              </a:rPr>
              <a:t>newnode-&gt;next </a:t>
            </a:r>
            <a:r>
              <a:rPr sz="1350" spc="135" dirty="0">
                <a:latin typeface="Arial"/>
                <a:cs typeface="Arial"/>
              </a:rPr>
              <a:t>=</a:t>
            </a:r>
            <a:r>
              <a:rPr sz="1350" spc="-86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NULL;  </a:t>
            </a:r>
            <a:r>
              <a:rPr sz="1350" spc="-8" dirty="0">
                <a:latin typeface="Arial"/>
                <a:cs typeface="Arial"/>
              </a:rPr>
              <a:t>if(head </a:t>
            </a:r>
            <a:r>
              <a:rPr sz="1350" spc="131" dirty="0">
                <a:latin typeface="Arial"/>
                <a:cs typeface="Arial"/>
              </a:rPr>
              <a:t>==</a:t>
            </a:r>
            <a:r>
              <a:rPr sz="1350" spc="-19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NULL)</a:t>
            </a:r>
            <a:endParaRPr sz="1350">
              <a:latin typeface="Arial"/>
              <a:cs typeface="Arial"/>
            </a:endParaRPr>
          </a:p>
          <a:p>
            <a:pPr marL="400050"/>
            <a:r>
              <a:rPr sz="1350" spc="-45" dirty="0">
                <a:latin typeface="Arial"/>
                <a:cs typeface="Arial"/>
              </a:rPr>
              <a:t>{</a:t>
            </a:r>
            <a:endParaRPr sz="1350">
              <a:latin typeface="Arial"/>
              <a:cs typeface="Arial"/>
            </a:endParaRPr>
          </a:p>
          <a:p>
            <a:pPr marL="584835" marR="2139791"/>
            <a:r>
              <a:rPr sz="1350" spc="-15" dirty="0">
                <a:latin typeface="Arial"/>
                <a:cs typeface="Arial"/>
              </a:rPr>
              <a:t>head </a:t>
            </a:r>
            <a:r>
              <a:rPr sz="1350" spc="135" dirty="0">
                <a:latin typeface="Arial"/>
                <a:cs typeface="Arial"/>
              </a:rPr>
              <a:t>= </a:t>
            </a:r>
            <a:r>
              <a:rPr sz="1350" spc="-11" dirty="0">
                <a:latin typeface="Arial"/>
                <a:cs typeface="Arial"/>
              </a:rPr>
              <a:t>newnode;  </a:t>
            </a:r>
            <a:r>
              <a:rPr sz="1350" spc="4" dirty="0">
                <a:latin typeface="Arial"/>
                <a:cs typeface="Arial"/>
              </a:rPr>
              <a:t>current </a:t>
            </a:r>
            <a:r>
              <a:rPr sz="1350" spc="135" dirty="0">
                <a:latin typeface="Arial"/>
                <a:cs typeface="Arial"/>
              </a:rPr>
              <a:t>=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newnode;</a:t>
            </a:r>
            <a:endParaRPr sz="1350">
              <a:latin typeface="Arial"/>
              <a:cs typeface="Arial"/>
            </a:endParaRPr>
          </a:p>
          <a:p>
            <a:pPr marL="400050"/>
            <a:r>
              <a:rPr sz="1350" spc="-45" dirty="0">
                <a:latin typeface="Arial"/>
                <a:cs typeface="Arial"/>
              </a:rPr>
              <a:t>}</a:t>
            </a:r>
            <a:endParaRPr sz="1350">
              <a:latin typeface="Arial"/>
              <a:cs typeface="Arial"/>
            </a:endParaRPr>
          </a:p>
          <a:p>
            <a:pPr marL="400050"/>
            <a:r>
              <a:rPr sz="1350" spc="-49" dirty="0">
                <a:latin typeface="Arial"/>
                <a:cs typeface="Arial"/>
              </a:rPr>
              <a:t>else</a:t>
            </a:r>
            <a:endParaRPr sz="1350">
              <a:latin typeface="Arial"/>
              <a:cs typeface="Arial"/>
            </a:endParaRPr>
          </a:p>
          <a:p>
            <a:pPr marL="400050"/>
            <a:r>
              <a:rPr sz="1350" spc="-45" dirty="0">
                <a:latin typeface="Arial"/>
                <a:cs typeface="Arial"/>
              </a:rPr>
              <a:t>{</a:t>
            </a:r>
            <a:endParaRPr sz="1350">
              <a:latin typeface="Arial"/>
              <a:cs typeface="Arial"/>
            </a:endParaRPr>
          </a:p>
          <a:p>
            <a:pPr marL="584835">
              <a:spcBef>
                <a:spcPts val="4"/>
              </a:spcBef>
            </a:pPr>
            <a:r>
              <a:rPr sz="1350" spc="15" dirty="0">
                <a:latin typeface="Arial"/>
                <a:cs typeface="Arial"/>
              </a:rPr>
              <a:t>newnode-&gt;next </a:t>
            </a:r>
            <a:r>
              <a:rPr sz="1350" spc="135" dirty="0">
                <a:latin typeface="Arial"/>
                <a:cs typeface="Arial"/>
              </a:rPr>
              <a:t>=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head;</a:t>
            </a:r>
            <a:endParaRPr sz="1350">
              <a:latin typeface="Arial"/>
              <a:cs typeface="Arial"/>
            </a:endParaRPr>
          </a:p>
          <a:p>
            <a:pPr marL="400050">
              <a:tabLst>
                <a:tab pos="584835" algn="l"/>
              </a:tabLst>
            </a:pPr>
            <a:r>
              <a:rPr sz="2025" spc="-67" baseline="-66358" dirty="0">
                <a:latin typeface="Arial"/>
                <a:cs typeface="Arial"/>
              </a:rPr>
              <a:t>}	</a:t>
            </a:r>
            <a:r>
              <a:rPr sz="1350" spc="-15" dirty="0">
                <a:latin typeface="Arial"/>
                <a:cs typeface="Arial"/>
              </a:rPr>
              <a:t>head </a:t>
            </a:r>
            <a:r>
              <a:rPr sz="1350" spc="135" dirty="0">
                <a:latin typeface="Arial"/>
                <a:cs typeface="Arial"/>
              </a:rPr>
              <a:t>=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newnode;</a:t>
            </a:r>
            <a:endParaRPr sz="1350">
              <a:latin typeface="Arial"/>
              <a:cs typeface="Arial"/>
            </a:endParaRPr>
          </a:p>
          <a:p>
            <a:pPr marL="28575">
              <a:spcBef>
                <a:spcPts val="1620"/>
              </a:spcBef>
            </a:pPr>
            <a:r>
              <a:rPr sz="1350" spc="-45" dirty="0">
                <a:latin typeface="Arial"/>
                <a:cs typeface="Arial"/>
              </a:rPr>
              <a:t>}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54" y="1578579"/>
            <a:ext cx="133731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26" dirty="0"/>
              <a:t>//Inserting </a:t>
            </a:r>
            <a:r>
              <a:rPr sz="1350" spc="8" dirty="0"/>
              <a:t>at</a:t>
            </a:r>
            <a:r>
              <a:rPr sz="1350" spc="-83" dirty="0"/>
              <a:t> </a:t>
            </a:r>
            <a:r>
              <a:rPr sz="1350" spc="11" dirty="0"/>
              <a:t>first</a:t>
            </a: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88648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143000"/>
            <a:ext cx="4800600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76" dirty="0">
                <a:latin typeface="Verdana"/>
                <a:cs typeface="Verdana"/>
              </a:rPr>
              <a:t>Insertion </a:t>
            </a:r>
            <a:r>
              <a:rPr spc="-191" dirty="0">
                <a:latin typeface="Verdana"/>
                <a:cs typeface="Verdana"/>
              </a:rPr>
              <a:t>at</a:t>
            </a:r>
            <a:r>
              <a:rPr spc="-184" dirty="0">
                <a:latin typeface="Verdana"/>
                <a:cs typeface="Verdana"/>
              </a:rPr>
              <a:t> </a:t>
            </a:r>
            <a:r>
              <a:rPr spc="-195" dirty="0">
                <a:latin typeface="Verdana"/>
                <a:cs typeface="Verdana"/>
              </a:rPr>
              <a:t>last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685" y="2768918"/>
            <a:ext cx="7535704" cy="111190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7175">
              <a:spcBef>
                <a:spcPts val="75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pc="-124" dirty="0">
                <a:latin typeface="Verdana"/>
                <a:cs typeface="Verdana"/>
              </a:rPr>
              <a:t>Inserting </a:t>
            </a:r>
            <a:r>
              <a:rPr spc="-127" dirty="0">
                <a:latin typeface="Verdana"/>
                <a:cs typeface="Verdana"/>
              </a:rPr>
              <a:t>at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35" dirty="0">
                <a:latin typeface="Verdana"/>
                <a:cs typeface="Verdana"/>
              </a:rPr>
              <a:t>last </a:t>
            </a:r>
            <a:r>
              <a:rPr spc="-83" dirty="0">
                <a:latin typeface="Verdana"/>
                <a:cs typeface="Verdana"/>
              </a:rPr>
              <a:t>position </a:t>
            </a:r>
            <a:r>
              <a:rPr spc="-143" dirty="0">
                <a:latin typeface="Verdana"/>
                <a:cs typeface="Verdana"/>
              </a:rPr>
              <a:t>is </a:t>
            </a:r>
            <a:r>
              <a:rPr spc="-124" dirty="0">
                <a:latin typeface="Verdana"/>
                <a:cs typeface="Verdana"/>
              </a:rPr>
              <a:t>a </a:t>
            </a:r>
            <a:r>
              <a:rPr spc="-113" dirty="0">
                <a:latin typeface="Verdana"/>
                <a:cs typeface="Verdana"/>
              </a:rPr>
              <a:t>simple</a:t>
            </a:r>
            <a:r>
              <a:rPr spc="79" dirty="0">
                <a:latin typeface="Verdana"/>
                <a:cs typeface="Verdana"/>
              </a:rPr>
              <a:t> </a:t>
            </a:r>
            <a:r>
              <a:rPr spc="-120" dirty="0">
                <a:latin typeface="Verdana"/>
                <a:cs typeface="Verdana"/>
              </a:rPr>
              <a:t>process.</a:t>
            </a:r>
            <a:endParaRPr>
              <a:latin typeface="Verdana"/>
              <a:cs typeface="Verdana"/>
            </a:endParaRPr>
          </a:p>
          <a:p>
            <a:pPr>
              <a:spcBef>
                <a:spcPts val="15"/>
              </a:spcBef>
              <a:buFont typeface="Arial"/>
              <a:buChar char="•"/>
            </a:pPr>
            <a:endParaRPr sz="1763">
              <a:latin typeface="Verdana"/>
              <a:cs typeface="Verdana"/>
            </a:endParaRPr>
          </a:p>
          <a:p>
            <a:pPr marL="694849" marR="3810" lvl="1" indent="-342900">
              <a:buFont typeface="Wingdings"/>
              <a:buChar char=""/>
              <a:tabLst>
                <a:tab pos="609600" algn="l"/>
              </a:tabLst>
            </a:pPr>
            <a:r>
              <a:rPr spc="-217" dirty="0">
                <a:latin typeface="Verdana"/>
                <a:cs typeface="Verdana"/>
              </a:rPr>
              <a:t>To </a:t>
            </a:r>
            <a:r>
              <a:rPr spc="-109" dirty="0">
                <a:latin typeface="Verdana"/>
                <a:cs typeface="Verdana"/>
              </a:rPr>
              <a:t>insert </a:t>
            </a:r>
            <a:r>
              <a:rPr spc="-127" dirty="0">
                <a:latin typeface="Verdana"/>
                <a:cs typeface="Verdana"/>
              </a:rPr>
              <a:t>at </a:t>
            </a:r>
            <a:r>
              <a:rPr spc="-135" dirty="0">
                <a:latin typeface="Verdana"/>
                <a:cs typeface="Verdana"/>
              </a:rPr>
              <a:t>last </a:t>
            </a:r>
            <a:r>
              <a:rPr spc="-127" dirty="0">
                <a:latin typeface="Verdana"/>
                <a:cs typeface="Verdana"/>
              </a:rPr>
              <a:t>we </a:t>
            </a:r>
            <a:r>
              <a:rPr spc="-161" dirty="0">
                <a:latin typeface="Verdana"/>
                <a:cs typeface="Verdana"/>
              </a:rPr>
              <a:t>just </a:t>
            </a:r>
            <a:r>
              <a:rPr spc="-127" dirty="0">
                <a:latin typeface="Verdana"/>
                <a:cs typeface="Verdana"/>
              </a:rPr>
              <a:t>simply </a:t>
            </a:r>
            <a:r>
              <a:rPr spc="-83" dirty="0">
                <a:latin typeface="Verdana"/>
                <a:cs typeface="Verdana"/>
              </a:rPr>
              <a:t>need </a:t>
            </a:r>
            <a:r>
              <a:rPr spc="-68" dirty="0">
                <a:latin typeface="Verdana"/>
                <a:cs typeface="Verdana"/>
              </a:rPr>
              <a:t>to </a:t>
            </a:r>
            <a:r>
              <a:rPr spc="-143" dirty="0">
                <a:latin typeface="Verdana"/>
                <a:cs typeface="Verdana"/>
              </a:rPr>
              <a:t>make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46" dirty="0">
                <a:latin typeface="Verdana"/>
                <a:cs typeface="Verdana"/>
              </a:rPr>
              <a:t>next </a:t>
            </a:r>
            <a:r>
              <a:rPr spc="-83" dirty="0">
                <a:latin typeface="Verdana"/>
                <a:cs typeface="Verdana"/>
              </a:rPr>
              <a:t>pointer </a:t>
            </a:r>
            <a:r>
              <a:rPr spc="-79" dirty="0">
                <a:latin typeface="Verdana"/>
                <a:cs typeface="Verdana"/>
              </a:rPr>
              <a:t>of </a:t>
            </a:r>
            <a:r>
              <a:rPr spc="-135" dirty="0">
                <a:latin typeface="Verdana"/>
                <a:cs typeface="Verdana"/>
              </a:rPr>
              <a:t>last  </a:t>
            </a:r>
            <a:r>
              <a:rPr spc="-60" dirty="0">
                <a:latin typeface="Verdana"/>
                <a:cs typeface="Verdana"/>
              </a:rPr>
              <a:t>node </a:t>
            </a:r>
            <a:r>
              <a:rPr spc="-68" dirty="0">
                <a:latin typeface="Verdana"/>
                <a:cs typeface="Verdana"/>
              </a:rPr>
              <a:t>to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20" dirty="0">
                <a:latin typeface="Verdana"/>
                <a:cs typeface="Verdana"/>
              </a:rPr>
              <a:t>new</a:t>
            </a:r>
            <a:r>
              <a:rPr spc="-161" dirty="0">
                <a:latin typeface="Verdana"/>
                <a:cs typeface="Verdana"/>
              </a:rPr>
              <a:t> </a:t>
            </a:r>
            <a:r>
              <a:rPr spc="-94" dirty="0">
                <a:latin typeface="Verdana"/>
                <a:cs typeface="Verdana"/>
              </a:rPr>
              <a:t>node.</a:t>
            </a:r>
            <a:endParaRPr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7089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318" y="1843088"/>
            <a:ext cx="5634990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spc="-30" dirty="0"/>
              <a:t>*Visual </a:t>
            </a:r>
            <a:r>
              <a:rPr sz="2400" spc="-23" dirty="0"/>
              <a:t>Representation </a:t>
            </a:r>
            <a:r>
              <a:rPr sz="2400" spc="79" dirty="0"/>
              <a:t>of </a:t>
            </a:r>
            <a:r>
              <a:rPr sz="2400" spc="4" dirty="0"/>
              <a:t>Insertion </a:t>
            </a:r>
            <a:r>
              <a:rPr sz="2400" spc="15" dirty="0"/>
              <a:t>at</a:t>
            </a:r>
            <a:r>
              <a:rPr sz="2400" spc="-131" dirty="0"/>
              <a:t> </a:t>
            </a:r>
            <a:r>
              <a:rPr sz="2400" spc="-90" dirty="0"/>
              <a:t>Last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672083" y="3554731"/>
            <a:ext cx="1496378" cy="643889"/>
            <a:chOff x="896111" y="3596640"/>
            <a:chExt cx="1995170" cy="858519"/>
          </a:xfrm>
        </p:grpSpPr>
        <p:sp>
          <p:nvSpPr>
            <p:cNvPr id="4" name="object 4"/>
            <p:cNvSpPr/>
            <p:nvPr/>
          </p:nvSpPr>
          <p:spPr>
            <a:xfrm>
              <a:off x="896111" y="3620469"/>
              <a:ext cx="1994916" cy="828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0307" y="3619500"/>
              <a:ext cx="1906524" cy="7589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0307" y="3619500"/>
              <a:ext cx="1906905" cy="759460"/>
            </a:xfrm>
            <a:custGeom>
              <a:avLst/>
              <a:gdLst/>
              <a:ahLst/>
              <a:cxnLst/>
              <a:rect l="l" t="t" r="r" b="b"/>
              <a:pathLst>
                <a:path w="1906905" h="759460">
                  <a:moveTo>
                    <a:pt x="0" y="758951"/>
                  </a:moveTo>
                  <a:lnTo>
                    <a:pt x="1906524" y="758951"/>
                  </a:lnTo>
                  <a:lnTo>
                    <a:pt x="1906524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9144">
              <a:solidFill>
                <a:srgbClr val="3D82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4039" y="3596640"/>
              <a:ext cx="99060" cy="858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569" y="3620262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0"/>
                  </a:moveTo>
                  <a:lnTo>
                    <a:pt x="0" y="75984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2350" y="3646933"/>
            <a:ext cx="46482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7334" y="3646933"/>
            <a:ext cx="45053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3887" y="2622575"/>
            <a:ext cx="5524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26" dirty="0">
                <a:latin typeface="Arial"/>
                <a:cs typeface="Arial"/>
              </a:rPr>
              <a:t>Head</a:t>
            </a:r>
            <a:endParaRPr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41548" y="3587734"/>
            <a:ext cx="1495425" cy="625793"/>
            <a:chOff x="4322064" y="3640645"/>
            <a:chExt cx="1993900" cy="834390"/>
          </a:xfrm>
        </p:grpSpPr>
        <p:sp>
          <p:nvSpPr>
            <p:cNvPr id="13" name="object 13"/>
            <p:cNvSpPr/>
            <p:nvPr/>
          </p:nvSpPr>
          <p:spPr>
            <a:xfrm>
              <a:off x="4322064" y="3646377"/>
              <a:ext cx="1993391" cy="8280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66260" y="3645408"/>
              <a:ext cx="1905000" cy="7589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66260" y="3645408"/>
              <a:ext cx="1905000" cy="759460"/>
            </a:xfrm>
            <a:custGeom>
              <a:avLst/>
              <a:gdLst/>
              <a:ahLst/>
              <a:cxnLst/>
              <a:rect l="l" t="t" r="r" b="b"/>
              <a:pathLst>
                <a:path w="1905000" h="759460">
                  <a:moveTo>
                    <a:pt x="0" y="758951"/>
                  </a:moveTo>
                  <a:lnTo>
                    <a:pt x="1905000" y="758951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9144">
              <a:solidFill>
                <a:srgbClr val="3D82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91853" y="3666363"/>
            <a:ext cx="46482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6895" y="3656324"/>
            <a:ext cx="45100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endParaRPr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00725" y="3567302"/>
            <a:ext cx="1496378" cy="636746"/>
            <a:chOff x="7734300" y="3613403"/>
            <a:chExt cx="1995170" cy="848994"/>
          </a:xfrm>
        </p:grpSpPr>
        <p:sp>
          <p:nvSpPr>
            <p:cNvPr id="19" name="object 19"/>
            <p:cNvSpPr/>
            <p:nvPr/>
          </p:nvSpPr>
          <p:spPr>
            <a:xfrm>
              <a:off x="7734300" y="3613403"/>
              <a:ext cx="1994916" cy="848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78496" y="3631691"/>
              <a:ext cx="1906524" cy="7604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78496" y="3631691"/>
              <a:ext cx="1906905" cy="760730"/>
            </a:xfrm>
            <a:custGeom>
              <a:avLst/>
              <a:gdLst/>
              <a:ahLst/>
              <a:cxnLst/>
              <a:rect l="l" t="t" r="r" b="b"/>
              <a:pathLst>
                <a:path w="1906904" h="760729">
                  <a:moveTo>
                    <a:pt x="0" y="760475"/>
                  </a:moveTo>
                  <a:lnTo>
                    <a:pt x="1906524" y="760475"/>
                  </a:lnTo>
                  <a:lnTo>
                    <a:pt x="1906524" y="0"/>
                  </a:lnTo>
                  <a:lnTo>
                    <a:pt x="0" y="0"/>
                  </a:lnTo>
                  <a:lnTo>
                    <a:pt x="0" y="760475"/>
                  </a:lnTo>
                  <a:close/>
                </a:path>
              </a:pathLst>
            </a:custGeom>
            <a:ln w="9144">
              <a:solidFill>
                <a:srgbClr val="3D82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980937" y="3675983"/>
            <a:ext cx="112680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685324" algn="l"/>
              </a:tabLst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data	</a:t>
            </a:r>
            <a:r>
              <a:rPr sz="2700" spc="-5" baseline="-2314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endParaRPr sz="2700" baseline="-2314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24812" y="3583305"/>
            <a:ext cx="5228273" cy="1498759"/>
            <a:chOff x="2566416" y="3634740"/>
            <a:chExt cx="6971030" cy="1998345"/>
          </a:xfrm>
        </p:grpSpPr>
        <p:sp>
          <p:nvSpPr>
            <p:cNvPr id="24" name="object 24"/>
            <p:cNvSpPr/>
            <p:nvPr/>
          </p:nvSpPr>
          <p:spPr>
            <a:xfrm>
              <a:off x="5295900" y="3646932"/>
              <a:ext cx="99060" cy="858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45430" y="3670554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0"/>
                  </a:moveTo>
                  <a:lnTo>
                    <a:pt x="0" y="759841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66416" y="3884676"/>
              <a:ext cx="1985772" cy="3459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06040" y="3967353"/>
              <a:ext cx="1774189" cy="132715"/>
            </a:xfrm>
            <a:custGeom>
              <a:avLst/>
              <a:gdLst/>
              <a:ahLst/>
              <a:cxnLst/>
              <a:rect l="l" t="t" r="r" b="b"/>
              <a:pathLst>
                <a:path w="1774189" h="132714">
                  <a:moveTo>
                    <a:pt x="1731255" y="43942"/>
                  </a:moveTo>
                  <a:lnTo>
                    <a:pt x="1662811" y="43942"/>
                  </a:lnTo>
                  <a:lnTo>
                    <a:pt x="1671431" y="45513"/>
                  </a:lnTo>
                  <a:lnTo>
                    <a:pt x="1678527" y="50133"/>
                  </a:lnTo>
                  <a:lnTo>
                    <a:pt x="1683385" y="57086"/>
                  </a:lnTo>
                  <a:lnTo>
                    <a:pt x="1685289" y="65659"/>
                  </a:lnTo>
                  <a:lnTo>
                    <a:pt x="1683644" y="74279"/>
                  </a:lnTo>
                  <a:lnTo>
                    <a:pt x="1678987" y="81375"/>
                  </a:lnTo>
                  <a:lnTo>
                    <a:pt x="1672020" y="86233"/>
                  </a:lnTo>
                  <a:lnTo>
                    <a:pt x="1663446" y="88138"/>
                  </a:lnTo>
                  <a:lnTo>
                    <a:pt x="1641349" y="88462"/>
                  </a:lnTo>
                  <a:lnTo>
                    <a:pt x="1641983" y="132588"/>
                  </a:lnTo>
                  <a:lnTo>
                    <a:pt x="1773682" y="64389"/>
                  </a:lnTo>
                  <a:lnTo>
                    <a:pt x="1731255" y="43942"/>
                  </a:lnTo>
                  <a:close/>
                </a:path>
                <a:path w="1774189" h="132714">
                  <a:moveTo>
                    <a:pt x="1640714" y="44266"/>
                  </a:moveTo>
                  <a:lnTo>
                    <a:pt x="21717" y="68072"/>
                  </a:lnTo>
                  <a:lnTo>
                    <a:pt x="0" y="90424"/>
                  </a:lnTo>
                  <a:lnTo>
                    <a:pt x="1833" y="98998"/>
                  </a:lnTo>
                  <a:lnTo>
                    <a:pt x="6667" y="105965"/>
                  </a:lnTo>
                  <a:lnTo>
                    <a:pt x="13787" y="110622"/>
                  </a:lnTo>
                  <a:lnTo>
                    <a:pt x="22479" y="112268"/>
                  </a:lnTo>
                  <a:lnTo>
                    <a:pt x="1641349" y="88462"/>
                  </a:lnTo>
                  <a:lnTo>
                    <a:pt x="1640714" y="44266"/>
                  </a:lnTo>
                  <a:close/>
                </a:path>
                <a:path w="1774189" h="132714">
                  <a:moveTo>
                    <a:pt x="1662811" y="43942"/>
                  </a:moveTo>
                  <a:lnTo>
                    <a:pt x="1640714" y="44266"/>
                  </a:lnTo>
                  <a:lnTo>
                    <a:pt x="1641349" y="88462"/>
                  </a:lnTo>
                  <a:lnTo>
                    <a:pt x="1663446" y="88138"/>
                  </a:lnTo>
                  <a:lnTo>
                    <a:pt x="1672020" y="86233"/>
                  </a:lnTo>
                  <a:lnTo>
                    <a:pt x="1678987" y="81375"/>
                  </a:lnTo>
                  <a:lnTo>
                    <a:pt x="1683644" y="74279"/>
                  </a:lnTo>
                  <a:lnTo>
                    <a:pt x="1685289" y="65659"/>
                  </a:lnTo>
                  <a:lnTo>
                    <a:pt x="1683385" y="57086"/>
                  </a:lnTo>
                  <a:lnTo>
                    <a:pt x="1678527" y="50133"/>
                  </a:lnTo>
                  <a:lnTo>
                    <a:pt x="1671431" y="45513"/>
                  </a:lnTo>
                  <a:lnTo>
                    <a:pt x="1662811" y="43942"/>
                  </a:lnTo>
                  <a:close/>
                </a:path>
                <a:path w="1774189" h="132714">
                  <a:moveTo>
                    <a:pt x="1640077" y="0"/>
                  </a:moveTo>
                  <a:lnTo>
                    <a:pt x="1640714" y="44266"/>
                  </a:lnTo>
                  <a:lnTo>
                    <a:pt x="1662811" y="43942"/>
                  </a:lnTo>
                  <a:lnTo>
                    <a:pt x="1731255" y="43942"/>
                  </a:lnTo>
                  <a:lnTo>
                    <a:pt x="1640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08136" y="3634740"/>
              <a:ext cx="99059" cy="858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57666" y="3658362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0"/>
                  </a:moveTo>
                  <a:lnTo>
                    <a:pt x="0" y="75984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04560" y="3884676"/>
              <a:ext cx="1985772" cy="3459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44183" y="3967353"/>
              <a:ext cx="1774189" cy="132715"/>
            </a:xfrm>
            <a:custGeom>
              <a:avLst/>
              <a:gdLst/>
              <a:ahLst/>
              <a:cxnLst/>
              <a:rect l="l" t="t" r="r" b="b"/>
              <a:pathLst>
                <a:path w="1774190" h="132714">
                  <a:moveTo>
                    <a:pt x="1731255" y="43942"/>
                  </a:moveTo>
                  <a:lnTo>
                    <a:pt x="1662811" y="43942"/>
                  </a:lnTo>
                  <a:lnTo>
                    <a:pt x="1671431" y="45513"/>
                  </a:lnTo>
                  <a:lnTo>
                    <a:pt x="1678527" y="50133"/>
                  </a:lnTo>
                  <a:lnTo>
                    <a:pt x="1683385" y="57086"/>
                  </a:lnTo>
                  <a:lnTo>
                    <a:pt x="1685289" y="65659"/>
                  </a:lnTo>
                  <a:lnTo>
                    <a:pt x="1683644" y="74279"/>
                  </a:lnTo>
                  <a:lnTo>
                    <a:pt x="1678987" y="81375"/>
                  </a:lnTo>
                  <a:lnTo>
                    <a:pt x="1672020" y="86233"/>
                  </a:lnTo>
                  <a:lnTo>
                    <a:pt x="1663445" y="88138"/>
                  </a:lnTo>
                  <a:lnTo>
                    <a:pt x="1641349" y="88462"/>
                  </a:lnTo>
                  <a:lnTo>
                    <a:pt x="1641983" y="132588"/>
                  </a:lnTo>
                  <a:lnTo>
                    <a:pt x="1773682" y="64389"/>
                  </a:lnTo>
                  <a:lnTo>
                    <a:pt x="1731255" y="43942"/>
                  </a:lnTo>
                  <a:close/>
                </a:path>
                <a:path w="1774190" h="132714">
                  <a:moveTo>
                    <a:pt x="1640714" y="44266"/>
                  </a:moveTo>
                  <a:lnTo>
                    <a:pt x="21716" y="68072"/>
                  </a:lnTo>
                  <a:lnTo>
                    <a:pt x="0" y="90424"/>
                  </a:lnTo>
                  <a:lnTo>
                    <a:pt x="1833" y="98998"/>
                  </a:lnTo>
                  <a:lnTo>
                    <a:pt x="6667" y="105965"/>
                  </a:lnTo>
                  <a:lnTo>
                    <a:pt x="13787" y="110622"/>
                  </a:lnTo>
                  <a:lnTo>
                    <a:pt x="22478" y="112268"/>
                  </a:lnTo>
                  <a:lnTo>
                    <a:pt x="1641349" y="88462"/>
                  </a:lnTo>
                  <a:lnTo>
                    <a:pt x="1640714" y="44266"/>
                  </a:lnTo>
                  <a:close/>
                </a:path>
                <a:path w="1774190" h="132714">
                  <a:moveTo>
                    <a:pt x="1662811" y="43942"/>
                  </a:moveTo>
                  <a:lnTo>
                    <a:pt x="1640714" y="44266"/>
                  </a:lnTo>
                  <a:lnTo>
                    <a:pt x="1641349" y="88462"/>
                  </a:lnTo>
                  <a:lnTo>
                    <a:pt x="1663445" y="88138"/>
                  </a:lnTo>
                  <a:lnTo>
                    <a:pt x="1672020" y="86233"/>
                  </a:lnTo>
                  <a:lnTo>
                    <a:pt x="1678987" y="81375"/>
                  </a:lnTo>
                  <a:lnTo>
                    <a:pt x="1683644" y="74279"/>
                  </a:lnTo>
                  <a:lnTo>
                    <a:pt x="1685289" y="65659"/>
                  </a:lnTo>
                  <a:lnTo>
                    <a:pt x="1683385" y="57086"/>
                  </a:lnTo>
                  <a:lnTo>
                    <a:pt x="1678527" y="50133"/>
                  </a:lnTo>
                  <a:lnTo>
                    <a:pt x="1671431" y="45513"/>
                  </a:lnTo>
                  <a:lnTo>
                    <a:pt x="1662811" y="43942"/>
                  </a:lnTo>
                  <a:close/>
                </a:path>
                <a:path w="1774190" h="132714">
                  <a:moveTo>
                    <a:pt x="1640077" y="0"/>
                  </a:moveTo>
                  <a:lnTo>
                    <a:pt x="1640714" y="44266"/>
                  </a:lnTo>
                  <a:lnTo>
                    <a:pt x="1662811" y="43942"/>
                  </a:lnTo>
                  <a:lnTo>
                    <a:pt x="1731255" y="43942"/>
                  </a:lnTo>
                  <a:lnTo>
                    <a:pt x="1640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91244" y="4291584"/>
              <a:ext cx="345948" cy="13411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297923" y="4305300"/>
              <a:ext cx="132715" cy="1129665"/>
            </a:xfrm>
            <a:custGeom>
              <a:avLst/>
              <a:gdLst/>
              <a:ahLst/>
              <a:cxnLst/>
              <a:rect l="l" t="t" r="r" b="b"/>
              <a:pathLst>
                <a:path w="132715" h="1129664">
                  <a:moveTo>
                    <a:pt x="44196" y="997077"/>
                  </a:moveTo>
                  <a:lnTo>
                    <a:pt x="0" y="997077"/>
                  </a:lnTo>
                  <a:lnTo>
                    <a:pt x="66294" y="1129665"/>
                  </a:lnTo>
                  <a:lnTo>
                    <a:pt x="110489" y="1041272"/>
                  </a:lnTo>
                  <a:lnTo>
                    <a:pt x="66294" y="1041272"/>
                  </a:lnTo>
                  <a:lnTo>
                    <a:pt x="57697" y="1039534"/>
                  </a:lnTo>
                  <a:lnTo>
                    <a:pt x="50673" y="1034795"/>
                  </a:lnTo>
                  <a:lnTo>
                    <a:pt x="45934" y="1027771"/>
                  </a:lnTo>
                  <a:lnTo>
                    <a:pt x="44196" y="1019175"/>
                  </a:lnTo>
                  <a:lnTo>
                    <a:pt x="44196" y="997077"/>
                  </a:lnTo>
                  <a:close/>
                </a:path>
                <a:path w="132715" h="1129664">
                  <a:moveTo>
                    <a:pt x="66294" y="0"/>
                  </a:moveTo>
                  <a:lnTo>
                    <a:pt x="57697" y="1738"/>
                  </a:lnTo>
                  <a:lnTo>
                    <a:pt x="50673" y="6477"/>
                  </a:lnTo>
                  <a:lnTo>
                    <a:pt x="45934" y="13501"/>
                  </a:lnTo>
                  <a:lnTo>
                    <a:pt x="44196" y="22098"/>
                  </a:lnTo>
                  <a:lnTo>
                    <a:pt x="44196" y="1019175"/>
                  </a:lnTo>
                  <a:lnTo>
                    <a:pt x="45934" y="1027771"/>
                  </a:lnTo>
                  <a:lnTo>
                    <a:pt x="50673" y="1034795"/>
                  </a:lnTo>
                  <a:lnTo>
                    <a:pt x="57697" y="1039534"/>
                  </a:lnTo>
                  <a:lnTo>
                    <a:pt x="66294" y="1041272"/>
                  </a:lnTo>
                  <a:lnTo>
                    <a:pt x="74890" y="1039534"/>
                  </a:lnTo>
                  <a:lnTo>
                    <a:pt x="81914" y="1034795"/>
                  </a:lnTo>
                  <a:lnTo>
                    <a:pt x="86653" y="1027771"/>
                  </a:lnTo>
                  <a:lnTo>
                    <a:pt x="88392" y="1019175"/>
                  </a:lnTo>
                  <a:lnTo>
                    <a:pt x="88392" y="22098"/>
                  </a:lnTo>
                  <a:lnTo>
                    <a:pt x="86653" y="13501"/>
                  </a:lnTo>
                  <a:lnTo>
                    <a:pt x="81915" y="6477"/>
                  </a:lnTo>
                  <a:lnTo>
                    <a:pt x="74890" y="1738"/>
                  </a:lnTo>
                  <a:lnTo>
                    <a:pt x="66294" y="0"/>
                  </a:lnTo>
                  <a:close/>
                </a:path>
                <a:path w="132715" h="1129664">
                  <a:moveTo>
                    <a:pt x="132587" y="997077"/>
                  </a:moveTo>
                  <a:lnTo>
                    <a:pt x="88392" y="997077"/>
                  </a:lnTo>
                  <a:lnTo>
                    <a:pt x="88392" y="1019175"/>
                  </a:lnTo>
                  <a:lnTo>
                    <a:pt x="86653" y="1027771"/>
                  </a:lnTo>
                  <a:lnTo>
                    <a:pt x="81914" y="1034795"/>
                  </a:lnTo>
                  <a:lnTo>
                    <a:pt x="74890" y="1039534"/>
                  </a:lnTo>
                  <a:lnTo>
                    <a:pt x="66294" y="1041272"/>
                  </a:lnTo>
                  <a:lnTo>
                    <a:pt x="110489" y="1041272"/>
                  </a:lnTo>
                  <a:lnTo>
                    <a:pt x="132587" y="997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212551" y="5047793"/>
            <a:ext cx="56245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6" dirty="0">
                <a:latin typeface="Arial"/>
                <a:cs typeface="Arial"/>
              </a:rPr>
              <a:t>NULL</a:t>
            </a:r>
            <a:endParaRPr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56106" y="2975229"/>
            <a:ext cx="7445693" cy="2592705"/>
            <a:chOff x="1141475" y="2823972"/>
            <a:chExt cx="9927590" cy="3456940"/>
          </a:xfrm>
        </p:grpSpPr>
        <p:sp>
          <p:nvSpPr>
            <p:cNvPr id="36" name="object 36"/>
            <p:cNvSpPr/>
            <p:nvPr/>
          </p:nvSpPr>
          <p:spPr>
            <a:xfrm>
              <a:off x="1141475" y="2823972"/>
              <a:ext cx="345947" cy="98145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50454" y="2837688"/>
              <a:ext cx="132715" cy="769620"/>
            </a:xfrm>
            <a:custGeom>
              <a:avLst/>
              <a:gdLst/>
              <a:ahLst/>
              <a:cxnLst/>
              <a:rect l="l" t="t" r="r" b="b"/>
              <a:pathLst>
                <a:path w="132715" h="769620">
                  <a:moveTo>
                    <a:pt x="0" y="635381"/>
                  </a:moveTo>
                  <a:lnTo>
                    <a:pt x="63995" y="769112"/>
                  </a:lnTo>
                  <a:lnTo>
                    <a:pt x="110112" y="680720"/>
                  </a:lnTo>
                  <a:lnTo>
                    <a:pt x="65519" y="680720"/>
                  </a:lnTo>
                  <a:lnTo>
                    <a:pt x="56946" y="678814"/>
                  </a:lnTo>
                  <a:lnTo>
                    <a:pt x="49993" y="673957"/>
                  </a:lnTo>
                  <a:lnTo>
                    <a:pt x="45373" y="666861"/>
                  </a:lnTo>
                  <a:lnTo>
                    <a:pt x="43802" y="658240"/>
                  </a:lnTo>
                  <a:lnTo>
                    <a:pt x="44181" y="636142"/>
                  </a:lnTo>
                  <a:lnTo>
                    <a:pt x="0" y="635381"/>
                  </a:lnTo>
                  <a:close/>
                </a:path>
                <a:path w="132715" h="769620">
                  <a:moveTo>
                    <a:pt x="44181" y="636142"/>
                  </a:moveTo>
                  <a:lnTo>
                    <a:pt x="49993" y="673957"/>
                  </a:lnTo>
                  <a:lnTo>
                    <a:pt x="65519" y="680720"/>
                  </a:lnTo>
                  <a:lnTo>
                    <a:pt x="74139" y="679094"/>
                  </a:lnTo>
                  <a:lnTo>
                    <a:pt x="81235" y="674481"/>
                  </a:lnTo>
                  <a:lnTo>
                    <a:pt x="86093" y="667557"/>
                  </a:lnTo>
                  <a:lnTo>
                    <a:pt x="87998" y="659002"/>
                  </a:lnTo>
                  <a:lnTo>
                    <a:pt x="88377" y="636904"/>
                  </a:lnTo>
                  <a:lnTo>
                    <a:pt x="44181" y="636142"/>
                  </a:lnTo>
                  <a:close/>
                </a:path>
                <a:path w="132715" h="769620">
                  <a:moveTo>
                    <a:pt x="88377" y="636904"/>
                  </a:moveTo>
                  <a:lnTo>
                    <a:pt x="81235" y="674481"/>
                  </a:lnTo>
                  <a:lnTo>
                    <a:pt x="65519" y="680720"/>
                  </a:lnTo>
                  <a:lnTo>
                    <a:pt x="110112" y="680720"/>
                  </a:lnTo>
                  <a:lnTo>
                    <a:pt x="132575" y="637666"/>
                  </a:lnTo>
                  <a:lnTo>
                    <a:pt x="88377" y="636904"/>
                  </a:lnTo>
                  <a:close/>
                </a:path>
                <a:path w="132715" h="769620">
                  <a:moveTo>
                    <a:pt x="77203" y="0"/>
                  </a:moveTo>
                  <a:lnTo>
                    <a:pt x="44181" y="636142"/>
                  </a:lnTo>
                  <a:lnTo>
                    <a:pt x="88377" y="636904"/>
                  </a:lnTo>
                  <a:lnTo>
                    <a:pt x="98920" y="22478"/>
                  </a:lnTo>
                  <a:lnTo>
                    <a:pt x="97366" y="13858"/>
                  </a:lnTo>
                  <a:lnTo>
                    <a:pt x="92776" y="6762"/>
                  </a:lnTo>
                  <a:lnTo>
                    <a:pt x="85829" y="1905"/>
                  </a:lnTo>
                  <a:lnTo>
                    <a:pt x="772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65235" y="5416295"/>
              <a:ext cx="1994916" cy="848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09432" y="5434583"/>
              <a:ext cx="1906524" cy="7604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09432" y="5434583"/>
              <a:ext cx="1906905" cy="760730"/>
            </a:xfrm>
            <a:custGeom>
              <a:avLst/>
              <a:gdLst/>
              <a:ahLst/>
              <a:cxnLst/>
              <a:rect l="l" t="t" r="r" b="b"/>
              <a:pathLst>
                <a:path w="1906904" h="760729">
                  <a:moveTo>
                    <a:pt x="0" y="760476"/>
                  </a:moveTo>
                  <a:lnTo>
                    <a:pt x="1906524" y="760476"/>
                  </a:lnTo>
                  <a:lnTo>
                    <a:pt x="1906524" y="0"/>
                  </a:lnTo>
                  <a:lnTo>
                    <a:pt x="0" y="0"/>
                  </a:lnTo>
                  <a:lnTo>
                    <a:pt x="0" y="760476"/>
                  </a:lnTo>
                  <a:close/>
                </a:path>
              </a:pathLst>
            </a:custGeom>
            <a:ln w="9144">
              <a:solidFill>
                <a:srgbClr val="3D82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247632" y="5422392"/>
              <a:ext cx="99059" cy="858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97161" y="5446014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0"/>
                  </a:moveTo>
                  <a:lnTo>
                    <a:pt x="0" y="759853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035540" y="5713476"/>
              <a:ext cx="1033272" cy="3459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075163" y="5796394"/>
              <a:ext cx="821055" cy="132715"/>
            </a:xfrm>
            <a:custGeom>
              <a:avLst/>
              <a:gdLst/>
              <a:ahLst/>
              <a:cxnLst/>
              <a:rect l="l" t="t" r="r" b="b"/>
              <a:pathLst>
                <a:path w="821054" h="132714">
                  <a:moveTo>
                    <a:pt x="778251" y="43840"/>
                  </a:moveTo>
                  <a:lnTo>
                    <a:pt x="709802" y="43840"/>
                  </a:lnTo>
                  <a:lnTo>
                    <a:pt x="718421" y="45433"/>
                  </a:lnTo>
                  <a:lnTo>
                    <a:pt x="725503" y="50052"/>
                  </a:lnTo>
                  <a:lnTo>
                    <a:pt x="730323" y="56997"/>
                  </a:lnTo>
                  <a:lnTo>
                    <a:pt x="732154" y="65570"/>
                  </a:lnTo>
                  <a:lnTo>
                    <a:pt x="730583" y="74200"/>
                  </a:lnTo>
                  <a:lnTo>
                    <a:pt x="725963" y="81302"/>
                  </a:lnTo>
                  <a:lnTo>
                    <a:pt x="719010" y="86151"/>
                  </a:lnTo>
                  <a:lnTo>
                    <a:pt x="710437" y="88023"/>
                  </a:lnTo>
                  <a:lnTo>
                    <a:pt x="688382" y="88379"/>
                  </a:lnTo>
                  <a:lnTo>
                    <a:pt x="689101" y="132575"/>
                  </a:lnTo>
                  <a:lnTo>
                    <a:pt x="820546" y="64147"/>
                  </a:lnTo>
                  <a:lnTo>
                    <a:pt x="778251" y="43840"/>
                  </a:lnTo>
                  <a:close/>
                </a:path>
                <a:path w="821054" h="132714">
                  <a:moveTo>
                    <a:pt x="687662" y="44197"/>
                  </a:moveTo>
                  <a:lnTo>
                    <a:pt x="21716" y="54927"/>
                  </a:lnTo>
                  <a:lnTo>
                    <a:pt x="0" y="77381"/>
                  </a:lnTo>
                  <a:lnTo>
                    <a:pt x="1904" y="85953"/>
                  </a:lnTo>
                  <a:lnTo>
                    <a:pt x="6762" y="92900"/>
                  </a:lnTo>
                  <a:lnTo>
                    <a:pt x="13858" y="97522"/>
                  </a:lnTo>
                  <a:lnTo>
                    <a:pt x="22478" y="99123"/>
                  </a:lnTo>
                  <a:lnTo>
                    <a:pt x="688382" y="88379"/>
                  </a:lnTo>
                  <a:lnTo>
                    <a:pt x="687662" y="44197"/>
                  </a:lnTo>
                  <a:close/>
                </a:path>
                <a:path w="821054" h="132714">
                  <a:moveTo>
                    <a:pt x="709802" y="43840"/>
                  </a:moveTo>
                  <a:lnTo>
                    <a:pt x="687662" y="44197"/>
                  </a:lnTo>
                  <a:lnTo>
                    <a:pt x="688382" y="88379"/>
                  </a:lnTo>
                  <a:lnTo>
                    <a:pt x="710437" y="88023"/>
                  </a:lnTo>
                  <a:lnTo>
                    <a:pt x="719010" y="86151"/>
                  </a:lnTo>
                  <a:lnTo>
                    <a:pt x="725963" y="81302"/>
                  </a:lnTo>
                  <a:lnTo>
                    <a:pt x="730583" y="74200"/>
                  </a:lnTo>
                  <a:lnTo>
                    <a:pt x="732154" y="65570"/>
                  </a:lnTo>
                  <a:lnTo>
                    <a:pt x="730323" y="56997"/>
                  </a:lnTo>
                  <a:lnTo>
                    <a:pt x="725503" y="50052"/>
                  </a:lnTo>
                  <a:lnTo>
                    <a:pt x="718421" y="45433"/>
                  </a:lnTo>
                  <a:lnTo>
                    <a:pt x="709802" y="43840"/>
                  </a:lnTo>
                  <a:close/>
                </a:path>
                <a:path w="821054" h="132714">
                  <a:moveTo>
                    <a:pt x="686942" y="0"/>
                  </a:moveTo>
                  <a:lnTo>
                    <a:pt x="687662" y="44197"/>
                  </a:lnTo>
                  <a:lnTo>
                    <a:pt x="709802" y="43840"/>
                  </a:lnTo>
                  <a:lnTo>
                    <a:pt x="778251" y="43840"/>
                  </a:lnTo>
                  <a:lnTo>
                    <a:pt x="686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425375" y="5008930"/>
            <a:ext cx="1205865" cy="75597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82391" algn="r">
              <a:spcBef>
                <a:spcPts val="75"/>
              </a:spcBef>
              <a:tabLst>
                <a:tab pos="675799" algn="l"/>
              </a:tabLst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data	</a:t>
            </a:r>
            <a:r>
              <a:rPr sz="2700" spc="-5" baseline="-2314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endParaRPr sz="2700" baseline="-2314">
              <a:latin typeface="Arial"/>
              <a:cs typeface="Arial"/>
            </a:endParaRPr>
          </a:p>
          <a:p>
            <a:pPr marR="3810" algn="r">
              <a:spcBef>
                <a:spcPts val="1492"/>
              </a:spcBef>
            </a:pPr>
            <a:r>
              <a:rPr spc="-11" dirty="0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e</a:t>
            </a:r>
            <a:r>
              <a:rPr spc="11" dirty="0">
                <a:latin typeface="Arial"/>
                <a:cs typeface="Arial"/>
              </a:rPr>
              <a:t>wnode</a:t>
            </a:r>
            <a:endParaRPr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16002" y="4081747"/>
            <a:ext cx="865346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pc="-38" dirty="0">
                <a:latin typeface="Arial"/>
                <a:cs typeface="Arial"/>
              </a:rPr>
              <a:t>Cur</a:t>
            </a:r>
            <a:r>
              <a:rPr spc="-19" dirty="0">
                <a:latin typeface="Arial"/>
                <a:cs typeface="Arial"/>
              </a:rPr>
              <a:t>r</a:t>
            </a:r>
            <a:r>
              <a:rPr spc="56" dirty="0">
                <a:latin typeface="Arial"/>
                <a:cs typeface="Arial"/>
              </a:rPr>
              <a:t>ent/  </a:t>
            </a:r>
            <a:r>
              <a:rPr spc="-68" dirty="0">
                <a:latin typeface="Arial"/>
                <a:cs typeface="Arial"/>
              </a:rPr>
              <a:t>Last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49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9020" y="1812227"/>
            <a:ext cx="4254818" cy="39491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spcBef>
                <a:spcPts val="75"/>
              </a:spcBef>
            </a:pPr>
            <a:r>
              <a:rPr sz="1350" spc="19" dirty="0">
                <a:latin typeface="Arial"/>
                <a:cs typeface="Arial"/>
              </a:rPr>
              <a:t>void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last_insert()</a:t>
            </a:r>
            <a:endParaRPr sz="1350">
              <a:latin typeface="Arial"/>
              <a:cs typeface="Arial"/>
            </a:endParaRPr>
          </a:p>
          <a:p>
            <a:pPr marL="47625"/>
            <a:r>
              <a:rPr sz="1350" spc="-45" dirty="0">
                <a:latin typeface="Arial"/>
                <a:cs typeface="Arial"/>
              </a:rPr>
              <a:t>{</a:t>
            </a:r>
            <a:endParaRPr sz="1350">
              <a:latin typeface="Arial"/>
              <a:cs typeface="Arial"/>
            </a:endParaRPr>
          </a:p>
          <a:p>
            <a:pPr marL="232410"/>
            <a:r>
              <a:rPr sz="1350" spc="4" dirty="0">
                <a:latin typeface="Arial"/>
                <a:cs typeface="Arial"/>
              </a:rPr>
              <a:t>struct </a:t>
            </a:r>
            <a:r>
              <a:rPr sz="1350" spc="11" dirty="0">
                <a:latin typeface="Arial"/>
                <a:cs typeface="Arial"/>
              </a:rPr>
              <a:t>node </a:t>
            </a:r>
            <a:r>
              <a:rPr sz="1350" spc="-8" dirty="0">
                <a:latin typeface="Arial"/>
                <a:cs typeface="Arial"/>
              </a:rPr>
              <a:t>*newnode,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*current;</a:t>
            </a:r>
            <a:endParaRPr sz="1350">
              <a:latin typeface="Arial"/>
              <a:cs typeface="Arial"/>
            </a:endParaRPr>
          </a:p>
          <a:p>
            <a:pPr marL="232410">
              <a:spcBef>
                <a:spcPts val="1620"/>
              </a:spcBef>
            </a:pPr>
            <a:r>
              <a:rPr sz="1350" dirty="0">
                <a:latin typeface="Arial"/>
                <a:cs typeface="Arial"/>
              </a:rPr>
              <a:t>newnode </a:t>
            </a:r>
            <a:r>
              <a:rPr sz="1350" spc="135" dirty="0">
                <a:latin typeface="Arial"/>
                <a:cs typeface="Arial"/>
              </a:rPr>
              <a:t>= </a:t>
            </a:r>
            <a:r>
              <a:rPr sz="1350" spc="-4" dirty="0">
                <a:latin typeface="Arial"/>
                <a:cs typeface="Arial"/>
              </a:rPr>
              <a:t>(struct </a:t>
            </a:r>
            <a:r>
              <a:rPr sz="1350" spc="-8" dirty="0">
                <a:latin typeface="Arial"/>
                <a:cs typeface="Arial"/>
              </a:rPr>
              <a:t>node*)malloc(sizeof(struct</a:t>
            </a:r>
            <a:r>
              <a:rPr sz="1350" spc="-17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node));</a:t>
            </a:r>
            <a:endParaRPr sz="1350">
              <a:latin typeface="Arial"/>
              <a:cs typeface="Arial"/>
            </a:endParaRPr>
          </a:p>
          <a:p>
            <a:pPr marL="94298" marR="1967389" indent="324326">
              <a:lnSpc>
                <a:spcPct val="200000"/>
              </a:lnSpc>
            </a:pPr>
            <a:r>
              <a:rPr sz="1350" spc="15" dirty="0">
                <a:latin typeface="Arial"/>
                <a:cs typeface="Arial"/>
              </a:rPr>
              <a:t>newnode-&gt;next </a:t>
            </a:r>
            <a:r>
              <a:rPr sz="1350" spc="135" dirty="0">
                <a:latin typeface="Arial"/>
                <a:cs typeface="Arial"/>
              </a:rPr>
              <a:t>=</a:t>
            </a:r>
            <a:r>
              <a:rPr sz="1350" spc="-86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NULL;  </a:t>
            </a:r>
            <a:r>
              <a:rPr sz="1350" spc="-8" dirty="0">
                <a:latin typeface="Arial"/>
                <a:cs typeface="Arial"/>
              </a:rPr>
              <a:t>if(head </a:t>
            </a:r>
            <a:r>
              <a:rPr sz="1350" spc="131" dirty="0">
                <a:latin typeface="Arial"/>
                <a:cs typeface="Arial"/>
              </a:rPr>
              <a:t>==</a:t>
            </a:r>
            <a:r>
              <a:rPr sz="1350" spc="-19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NULL)</a:t>
            </a:r>
            <a:endParaRPr sz="1350">
              <a:latin typeface="Arial"/>
              <a:cs typeface="Arial"/>
            </a:endParaRPr>
          </a:p>
          <a:p>
            <a:pPr marL="419100"/>
            <a:r>
              <a:rPr sz="1350" spc="-45" dirty="0">
                <a:latin typeface="Arial"/>
                <a:cs typeface="Arial"/>
              </a:rPr>
              <a:t>{</a:t>
            </a:r>
            <a:endParaRPr sz="1350">
              <a:latin typeface="Arial"/>
              <a:cs typeface="Arial"/>
            </a:endParaRPr>
          </a:p>
          <a:p>
            <a:pPr marL="603885" marR="2158841"/>
            <a:r>
              <a:rPr sz="1350" spc="-15" dirty="0">
                <a:latin typeface="Arial"/>
                <a:cs typeface="Arial"/>
              </a:rPr>
              <a:t>head </a:t>
            </a:r>
            <a:r>
              <a:rPr sz="1350" spc="135" dirty="0">
                <a:latin typeface="Arial"/>
                <a:cs typeface="Arial"/>
              </a:rPr>
              <a:t>= </a:t>
            </a:r>
            <a:r>
              <a:rPr sz="1350" spc="-11" dirty="0">
                <a:latin typeface="Arial"/>
                <a:cs typeface="Arial"/>
              </a:rPr>
              <a:t>newnode;  </a:t>
            </a:r>
            <a:r>
              <a:rPr sz="1350" spc="4" dirty="0">
                <a:latin typeface="Arial"/>
                <a:cs typeface="Arial"/>
              </a:rPr>
              <a:t>current </a:t>
            </a:r>
            <a:r>
              <a:rPr sz="1350" spc="135" dirty="0">
                <a:latin typeface="Arial"/>
                <a:cs typeface="Arial"/>
              </a:rPr>
              <a:t>=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newnode;</a:t>
            </a:r>
            <a:endParaRPr sz="1350">
              <a:latin typeface="Arial"/>
              <a:cs typeface="Arial"/>
            </a:endParaRPr>
          </a:p>
          <a:p>
            <a:pPr marL="419100"/>
            <a:r>
              <a:rPr sz="1350" spc="-45" dirty="0">
                <a:latin typeface="Arial"/>
                <a:cs typeface="Arial"/>
              </a:rPr>
              <a:t>}</a:t>
            </a:r>
            <a:endParaRPr sz="1350">
              <a:latin typeface="Arial"/>
              <a:cs typeface="Arial"/>
            </a:endParaRPr>
          </a:p>
          <a:p>
            <a:pPr marL="140018">
              <a:tabLst>
                <a:tab pos="390049" algn="l"/>
              </a:tabLst>
            </a:pPr>
            <a:r>
              <a:rPr sz="1350" spc="-45" dirty="0">
                <a:latin typeface="Arial"/>
                <a:cs typeface="Arial"/>
              </a:rPr>
              <a:t>e	</a:t>
            </a:r>
            <a:r>
              <a:rPr sz="2025" spc="-67" baseline="-66358" dirty="0">
                <a:latin typeface="Arial"/>
                <a:cs typeface="Arial"/>
              </a:rPr>
              <a:t>{</a:t>
            </a:r>
            <a:endParaRPr sz="2025" baseline="-66358">
              <a:latin typeface="Arial"/>
              <a:cs typeface="Arial"/>
            </a:endParaRPr>
          </a:p>
          <a:p>
            <a:pPr marL="603885">
              <a:spcBef>
                <a:spcPts val="1624"/>
              </a:spcBef>
            </a:pPr>
            <a:r>
              <a:rPr sz="1350" spc="19" dirty="0">
                <a:latin typeface="Arial"/>
                <a:cs typeface="Arial"/>
              </a:rPr>
              <a:t>current-&gt;next </a:t>
            </a:r>
            <a:r>
              <a:rPr sz="1350" spc="135" dirty="0">
                <a:latin typeface="Arial"/>
                <a:cs typeface="Arial"/>
              </a:rPr>
              <a:t>=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newnode;</a:t>
            </a:r>
            <a:endParaRPr sz="1350">
              <a:latin typeface="Arial"/>
              <a:cs typeface="Arial"/>
            </a:endParaRPr>
          </a:p>
          <a:p>
            <a:pPr marL="419100">
              <a:tabLst>
                <a:tab pos="603885" algn="l"/>
              </a:tabLst>
            </a:pPr>
            <a:r>
              <a:rPr sz="2025" spc="-67" baseline="-66358" dirty="0">
                <a:latin typeface="Arial"/>
                <a:cs typeface="Arial"/>
              </a:rPr>
              <a:t>}	</a:t>
            </a:r>
            <a:r>
              <a:rPr sz="1350" spc="4" dirty="0">
                <a:latin typeface="Arial"/>
                <a:cs typeface="Arial"/>
              </a:rPr>
              <a:t>current </a:t>
            </a:r>
            <a:r>
              <a:rPr sz="1350" spc="135" dirty="0">
                <a:latin typeface="Arial"/>
                <a:cs typeface="Arial"/>
              </a:rPr>
              <a:t>=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newnode;</a:t>
            </a:r>
            <a:endParaRPr sz="1350">
              <a:latin typeface="Arial"/>
              <a:cs typeface="Arial"/>
            </a:endParaRPr>
          </a:p>
          <a:p>
            <a:pPr marL="47625">
              <a:spcBef>
                <a:spcPts val="1620"/>
              </a:spcBef>
            </a:pPr>
            <a:r>
              <a:rPr sz="1350" spc="-45" dirty="0">
                <a:latin typeface="Arial"/>
                <a:cs typeface="Arial"/>
              </a:rPr>
              <a:t>}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55" y="1578579"/>
            <a:ext cx="131111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26" dirty="0"/>
              <a:t>//Inserting </a:t>
            </a:r>
            <a:r>
              <a:rPr sz="1350" spc="8" dirty="0"/>
              <a:t>at</a:t>
            </a:r>
            <a:r>
              <a:rPr sz="1350" spc="-83" dirty="0"/>
              <a:t> </a:t>
            </a:r>
            <a:r>
              <a:rPr sz="1350" spc="-19" dirty="0"/>
              <a:t>last</a:t>
            </a: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371209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6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546</Words>
  <Application>Microsoft Macintosh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Baskerville Old Face</vt:lpstr>
      <vt:lpstr>Verdana</vt:lpstr>
      <vt:lpstr>Wingdings</vt:lpstr>
      <vt:lpstr>Default Design</vt:lpstr>
      <vt:lpstr>PowerPoint Presentation</vt:lpstr>
      <vt:lpstr>Singly Linked List Operations</vt:lpstr>
      <vt:lpstr>Insertion</vt:lpstr>
      <vt:lpstr>Insertion at first</vt:lpstr>
      <vt:lpstr>*Visual Representation of Insertion at First</vt:lpstr>
      <vt:lpstr>//Inserting at first</vt:lpstr>
      <vt:lpstr>Insertion at last</vt:lpstr>
      <vt:lpstr>*Visual Representation of Insertion at Last</vt:lpstr>
      <vt:lpstr>//Inserting at last</vt:lpstr>
      <vt:lpstr>Insertion at mid</vt:lpstr>
      <vt:lpstr>*Visual Representation of Insertion at Last</vt:lpstr>
      <vt:lpstr>//Inserting at mid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Smriti Sehgal</dc:creator>
  <cp:lastModifiedBy>Smriti Sehgal</cp:lastModifiedBy>
  <cp:revision>26</cp:revision>
  <dcterms:created xsi:type="dcterms:W3CDTF">2020-08-10T17:14:23Z</dcterms:created>
  <dcterms:modified xsi:type="dcterms:W3CDTF">2020-08-20T17:19:06Z</dcterms:modified>
</cp:coreProperties>
</file>