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4" r:id="rId2"/>
    <p:sldId id="265" r:id="rId3"/>
    <p:sldId id="282" r:id="rId4"/>
    <p:sldId id="283" r:id="rId5"/>
    <p:sldId id="284" r:id="rId6"/>
    <p:sldId id="285" r:id="rId7"/>
    <p:sldId id="286" r:id="rId8"/>
    <p:sldId id="289" r:id="rId9"/>
    <p:sldId id="292" r:id="rId10"/>
    <p:sldId id="293" r:id="rId11"/>
    <p:sldId id="355" r:id="rId12"/>
    <p:sldId id="32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5226" autoAdjust="0"/>
  </p:normalViewPr>
  <p:slideViewPr>
    <p:cSldViewPr>
      <p:cViewPr varScale="1">
        <p:scale>
          <a:sx n="114" d="100"/>
          <a:sy n="114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IV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487" y="1004343"/>
            <a:ext cx="591502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764">
              <a:spcBef>
                <a:spcPts val="75"/>
              </a:spcBef>
            </a:pPr>
            <a:r>
              <a:rPr spc="-79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691069"/>
            <a:ext cx="7986236" cy="402562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marR="310038" indent="-342900" algn="just">
              <a:spcBef>
                <a:spcPts val="71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64" dirty="0">
                <a:latin typeface="Arial"/>
                <a:cs typeface="Arial"/>
              </a:rPr>
              <a:t>They </a:t>
            </a:r>
            <a:r>
              <a:rPr sz="2100" spc="-45" dirty="0">
                <a:latin typeface="Arial"/>
                <a:cs typeface="Arial"/>
              </a:rPr>
              <a:t>have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38" dirty="0">
                <a:latin typeface="Arial"/>
                <a:cs typeface="Arial"/>
              </a:rPr>
              <a:t>quite </a:t>
            </a:r>
            <a:r>
              <a:rPr sz="2100" spc="45" dirty="0">
                <a:latin typeface="Arial"/>
                <a:cs typeface="Arial"/>
              </a:rPr>
              <a:t>difficult </a:t>
            </a:r>
            <a:r>
              <a:rPr sz="2100" spc="98" dirty="0">
                <a:latin typeface="Arial"/>
                <a:cs typeface="Arial"/>
              </a:rPr>
              <a:t>to </a:t>
            </a:r>
            <a:r>
              <a:rPr sz="2100" spc="-68" dirty="0">
                <a:latin typeface="Arial"/>
                <a:cs typeface="Arial"/>
              </a:rPr>
              <a:t>use </a:t>
            </a:r>
            <a:r>
              <a:rPr sz="2100" spc="23" dirty="0">
                <a:latin typeface="Arial"/>
                <a:cs typeface="Arial"/>
              </a:rPr>
              <a:t>more memory </a:t>
            </a:r>
            <a:r>
              <a:rPr sz="2100" spc="8" dirty="0">
                <a:latin typeface="Arial"/>
                <a:cs typeface="Arial"/>
              </a:rPr>
              <a:t>due </a:t>
            </a:r>
            <a:r>
              <a:rPr sz="2100" spc="94" dirty="0">
                <a:latin typeface="Arial"/>
                <a:cs typeface="Arial"/>
              </a:rPr>
              <a:t>to </a:t>
            </a:r>
            <a:r>
              <a:rPr sz="2100" spc="15" dirty="0">
                <a:latin typeface="Arial"/>
                <a:cs typeface="Arial"/>
              </a:rPr>
              <a:t>pointers  </a:t>
            </a:r>
            <a:r>
              <a:rPr sz="2100" spc="30" dirty="0">
                <a:latin typeface="Arial"/>
                <a:cs typeface="Arial"/>
              </a:rPr>
              <a:t>requiring </a:t>
            </a:r>
            <a:r>
              <a:rPr sz="2100" spc="-19" dirty="0">
                <a:latin typeface="Arial"/>
                <a:cs typeface="Arial"/>
              </a:rPr>
              <a:t>extra </a:t>
            </a:r>
            <a:r>
              <a:rPr sz="2100" spc="-4" dirty="0">
                <a:latin typeface="Arial"/>
                <a:cs typeface="Arial"/>
              </a:rPr>
              <a:t>storage</a:t>
            </a:r>
            <a:r>
              <a:rPr sz="2100" spc="-19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space.</a:t>
            </a:r>
            <a:endParaRPr sz="2100" dirty="0">
              <a:latin typeface="Arial"/>
              <a:cs typeface="Arial"/>
            </a:endParaRPr>
          </a:p>
          <a:p>
            <a:pPr marL="352425" marR="319563" indent="-342900" algn="just">
              <a:spcBef>
                <a:spcPts val="1196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8" dirty="0">
                <a:latin typeface="Arial"/>
                <a:cs typeface="Arial"/>
              </a:rPr>
              <a:t>Nodes </a:t>
            </a:r>
            <a:r>
              <a:rPr sz="2100" spc="30" dirty="0">
                <a:latin typeface="Arial"/>
                <a:cs typeface="Arial"/>
              </a:rPr>
              <a:t>in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19" dirty="0">
                <a:latin typeface="Arial"/>
                <a:cs typeface="Arial"/>
              </a:rPr>
              <a:t>linked </a:t>
            </a:r>
            <a:r>
              <a:rPr sz="2100" spc="15" dirty="0">
                <a:latin typeface="Arial"/>
                <a:cs typeface="Arial"/>
              </a:rPr>
              <a:t>list must </a:t>
            </a:r>
            <a:r>
              <a:rPr sz="2100" spc="-4" dirty="0">
                <a:latin typeface="Arial"/>
                <a:cs typeface="Arial"/>
              </a:rPr>
              <a:t>be </a:t>
            </a:r>
            <a:r>
              <a:rPr sz="2100" spc="-15" dirty="0">
                <a:latin typeface="Arial"/>
                <a:cs typeface="Arial"/>
              </a:rPr>
              <a:t>read </a:t>
            </a:r>
            <a:r>
              <a:rPr sz="2100" spc="30" dirty="0">
                <a:latin typeface="Arial"/>
                <a:cs typeface="Arial"/>
              </a:rPr>
              <a:t>in </a:t>
            </a:r>
            <a:r>
              <a:rPr sz="2100" spc="26" dirty="0">
                <a:latin typeface="Arial"/>
                <a:cs typeface="Arial"/>
              </a:rPr>
              <a:t>order </a:t>
            </a:r>
            <a:r>
              <a:rPr sz="2100" spc="56" dirty="0">
                <a:latin typeface="Arial"/>
                <a:cs typeface="Arial"/>
              </a:rPr>
              <a:t>from </a:t>
            </a:r>
            <a:r>
              <a:rPr sz="2100" spc="26" dirty="0">
                <a:latin typeface="Arial"/>
                <a:cs typeface="Arial"/>
              </a:rPr>
              <a:t>the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34" dirty="0">
                <a:latin typeface="Arial"/>
                <a:cs typeface="Arial"/>
              </a:rPr>
              <a:t>beginning  </a:t>
            </a:r>
            <a:r>
              <a:rPr sz="2100" spc="-127" dirty="0">
                <a:latin typeface="Arial"/>
                <a:cs typeface="Arial"/>
              </a:rPr>
              <a:t>as </a:t>
            </a:r>
            <a:r>
              <a:rPr sz="2100" spc="19" dirty="0">
                <a:latin typeface="Arial"/>
                <a:cs typeface="Arial"/>
              </a:rPr>
              <a:t>linked </a:t>
            </a:r>
            <a:r>
              <a:rPr sz="2100" spc="-23" dirty="0">
                <a:latin typeface="Arial"/>
                <a:cs typeface="Arial"/>
              </a:rPr>
              <a:t>lists </a:t>
            </a:r>
            <a:r>
              <a:rPr sz="2100" spc="-45" dirty="0">
                <a:latin typeface="Arial"/>
                <a:cs typeface="Arial"/>
              </a:rPr>
              <a:t>are </a:t>
            </a:r>
            <a:r>
              <a:rPr sz="2100" spc="15" dirty="0">
                <a:latin typeface="Arial"/>
                <a:cs typeface="Arial"/>
              </a:rPr>
              <a:t>inherently </a:t>
            </a:r>
            <a:r>
              <a:rPr sz="2100" spc="-4" dirty="0">
                <a:latin typeface="Arial"/>
                <a:cs typeface="Arial"/>
              </a:rPr>
              <a:t>sequential</a:t>
            </a:r>
            <a:r>
              <a:rPr sz="2100" spc="131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access.</a:t>
            </a:r>
            <a:endParaRPr sz="2100" dirty="0">
              <a:latin typeface="Arial"/>
              <a:cs typeface="Arial"/>
            </a:endParaRPr>
          </a:p>
          <a:p>
            <a:pPr marL="352425" marR="599599" indent="-342900" algn="just">
              <a:spcBef>
                <a:spcPts val="1208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8" dirty="0">
                <a:latin typeface="Arial"/>
                <a:cs typeface="Arial"/>
              </a:rPr>
              <a:t>Nodes </a:t>
            </a:r>
            <a:r>
              <a:rPr sz="2100" spc="-45" dirty="0">
                <a:latin typeface="Arial"/>
                <a:cs typeface="Arial"/>
              </a:rPr>
              <a:t>are </a:t>
            </a:r>
            <a:r>
              <a:rPr sz="2100" spc="11" dirty="0">
                <a:latin typeface="Arial"/>
                <a:cs typeface="Arial"/>
              </a:rPr>
              <a:t>stored </a:t>
            </a:r>
            <a:r>
              <a:rPr sz="2100" spc="26" dirty="0">
                <a:latin typeface="Arial"/>
                <a:cs typeface="Arial"/>
              </a:rPr>
              <a:t>in </a:t>
            </a:r>
            <a:r>
              <a:rPr sz="2100" spc="4" dirty="0">
                <a:latin typeface="Arial"/>
                <a:cs typeface="Arial"/>
              </a:rPr>
              <a:t>continuously, </a:t>
            </a:r>
            <a:r>
              <a:rPr sz="2100" spc="11" dirty="0">
                <a:latin typeface="Arial"/>
                <a:cs typeface="Arial"/>
              </a:rPr>
              <a:t>greatly </a:t>
            </a:r>
            <a:r>
              <a:rPr sz="2100" spc="-15" dirty="0">
                <a:latin typeface="Arial"/>
                <a:cs typeface="Arial"/>
              </a:rPr>
              <a:t>increasing </a:t>
            </a:r>
            <a:r>
              <a:rPr sz="2100" spc="26" dirty="0">
                <a:latin typeface="Arial"/>
                <a:cs typeface="Arial"/>
              </a:rPr>
              <a:t>the </a:t>
            </a:r>
            <a:r>
              <a:rPr sz="2100" spc="41" dirty="0">
                <a:latin typeface="Arial"/>
                <a:cs typeface="Arial"/>
              </a:rPr>
              <a:t>time  </a:t>
            </a:r>
            <a:r>
              <a:rPr sz="2100" spc="15" dirty="0">
                <a:latin typeface="Arial"/>
                <a:cs typeface="Arial"/>
              </a:rPr>
              <a:t>required </a:t>
            </a:r>
            <a:r>
              <a:rPr sz="2100" spc="94" dirty="0">
                <a:latin typeface="Arial"/>
                <a:cs typeface="Arial"/>
              </a:rPr>
              <a:t>to </a:t>
            </a:r>
            <a:r>
              <a:rPr sz="2100" spc="-105" dirty="0">
                <a:latin typeface="Arial"/>
                <a:cs typeface="Arial"/>
              </a:rPr>
              <a:t>access </a:t>
            </a:r>
            <a:r>
              <a:rPr sz="2100" spc="23" dirty="0">
                <a:latin typeface="Arial"/>
                <a:cs typeface="Arial"/>
              </a:rPr>
              <a:t>individual </a:t>
            </a:r>
            <a:r>
              <a:rPr sz="2100" spc="-11" dirty="0">
                <a:latin typeface="Arial"/>
                <a:cs typeface="Arial"/>
              </a:rPr>
              <a:t>elements </a:t>
            </a:r>
            <a:r>
              <a:rPr sz="2100" spc="41" dirty="0">
                <a:latin typeface="Arial"/>
                <a:cs typeface="Arial"/>
              </a:rPr>
              <a:t>within </a:t>
            </a:r>
            <a:r>
              <a:rPr sz="2100" spc="26" dirty="0">
                <a:latin typeface="Arial"/>
                <a:cs typeface="Arial"/>
              </a:rPr>
              <a:t>the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list.</a:t>
            </a:r>
            <a:endParaRPr sz="2100" dirty="0">
              <a:latin typeface="Arial"/>
              <a:cs typeface="Arial"/>
            </a:endParaRPr>
          </a:p>
          <a:p>
            <a:pPr marL="352425" marR="381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11" dirty="0">
                <a:latin typeface="Arial"/>
                <a:cs typeface="Arial"/>
              </a:rPr>
              <a:t>Difficulties </a:t>
            </a:r>
            <a:r>
              <a:rPr sz="2100" spc="-49" dirty="0">
                <a:latin typeface="Arial"/>
                <a:cs typeface="Arial"/>
              </a:rPr>
              <a:t>arise </a:t>
            </a:r>
            <a:r>
              <a:rPr sz="2100" spc="30" dirty="0">
                <a:latin typeface="Arial"/>
                <a:cs typeface="Arial"/>
              </a:rPr>
              <a:t>in </a:t>
            </a:r>
            <a:r>
              <a:rPr sz="2100" spc="19" dirty="0">
                <a:latin typeface="Arial"/>
                <a:cs typeface="Arial"/>
              </a:rPr>
              <a:t>linked </a:t>
            </a:r>
            <a:r>
              <a:rPr sz="2100" spc="-23" dirty="0">
                <a:latin typeface="Arial"/>
                <a:cs typeface="Arial"/>
              </a:rPr>
              <a:t>lists </a:t>
            </a:r>
            <a:r>
              <a:rPr sz="2100" spc="-8" dirty="0">
                <a:latin typeface="Arial"/>
                <a:cs typeface="Arial"/>
              </a:rPr>
              <a:t>when </a:t>
            </a:r>
            <a:r>
              <a:rPr sz="2100" spc="79" dirty="0">
                <a:latin typeface="Arial"/>
                <a:cs typeface="Arial"/>
              </a:rPr>
              <a:t>it </a:t>
            </a:r>
            <a:r>
              <a:rPr sz="2100" spc="-34" dirty="0">
                <a:latin typeface="Arial"/>
                <a:cs typeface="Arial"/>
              </a:rPr>
              <a:t>comes </a:t>
            </a:r>
            <a:r>
              <a:rPr sz="2100" spc="94" dirty="0">
                <a:latin typeface="Arial"/>
                <a:cs typeface="Arial"/>
              </a:rPr>
              <a:t>to </a:t>
            </a:r>
            <a:r>
              <a:rPr sz="2100" spc="-49" dirty="0">
                <a:latin typeface="Arial"/>
                <a:cs typeface="Arial"/>
              </a:rPr>
              <a:t>reverse </a:t>
            </a:r>
            <a:r>
              <a:rPr sz="2100" spc="-15" dirty="0">
                <a:latin typeface="Arial"/>
                <a:cs typeface="Arial"/>
              </a:rPr>
              <a:t>traversing.  </a:t>
            </a:r>
            <a:r>
              <a:rPr sz="2100" spc="-53" dirty="0">
                <a:latin typeface="Arial"/>
                <a:cs typeface="Arial"/>
              </a:rPr>
              <a:t>For </a:t>
            </a:r>
            <a:r>
              <a:rPr sz="2100" spc="-34" dirty="0">
                <a:latin typeface="Arial"/>
                <a:cs typeface="Arial"/>
              </a:rPr>
              <a:t>instance, </a:t>
            </a:r>
            <a:r>
              <a:rPr sz="2100" dirty="0">
                <a:latin typeface="Arial"/>
                <a:cs typeface="Arial"/>
              </a:rPr>
              <a:t>singly </a:t>
            </a:r>
            <a:r>
              <a:rPr sz="2100" spc="19" dirty="0">
                <a:latin typeface="Arial"/>
                <a:cs typeface="Arial"/>
              </a:rPr>
              <a:t>linked </a:t>
            </a:r>
            <a:r>
              <a:rPr sz="2100" spc="-19" dirty="0">
                <a:latin typeface="Arial"/>
                <a:cs typeface="Arial"/>
              </a:rPr>
              <a:t>lists </a:t>
            </a:r>
            <a:r>
              <a:rPr sz="2100" spc="-45" dirty="0">
                <a:latin typeface="Arial"/>
                <a:cs typeface="Arial"/>
              </a:rPr>
              <a:t>are </a:t>
            </a:r>
            <a:r>
              <a:rPr sz="2100" spc="-4" dirty="0">
                <a:latin typeface="Arial"/>
                <a:cs typeface="Arial"/>
              </a:rPr>
              <a:t>cumbersome </a:t>
            </a:r>
            <a:r>
              <a:rPr sz="2100" spc="94" dirty="0">
                <a:latin typeface="Arial"/>
                <a:cs typeface="Arial"/>
              </a:rPr>
              <a:t>to </a:t>
            </a:r>
            <a:r>
              <a:rPr sz="2100" spc="-4" dirty="0">
                <a:latin typeface="Arial"/>
                <a:cs typeface="Arial"/>
              </a:rPr>
              <a:t>navigate  </a:t>
            </a:r>
            <a:r>
              <a:rPr sz="2100" spc="-30" dirty="0">
                <a:latin typeface="Arial"/>
                <a:cs typeface="Arial"/>
              </a:rPr>
              <a:t>backwards </a:t>
            </a:r>
            <a:r>
              <a:rPr sz="2100" spc="-4" dirty="0">
                <a:latin typeface="Arial"/>
                <a:cs typeface="Arial"/>
              </a:rPr>
              <a:t>and </a:t>
            </a:r>
            <a:r>
              <a:rPr sz="2100" spc="8" dirty="0">
                <a:latin typeface="Arial"/>
                <a:cs typeface="Arial"/>
              </a:rPr>
              <a:t>while </a:t>
            </a:r>
            <a:r>
              <a:rPr sz="2100" spc="38" dirty="0">
                <a:latin typeface="Arial"/>
                <a:cs typeface="Arial"/>
              </a:rPr>
              <a:t>doubly </a:t>
            </a:r>
            <a:r>
              <a:rPr sz="2100" spc="19" dirty="0">
                <a:latin typeface="Arial"/>
                <a:cs typeface="Arial"/>
              </a:rPr>
              <a:t>linked </a:t>
            </a:r>
            <a:r>
              <a:rPr sz="2100" spc="-23" dirty="0">
                <a:latin typeface="Arial"/>
                <a:cs typeface="Arial"/>
              </a:rPr>
              <a:t>lists </a:t>
            </a:r>
            <a:r>
              <a:rPr sz="2100" spc="-45" dirty="0">
                <a:latin typeface="Arial"/>
                <a:cs typeface="Arial"/>
              </a:rPr>
              <a:t>are </a:t>
            </a:r>
            <a:r>
              <a:rPr sz="2100" spc="-4" dirty="0">
                <a:latin typeface="Arial"/>
                <a:cs typeface="Arial"/>
              </a:rPr>
              <a:t>somewhat </a:t>
            </a:r>
            <a:r>
              <a:rPr sz="2100" spc="-53" dirty="0">
                <a:latin typeface="Arial"/>
                <a:cs typeface="Arial"/>
              </a:rPr>
              <a:t>easier </a:t>
            </a:r>
            <a:r>
              <a:rPr sz="2100" spc="94" dirty="0">
                <a:latin typeface="Arial"/>
                <a:cs typeface="Arial"/>
              </a:rPr>
              <a:t>to  </a:t>
            </a:r>
            <a:r>
              <a:rPr sz="2100" spc="-38" dirty="0">
                <a:latin typeface="Arial"/>
                <a:cs typeface="Arial"/>
              </a:rPr>
              <a:t>read, </a:t>
            </a:r>
            <a:r>
              <a:rPr sz="2100" spc="23" dirty="0">
                <a:latin typeface="Arial"/>
                <a:cs typeface="Arial"/>
              </a:rPr>
              <a:t>memory </a:t>
            </a:r>
            <a:r>
              <a:rPr sz="2100" spc="-64" dirty="0">
                <a:latin typeface="Arial"/>
                <a:cs typeface="Arial"/>
              </a:rPr>
              <a:t>is </a:t>
            </a:r>
            <a:r>
              <a:rPr sz="2100" spc="-19" dirty="0">
                <a:latin typeface="Arial"/>
                <a:cs typeface="Arial"/>
              </a:rPr>
              <a:t>wasted </a:t>
            </a:r>
            <a:r>
              <a:rPr sz="2100" spc="30" dirty="0">
                <a:latin typeface="Arial"/>
                <a:cs typeface="Arial"/>
              </a:rPr>
              <a:t>in </a:t>
            </a:r>
            <a:r>
              <a:rPr sz="2100" spc="15" dirty="0">
                <a:latin typeface="Arial"/>
                <a:cs typeface="Arial"/>
              </a:rPr>
              <a:t>allocating </a:t>
            </a:r>
            <a:r>
              <a:rPr sz="2100" spc="-68" dirty="0">
                <a:latin typeface="Arial"/>
                <a:cs typeface="Arial"/>
              </a:rPr>
              <a:t>space </a:t>
            </a:r>
            <a:r>
              <a:rPr sz="2100" spc="56" dirty="0">
                <a:latin typeface="Arial"/>
                <a:cs typeface="Arial"/>
              </a:rPr>
              <a:t>for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-26" dirty="0">
                <a:latin typeface="Arial"/>
                <a:cs typeface="Arial"/>
              </a:rPr>
              <a:t>back</a:t>
            </a:r>
            <a:r>
              <a:rPr sz="2100" spc="116" dirty="0">
                <a:latin typeface="Arial"/>
                <a:cs typeface="Arial"/>
              </a:rPr>
              <a:t> </a:t>
            </a:r>
            <a:r>
              <a:rPr sz="2100" spc="19" dirty="0">
                <a:latin typeface="Arial"/>
                <a:cs typeface="Arial"/>
              </a:rPr>
              <a:t>pointer.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23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F9B-1BDB-E04A-9A04-5AE8D687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243236"/>
            <a:ext cx="7886700" cy="854075"/>
          </a:xfrm>
        </p:spPr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1AE8-3A61-5B4A-B687-80C5B035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1"/>
            <a:ext cx="7886700" cy="4351338"/>
          </a:xfrm>
        </p:spPr>
        <p:txBody>
          <a:bodyPr/>
          <a:lstStyle/>
          <a:p>
            <a:r>
              <a:rPr lang="en-IN" dirty="0"/>
              <a:t>Write a program in C to create a singly linked list of n nodes and display it in reverse order.</a:t>
            </a:r>
          </a:p>
          <a:p>
            <a:r>
              <a:rPr lang="en-IN" dirty="0"/>
              <a:t>Write a program in C to combine 2 singly linked lists of n nodes and display.</a:t>
            </a:r>
          </a:p>
          <a:p>
            <a:r>
              <a:rPr lang="en-IN" dirty="0"/>
              <a:t>Write a program in C to split singly linked lists of n nodes into </a:t>
            </a:r>
            <a:r>
              <a:rPr lang="en-IN"/>
              <a:t>2 lists </a:t>
            </a:r>
            <a:r>
              <a:rPr lang="en-IN" dirty="0"/>
              <a:t>and display.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DAE3-0631-194D-8E6D-4C92F21F0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43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322" y="1397470"/>
            <a:ext cx="8553678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1" dirty="0">
                <a:latin typeface="Verdana"/>
                <a:cs typeface="Verdana"/>
              </a:rPr>
              <a:t>Singly </a:t>
            </a:r>
            <a:r>
              <a:rPr spc="-158" dirty="0">
                <a:latin typeface="Verdana"/>
                <a:cs typeface="Verdana"/>
              </a:rPr>
              <a:t>Linked </a:t>
            </a:r>
            <a:r>
              <a:rPr spc="-191" dirty="0">
                <a:latin typeface="Verdana"/>
                <a:cs typeface="Verdana"/>
              </a:rPr>
              <a:t>List</a:t>
            </a:r>
            <a:r>
              <a:rPr spc="-203" dirty="0">
                <a:latin typeface="Verdana"/>
                <a:cs typeface="Verdana"/>
              </a:rPr>
              <a:t> </a:t>
            </a:r>
            <a:r>
              <a:rPr spc="-124" dirty="0">
                <a:latin typeface="Verdana"/>
                <a:cs typeface="Verdana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454935"/>
            <a:ext cx="5719286" cy="19481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35" dirty="0">
                <a:latin typeface="Verdana"/>
                <a:cs typeface="Verdana"/>
              </a:rPr>
              <a:t>There </a:t>
            </a:r>
            <a:r>
              <a:rPr sz="2100" spc="-150" dirty="0">
                <a:latin typeface="Verdana"/>
                <a:cs typeface="Verdana"/>
              </a:rPr>
              <a:t>are </a:t>
            </a:r>
            <a:r>
              <a:rPr sz="2100" spc="-153" dirty="0">
                <a:latin typeface="Verdana"/>
                <a:cs typeface="Verdana"/>
              </a:rPr>
              <a:t>several </a:t>
            </a:r>
            <a:r>
              <a:rPr sz="2100" spc="-105" dirty="0">
                <a:latin typeface="Verdana"/>
                <a:cs typeface="Verdana"/>
              </a:rPr>
              <a:t>operations </a:t>
            </a:r>
            <a:r>
              <a:rPr sz="2100" spc="-116" dirty="0">
                <a:latin typeface="Verdana"/>
                <a:cs typeface="Verdana"/>
              </a:rPr>
              <a:t>in </a:t>
            </a:r>
            <a:r>
              <a:rPr sz="2100" spc="-139" dirty="0">
                <a:latin typeface="Verdana"/>
                <a:cs typeface="Verdana"/>
              </a:rPr>
              <a:t>singly </a:t>
            </a:r>
            <a:r>
              <a:rPr sz="2100" spc="-124" dirty="0">
                <a:latin typeface="Verdana"/>
                <a:cs typeface="Verdana"/>
              </a:rPr>
              <a:t>linked</a:t>
            </a:r>
            <a:r>
              <a:rPr sz="2100" spc="45" dirty="0">
                <a:latin typeface="Verdana"/>
                <a:cs typeface="Verdana"/>
              </a:rPr>
              <a:t> </a:t>
            </a:r>
            <a:r>
              <a:rPr sz="2100" spc="-210" dirty="0">
                <a:latin typeface="Verdana"/>
                <a:cs typeface="Verdana"/>
              </a:rPr>
              <a:t>list:</a:t>
            </a:r>
            <a:endParaRPr sz="2100" dirty="0">
              <a:latin typeface="Verdana"/>
              <a:cs typeface="Verdana"/>
            </a:endParaRPr>
          </a:p>
          <a:p>
            <a:pPr marL="86201">
              <a:spcBef>
                <a:spcPts val="4"/>
              </a:spcBef>
              <a:buSzPct val="96428"/>
              <a:tabLst>
                <a:tab pos="253841" algn="l"/>
              </a:tabLst>
            </a:pPr>
            <a:endParaRPr lang="en-US" sz="2100" spc="-116" dirty="0">
              <a:latin typeface="Verdana"/>
              <a:cs typeface="Verdana"/>
            </a:endParaRPr>
          </a:p>
          <a:p>
            <a:pPr marL="253365" indent="-167164">
              <a:spcBef>
                <a:spcPts val="4"/>
              </a:spcBef>
              <a:buSzPct val="96428"/>
              <a:buAutoNum type="arabicPeriod"/>
              <a:tabLst>
                <a:tab pos="253841" algn="l"/>
              </a:tabLst>
            </a:pPr>
            <a:r>
              <a:rPr lang="en-US" sz="2100" spc="-116" dirty="0">
                <a:latin typeface="Verdana"/>
                <a:cs typeface="Verdana"/>
              </a:rPr>
              <a:t> </a:t>
            </a:r>
            <a:r>
              <a:rPr sz="2100" spc="-116" dirty="0">
                <a:latin typeface="Verdana"/>
                <a:cs typeface="Verdana"/>
              </a:rPr>
              <a:t>Creation</a:t>
            </a:r>
            <a:r>
              <a:rPr lang="en-US" sz="2100" spc="-116" dirty="0">
                <a:latin typeface="Verdana"/>
                <a:cs typeface="Verdana"/>
              </a:rPr>
              <a:t> &amp; Traversing</a:t>
            </a:r>
            <a:endParaRPr sz="2100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spc="-143" dirty="0">
                <a:latin typeface="Verdana"/>
                <a:cs typeface="Verdana"/>
              </a:rPr>
              <a:t>Insertion</a:t>
            </a:r>
            <a:r>
              <a:rPr lang="en-US" sz="2100" spc="-143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b="1" spc="-105" dirty="0">
                <a:latin typeface="Verdana"/>
                <a:cs typeface="Verdana"/>
              </a:rPr>
              <a:t>Deletion</a:t>
            </a:r>
            <a:r>
              <a:rPr lang="en-US" sz="2100" b="1" spc="-105" dirty="0">
                <a:latin typeface="Verdana"/>
                <a:cs typeface="Verdana"/>
              </a:rPr>
              <a:t> </a:t>
            </a:r>
            <a:r>
              <a:rPr lang="en-US" sz="2100" b="1" spc="-116" dirty="0">
                <a:latin typeface="Verdana"/>
                <a:cs typeface="Verdana"/>
              </a:rPr>
              <a:t>&amp; Traversing</a:t>
            </a:r>
            <a:endParaRPr sz="2100" b="1" dirty="0">
              <a:latin typeface="Verdana"/>
              <a:cs typeface="Verdana"/>
            </a:endParaRPr>
          </a:p>
          <a:p>
            <a:pPr marL="381476" indent="-295275">
              <a:buSzPct val="96428"/>
              <a:buAutoNum type="arabicPeriod"/>
              <a:tabLst>
                <a:tab pos="381953" algn="l"/>
              </a:tabLst>
            </a:pPr>
            <a:r>
              <a:rPr sz="2100" b="1" spc="-139" dirty="0">
                <a:latin typeface="Verdana"/>
                <a:cs typeface="Verdana"/>
              </a:rPr>
              <a:t>Searching</a:t>
            </a:r>
            <a:r>
              <a:rPr lang="en-US" sz="2100" b="1" spc="-139" dirty="0">
                <a:latin typeface="Verdana"/>
                <a:cs typeface="Verdana"/>
              </a:rPr>
              <a:t> </a:t>
            </a:r>
            <a:r>
              <a:rPr lang="en-US" sz="2100" b="1" spc="-116" dirty="0">
                <a:latin typeface="Verdana"/>
                <a:cs typeface="Verdana"/>
              </a:rPr>
              <a:t>&amp; Traversing</a:t>
            </a:r>
            <a:endParaRPr sz="21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425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295400"/>
            <a:ext cx="27432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>
                <a:latin typeface="Verdana"/>
                <a:cs typeface="Verdana"/>
              </a:rPr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85" y="2768918"/>
            <a:ext cx="7154704" cy="1937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94" dirty="0">
                <a:latin typeface="Verdana"/>
                <a:cs typeface="Verdana"/>
              </a:rPr>
              <a:t>Deleting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113" dirty="0">
                <a:latin typeface="Verdana"/>
                <a:cs typeface="Verdana"/>
              </a:rPr>
              <a:t>simple</a:t>
            </a:r>
            <a:r>
              <a:rPr spc="-23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process.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1763">
              <a:latin typeface="Verdana"/>
              <a:cs typeface="Verdana"/>
            </a:endParaRPr>
          </a:p>
          <a:p>
            <a:pPr marL="694849" marR="893445" lvl="1" indent="-342900">
              <a:buFont typeface="Wingdings"/>
              <a:buChar char=""/>
              <a:tabLst>
                <a:tab pos="609600" algn="l"/>
              </a:tabLst>
            </a:pPr>
            <a:r>
              <a:rPr spc="-90" dirty="0">
                <a:latin typeface="Verdana"/>
                <a:cs typeface="Verdana"/>
              </a:rPr>
              <a:t>At </a:t>
            </a:r>
            <a:r>
              <a:rPr spc="-127" dirty="0">
                <a:latin typeface="Verdana"/>
                <a:cs typeface="Verdana"/>
              </a:rPr>
              <a:t>first 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83" dirty="0">
                <a:latin typeface="Verdana"/>
                <a:cs typeface="Verdana"/>
              </a:rPr>
              <a:t>find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13" dirty="0">
                <a:latin typeface="Verdana"/>
                <a:cs typeface="Verdana"/>
              </a:rPr>
              <a:t>previous </a:t>
            </a:r>
            <a:r>
              <a:rPr spc="-83" dirty="0">
                <a:latin typeface="Verdana"/>
                <a:cs typeface="Verdana"/>
              </a:rPr>
              <a:t>and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60" dirty="0">
                <a:latin typeface="Verdana"/>
                <a:cs typeface="Verdana"/>
              </a:rPr>
              <a:t>node 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20" dirty="0">
                <a:latin typeface="Verdana"/>
                <a:cs typeface="Verdana"/>
              </a:rPr>
              <a:t>that </a:t>
            </a:r>
            <a:r>
              <a:rPr spc="-98" dirty="0">
                <a:latin typeface="Verdana"/>
                <a:cs typeface="Verdana"/>
              </a:rPr>
              <a:t>particular</a:t>
            </a:r>
            <a:r>
              <a:rPr spc="-109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node.</a:t>
            </a:r>
            <a:endParaRPr>
              <a:latin typeface="Verdana"/>
              <a:cs typeface="Verdana"/>
            </a:endParaRPr>
          </a:p>
          <a:p>
            <a:pPr lvl="1">
              <a:spcBef>
                <a:spcPts val="19"/>
              </a:spcBef>
              <a:buFont typeface="Wingdings"/>
              <a:buChar char=""/>
            </a:pPr>
            <a:endParaRPr sz="1763">
              <a:latin typeface="Verdana"/>
              <a:cs typeface="Verdana"/>
            </a:endParaRPr>
          </a:p>
          <a:p>
            <a:pPr marL="694849" marR="3810" lvl="1" indent="-342900">
              <a:spcBef>
                <a:spcPts val="4"/>
              </a:spcBef>
              <a:buFont typeface="Wingdings"/>
              <a:buChar char=""/>
              <a:tabLst>
                <a:tab pos="609600" algn="l"/>
              </a:tabLst>
            </a:pPr>
            <a:r>
              <a:rPr spc="-105" dirty="0">
                <a:latin typeface="Verdana"/>
                <a:cs typeface="Verdana"/>
              </a:rPr>
              <a:t>Then </a:t>
            </a:r>
            <a:r>
              <a:rPr spc="-127" dirty="0">
                <a:latin typeface="Verdana"/>
                <a:cs typeface="Verdana"/>
              </a:rPr>
              <a:t>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75" dirty="0">
                <a:latin typeface="Verdana"/>
                <a:cs typeface="Verdana"/>
              </a:rPr>
              <a:t>point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13" dirty="0">
                <a:latin typeface="Verdana"/>
                <a:cs typeface="Verdana"/>
              </a:rPr>
              <a:t>previous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68" dirty="0">
                <a:latin typeface="Verdana"/>
                <a:cs typeface="Verdana"/>
              </a:rPr>
              <a:t>to 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46" dirty="0">
                <a:latin typeface="Verdana"/>
                <a:cs typeface="Verdana"/>
              </a:rPr>
              <a:t>next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98" dirty="0">
                <a:latin typeface="Verdana"/>
                <a:cs typeface="Verdana"/>
              </a:rPr>
              <a:t>particular </a:t>
            </a:r>
            <a:r>
              <a:rPr spc="-56" dirty="0">
                <a:latin typeface="Verdana"/>
                <a:cs typeface="Verdana"/>
              </a:rPr>
              <a:t>node </a:t>
            </a:r>
            <a:r>
              <a:rPr spc="-127" dirty="0">
                <a:latin typeface="Verdana"/>
                <a:cs typeface="Verdana"/>
              </a:rPr>
              <a:t>we want </a:t>
            </a:r>
            <a:r>
              <a:rPr spc="-68" dirty="0">
                <a:latin typeface="Verdana"/>
                <a:cs typeface="Verdana"/>
              </a:rPr>
              <a:t>to</a:t>
            </a:r>
            <a:r>
              <a:rPr spc="-94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delete.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44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18" y="1843088"/>
            <a:ext cx="463534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30" dirty="0"/>
              <a:t>*Visual </a:t>
            </a:r>
            <a:r>
              <a:rPr sz="2400" spc="-23" dirty="0"/>
              <a:t>Representation </a:t>
            </a:r>
            <a:r>
              <a:rPr sz="2400" spc="79" dirty="0"/>
              <a:t>of</a:t>
            </a:r>
            <a:r>
              <a:rPr sz="2400" spc="-26" dirty="0"/>
              <a:t> </a:t>
            </a:r>
            <a:r>
              <a:rPr sz="2400" spc="11" dirty="0"/>
              <a:t>Deletion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2084" y="3554730"/>
            <a:ext cx="4064794" cy="658654"/>
            <a:chOff x="896111" y="3596640"/>
            <a:chExt cx="5419725" cy="878205"/>
          </a:xfrm>
        </p:grpSpPr>
        <p:sp>
          <p:nvSpPr>
            <p:cNvPr id="4" name="object 4"/>
            <p:cNvSpPr/>
            <p:nvPr/>
          </p:nvSpPr>
          <p:spPr>
            <a:xfrm>
              <a:off x="896111" y="3620469"/>
              <a:ext cx="1994916" cy="828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307" y="3619500"/>
              <a:ext cx="1906524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307" y="3619500"/>
              <a:ext cx="1906905" cy="759460"/>
            </a:xfrm>
            <a:custGeom>
              <a:avLst/>
              <a:gdLst/>
              <a:ahLst/>
              <a:cxnLst/>
              <a:rect l="l" t="t" r="r" b="b"/>
              <a:pathLst>
                <a:path w="1906905" h="759460">
                  <a:moveTo>
                    <a:pt x="0" y="758951"/>
                  </a:moveTo>
                  <a:lnTo>
                    <a:pt x="1906524" y="758951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4039" y="3596640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569" y="3620262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2064" y="3646377"/>
              <a:ext cx="1993391" cy="8280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259" y="3645408"/>
              <a:ext cx="1905000" cy="758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6259" y="3645408"/>
              <a:ext cx="1905000" cy="759460"/>
            </a:xfrm>
            <a:custGeom>
              <a:avLst/>
              <a:gdLst/>
              <a:ahLst/>
              <a:cxnLst/>
              <a:rect l="l" t="t" r="r" b="b"/>
              <a:pathLst>
                <a:path w="1905000" h="759460">
                  <a:moveTo>
                    <a:pt x="0" y="758951"/>
                  </a:moveTo>
                  <a:lnTo>
                    <a:pt x="1905000" y="758951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3887" y="2622575"/>
            <a:ext cx="5524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6" dirty="0">
                <a:latin typeface="Arial"/>
                <a:cs typeface="Arial"/>
              </a:rPr>
              <a:t>Head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1853" y="3666363"/>
            <a:ext cx="4648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6895" y="3656324"/>
            <a:ext cx="4510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00725" y="3567303"/>
            <a:ext cx="1496378" cy="659606"/>
            <a:chOff x="7734300" y="3613403"/>
            <a:chExt cx="1995170" cy="879475"/>
          </a:xfrm>
        </p:grpSpPr>
        <p:sp>
          <p:nvSpPr>
            <p:cNvPr id="16" name="object 16"/>
            <p:cNvSpPr/>
            <p:nvPr/>
          </p:nvSpPr>
          <p:spPr>
            <a:xfrm>
              <a:off x="7734300" y="3613403"/>
              <a:ext cx="1994916" cy="84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8496" y="3631691"/>
              <a:ext cx="1906524" cy="760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8496" y="3631691"/>
              <a:ext cx="1906905" cy="760730"/>
            </a:xfrm>
            <a:custGeom>
              <a:avLst/>
              <a:gdLst/>
              <a:ahLst/>
              <a:cxnLst/>
              <a:rect l="l" t="t" r="r" b="b"/>
              <a:pathLst>
                <a:path w="1906904" h="760729">
                  <a:moveTo>
                    <a:pt x="0" y="760475"/>
                  </a:moveTo>
                  <a:lnTo>
                    <a:pt x="1906524" y="760475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760475"/>
                  </a:lnTo>
                  <a:close/>
                </a:path>
              </a:pathLst>
            </a:custGeom>
            <a:ln w="9144">
              <a:solidFill>
                <a:srgbClr val="3D8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08136" y="3634739"/>
              <a:ext cx="99059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57666" y="3658361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56106" y="2975229"/>
            <a:ext cx="3514725" cy="2068830"/>
            <a:chOff x="1141475" y="2823972"/>
            <a:chExt cx="4686300" cy="2758440"/>
          </a:xfrm>
        </p:grpSpPr>
        <p:sp>
          <p:nvSpPr>
            <p:cNvPr id="22" name="object 22"/>
            <p:cNvSpPr/>
            <p:nvPr/>
          </p:nvSpPr>
          <p:spPr>
            <a:xfrm>
              <a:off x="5295899" y="3646932"/>
              <a:ext cx="9906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5429" y="3670554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0"/>
                  </a:moveTo>
                  <a:lnTo>
                    <a:pt x="0" y="75984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70047" y="4085844"/>
              <a:ext cx="3157728" cy="14965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9648" y="4099536"/>
              <a:ext cx="2945765" cy="1292860"/>
            </a:xfrm>
            <a:custGeom>
              <a:avLst/>
              <a:gdLst/>
              <a:ahLst/>
              <a:cxnLst/>
              <a:rect l="l" t="t" r="r" b="b"/>
              <a:pathLst>
                <a:path w="2945765" h="1292860">
                  <a:moveTo>
                    <a:pt x="2815093" y="1251975"/>
                  </a:moveTo>
                  <a:lnTo>
                    <a:pt x="2797579" y="1292502"/>
                  </a:lnTo>
                  <a:lnTo>
                    <a:pt x="2945661" y="1284247"/>
                  </a:lnTo>
                  <a:lnTo>
                    <a:pt x="2927393" y="1262554"/>
                  </a:lnTo>
                  <a:lnTo>
                    <a:pt x="2844006" y="1262554"/>
                  </a:lnTo>
                  <a:lnTo>
                    <a:pt x="2835425" y="1260752"/>
                  </a:lnTo>
                  <a:lnTo>
                    <a:pt x="2815093" y="1251975"/>
                  </a:lnTo>
                  <a:close/>
                </a:path>
                <a:path w="2945765" h="1292860">
                  <a:moveTo>
                    <a:pt x="2832650" y="1211348"/>
                  </a:moveTo>
                  <a:lnTo>
                    <a:pt x="2815093" y="1251975"/>
                  </a:lnTo>
                  <a:lnTo>
                    <a:pt x="2835425" y="1260752"/>
                  </a:lnTo>
                  <a:lnTo>
                    <a:pt x="2844006" y="1262554"/>
                  </a:lnTo>
                  <a:lnTo>
                    <a:pt x="2852348" y="1260975"/>
                  </a:lnTo>
                  <a:lnTo>
                    <a:pt x="2859500" y="1256395"/>
                  </a:lnTo>
                  <a:lnTo>
                    <a:pt x="2864508" y="1249195"/>
                  </a:lnTo>
                  <a:lnTo>
                    <a:pt x="2866310" y="1240633"/>
                  </a:lnTo>
                  <a:lnTo>
                    <a:pt x="2864731" y="1232320"/>
                  </a:lnTo>
                  <a:lnTo>
                    <a:pt x="2860151" y="1225174"/>
                  </a:lnTo>
                  <a:lnTo>
                    <a:pt x="2852951" y="1220112"/>
                  </a:lnTo>
                  <a:lnTo>
                    <a:pt x="2832650" y="1211348"/>
                  </a:lnTo>
                  <a:close/>
                </a:path>
                <a:path w="2945765" h="1292860">
                  <a:moveTo>
                    <a:pt x="2850157" y="1170836"/>
                  </a:moveTo>
                  <a:lnTo>
                    <a:pt x="2832650" y="1211348"/>
                  </a:lnTo>
                  <a:lnTo>
                    <a:pt x="2852951" y="1220112"/>
                  </a:lnTo>
                  <a:lnTo>
                    <a:pt x="2860151" y="1225174"/>
                  </a:lnTo>
                  <a:lnTo>
                    <a:pt x="2864731" y="1232320"/>
                  </a:lnTo>
                  <a:lnTo>
                    <a:pt x="2866310" y="1240633"/>
                  </a:lnTo>
                  <a:lnTo>
                    <a:pt x="2864508" y="1249195"/>
                  </a:lnTo>
                  <a:lnTo>
                    <a:pt x="2859500" y="1256395"/>
                  </a:lnTo>
                  <a:lnTo>
                    <a:pt x="2852348" y="1260975"/>
                  </a:lnTo>
                  <a:lnTo>
                    <a:pt x="2844006" y="1262554"/>
                  </a:lnTo>
                  <a:lnTo>
                    <a:pt x="2927393" y="1262554"/>
                  </a:lnTo>
                  <a:lnTo>
                    <a:pt x="2850157" y="1170836"/>
                  </a:lnTo>
                  <a:close/>
                </a:path>
                <a:path w="2945765" h="1292860">
                  <a:moveTo>
                    <a:pt x="22304" y="0"/>
                  </a:moveTo>
                  <a:lnTo>
                    <a:pt x="13962" y="1579"/>
                  </a:lnTo>
                  <a:lnTo>
                    <a:pt x="6810" y="6159"/>
                  </a:lnTo>
                  <a:lnTo>
                    <a:pt x="1801" y="13358"/>
                  </a:lnTo>
                  <a:lnTo>
                    <a:pt x="0" y="21939"/>
                  </a:lnTo>
                  <a:lnTo>
                    <a:pt x="1579" y="30281"/>
                  </a:lnTo>
                  <a:lnTo>
                    <a:pt x="6159" y="37433"/>
                  </a:lnTo>
                  <a:lnTo>
                    <a:pt x="13358" y="42441"/>
                  </a:lnTo>
                  <a:lnTo>
                    <a:pt x="2815093" y="1251975"/>
                  </a:lnTo>
                  <a:lnTo>
                    <a:pt x="2832650" y="1211348"/>
                  </a:lnTo>
                  <a:lnTo>
                    <a:pt x="30884" y="1801"/>
                  </a:lnTo>
                  <a:lnTo>
                    <a:pt x="22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1475" y="2823972"/>
              <a:ext cx="345947" cy="9814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454" y="2837688"/>
              <a:ext cx="132715" cy="769620"/>
            </a:xfrm>
            <a:custGeom>
              <a:avLst/>
              <a:gdLst/>
              <a:ahLst/>
              <a:cxnLst/>
              <a:rect l="l" t="t" r="r" b="b"/>
              <a:pathLst>
                <a:path w="132715" h="769620">
                  <a:moveTo>
                    <a:pt x="0" y="635381"/>
                  </a:moveTo>
                  <a:lnTo>
                    <a:pt x="63995" y="769112"/>
                  </a:lnTo>
                  <a:lnTo>
                    <a:pt x="110112" y="680720"/>
                  </a:lnTo>
                  <a:lnTo>
                    <a:pt x="65519" y="680720"/>
                  </a:lnTo>
                  <a:lnTo>
                    <a:pt x="56946" y="678814"/>
                  </a:lnTo>
                  <a:lnTo>
                    <a:pt x="49993" y="673957"/>
                  </a:lnTo>
                  <a:lnTo>
                    <a:pt x="45373" y="666861"/>
                  </a:lnTo>
                  <a:lnTo>
                    <a:pt x="43802" y="658240"/>
                  </a:lnTo>
                  <a:lnTo>
                    <a:pt x="44181" y="636142"/>
                  </a:lnTo>
                  <a:lnTo>
                    <a:pt x="0" y="635381"/>
                  </a:lnTo>
                  <a:close/>
                </a:path>
                <a:path w="132715" h="769620">
                  <a:moveTo>
                    <a:pt x="44181" y="636142"/>
                  </a:moveTo>
                  <a:lnTo>
                    <a:pt x="49993" y="673957"/>
                  </a:lnTo>
                  <a:lnTo>
                    <a:pt x="65519" y="680720"/>
                  </a:lnTo>
                  <a:lnTo>
                    <a:pt x="74139" y="679094"/>
                  </a:lnTo>
                  <a:lnTo>
                    <a:pt x="81235" y="674481"/>
                  </a:lnTo>
                  <a:lnTo>
                    <a:pt x="86093" y="667557"/>
                  </a:lnTo>
                  <a:lnTo>
                    <a:pt x="87998" y="659002"/>
                  </a:lnTo>
                  <a:lnTo>
                    <a:pt x="88377" y="636904"/>
                  </a:lnTo>
                  <a:lnTo>
                    <a:pt x="44181" y="636142"/>
                  </a:lnTo>
                  <a:close/>
                </a:path>
                <a:path w="132715" h="769620">
                  <a:moveTo>
                    <a:pt x="88377" y="636904"/>
                  </a:moveTo>
                  <a:lnTo>
                    <a:pt x="81235" y="674481"/>
                  </a:lnTo>
                  <a:lnTo>
                    <a:pt x="65519" y="680720"/>
                  </a:lnTo>
                  <a:lnTo>
                    <a:pt x="110112" y="680720"/>
                  </a:lnTo>
                  <a:lnTo>
                    <a:pt x="132575" y="637666"/>
                  </a:lnTo>
                  <a:lnTo>
                    <a:pt x="88377" y="636904"/>
                  </a:lnTo>
                  <a:close/>
                </a:path>
                <a:path w="132715" h="769620">
                  <a:moveTo>
                    <a:pt x="77203" y="0"/>
                  </a:moveTo>
                  <a:lnTo>
                    <a:pt x="44181" y="636142"/>
                  </a:lnTo>
                  <a:lnTo>
                    <a:pt x="88377" y="636904"/>
                  </a:lnTo>
                  <a:lnTo>
                    <a:pt x="98920" y="22478"/>
                  </a:lnTo>
                  <a:lnTo>
                    <a:pt x="97366" y="13858"/>
                  </a:lnTo>
                  <a:lnTo>
                    <a:pt x="92776" y="6762"/>
                  </a:lnTo>
                  <a:lnTo>
                    <a:pt x="85829" y="1905"/>
                  </a:lnTo>
                  <a:lnTo>
                    <a:pt x="77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87355" y="3714559"/>
            <a:ext cx="56245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NULL</a:t>
            </a:r>
            <a:endParaRPr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02601" y="3809619"/>
            <a:ext cx="775335" cy="259556"/>
            <a:chOff x="9470135" y="3936491"/>
            <a:chExt cx="1033780" cy="346075"/>
          </a:xfrm>
        </p:grpSpPr>
        <p:sp>
          <p:nvSpPr>
            <p:cNvPr id="30" name="object 30"/>
            <p:cNvSpPr/>
            <p:nvPr/>
          </p:nvSpPr>
          <p:spPr>
            <a:xfrm>
              <a:off x="9470135" y="3936491"/>
              <a:ext cx="1033272" cy="345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09759" y="4019422"/>
              <a:ext cx="821055" cy="132715"/>
            </a:xfrm>
            <a:custGeom>
              <a:avLst/>
              <a:gdLst/>
              <a:ahLst/>
              <a:cxnLst/>
              <a:rect l="l" t="t" r="r" b="b"/>
              <a:pathLst>
                <a:path w="821054" h="132714">
                  <a:moveTo>
                    <a:pt x="778217" y="43814"/>
                  </a:moveTo>
                  <a:lnTo>
                    <a:pt x="709803" y="43814"/>
                  </a:lnTo>
                  <a:lnTo>
                    <a:pt x="718421" y="45386"/>
                  </a:lnTo>
                  <a:lnTo>
                    <a:pt x="725503" y="50006"/>
                  </a:lnTo>
                  <a:lnTo>
                    <a:pt x="730323" y="56959"/>
                  </a:lnTo>
                  <a:lnTo>
                    <a:pt x="732155" y="65531"/>
                  </a:lnTo>
                  <a:lnTo>
                    <a:pt x="730583" y="74152"/>
                  </a:lnTo>
                  <a:lnTo>
                    <a:pt x="725963" y="81248"/>
                  </a:lnTo>
                  <a:lnTo>
                    <a:pt x="719010" y="86106"/>
                  </a:lnTo>
                  <a:lnTo>
                    <a:pt x="710438" y="88010"/>
                  </a:lnTo>
                  <a:lnTo>
                    <a:pt x="688381" y="88365"/>
                  </a:lnTo>
                  <a:lnTo>
                    <a:pt x="689101" y="132587"/>
                  </a:lnTo>
                  <a:lnTo>
                    <a:pt x="820547" y="64134"/>
                  </a:lnTo>
                  <a:lnTo>
                    <a:pt x="778217" y="43814"/>
                  </a:lnTo>
                  <a:close/>
                </a:path>
                <a:path w="821054" h="132714">
                  <a:moveTo>
                    <a:pt x="687662" y="44170"/>
                  </a:moveTo>
                  <a:lnTo>
                    <a:pt x="21717" y="54863"/>
                  </a:lnTo>
                  <a:lnTo>
                    <a:pt x="0" y="77343"/>
                  </a:lnTo>
                  <a:lnTo>
                    <a:pt x="1905" y="85915"/>
                  </a:lnTo>
                  <a:lnTo>
                    <a:pt x="6762" y="92868"/>
                  </a:lnTo>
                  <a:lnTo>
                    <a:pt x="13858" y="97488"/>
                  </a:lnTo>
                  <a:lnTo>
                    <a:pt x="22479" y="99059"/>
                  </a:lnTo>
                  <a:lnTo>
                    <a:pt x="688381" y="88365"/>
                  </a:lnTo>
                  <a:lnTo>
                    <a:pt x="687662" y="44170"/>
                  </a:lnTo>
                  <a:close/>
                </a:path>
                <a:path w="821054" h="132714">
                  <a:moveTo>
                    <a:pt x="709803" y="43814"/>
                  </a:moveTo>
                  <a:lnTo>
                    <a:pt x="687662" y="44170"/>
                  </a:lnTo>
                  <a:lnTo>
                    <a:pt x="688381" y="88365"/>
                  </a:lnTo>
                  <a:lnTo>
                    <a:pt x="710438" y="88010"/>
                  </a:lnTo>
                  <a:lnTo>
                    <a:pt x="719010" y="86106"/>
                  </a:lnTo>
                  <a:lnTo>
                    <a:pt x="725963" y="81248"/>
                  </a:lnTo>
                  <a:lnTo>
                    <a:pt x="730583" y="74152"/>
                  </a:lnTo>
                  <a:lnTo>
                    <a:pt x="732155" y="65531"/>
                  </a:lnTo>
                  <a:lnTo>
                    <a:pt x="730323" y="56959"/>
                  </a:lnTo>
                  <a:lnTo>
                    <a:pt x="725503" y="50006"/>
                  </a:lnTo>
                  <a:lnTo>
                    <a:pt x="718421" y="45386"/>
                  </a:lnTo>
                  <a:lnTo>
                    <a:pt x="709803" y="43814"/>
                  </a:lnTo>
                  <a:close/>
                </a:path>
                <a:path w="821054" h="132714">
                  <a:moveTo>
                    <a:pt x="686943" y="0"/>
                  </a:moveTo>
                  <a:lnTo>
                    <a:pt x="687662" y="44170"/>
                  </a:lnTo>
                  <a:lnTo>
                    <a:pt x="709803" y="43814"/>
                  </a:lnTo>
                  <a:lnTo>
                    <a:pt x="778217" y="43814"/>
                  </a:lnTo>
                  <a:lnTo>
                    <a:pt x="686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2351" y="3646932"/>
            <a:ext cx="1155859" cy="7559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  <a:tabLst>
                <a:tab pos="704850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next</a:t>
            </a:r>
            <a:endParaRPr>
              <a:latin typeface="Arial"/>
              <a:cs typeface="Arial"/>
            </a:endParaRPr>
          </a:p>
          <a:p>
            <a:pPr marR="2858" algn="ctr">
              <a:spcBef>
                <a:spcPts val="1493"/>
              </a:spcBef>
            </a:pPr>
            <a:r>
              <a:rPr spc="38" dirty="0">
                <a:latin typeface="Arial"/>
                <a:cs typeface="Arial"/>
              </a:rPr>
              <a:t>temp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0937" y="3675982"/>
            <a:ext cx="1126808" cy="7431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  <a:tabLst>
                <a:tab pos="675799" algn="l"/>
              </a:tabLst>
            </a:pP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700" spc="-5" baseline="-2314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endParaRPr sz="2700" baseline="-2314">
              <a:latin typeface="Arial"/>
              <a:cs typeface="Arial"/>
            </a:endParaRPr>
          </a:p>
          <a:p>
            <a:pPr marR="63341" algn="r">
              <a:spcBef>
                <a:spcPts val="1414"/>
              </a:spcBef>
            </a:pPr>
            <a:r>
              <a:rPr spc="15" dirty="0">
                <a:latin typeface="Arial"/>
                <a:cs typeface="Arial"/>
              </a:rPr>
              <a:t>t</a:t>
            </a:r>
            <a:r>
              <a:rPr spc="34" dirty="0">
                <a:latin typeface="Arial"/>
                <a:cs typeface="Arial"/>
              </a:rPr>
              <a:t>e</a:t>
            </a:r>
            <a:r>
              <a:rPr spc="19" dirty="0">
                <a:latin typeface="Arial"/>
                <a:cs typeface="Arial"/>
              </a:rPr>
              <a:t>mp2</a:t>
            </a:r>
            <a:endParaRPr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55949" y="4050792"/>
            <a:ext cx="2059781" cy="881539"/>
            <a:chOff x="5541264" y="4258055"/>
            <a:chExt cx="2746375" cy="1175385"/>
          </a:xfrm>
        </p:grpSpPr>
        <p:sp>
          <p:nvSpPr>
            <p:cNvPr id="35" name="object 35"/>
            <p:cNvSpPr/>
            <p:nvPr/>
          </p:nvSpPr>
          <p:spPr>
            <a:xfrm>
              <a:off x="5541264" y="4258055"/>
              <a:ext cx="2746247" cy="11750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80880" y="4389500"/>
              <a:ext cx="2533650" cy="977900"/>
            </a:xfrm>
            <a:custGeom>
              <a:avLst/>
              <a:gdLst/>
              <a:ahLst/>
              <a:cxnLst/>
              <a:rect l="l" t="t" r="r" b="b"/>
              <a:pathLst>
                <a:path w="2533650" h="977900">
                  <a:moveTo>
                    <a:pt x="2401578" y="41404"/>
                  </a:moveTo>
                  <a:lnTo>
                    <a:pt x="14358" y="935101"/>
                  </a:lnTo>
                  <a:lnTo>
                    <a:pt x="6905" y="939760"/>
                  </a:lnTo>
                  <a:lnTo>
                    <a:pt x="1976" y="946658"/>
                  </a:lnTo>
                  <a:lnTo>
                    <a:pt x="0" y="954889"/>
                  </a:lnTo>
                  <a:lnTo>
                    <a:pt x="1404" y="963549"/>
                  </a:lnTo>
                  <a:lnTo>
                    <a:pt x="6064" y="970984"/>
                  </a:lnTo>
                  <a:lnTo>
                    <a:pt x="12961" y="975883"/>
                  </a:lnTo>
                  <a:lnTo>
                    <a:pt x="21193" y="977854"/>
                  </a:lnTo>
                  <a:lnTo>
                    <a:pt x="29852" y="976503"/>
                  </a:lnTo>
                  <a:lnTo>
                    <a:pt x="2417072" y="82806"/>
                  </a:lnTo>
                  <a:lnTo>
                    <a:pt x="2401578" y="41404"/>
                  </a:lnTo>
                  <a:close/>
                </a:path>
                <a:path w="2533650" h="977900">
                  <a:moveTo>
                    <a:pt x="2518068" y="32250"/>
                  </a:moveTo>
                  <a:lnTo>
                    <a:pt x="2430938" y="32250"/>
                  </a:lnTo>
                  <a:lnTo>
                    <a:pt x="2439169" y="34226"/>
                  </a:lnTo>
                  <a:lnTo>
                    <a:pt x="2446067" y="39155"/>
                  </a:lnTo>
                  <a:lnTo>
                    <a:pt x="2450726" y="46609"/>
                  </a:lnTo>
                  <a:lnTo>
                    <a:pt x="2452131" y="55268"/>
                  </a:lnTo>
                  <a:lnTo>
                    <a:pt x="2450155" y="63500"/>
                  </a:lnTo>
                  <a:lnTo>
                    <a:pt x="2445226" y="70397"/>
                  </a:lnTo>
                  <a:lnTo>
                    <a:pt x="2437772" y="75056"/>
                  </a:lnTo>
                  <a:lnTo>
                    <a:pt x="2417072" y="82806"/>
                  </a:lnTo>
                  <a:lnTo>
                    <a:pt x="2432565" y="124206"/>
                  </a:lnTo>
                  <a:lnTo>
                    <a:pt x="2518068" y="32250"/>
                  </a:lnTo>
                  <a:close/>
                </a:path>
                <a:path w="2533650" h="977900">
                  <a:moveTo>
                    <a:pt x="2430938" y="32250"/>
                  </a:moveTo>
                  <a:lnTo>
                    <a:pt x="2422278" y="33655"/>
                  </a:lnTo>
                  <a:lnTo>
                    <a:pt x="2401578" y="41404"/>
                  </a:lnTo>
                  <a:lnTo>
                    <a:pt x="2417072" y="82806"/>
                  </a:lnTo>
                  <a:lnTo>
                    <a:pt x="2437772" y="75056"/>
                  </a:lnTo>
                  <a:lnTo>
                    <a:pt x="2445226" y="70397"/>
                  </a:lnTo>
                  <a:lnTo>
                    <a:pt x="2450155" y="63500"/>
                  </a:lnTo>
                  <a:lnTo>
                    <a:pt x="2452131" y="55268"/>
                  </a:lnTo>
                  <a:lnTo>
                    <a:pt x="2450726" y="46609"/>
                  </a:lnTo>
                  <a:lnTo>
                    <a:pt x="2446067" y="39155"/>
                  </a:lnTo>
                  <a:lnTo>
                    <a:pt x="2439169" y="34226"/>
                  </a:lnTo>
                  <a:lnTo>
                    <a:pt x="2430938" y="32250"/>
                  </a:lnTo>
                  <a:close/>
                </a:path>
                <a:path w="2533650" h="977900">
                  <a:moveTo>
                    <a:pt x="2386083" y="0"/>
                  </a:moveTo>
                  <a:lnTo>
                    <a:pt x="2401578" y="41404"/>
                  </a:lnTo>
                  <a:lnTo>
                    <a:pt x="2422278" y="33655"/>
                  </a:lnTo>
                  <a:lnTo>
                    <a:pt x="2430938" y="32250"/>
                  </a:lnTo>
                  <a:lnTo>
                    <a:pt x="2518068" y="32250"/>
                  </a:lnTo>
                  <a:lnTo>
                    <a:pt x="2533530" y="15621"/>
                  </a:lnTo>
                  <a:lnTo>
                    <a:pt x="2386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64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8069" y="1776317"/>
            <a:ext cx="1795939" cy="40919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15" dirty="0">
                <a:latin typeface="Arial"/>
                <a:cs typeface="Arial"/>
              </a:rPr>
              <a:t>void </a:t>
            </a:r>
            <a:r>
              <a:rPr sz="1050" spc="-4" dirty="0">
                <a:latin typeface="Arial"/>
                <a:cs typeface="Arial"/>
              </a:rPr>
              <a:t>delete_node(int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3" dirty="0">
                <a:latin typeface="Arial"/>
                <a:cs typeface="Arial"/>
              </a:rPr>
              <a:t>n){</a:t>
            </a:r>
            <a:endParaRPr sz="1050">
              <a:latin typeface="Arial"/>
              <a:cs typeface="Arial"/>
            </a:endParaRPr>
          </a:p>
          <a:p>
            <a:pPr marL="352425">
              <a:spcBef>
                <a:spcPts val="1260"/>
              </a:spcBef>
            </a:pPr>
            <a:r>
              <a:rPr sz="1050" spc="26" dirty="0">
                <a:latin typeface="Arial"/>
                <a:cs typeface="Arial"/>
              </a:rPr>
              <a:t>int</a:t>
            </a:r>
            <a:r>
              <a:rPr sz="1050" spc="-4" dirty="0">
                <a:latin typeface="Arial"/>
                <a:cs typeface="Arial"/>
              </a:rPr>
              <a:t> </a:t>
            </a:r>
            <a:r>
              <a:rPr sz="1050" spc="-26" dirty="0">
                <a:latin typeface="Arial"/>
                <a:cs typeface="Arial"/>
              </a:rPr>
              <a:t>i;</a:t>
            </a:r>
            <a:endParaRPr sz="1050">
              <a:latin typeface="Arial"/>
              <a:cs typeface="Arial"/>
            </a:endParaRPr>
          </a:p>
          <a:p>
            <a:pPr marL="352425" marR="172403">
              <a:lnSpc>
                <a:spcPct val="200000"/>
              </a:lnSpc>
            </a:pPr>
            <a:r>
              <a:rPr sz="1050" spc="8" dirty="0">
                <a:latin typeface="Arial"/>
                <a:cs typeface="Arial"/>
              </a:rPr>
              <a:t>struct </a:t>
            </a:r>
            <a:r>
              <a:rPr sz="1050" spc="15" dirty="0">
                <a:latin typeface="Arial"/>
                <a:cs typeface="Arial"/>
              </a:rPr>
              <a:t>node*</a:t>
            </a:r>
            <a:r>
              <a:rPr sz="1050" spc="-86" dirty="0">
                <a:latin typeface="Arial"/>
                <a:cs typeface="Arial"/>
              </a:rPr>
              <a:t> </a:t>
            </a:r>
            <a:r>
              <a:rPr sz="1050" spc="4" dirty="0">
                <a:latin typeface="Arial"/>
                <a:cs typeface="Arial"/>
              </a:rPr>
              <a:t>temp,*p;  </a:t>
            </a:r>
            <a:r>
              <a:rPr sz="1050" spc="26" dirty="0">
                <a:latin typeface="Arial"/>
                <a:cs typeface="Arial"/>
              </a:rPr>
              <a:t>temp=root;</a:t>
            </a:r>
            <a:endParaRPr sz="1050">
              <a:latin typeface="Arial"/>
              <a:cs typeface="Arial"/>
            </a:endParaRPr>
          </a:p>
          <a:p>
            <a:pPr marL="352425">
              <a:spcBef>
                <a:spcPts val="1264"/>
              </a:spcBef>
            </a:pPr>
            <a:r>
              <a:rPr sz="1050" spc="15" dirty="0">
                <a:latin typeface="Arial"/>
                <a:cs typeface="Arial"/>
              </a:rPr>
              <a:t>if(n==1){</a:t>
            </a:r>
            <a:endParaRPr sz="1050">
              <a:latin typeface="Arial"/>
              <a:cs typeface="Arial"/>
            </a:endParaRPr>
          </a:p>
          <a:p>
            <a:pPr marL="695325"/>
            <a:r>
              <a:rPr sz="1050" spc="30" dirty="0">
                <a:latin typeface="Arial"/>
                <a:cs typeface="Arial"/>
              </a:rPr>
              <a:t>root=temp-&gt;link;</a:t>
            </a:r>
            <a:endParaRPr sz="1050">
              <a:latin typeface="Arial"/>
              <a:cs typeface="Arial"/>
            </a:endParaRPr>
          </a:p>
          <a:p>
            <a:pPr marL="352425">
              <a:spcBef>
                <a:spcPts val="1256"/>
              </a:spcBef>
            </a:pPr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352425"/>
            <a:r>
              <a:rPr sz="1050" spc="-34" dirty="0">
                <a:latin typeface="Arial"/>
                <a:cs typeface="Arial"/>
              </a:rPr>
              <a:t>else{</a:t>
            </a:r>
            <a:endParaRPr sz="105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175">
              <a:latin typeface="Arial"/>
              <a:cs typeface="Arial"/>
            </a:endParaRPr>
          </a:p>
          <a:p>
            <a:pPr marL="352425">
              <a:spcBef>
                <a:spcPts val="4"/>
              </a:spcBef>
            </a:pPr>
            <a:r>
              <a:rPr sz="1050" spc="19" dirty="0">
                <a:latin typeface="Arial"/>
                <a:cs typeface="Arial"/>
              </a:rPr>
              <a:t>for(i=1;i&lt;n-1;i++){</a:t>
            </a:r>
            <a:endParaRPr sz="1050">
              <a:latin typeface="Arial"/>
              <a:cs typeface="Arial"/>
            </a:endParaRPr>
          </a:p>
          <a:p>
            <a:pPr marL="695325">
              <a:spcBef>
                <a:spcPts val="1260"/>
              </a:spcBef>
            </a:pPr>
            <a:r>
              <a:rPr sz="1050" spc="26" dirty="0">
                <a:latin typeface="Arial"/>
                <a:cs typeface="Arial"/>
              </a:rPr>
              <a:t>temp=temp-&gt;link;</a:t>
            </a:r>
            <a:endParaRPr sz="1050">
              <a:latin typeface="Arial"/>
              <a:cs typeface="Arial"/>
            </a:endParaRPr>
          </a:p>
          <a:p>
            <a:pPr marL="352425">
              <a:spcBef>
                <a:spcPts val="1260"/>
              </a:spcBef>
            </a:pPr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352425"/>
            <a:r>
              <a:rPr sz="1050" spc="30" dirty="0">
                <a:latin typeface="Arial"/>
                <a:cs typeface="Arial"/>
              </a:rPr>
              <a:t>p=temp-&gt;link;</a:t>
            </a:r>
            <a:endParaRPr sz="1050">
              <a:latin typeface="Arial"/>
              <a:cs typeface="Arial"/>
            </a:endParaRPr>
          </a:p>
          <a:p>
            <a:pPr marL="352425"/>
            <a:r>
              <a:rPr sz="1050" spc="30" dirty="0">
                <a:latin typeface="Arial"/>
                <a:cs typeface="Arial"/>
              </a:rPr>
              <a:t>temp-&gt;link=p-&gt;link;</a:t>
            </a:r>
            <a:endParaRPr sz="1050">
              <a:latin typeface="Arial"/>
              <a:cs typeface="Arial"/>
            </a:endParaRPr>
          </a:p>
          <a:p>
            <a:pPr marL="9525">
              <a:spcBef>
                <a:spcPts val="1260"/>
              </a:spcBef>
            </a:pPr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9525"/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" y="1578579"/>
            <a:ext cx="7886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/>
              <a:t>//</a:t>
            </a:r>
            <a:r>
              <a:rPr sz="1350" spc="-49" dirty="0"/>
              <a:t>D</a:t>
            </a:r>
            <a:r>
              <a:rPr sz="1350" spc="-41" dirty="0"/>
              <a:t>e</a:t>
            </a:r>
            <a:r>
              <a:rPr sz="1350" spc="-11" dirty="0"/>
              <a:t>l</a:t>
            </a:r>
            <a:r>
              <a:rPr sz="1350" spc="-23" dirty="0"/>
              <a:t>e</a:t>
            </a:r>
            <a:r>
              <a:rPr sz="1350" spc="38" dirty="0"/>
              <a:t>tion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2961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405083"/>
            <a:ext cx="274320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94" dirty="0">
                <a:latin typeface="Verdana"/>
                <a:cs typeface="Verdana"/>
              </a:rPr>
              <a:t>S</a:t>
            </a:r>
            <a:r>
              <a:rPr spc="-131" dirty="0">
                <a:latin typeface="Verdana"/>
                <a:cs typeface="Verdana"/>
              </a:rPr>
              <a:t>e</a:t>
            </a:r>
            <a:r>
              <a:rPr spc="-217" dirty="0">
                <a:latin typeface="Verdana"/>
                <a:cs typeface="Verdana"/>
              </a:rPr>
              <a:t>a</a:t>
            </a:r>
            <a:r>
              <a:rPr spc="-206" dirty="0">
                <a:latin typeface="Verdana"/>
                <a:cs typeface="Verdana"/>
              </a:rPr>
              <a:t>r</a:t>
            </a:r>
            <a:r>
              <a:rPr spc="-169" dirty="0">
                <a:latin typeface="Verdana"/>
                <a:cs typeface="Verdana"/>
              </a:rPr>
              <a:t>ch</a:t>
            </a:r>
            <a:r>
              <a:rPr spc="-75" dirty="0">
                <a:latin typeface="Verdana"/>
                <a:cs typeface="Verdana"/>
              </a:rPr>
              <a:t>i</a:t>
            </a:r>
            <a:r>
              <a:rPr spc="-105" dirty="0">
                <a:latin typeface="Verdana"/>
                <a:cs typeface="Verdana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85" y="2768918"/>
            <a:ext cx="7404259" cy="16601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217" dirty="0">
                <a:latin typeface="Verdana"/>
                <a:cs typeface="Verdana"/>
              </a:rPr>
              <a:t>To </a:t>
            </a:r>
            <a:r>
              <a:rPr spc="-127" dirty="0">
                <a:latin typeface="Verdana"/>
                <a:cs typeface="Verdana"/>
              </a:rPr>
              <a:t>search </a:t>
            </a:r>
            <a:r>
              <a:rPr spc="-98" dirty="0">
                <a:latin typeface="Verdana"/>
                <a:cs typeface="Verdana"/>
              </a:rPr>
              <a:t>in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105" dirty="0">
                <a:latin typeface="Verdana"/>
                <a:cs typeface="Verdana"/>
              </a:rPr>
              <a:t>linked </a:t>
            </a:r>
            <a:r>
              <a:rPr spc="-131" dirty="0">
                <a:latin typeface="Verdana"/>
                <a:cs typeface="Verdana"/>
              </a:rPr>
              <a:t>list </a:t>
            </a:r>
            <a:r>
              <a:rPr spc="-127" dirty="0">
                <a:latin typeface="Verdana"/>
                <a:cs typeface="Verdana"/>
              </a:rPr>
              <a:t>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79" dirty="0">
                <a:latin typeface="Verdana"/>
                <a:cs typeface="Verdana"/>
              </a:rPr>
              <a:t>follow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27" dirty="0">
                <a:latin typeface="Verdana"/>
                <a:cs typeface="Verdana"/>
              </a:rPr>
              <a:t>steps </a:t>
            </a:r>
            <a:r>
              <a:rPr spc="-101" dirty="0">
                <a:latin typeface="Verdana"/>
                <a:cs typeface="Verdana"/>
              </a:rPr>
              <a:t>given</a:t>
            </a:r>
            <a:r>
              <a:rPr spc="165" dirty="0">
                <a:latin typeface="Verdana"/>
                <a:cs typeface="Verdana"/>
              </a:rPr>
              <a:t> </a:t>
            </a:r>
            <a:r>
              <a:rPr spc="-131" dirty="0">
                <a:latin typeface="Verdana"/>
                <a:cs typeface="Verdana"/>
              </a:rPr>
              <a:t>below:</a:t>
            </a:r>
            <a:endParaRPr>
              <a:latin typeface="Verdana"/>
              <a:cs typeface="Verdana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1763">
              <a:latin typeface="Verdana"/>
              <a:cs typeface="Verdana"/>
            </a:endParaRPr>
          </a:p>
          <a:p>
            <a:pPr marL="609124" marR="420529" lvl="1" indent="-257175">
              <a:buFont typeface="Wingdings"/>
              <a:buChar char=""/>
              <a:tabLst>
                <a:tab pos="609600" algn="l"/>
              </a:tabLst>
            </a:pPr>
            <a:r>
              <a:rPr spc="-105" dirty="0">
                <a:latin typeface="Verdana"/>
                <a:cs typeface="Verdana"/>
              </a:rPr>
              <a:t>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105" dirty="0">
                <a:latin typeface="Verdana"/>
                <a:cs typeface="Verdana"/>
              </a:rPr>
              <a:t>which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05" dirty="0">
                <a:latin typeface="Verdana"/>
                <a:cs typeface="Verdana"/>
              </a:rPr>
              <a:t>assigned </a:t>
            </a:r>
            <a:r>
              <a:rPr spc="-124" dirty="0">
                <a:latin typeface="Verdana"/>
                <a:cs typeface="Verdana"/>
              </a:rPr>
              <a:t>with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16" dirty="0">
                <a:latin typeface="Verdana"/>
                <a:cs typeface="Verdana"/>
              </a:rPr>
              <a:t>address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90" dirty="0">
                <a:latin typeface="Verdana"/>
                <a:cs typeface="Verdana"/>
              </a:rPr>
              <a:t>head  </a:t>
            </a:r>
            <a:r>
              <a:rPr spc="-135" dirty="0">
                <a:latin typeface="Verdana"/>
                <a:cs typeface="Verdana"/>
              </a:rPr>
              <a:t>pointer.</a:t>
            </a:r>
            <a:endParaRPr>
              <a:latin typeface="Verdana"/>
              <a:cs typeface="Verdana"/>
            </a:endParaRPr>
          </a:p>
          <a:p>
            <a:pPr lvl="1">
              <a:spcBef>
                <a:spcPts val="19"/>
              </a:spcBef>
              <a:buFont typeface="Wingdings"/>
              <a:buChar char=""/>
            </a:pPr>
            <a:endParaRPr sz="1763">
              <a:latin typeface="Verdana"/>
              <a:cs typeface="Verdana"/>
            </a:endParaRPr>
          </a:p>
          <a:p>
            <a:pPr marL="609124" lvl="1" indent="-257651">
              <a:spcBef>
                <a:spcPts val="4"/>
              </a:spcBef>
              <a:buFont typeface="Wingdings"/>
              <a:buChar char=""/>
              <a:tabLst>
                <a:tab pos="609600" algn="l"/>
              </a:tabLst>
            </a:pPr>
            <a:r>
              <a:rPr spc="-105" dirty="0">
                <a:latin typeface="Verdana"/>
                <a:cs typeface="Verdana"/>
              </a:rPr>
              <a:t>Then </a:t>
            </a:r>
            <a:r>
              <a:rPr spc="-127" dirty="0">
                <a:latin typeface="Verdana"/>
                <a:cs typeface="Verdana"/>
              </a:rPr>
              <a:t>we start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38" dirty="0">
                <a:latin typeface="Verdana"/>
                <a:cs typeface="Verdana"/>
              </a:rPr>
              <a:t>loop </a:t>
            </a:r>
            <a:r>
              <a:rPr spc="-105" dirty="0">
                <a:latin typeface="Verdana"/>
                <a:cs typeface="Verdana"/>
              </a:rPr>
              <a:t>until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35" dirty="0">
                <a:latin typeface="Verdana"/>
                <a:cs typeface="Verdana"/>
              </a:rPr>
              <a:t>last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05" dirty="0">
                <a:latin typeface="Verdana"/>
                <a:cs typeface="Verdana"/>
              </a:rPr>
              <a:t>linked </a:t>
            </a:r>
            <a:r>
              <a:rPr spc="-131" dirty="0">
                <a:latin typeface="Verdana"/>
                <a:cs typeface="Verdana"/>
              </a:rPr>
              <a:t>list </a:t>
            </a:r>
            <a:r>
              <a:rPr spc="-68" dirty="0">
                <a:latin typeface="Verdana"/>
                <a:cs typeface="Verdana"/>
              </a:rPr>
              <a:t>to</a:t>
            </a:r>
            <a:r>
              <a:rPr spc="26" dirty="0">
                <a:latin typeface="Verdana"/>
                <a:cs typeface="Verdana"/>
              </a:rPr>
              <a:t> </a:t>
            </a:r>
            <a:r>
              <a:rPr spc="-143" dirty="0">
                <a:latin typeface="Verdana"/>
                <a:cs typeface="Verdana"/>
              </a:rPr>
              <a:t>search.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4667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1394" y="1776317"/>
            <a:ext cx="2007870" cy="35777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6200">
              <a:spcBef>
                <a:spcPts val="79"/>
              </a:spcBef>
            </a:pPr>
            <a:r>
              <a:rPr sz="1050" spc="26" dirty="0">
                <a:latin typeface="Arial"/>
                <a:cs typeface="Arial"/>
              </a:rPr>
              <a:t>int </a:t>
            </a:r>
            <a:r>
              <a:rPr sz="1050" spc="-15" dirty="0">
                <a:latin typeface="Arial"/>
                <a:cs typeface="Arial"/>
              </a:rPr>
              <a:t>search(int</a:t>
            </a:r>
            <a:r>
              <a:rPr sz="1050" spc="-41" dirty="0">
                <a:latin typeface="Arial"/>
                <a:cs typeface="Arial"/>
              </a:rPr>
              <a:t> </a:t>
            </a:r>
            <a:r>
              <a:rPr sz="1050" spc="-23" dirty="0">
                <a:latin typeface="Arial"/>
                <a:cs typeface="Arial"/>
              </a:rPr>
              <a:t>n){</a:t>
            </a:r>
            <a:endParaRPr sz="1050">
              <a:latin typeface="Arial"/>
              <a:cs typeface="Arial"/>
            </a:endParaRPr>
          </a:p>
          <a:p>
            <a:pPr marL="419100">
              <a:spcBef>
                <a:spcPts val="1260"/>
              </a:spcBef>
            </a:pPr>
            <a:r>
              <a:rPr sz="1050" spc="26" dirty="0">
                <a:latin typeface="Arial"/>
                <a:cs typeface="Arial"/>
              </a:rPr>
              <a:t>int</a:t>
            </a:r>
            <a:r>
              <a:rPr sz="1050" spc="-4" dirty="0">
                <a:latin typeface="Arial"/>
                <a:cs typeface="Arial"/>
              </a:rPr>
              <a:t> </a:t>
            </a:r>
            <a:r>
              <a:rPr sz="1050" spc="-26" dirty="0">
                <a:latin typeface="Arial"/>
                <a:cs typeface="Arial"/>
              </a:rPr>
              <a:t>i;</a:t>
            </a:r>
            <a:endParaRPr sz="1050">
              <a:latin typeface="Arial"/>
              <a:cs typeface="Arial"/>
            </a:endParaRPr>
          </a:p>
          <a:p>
            <a:pPr marL="419100"/>
            <a:r>
              <a:rPr sz="1050" spc="8" dirty="0">
                <a:latin typeface="Arial"/>
                <a:cs typeface="Arial"/>
              </a:rPr>
              <a:t>struct </a:t>
            </a:r>
            <a:r>
              <a:rPr sz="1050" spc="15" dirty="0">
                <a:latin typeface="Arial"/>
                <a:cs typeface="Arial"/>
              </a:rPr>
              <a:t>node*</a:t>
            </a:r>
            <a:r>
              <a:rPr sz="1050" spc="-38" dirty="0">
                <a:latin typeface="Arial"/>
                <a:cs typeface="Arial"/>
              </a:rPr>
              <a:t> </a:t>
            </a:r>
            <a:r>
              <a:rPr sz="1050" spc="8" dirty="0">
                <a:latin typeface="Arial"/>
                <a:cs typeface="Arial"/>
              </a:rPr>
              <a:t>temp;</a:t>
            </a:r>
            <a:endParaRPr sz="1050">
              <a:latin typeface="Arial"/>
              <a:cs typeface="Arial"/>
            </a:endParaRPr>
          </a:p>
          <a:p>
            <a:pPr marL="419100" marR="782955">
              <a:lnSpc>
                <a:spcPct val="200000"/>
              </a:lnSpc>
            </a:pPr>
            <a:r>
              <a:rPr sz="1050" spc="26" dirty="0">
                <a:latin typeface="Arial"/>
                <a:cs typeface="Arial"/>
              </a:rPr>
              <a:t>temp=root;  int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8" dirty="0">
                <a:latin typeface="Arial"/>
                <a:cs typeface="Arial"/>
              </a:rPr>
              <a:t>l=length();</a:t>
            </a:r>
            <a:endParaRPr sz="1050">
              <a:latin typeface="Arial"/>
              <a:cs typeface="Arial"/>
            </a:endParaRPr>
          </a:p>
          <a:p>
            <a:pPr marL="419100">
              <a:spcBef>
                <a:spcPts val="4"/>
              </a:spcBef>
            </a:pPr>
            <a:r>
              <a:rPr sz="1050" spc="23" dirty="0">
                <a:latin typeface="Arial"/>
                <a:cs typeface="Arial"/>
              </a:rPr>
              <a:t>for(i=1;i&lt;=l;i++){</a:t>
            </a:r>
            <a:endParaRPr sz="1050">
              <a:latin typeface="Arial"/>
              <a:cs typeface="Arial"/>
            </a:endParaRPr>
          </a:p>
          <a:p>
            <a:pPr marL="762000">
              <a:spcBef>
                <a:spcPts val="1256"/>
              </a:spcBef>
            </a:pPr>
            <a:r>
              <a:rPr sz="1050" spc="23" dirty="0">
                <a:latin typeface="Arial"/>
                <a:cs typeface="Arial"/>
              </a:rPr>
              <a:t>if(temp-&gt;data==n){</a:t>
            </a:r>
            <a:endParaRPr sz="1050">
              <a:latin typeface="Arial"/>
              <a:cs typeface="Arial"/>
            </a:endParaRPr>
          </a:p>
          <a:p>
            <a:pPr marL="762000" marR="148590">
              <a:lnSpc>
                <a:spcPct val="200000"/>
              </a:lnSpc>
              <a:tabLst>
                <a:tab pos="1104900" algn="l"/>
              </a:tabLst>
            </a:pPr>
            <a:r>
              <a:rPr sz="1575" spc="-50" baseline="-67460" dirty="0">
                <a:latin typeface="Arial"/>
                <a:cs typeface="Arial"/>
              </a:rPr>
              <a:t>}	</a:t>
            </a:r>
            <a:r>
              <a:rPr sz="1050" spc="11" dirty="0">
                <a:latin typeface="Arial"/>
                <a:cs typeface="Arial"/>
              </a:rPr>
              <a:t>return </a:t>
            </a:r>
            <a:r>
              <a:rPr sz="1050" spc="-26" dirty="0">
                <a:latin typeface="Arial"/>
                <a:cs typeface="Arial"/>
              </a:rPr>
              <a:t>i;  </a:t>
            </a:r>
            <a:r>
              <a:rPr sz="1050" spc="19" dirty="0">
                <a:latin typeface="Arial"/>
                <a:cs typeface="Arial"/>
              </a:rPr>
              <a:t>tem</a:t>
            </a:r>
            <a:r>
              <a:rPr sz="1050" spc="68" dirty="0">
                <a:latin typeface="Arial"/>
                <a:cs typeface="Arial"/>
              </a:rPr>
              <a:t>p=t</a:t>
            </a:r>
            <a:r>
              <a:rPr sz="1050" spc="11" dirty="0">
                <a:latin typeface="Arial"/>
                <a:cs typeface="Arial"/>
              </a:rPr>
              <a:t>emp</a:t>
            </a:r>
            <a:r>
              <a:rPr sz="1050" spc="71" dirty="0">
                <a:latin typeface="Arial"/>
                <a:cs typeface="Arial"/>
              </a:rPr>
              <a:t>-</a:t>
            </a:r>
            <a:r>
              <a:rPr sz="1050" spc="53" dirty="0">
                <a:latin typeface="Arial"/>
                <a:cs typeface="Arial"/>
              </a:rPr>
              <a:t>&gt;l</a:t>
            </a:r>
            <a:r>
              <a:rPr sz="1050" spc="23" dirty="0">
                <a:latin typeface="Arial"/>
                <a:cs typeface="Arial"/>
              </a:rPr>
              <a:t>i</a:t>
            </a:r>
            <a:r>
              <a:rPr sz="1050" spc="4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k</a:t>
            </a:r>
            <a:r>
              <a:rPr sz="1050" spc="-64" dirty="0"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419100">
              <a:spcBef>
                <a:spcPts val="1264"/>
              </a:spcBef>
            </a:pPr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19100"/>
            <a:r>
              <a:rPr sz="1050" spc="8" dirty="0">
                <a:latin typeface="Arial"/>
                <a:cs typeface="Arial"/>
              </a:rPr>
              <a:t>if(i&gt;l){</a:t>
            </a:r>
            <a:endParaRPr sz="1050">
              <a:latin typeface="Arial"/>
              <a:cs typeface="Arial"/>
            </a:endParaRPr>
          </a:p>
          <a:p>
            <a:pPr marL="419100">
              <a:tabLst>
                <a:tab pos="762000" algn="l"/>
              </a:tabLst>
            </a:pPr>
            <a:r>
              <a:rPr sz="1575" spc="-50" baseline="-67460" dirty="0">
                <a:latin typeface="Arial"/>
                <a:cs typeface="Arial"/>
              </a:rPr>
              <a:t>}	</a:t>
            </a:r>
            <a:r>
              <a:rPr sz="1050" spc="11" dirty="0">
                <a:latin typeface="Arial"/>
                <a:cs typeface="Arial"/>
              </a:rPr>
              <a:t>return</a:t>
            </a:r>
            <a:r>
              <a:rPr sz="1050" spc="-19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0;</a:t>
            </a:r>
            <a:endParaRPr sz="1050">
              <a:latin typeface="Arial"/>
              <a:cs typeface="Arial"/>
            </a:endParaRPr>
          </a:p>
          <a:p>
            <a:pPr marL="76200">
              <a:spcBef>
                <a:spcPts val="2520"/>
              </a:spcBef>
            </a:pPr>
            <a:r>
              <a:rPr sz="1050" spc="-34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" y="1578579"/>
            <a:ext cx="89439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46" dirty="0"/>
              <a:t>//</a:t>
            </a:r>
            <a:r>
              <a:rPr sz="1350" spc="-105" dirty="0"/>
              <a:t>Se</a:t>
            </a:r>
            <a:r>
              <a:rPr sz="1350" spc="-101" dirty="0"/>
              <a:t>a</a:t>
            </a:r>
            <a:r>
              <a:rPr sz="1350" spc="-15" dirty="0"/>
              <a:t>r</a:t>
            </a:r>
            <a:r>
              <a:rPr sz="1350" spc="-26" dirty="0"/>
              <a:t>c</a:t>
            </a:r>
            <a:r>
              <a:rPr sz="1350" spc="23" dirty="0"/>
              <a:t>hing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0268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089" y="990600"/>
            <a:ext cx="5031821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80" dirty="0"/>
              <a:t>Uses </a:t>
            </a:r>
            <a:r>
              <a:rPr spc="68" dirty="0"/>
              <a:t>of </a:t>
            </a:r>
            <a:r>
              <a:rPr spc="-60" dirty="0"/>
              <a:t>Linked</a:t>
            </a:r>
            <a:r>
              <a:rPr spc="-191" dirty="0"/>
              <a:t> </a:t>
            </a:r>
            <a:r>
              <a:rPr spc="-83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018499"/>
            <a:ext cx="7597140" cy="3004349"/>
          </a:xfrm>
          <a:prstGeom prst="rect">
            <a:avLst/>
          </a:prstGeom>
        </p:spPr>
        <p:txBody>
          <a:bodyPr vert="horz" wrap="square" lIns="0" tIns="199073" rIns="0" bIns="0" rtlCol="0">
            <a:spAutoFit/>
          </a:bodyPr>
          <a:lstStyle/>
          <a:p>
            <a:pPr marL="325279" indent="-316230">
              <a:spcBef>
                <a:spcPts val="1568"/>
              </a:spcBef>
              <a:buAutoNum type="arabicPeriod"/>
              <a:tabLst>
                <a:tab pos="325755" algn="l"/>
              </a:tabLst>
            </a:pPr>
            <a:r>
              <a:rPr sz="2400" dirty="0">
                <a:latin typeface="Arial"/>
                <a:cs typeface="Arial"/>
              </a:rPr>
              <a:t>Web-browsers</a:t>
            </a:r>
          </a:p>
          <a:p>
            <a:pPr marL="695325">
              <a:spcBef>
                <a:spcPts val="1301"/>
              </a:spcBef>
            </a:pPr>
            <a:r>
              <a:rPr sz="2100" spc="-49" dirty="0">
                <a:latin typeface="Arial"/>
                <a:cs typeface="Arial"/>
              </a:rPr>
              <a:t>A </a:t>
            </a:r>
            <a:r>
              <a:rPr sz="2100" spc="68" dirty="0">
                <a:latin typeface="Arial"/>
                <a:cs typeface="Arial"/>
              </a:rPr>
              <a:t>good </a:t>
            </a:r>
            <a:r>
              <a:rPr sz="2100" spc="-23" dirty="0">
                <a:latin typeface="Arial"/>
                <a:cs typeface="Arial"/>
              </a:rPr>
              <a:t>example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is </a:t>
            </a:r>
            <a:r>
              <a:rPr sz="2100" spc="-8" dirty="0">
                <a:latin typeface="Arial"/>
                <a:cs typeface="Arial"/>
              </a:rPr>
              <a:t>web-browsers, </a:t>
            </a:r>
            <a:r>
              <a:rPr sz="2100" spc="-15" dirty="0">
                <a:latin typeface="Arial"/>
                <a:cs typeface="Arial"/>
              </a:rPr>
              <a:t>where </a:t>
            </a:r>
            <a:r>
              <a:rPr sz="2100" spc="79" dirty="0">
                <a:latin typeface="Arial"/>
                <a:cs typeface="Arial"/>
              </a:rPr>
              <a:t>it </a:t>
            </a:r>
            <a:r>
              <a:rPr sz="2100" spc="-45" dirty="0">
                <a:latin typeface="Arial"/>
                <a:cs typeface="Arial"/>
              </a:rPr>
              <a:t>creates</a:t>
            </a:r>
            <a:r>
              <a:rPr sz="2100" spc="113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  <a:p>
            <a:pPr marL="9525"/>
            <a:r>
              <a:rPr lang="en-IN" sz="2100" spc="8" dirty="0">
                <a:latin typeface="Arial"/>
                <a:cs typeface="Arial"/>
              </a:rPr>
              <a:t>L</a:t>
            </a:r>
            <a:r>
              <a:rPr sz="2100" spc="8" dirty="0">
                <a:latin typeface="Arial"/>
                <a:cs typeface="Arial"/>
              </a:rPr>
              <a:t>inke</a:t>
            </a:r>
            <a:r>
              <a:rPr lang="en-US" sz="2100" spc="8" dirty="0">
                <a:latin typeface="Arial"/>
                <a:cs typeface="Arial"/>
              </a:rPr>
              <a:t>d</a:t>
            </a:r>
            <a:r>
              <a:rPr lang="en-US" sz="210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history	</a:t>
            </a:r>
            <a:r>
              <a:rPr sz="2100" spc="-26" dirty="0">
                <a:latin typeface="Arial"/>
                <a:cs typeface="Arial"/>
              </a:rPr>
              <a:t>(traversal </a:t>
            </a:r>
            <a:r>
              <a:rPr sz="2100" spc="68" dirty="0">
                <a:latin typeface="Arial"/>
                <a:cs typeface="Arial"/>
              </a:rPr>
              <a:t>of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-4" dirty="0">
                <a:latin typeface="Arial"/>
                <a:cs typeface="Arial"/>
              </a:rPr>
              <a:t>list) </a:t>
            </a:r>
            <a:r>
              <a:rPr sz="2100" spc="49" dirty="0">
                <a:latin typeface="Arial"/>
                <a:cs typeface="Arial"/>
              </a:rPr>
              <a:t>or </a:t>
            </a:r>
            <a:r>
              <a:rPr sz="2100" spc="-56" dirty="0">
                <a:latin typeface="Arial"/>
                <a:cs typeface="Arial"/>
              </a:rPr>
              <a:t>press </a:t>
            </a:r>
            <a:r>
              <a:rPr sz="2100" spc="-26" dirty="0">
                <a:latin typeface="Arial"/>
                <a:cs typeface="Arial"/>
              </a:rPr>
              <a:t>back </a:t>
            </a:r>
            <a:r>
              <a:rPr sz="2100" spc="45" dirty="0">
                <a:latin typeface="Arial"/>
                <a:cs typeface="Arial"/>
              </a:rPr>
              <a:t>button, </a:t>
            </a:r>
            <a:r>
              <a:rPr sz="2100" spc="26" dirty="0">
                <a:latin typeface="Arial"/>
                <a:cs typeface="Arial"/>
              </a:rPr>
              <a:t>the </a:t>
            </a:r>
            <a:r>
              <a:rPr sz="2100" spc="-4" dirty="0">
                <a:latin typeface="Arial"/>
                <a:cs typeface="Arial"/>
              </a:rPr>
              <a:t>previous  </a:t>
            </a:r>
            <a:r>
              <a:rPr sz="2100" spc="4" dirty="0">
                <a:latin typeface="Arial"/>
                <a:cs typeface="Arial"/>
              </a:rPr>
              <a:t>node's</a:t>
            </a:r>
            <a:r>
              <a:rPr lang="en-US" sz="2100" spc="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 </a:t>
            </a:r>
            <a:r>
              <a:rPr sz="2100" spc="-60" dirty="0">
                <a:latin typeface="Arial"/>
                <a:cs typeface="Arial"/>
              </a:rPr>
              <a:t>is</a:t>
            </a:r>
            <a:r>
              <a:rPr sz="2100" spc="-8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fetched.</a:t>
            </a:r>
            <a:endParaRPr sz="2100" dirty="0">
              <a:latin typeface="Arial"/>
              <a:cs typeface="Arial"/>
            </a:endParaRPr>
          </a:p>
          <a:p>
            <a:pPr marL="410528" indent="-401479">
              <a:spcBef>
                <a:spcPts val="1103"/>
              </a:spcBef>
              <a:buAutoNum type="arabicPeriod" startAt="2"/>
              <a:tabLst>
                <a:tab pos="410528" algn="l"/>
                <a:tab pos="411004" algn="l"/>
              </a:tabLst>
            </a:pPr>
            <a:r>
              <a:rPr sz="2400" spc="-90" dirty="0">
                <a:latin typeface="Arial"/>
                <a:cs typeface="Arial"/>
              </a:rPr>
              <a:t>Stacks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queues</a:t>
            </a:r>
            <a:endParaRPr lang="en-US" sz="2400" dirty="0">
              <a:latin typeface="Arial"/>
              <a:cs typeface="Arial"/>
            </a:endParaRPr>
          </a:p>
          <a:p>
            <a:pPr marL="9049">
              <a:spcBef>
                <a:spcPts val="1103"/>
              </a:spcBef>
              <a:tabLst>
                <a:tab pos="410528" algn="l"/>
                <a:tab pos="411004" algn="l"/>
              </a:tabLst>
            </a:pPr>
            <a:r>
              <a:rPr sz="2100" spc="53" dirty="0">
                <a:latin typeface="Arial"/>
                <a:cs typeface="Arial"/>
              </a:rPr>
              <a:t>It </a:t>
            </a:r>
            <a:r>
              <a:rPr sz="2100" spc="-64" dirty="0">
                <a:latin typeface="Arial"/>
                <a:cs typeface="Arial"/>
              </a:rPr>
              <a:t>is </a:t>
            </a:r>
            <a:r>
              <a:rPr sz="2100" spc="-34" dirty="0">
                <a:latin typeface="Arial"/>
                <a:cs typeface="Arial"/>
              </a:rPr>
              <a:t>used </a:t>
            </a:r>
            <a:r>
              <a:rPr sz="2100" spc="98" dirty="0">
                <a:latin typeface="Arial"/>
                <a:cs typeface="Arial"/>
              </a:rPr>
              <a:t>to </a:t>
            </a:r>
            <a:r>
              <a:rPr sz="2100" spc="11" dirty="0">
                <a:latin typeface="Arial"/>
                <a:cs typeface="Arial"/>
              </a:rPr>
              <a:t>develop </a:t>
            </a:r>
            <a:r>
              <a:rPr sz="2100" spc="-60" dirty="0">
                <a:latin typeface="Arial"/>
                <a:cs typeface="Arial"/>
              </a:rPr>
              <a:t>stacks </a:t>
            </a:r>
            <a:r>
              <a:rPr sz="2100" spc="-4" dirty="0">
                <a:latin typeface="Arial"/>
                <a:cs typeface="Arial"/>
              </a:rPr>
              <a:t>and </a:t>
            </a:r>
            <a:r>
              <a:rPr sz="2100" spc="-30" dirty="0">
                <a:latin typeface="Arial"/>
                <a:cs typeface="Arial"/>
              </a:rPr>
              <a:t>queues </a:t>
            </a:r>
            <a:r>
              <a:rPr sz="2100" dirty="0">
                <a:latin typeface="Arial"/>
                <a:cs typeface="Arial"/>
              </a:rPr>
              <a:t>which </a:t>
            </a:r>
            <a:r>
              <a:rPr sz="2100" spc="-45" dirty="0">
                <a:latin typeface="Arial"/>
                <a:cs typeface="Arial"/>
              </a:rPr>
              <a:t>have </a:t>
            </a:r>
            <a:r>
              <a:rPr sz="2100" spc="19" dirty="0">
                <a:latin typeface="Arial"/>
                <a:cs typeface="Arial"/>
              </a:rPr>
              <a:t>lots </a:t>
            </a:r>
            <a:r>
              <a:rPr sz="2100" spc="71" dirty="0">
                <a:latin typeface="Arial"/>
                <a:cs typeface="Arial"/>
              </a:rPr>
              <a:t>of  </a:t>
            </a:r>
            <a:r>
              <a:rPr sz="2100" dirty="0">
                <a:latin typeface="Arial"/>
                <a:cs typeface="Arial"/>
              </a:rPr>
              <a:t>applications</a:t>
            </a:r>
            <a:r>
              <a:rPr sz="16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2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236901"/>
            <a:ext cx="3165063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64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21611"/>
            <a:ext cx="7636669" cy="30561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marR="3810" indent="-342900" algn="just">
              <a:spcBef>
                <a:spcPts val="71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19" dirty="0">
                <a:latin typeface="Arial"/>
                <a:cs typeface="Arial"/>
              </a:rPr>
              <a:t>Linked </a:t>
            </a:r>
            <a:r>
              <a:rPr sz="2100" spc="-23" dirty="0">
                <a:latin typeface="Arial"/>
                <a:cs typeface="Arial"/>
              </a:rPr>
              <a:t>lists </a:t>
            </a:r>
            <a:r>
              <a:rPr sz="2100" spc="-45" dirty="0">
                <a:latin typeface="Arial"/>
                <a:cs typeface="Arial"/>
              </a:rPr>
              <a:t>are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dirty="0">
                <a:latin typeface="Arial"/>
                <a:cs typeface="Arial"/>
              </a:rPr>
              <a:t>dynamic data </a:t>
            </a:r>
            <a:r>
              <a:rPr sz="2100" spc="-4" dirty="0">
                <a:latin typeface="Arial"/>
                <a:cs typeface="Arial"/>
              </a:rPr>
              <a:t>structure, </a:t>
            </a:r>
            <a:r>
              <a:rPr sz="2100" spc="15" dirty="0">
                <a:latin typeface="Arial"/>
                <a:cs typeface="Arial"/>
              </a:rPr>
              <a:t>allocating </a:t>
            </a:r>
            <a:r>
              <a:rPr sz="2100" spc="26" dirty="0">
                <a:latin typeface="Arial"/>
                <a:cs typeface="Arial"/>
              </a:rPr>
              <a:t>the </a:t>
            </a:r>
            <a:r>
              <a:rPr sz="2100" spc="-8" dirty="0">
                <a:latin typeface="Arial"/>
                <a:cs typeface="Arial"/>
              </a:rPr>
              <a:t>needed  </a:t>
            </a:r>
            <a:r>
              <a:rPr sz="2100" spc="23" dirty="0">
                <a:latin typeface="Arial"/>
                <a:cs typeface="Arial"/>
              </a:rPr>
              <a:t>memory </a:t>
            </a:r>
            <a:r>
              <a:rPr sz="2100" spc="8" dirty="0">
                <a:latin typeface="Arial"/>
                <a:cs typeface="Arial"/>
              </a:rPr>
              <a:t>while </a:t>
            </a:r>
            <a:r>
              <a:rPr sz="2100" spc="26" dirty="0">
                <a:latin typeface="Arial"/>
                <a:cs typeface="Arial"/>
              </a:rPr>
              <a:t>the </a:t>
            </a:r>
            <a:r>
              <a:rPr sz="2100" spc="34" dirty="0">
                <a:latin typeface="Arial"/>
                <a:cs typeface="Arial"/>
              </a:rPr>
              <a:t>program </a:t>
            </a:r>
            <a:r>
              <a:rPr sz="2100" spc="-60" dirty="0">
                <a:latin typeface="Arial"/>
                <a:cs typeface="Arial"/>
              </a:rPr>
              <a:t>is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running.</a:t>
            </a:r>
            <a:endParaRPr sz="2100" dirty="0">
              <a:latin typeface="Arial"/>
              <a:cs typeface="Arial"/>
            </a:endParaRPr>
          </a:p>
          <a:p>
            <a:pPr marL="352425" marR="14288" indent="-342900" algn="just">
              <a:spcBef>
                <a:spcPts val="1196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8" dirty="0">
                <a:latin typeface="Arial"/>
                <a:cs typeface="Arial"/>
              </a:rPr>
              <a:t>Insertion </a:t>
            </a:r>
            <a:r>
              <a:rPr sz="2100" dirty="0">
                <a:latin typeface="Arial"/>
                <a:cs typeface="Arial"/>
              </a:rPr>
              <a:t>and </a:t>
            </a:r>
            <a:r>
              <a:rPr sz="2100" spc="30" dirty="0">
                <a:latin typeface="Arial"/>
                <a:cs typeface="Arial"/>
              </a:rPr>
              <a:t>deletion </a:t>
            </a:r>
            <a:r>
              <a:rPr sz="2100" spc="23" dirty="0">
                <a:latin typeface="Arial"/>
                <a:cs typeface="Arial"/>
              </a:rPr>
              <a:t>node </a:t>
            </a:r>
            <a:r>
              <a:rPr sz="2100" spc="11" dirty="0">
                <a:latin typeface="Arial"/>
                <a:cs typeface="Arial"/>
              </a:rPr>
              <a:t>operations </a:t>
            </a:r>
            <a:r>
              <a:rPr sz="2100" spc="-45" dirty="0">
                <a:latin typeface="Arial"/>
                <a:cs typeface="Arial"/>
              </a:rPr>
              <a:t>are easily </a:t>
            </a:r>
            <a:r>
              <a:rPr sz="2100" spc="26" dirty="0">
                <a:latin typeface="Arial"/>
                <a:cs typeface="Arial"/>
              </a:rPr>
              <a:t>implemented  in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19" dirty="0">
                <a:latin typeface="Arial"/>
                <a:cs typeface="Arial"/>
              </a:rPr>
              <a:t>linked</a:t>
            </a:r>
            <a:r>
              <a:rPr sz="2100" spc="7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list.</a:t>
            </a:r>
            <a:endParaRPr sz="2100" dirty="0">
              <a:latin typeface="Arial"/>
              <a:cs typeface="Arial"/>
            </a:endParaRPr>
          </a:p>
          <a:p>
            <a:pPr marL="352425" marR="553403" indent="-342900" algn="just">
              <a:spcBef>
                <a:spcPts val="1208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41" dirty="0">
                <a:latin typeface="Arial"/>
                <a:cs typeface="Arial"/>
              </a:rPr>
              <a:t>Linear </a:t>
            </a:r>
            <a:r>
              <a:rPr sz="2100" dirty="0">
                <a:latin typeface="Arial"/>
                <a:cs typeface="Arial"/>
              </a:rPr>
              <a:t>data </a:t>
            </a:r>
            <a:r>
              <a:rPr sz="2100" spc="-8" dirty="0">
                <a:latin typeface="Arial"/>
                <a:cs typeface="Arial"/>
              </a:rPr>
              <a:t>structures </a:t>
            </a:r>
            <a:r>
              <a:rPr sz="2100" spc="-49" dirty="0">
                <a:latin typeface="Arial"/>
                <a:cs typeface="Arial"/>
              </a:rPr>
              <a:t>such </a:t>
            </a:r>
            <a:r>
              <a:rPr sz="2100" spc="-127" dirty="0">
                <a:latin typeface="Arial"/>
                <a:cs typeface="Arial"/>
              </a:rPr>
              <a:t>as </a:t>
            </a:r>
            <a:r>
              <a:rPr sz="2100" spc="-60" dirty="0">
                <a:latin typeface="Arial"/>
                <a:cs typeface="Arial"/>
              </a:rPr>
              <a:t>stacks </a:t>
            </a:r>
            <a:r>
              <a:rPr sz="2100" spc="-4" dirty="0">
                <a:latin typeface="Arial"/>
                <a:cs typeface="Arial"/>
              </a:rPr>
              <a:t>and </a:t>
            </a:r>
            <a:r>
              <a:rPr sz="2100" spc="-30" dirty="0">
                <a:latin typeface="Arial"/>
                <a:cs typeface="Arial"/>
              </a:rPr>
              <a:t>queues </a:t>
            </a:r>
            <a:r>
              <a:rPr sz="2100" spc="-45" dirty="0">
                <a:latin typeface="Arial"/>
                <a:cs typeface="Arial"/>
              </a:rPr>
              <a:t>are easily  </a:t>
            </a:r>
            <a:r>
              <a:rPr sz="2100" spc="-19" dirty="0">
                <a:latin typeface="Arial"/>
                <a:cs typeface="Arial"/>
              </a:rPr>
              <a:t>executed </a:t>
            </a:r>
            <a:r>
              <a:rPr sz="2100" spc="49" dirty="0">
                <a:latin typeface="Arial"/>
                <a:cs typeface="Arial"/>
              </a:rPr>
              <a:t>with </a:t>
            </a:r>
            <a:r>
              <a:rPr sz="2100" spc="-101" dirty="0">
                <a:latin typeface="Arial"/>
                <a:cs typeface="Arial"/>
              </a:rPr>
              <a:t>a </a:t>
            </a:r>
            <a:r>
              <a:rPr sz="2100" spc="19" dirty="0">
                <a:latin typeface="Arial"/>
                <a:cs typeface="Arial"/>
              </a:rPr>
              <a:t>linked</a:t>
            </a:r>
            <a:r>
              <a:rPr sz="2100" spc="6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list.</a:t>
            </a:r>
            <a:endParaRPr sz="2100" dirty="0">
              <a:latin typeface="Arial"/>
              <a:cs typeface="Arial"/>
            </a:endParaRPr>
          </a:p>
          <a:p>
            <a:pPr marL="352425" marR="65770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100" spc="-64" dirty="0">
                <a:latin typeface="Arial"/>
                <a:cs typeface="Arial"/>
              </a:rPr>
              <a:t>They </a:t>
            </a:r>
            <a:r>
              <a:rPr sz="2100" spc="-53" dirty="0">
                <a:latin typeface="Arial"/>
                <a:cs typeface="Arial"/>
              </a:rPr>
              <a:t>can </a:t>
            </a:r>
            <a:r>
              <a:rPr sz="2100" spc="-15" dirty="0">
                <a:latin typeface="Arial"/>
                <a:cs typeface="Arial"/>
              </a:rPr>
              <a:t>reduce </a:t>
            </a:r>
            <a:r>
              <a:rPr sz="2100" spc="-105" dirty="0">
                <a:latin typeface="Arial"/>
                <a:cs typeface="Arial"/>
              </a:rPr>
              <a:t>access </a:t>
            </a:r>
            <a:r>
              <a:rPr sz="2100" spc="41" dirty="0">
                <a:latin typeface="Arial"/>
                <a:cs typeface="Arial"/>
              </a:rPr>
              <a:t>time </a:t>
            </a:r>
            <a:r>
              <a:rPr sz="2100" dirty="0">
                <a:latin typeface="Arial"/>
                <a:cs typeface="Arial"/>
              </a:rPr>
              <a:t>and </a:t>
            </a:r>
            <a:r>
              <a:rPr sz="2100" spc="-23" dirty="0">
                <a:latin typeface="Arial"/>
                <a:cs typeface="Arial"/>
              </a:rPr>
              <a:t>may </a:t>
            </a:r>
            <a:r>
              <a:rPr sz="2100" spc="-15" dirty="0">
                <a:latin typeface="Arial"/>
                <a:cs typeface="Arial"/>
              </a:rPr>
              <a:t>expand </a:t>
            </a:r>
            <a:r>
              <a:rPr sz="2100" spc="26" dirty="0">
                <a:latin typeface="Arial"/>
                <a:cs typeface="Arial"/>
              </a:rPr>
              <a:t>in </a:t>
            </a:r>
            <a:r>
              <a:rPr sz="2100" spc="-23" dirty="0">
                <a:latin typeface="Arial"/>
                <a:cs typeface="Arial"/>
              </a:rPr>
              <a:t>real </a:t>
            </a:r>
            <a:r>
              <a:rPr sz="2100" spc="41" dirty="0">
                <a:latin typeface="Arial"/>
                <a:cs typeface="Arial"/>
              </a:rPr>
              <a:t>time  </a:t>
            </a:r>
            <a:r>
              <a:rPr sz="2100" spc="60" dirty="0">
                <a:latin typeface="Arial"/>
                <a:cs typeface="Arial"/>
              </a:rPr>
              <a:t>without </a:t>
            </a:r>
            <a:r>
              <a:rPr sz="2100" spc="23" dirty="0">
                <a:latin typeface="Arial"/>
                <a:cs typeface="Arial"/>
              </a:rPr>
              <a:t>memory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overhead.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174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580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Baskerville Old Face</vt:lpstr>
      <vt:lpstr>Verdana</vt:lpstr>
      <vt:lpstr>Wingdings</vt:lpstr>
      <vt:lpstr>Default Design</vt:lpstr>
      <vt:lpstr>PowerPoint Presentation</vt:lpstr>
      <vt:lpstr>Singly Linked List Operations</vt:lpstr>
      <vt:lpstr>Deletion</vt:lpstr>
      <vt:lpstr>*Visual Representation of Deletion</vt:lpstr>
      <vt:lpstr>//Deletion</vt:lpstr>
      <vt:lpstr>Searching</vt:lpstr>
      <vt:lpstr>//Searching</vt:lpstr>
      <vt:lpstr>Uses of Linked List</vt:lpstr>
      <vt:lpstr>Advantages</vt:lpstr>
      <vt:lpstr>Disadvantages</vt:lpstr>
      <vt:lpstr>Programs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31</cp:revision>
  <dcterms:created xsi:type="dcterms:W3CDTF">2020-08-10T17:14:23Z</dcterms:created>
  <dcterms:modified xsi:type="dcterms:W3CDTF">2020-08-24T18:33:15Z</dcterms:modified>
</cp:coreProperties>
</file>