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4" r:id="rId2"/>
    <p:sldId id="301" r:id="rId3"/>
    <p:sldId id="302" r:id="rId4"/>
    <p:sldId id="304" r:id="rId5"/>
    <p:sldId id="305" r:id="rId6"/>
    <p:sldId id="307" r:id="rId7"/>
    <p:sldId id="308" r:id="rId8"/>
    <p:sldId id="309" r:id="rId9"/>
    <p:sldId id="310" r:id="rId10"/>
    <p:sldId id="312" r:id="rId11"/>
    <p:sldId id="313" r:id="rId12"/>
    <p:sldId id="324" r:id="rId13"/>
    <p:sldId id="32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028848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9" autoAdjust="0"/>
    <p:restoredTop sz="95226" autoAdjust="0"/>
  </p:normalViewPr>
  <p:slideViewPr>
    <p:cSldViewPr>
      <p:cViewPr varScale="1">
        <p:scale>
          <a:sx n="112" d="100"/>
          <a:sy n="112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159294-520A-460D-93E8-EC612C716D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A057A4-81C0-431B-9B80-F6878B3169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C5F8D61-89A0-4573-B331-AD454A2907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8932AE-39B7-4ACC-92AC-0CE2A85FB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F9626A-27AC-45E0-A3E5-94FEB757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92C44-4F78-4E9B-8324-2F06EE90F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Amity Business School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F340E76-3341-439B-9B31-45C5286F4C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3374E36-CE02-46C6-92F7-7452FDDB4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C8C91A5-96D2-403C-AB33-53765CE46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5943600"/>
            <a:ext cx="548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47DD904-B6FC-4478-A8C3-641011D44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FFC1F7-050F-448D-85D1-DC7700C2F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AE8822-BEAC-4CBD-B60C-AFE19D801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AB89-6416-4B8D-8775-FA98101C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5032-A5CB-4443-8A4A-47D4C1C25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B50B-7B5F-46A6-92A3-DE6C21B64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6A77-2504-4226-829F-E11BC46CAC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93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476-33F2-4974-A74D-48ACF88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668F-21D8-4C49-BCAC-D2F4F2CF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4D39-8479-4281-A1F6-CFDDDCFC5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F5685-63D6-4B99-B889-F52513181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52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A5DB-56EC-4DFE-B4EF-69E068FEB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8176-DB1D-4CA2-BF2D-4A73EA12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E167F-AEB1-4BF2-860F-22F0CB5E1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B745-9700-4BA7-A6C3-695E2C285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3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508B-8554-4FCD-9619-C4CB4BDE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A374-37A5-4DAF-A41B-09C9B463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87587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7213-DFB7-43B7-AA01-7A6331D4B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4B9FC-F7FA-4A5F-A68B-9084E75933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196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98D-A351-4E13-90C7-5823E8E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C79-5BD7-4A65-A6BE-E7589C8F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90C4-F426-4610-BA9D-B0E06299C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BFC6-8509-4D29-8497-A599BFB10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58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B3F5-42E1-47A3-A21E-FB6B83B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024-0A4A-4A9D-9FE9-6FBE908CE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4AC-DA3E-4AFB-BFCE-FD17481D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ED24E-F97E-4150-B813-026FAD411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8A42B-9FA6-4543-AF9C-380CA70490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D35-94EA-40E2-9769-6DF13B9B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11F2-3F60-4CC7-8A7B-B7573A5A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48F2-01B7-4DD9-ABBC-F8DAABFE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269D5-83F8-45FD-A3AA-0FA82906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9423C-1AAA-4A94-8410-D37E6BA4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8E64-AC69-4682-9C13-4AE8D44F2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058-33B8-4ECC-AC0D-5767CD50B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8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1BDC-1304-4BF3-B346-485EFEBC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63D41-321D-4647-AE5B-DC88C696F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5B2F-A227-4A5D-B773-CDA53A209A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8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F7CA8-9CE2-4055-A857-7677067DC4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27-40FE-43B6-AD95-333021185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78BC-C1C4-4A72-B55D-27121D6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2973-5350-4743-B0D6-EBD1B55D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C5B38-3B8F-4C4D-B9FA-D7EFB5BD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28F6-6CC6-4DEF-BCFD-1EB3271B0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A3A2A-523B-4C34-9AAD-376B93DF8E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1B9-61BD-4288-A396-686B319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2CC32-F318-4399-BB0E-04821322B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D0DE-B099-46AC-8953-BA8C1AF3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19ED4-3EE6-4D35-BA0A-20CEAA92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EDE0-F372-4963-9F90-0441B914D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8">
            <a:extLst>
              <a:ext uri="{FF2B5EF4-FFF2-40B4-BE49-F238E27FC236}">
                <a16:creationId xmlns:a16="http://schemas.microsoft.com/office/drawing/2014/main" id="{B5C205A5-2743-4AA7-8B40-EF5881452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65"/>
          <a:stretch>
            <a:fillRect/>
          </a:stretch>
        </p:blipFill>
        <p:spPr bwMode="auto">
          <a:xfrm>
            <a:off x="3175" y="3175"/>
            <a:ext cx="91376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4EA2043-D3D1-4FB6-95E5-3447422486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9263" y="64008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pPr>
              <a:defRPr/>
            </a:pPr>
            <a:r>
              <a:rPr lang="en-US" altLang="en-US"/>
              <a:t>AKJ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B4B8BFA6-1B01-4E51-8F4C-8C10AEA0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0960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600" b="1" dirty="0">
                <a:solidFill>
                  <a:schemeClr val="accent2"/>
                </a:solidFill>
              </a:rPr>
              <a:t>Amity School of Engineering &amp; Technology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BC43B3D7-3993-4626-9F89-DDAE54C2D6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designidea.wordpress.com/2012/02/16/your-next-thank-you-not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Data structures using C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Module 3 - Lecture VII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Circular Link Lists</a:t>
            </a: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sz="21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Prepared By</a:t>
            </a:r>
          </a:p>
          <a:p>
            <a:pPr marL="0" indent="0">
              <a:buNone/>
            </a:pPr>
            <a:r>
              <a:rPr lang="en-US" sz="2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0000"/>
                </a:solidFill>
                <a:latin typeface="Baskerville Old Face" panose="02020602080505020303" pitchFamily="18" charset="0"/>
              </a:rPr>
              <a:t>Ms. Smriti Sehgal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BB94-84BD-4A90-BE69-CC3B9F7CC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6F37B527-40FE-43B6-AD95-333021185313}" type="slidenum">
              <a:rPr lang="en-US" altLang="en-US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9"/>
    </mc:Choice>
    <mc:Fallback xmlns="">
      <p:transition spd="slow" advTm="110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179" y="1219200"/>
            <a:ext cx="4786503" cy="6862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Insert at</a:t>
            </a:r>
            <a:r>
              <a:rPr spc="-56" dirty="0"/>
              <a:t> </a:t>
            </a:r>
            <a:r>
              <a:rPr spc="-4" dirty="0"/>
              <a:t>last</a:t>
            </a:r>
          </a:p>
        </p:txBody>
      </p:sp>
      <p:sp>
        <p:nvSpPr>
          <p:cNvPr id="3" name="object 3"/>
          <p:cNvSpPr/>
          <p:nvPr/>
        </p:nvSpPr>
        <p:spPr>
          <a:xfrm>
            <a:off x="1016508" y="2057400"/>
            <a:ext cx="7441692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44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191" y="1703128"/>
            <a:ext cx="740588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dirty="0"/>
              <a:t>Algorithm</a:t>
            </a:r>
            <a:r>
              <a:rPr lang="en-IN" sz="2700" dirty="0"/>
              <a:t> for insertion at last</a:t>
            </a:r>
            <a:endParaRPr sz="2700" dirty="0"/>
          </a:p>
        </p:txBody>
      </p:sp>
      <p:sp>
        <p:nvSpPr>
          <p:cNvPr id="7" name="Rectangle 6"/>
          <p:cNvSpPr/>
          <p:nvPr/>
        </p:nvSpPr>
        <p:spPr>
          <a:xfrm>
            <a:off x="1723768" y="2251755"/>
            <a:ext cx="59683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 1  </a:t>
            </a:r>
            <a:r>
              <a:rPr lang="en-IN" dirty="0"/>
              <a:t>Create a </a:t>
            </a:r>
            <a:r>
              <a:rPr lang="en-IN" b="1" dirty="0" err="1"/>
              <a:t>newNode</a:t>
            </a:r>
            <a:r>
              <a:rPr lang="en-IN" dirty="0"/>
              <a:t> with given value.</a:t>
            </a:r>
          </a:p>
          <a:p>
            <a:r>
              <a:rPr lang="en-IN" b="1" dirty="0"/>
              <a:t> 2  if</a:t>
            </a:r>
            <a:r>
              <a:rPr lang="en-IN" dirty="0"/>
              <a:t> (</a:t>
            </a:r>
            <a:r>
              <a:rPr lang="en-IN" b="1" dirty="0"/>
              <a:t>START</a:t>
            </a:r>
            <a:r>
              <a:rPr lang="en-IN" dirty="0"/>
              <a:t> == </a:t>
            </a:r>
            <a:r>
              <a:rPr lang="en-IN" b="1" dirty="0"/>
              <a:t>NULL</a:t>
            </a:r>
            <a:r>
              <a:rPr lang="en-IN" dirty="0"/>
              <a:t>).</a:t>
            </a:r>
          </a:p>
          <a:p>
            <a:r>
              <a:rPr lang="en-IN" dirty="0"/>
              <a:t>	set </a:t>
            </a:r>
            <a:r>
              <a:rPr lang="en-IN" b="1" dirty="0"/>
              <a:t>START</a:t>
            </a:r>
            <a:r>
              <a:rPr lang="en-IN" dirty="0"/>
              <a:t> = </a:t>
            </a:r>
            <a:r>
              <a:rPr lang="en-IN" b="1" dirty="0" err="1"/>
              <a:t>newNode</a:t>
            </a:r>
            <a:r>
              <a:rPr lang="en-IN" dirty="0"/>
              <a:t> </a:t>
            </a:r>
          </a:p>
          <a:p>
            <a:r>
              <a:rPr lang="en-IN" b="1" dirty="0"/>
              <a:t>	</a:t>
            </a:r>
            <a:r>
              <a:rPr lang="en-IN" b="1" dirty="0" err="1"/>
              <a:t>newNode</a:t>
            </a:r>
            <a:r>
              <a:rPr lang="en-IN" b="1" dirty="0"/>
              <a:t> → next</a:t>
            </a:r>
            <a:r>
              <a:rPr lang="en-IN" dirty="0"/>
              <a:t> = </a:t>
            </a:r>
            <a:r>
              <a:rPr lang="en-IN" b="1" dirty="0"/>
              <a:t>START</a:t>
            </a:r>
            <a:r>
              <a:rPr lang="en-IN" dirty="0"/>
              <a:t>.</a:t>
            </a:r>
          </a:p>
          <a:p>
            <a:r>
              <a:rPr lang="en-IN" b="1" dirty="0"/>
              <a:t> 3  else</a:t>
            </a:r>
          </a:p>
          <a:p>
            <a:r>
              <a:rPr lang="en-IN" dirty="0"/>
              <a:t>	set </a:t>
            </a:r>
            <a:r>
              <a:rPr lang="en-IN" b="1" dirty="0"/>
              <a:t>temp</a:t>
            </a:r>
            <a:r>
              <a:rPr lang="en-IN" dirty="0"/>
              <a:t> = </a:t>
            </a:r>
            <a:r>
              <a:rPr lang="en-IN" b="1" dirty="0"/>
              <a:t>START</a:t>
            </a:r>
            <a:r>
              <a:rPr lang="en-IN" dirty="0"/>
              <a:t>.</a:t>
            </a:r>
          </a:p>
          <a:p>
            <a:r>
              <a:rPr lang="en-IN" b="1" dirty="0"/>
              <a:t> 4  Repeat step  </a:t>
            </a:r>
            <a:r>
              <a:rPr lang="en-IN" dirty="0"/>
              <a:t>(while </a:t>
            </a:r>
            <a:r>
              <a:rPr lang="en-IN" b="1" dirty="0"/>
              <a:t>temp → next</a:t>
            </a:r>
            <a:r>
              <a:rPr lang="en-IN" dirty="0"/>
              <a:t>  is not equal to </a:t>
            </a:r>
            <a:r>
              <a:rPr lang="en-IN" b="1" dirty="0"/>
              <a:t>START</a:t>
            </a:r>
            <a:r>
              <a:rPr lang="en-IN" dirty="0"/>
              <a:t>).</a:t>
            </a:r>
          </a:p>
          <a:p>
            <a:r>
              <a:rPr lang="en-IN" dirty="0"/>
              <a:t>               temp = </a:t>
            </a:r>
            <a:r>
              <a:rPr lang="en-IN" b="1" dirty="0"/>
              <a:t>temp → next</a:t>
            </a:r>
            <a:r>
              <a:rPr lang="en-IN" dirty="0"/>
              <a:t> </a:t>
            </a:r>
          </a:p>
          <a:p>
            <a:r>
              <a:rPr lang="en-IN" b="1" dirty="0"/>
              <a:t> 5  </a:t>
            </a:r>
            <a:r>
              <a:rPr lang="en-IN" dirty="0"/>
              <a:t>Set </a:t>
            </a:r>
            <a:r>
              <a:rPr lang="en-IN" b="1" dirty="0"/>
              <a:t>temp → next</a:t>
            </a:r>
            <a:r>
              <a:rPr lang="en-IN" dirty="0"/>
              <a:t> = </a:t>
            </a:r>
            <a:r>
              <a:rPr lang="en-IN" b="1" dirty="0" err="1"/>
              <a:t>newNode</a:t>
            </a:r>
            <a:r>
              <a:rPr lang="en-IN" dirty="0"/>
              <a:t> </a:t>
            </a:r>
          </a:p>
          <a:p>
            <a:r>
              <a:rPr lang="en-IN" b="1" dirty="0"/>
              <a:t> 6 </a:t>
            </a:r>
            <a:r>
              <a:rPr lang="en-IN" b="1" dirty="0" err="1"/>
              <a:t>newNode</a:t>
            </a:r>
            <a:r>
              <a:rPr lang="en-IN" b="1" dirty="0"/>
              <a:t> → next</a:t>
            </a:r>
            <a:r>
              <a:rPr lang="en-IN" dirty="0"/>
              <a:t> = </a:t>
            </a:r>
            <a:r>
              <a:rPr lang="en-IN" b="1" dirty="0"/>
              <a:t>START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3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6595" y="2607514"/>
            <a:ext cx="70835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IN" b="1" dirty="0"/>
              <a:t>Input ITEM and POS to be inserted </a:t>
            </a:r>
            <a:endParaRPr lang="en-IN" dirty="0"/>
          </a:p>
          <a:p>
            <a:pPr marL="257175" indent="-257175">
              <a:buFont typeface="+mj-lt"/>
              <a:buAutoNum type="arabicPeriod"/>
            </a:pPr>
            <a:r>
              <a:rPr lang="en-IN" b="1" dirty="0"/>
              <a:t> </a:t>
            </a:r>
            <a:r>
              <a:rPr lang="en-IN" dirty="0"/>
              <a:t>set </a:t>
            </a:r>
            <a:r>
              <a:rPr lang="en-IN" b="1" dirty="0"/>
              <a:t>temp</a:t>
            </a:r>
            <a:r>
              <a:rPr lang="en-IN" dirty="0"/>
              <a:t> = </a:t>
            </a:r>
            <a:r>
              <a:rPr lang="en-IN" b="1" dirty="0"/>
              <a:t>START</a:t>
            </a:r>
            <a:r>
              <a:rPr lang="en-IN" dirty="0"/>
              <a:t> and</a:t>
            </a:r>
            <a:r>
              <a:rPr lang="en-IN" b="1" dirty="0"/>
              <a:t> K=1</a:t>
            </a:r>
            <a:endParaRPr lang="en-IN" dirty="0"/>
          </a:p>
          <a:p>
            <a:pPr marL="257175" indent="-257175">
              <a:buFont typeface="+mj-lt"/>
              <a:buAutoNum type="arabicPeriod"/>
            </a:pPr>
            <a:r>
              <a:rPr lang="en-IN" b="1" dirty="0"/>
              <a:t>Repeat the step 3 while( k is less than POS-1) </a:t>
            </a:r>
            <a:endParaRPr lang="en-IN" dirty="0"/>
          </a:p>
          <a:p>
            <a:r>
              <a:rPr lang="en-IN" b="1" dirty="0"/>
              <a:t>	(a) TEMP = TEMP → Next </a:t>
            </a:r>
            <a:endParaRPr lang="en-IN" dirty="0"/>
          </a:p>
          <a:p>
            <a:r>
              <a:rPr lang="en-IN" b="1" dirty="0"/>
              <a:t>	(b) If (TEMP is equal to START) </a:t>
            </a:r>
            <a:endParaRPr lang="en-IN" dirty="0"/>
          </a:p>
          <a:p>
            <a:r>
              <a:rPr lang="en-IN" b="1" dirty="0"/>
              <a:t>		(</a:t>
            </a:r>
            <a:r>
              <a:rPr lang="en-IN" b="1" dirty="0" err="1"/>
              <a:t>i</a:t>
            </a:r>
            <a:r>
              <a:rPr lang="en-IN" b="1" dirty="0"/>
              <a:t>) Display “Number of Node in the list less than the position” </a:t>
            </a:r>
            <a:endParaRPr lang="en-IN" dirty="0"/>
          </a:p>
          <a:p>
            <a:r>
              <a:rPr lang="en-IN" b="1" dirty="0"/>
              <a:t>		(ii) Exit </a:t>
            </a:r>
            <a:endParaRPr lang="en-IN" dirty="0"/>
          </a:p>
          <a:p>
            <a:r>
              <a:rPr lang="en-IN" b="1" dirty="0"/>
              <a:t>	(c) k = k + 1 </a:t>
            </a:r>
            <a:endParaRPr lang="en-IN" dirty="0"/>
          </a:p>
          <a:p>
            <a:pPr lvl="0"/>
            <a:r>
              <a:rPr lang="en-IN" b="1" dirty="0"/>
              <a:t>4.  Create a New Node </a:t>
            </a:r>
            <a:endParaRPr lang="en-IN" dirty="0"/>
          </a:p>
          <a:p>
            <a:pPr lvl="0"/>
            <a:r>
              <a:rPr lang="en-IN" b="1" dirty="0"/>
              <a:t>5.  </a:t>
            </a:r>
            <a:r>
              <a:rPr lang="en-IN" b="1" dirty="0" err="1"/>
              <a:t>NewNode</a:t>
            </a:r>
            <a:r>
              <a:rPr lang="en-IN" b="1" dirty="0"/>
              <a:t> → DATA = ITEM</a:t>
            </a:r>
            <a:endParaRPr lang="en-IN" dirty="0"/>
          </a:p>
          <a:p>
            <a:pPr lvl="0"/>
            <a:r>
              <a:rPr lang="en-IN" b="1" dirty="0"/>
              <a:t>6.  </a:t>
            </a:r>
            <a:r>
              <a:rPr lang="en-IN" b="1" dirty="0" err="1"/>
              <a:t>NewNode</a:t>
            </a:r>
            <a:r>
              <a:rPr lang="en-IN" b="1" dirty="0"/>
              <a:t> → Next = TEMP → Next </a:t>
            </a:r>
            <a:endParaRPr lang="en-IN" dirty="0"/>
          </a:p>
          <a:p>
            <a:pPr lvl="0"/>
            <a:r>
              <a:rPr lang="en-IN" b="1" dirty="0"/>
              <a:t>7.  TEMP → Next = </a:t>
            </a:r>
            <a:r>
              <a:rPr lang="en-IN" b="1" dirty="0" err="1"/>
              <a:t>NewNode</a:t>
            </a:r>
            <a:r>
              <a:rPr lang="en-IN" b="1" dirty="0"/>
              <a:t> </a:t>
            </a:r>
            <a:endParaRPr lang="en-IN" dirty="0"/>
          </a:p>
          <a:p>
            <a:pPr lvl="0"/>
            <a:r>
              <a:rPr lang="en-IN" b="1" dirty="0"/>
              <a:t>8.  Exit </a:t>
            </a:r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56781" y="1834331"/>
            <a:ext cx="717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1" dirty="0"/>
              <a:t>Algorithm for insertion at POS position other than start and end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336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E766A-5517-4C2E-A781-55A4731FB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7B527-40FE-43B6-AD95-33302118531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143000"/>
            <a:ext cx="7812532" cy="6862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8" dirty="0"/>
              <a:t>What </a:t>
            </a:r>
            <a:r>
              <a:rPr spc="-4" dirty="0"/>
              <a:t>is </a:t>
            </a:r>
            <a:r>
              <a:rPr spc="-8" dirty="0"/>
              <a:t>circular </a:t>
            </a:r>
            <a:r>
              <a:rPr spc="-4" dirty="0"/>
              <a:t>linked</a:t>
            </a:r>
            <a:r>
              <a:rPr spc="4" dirty="0"/>
              <a:t> </a:t>
            </a:r>
            <a:r>
              <a:rPr spc="-4" dirty="0"/>
              <a:t>list?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561558"/>
            <a:ext cx="7732395" cy="300739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01454" marR="3810" indent="-192405">
              <a:spcBef>
                <a:spcPts val="71"/>
              </a:spcBef>
              <a:buClr>
                <a:srgbClr val="9F4DA2"/>
              </a:buClr>
              <a:buChar char="•"/>
              <a:tabLst>
                <a:tab pos="201930" algn="l"/>
                <a:tab pos="3718084" algn="l"/>
              </a:tabLst>
            </a:pPr>
            <a:r>
              <a:rPr sz="2100" spc="-4" dirty="0">
                <a:latin typeface="Georgia"/>
                <a:cs typeface="Georgia"/>
              </a:rPr>
              <a:t>Circular linked </a:t>
            </a:r>
            <a:r>
              <a:rPr sz="2100" spc="-8" dirty="0">
                <a:latin typeface="Georgia"/>
                <a:cs typeface="Georgia"/>
              </a:rPr>
              <a:t>list </a:t>
            </a:r>
            <a:r>
              <a:rPr sz="2100" spc="-4" dirty="0">
                <a:latin typeface="Georgia"/>
                <a:cs typeface="Georgia"/>
              </a:rPr>
              <a:t>is a </a:t>
            </a:r>
            <a:r>
              <a:rPr sz="2100" spc="-8" dirty="0">
                <a:latin typeface="Georgia"/>
                <a:cs typeface="Georgia"/>
              </a:rPr>
              <a:t>variation </a:t>
            </a:r>
            <a:r>
              <a:rPr sz="2100" spc="-4" dirty="0">
                <a:latin typeface="Georgia"/>
                <a:cs typeface="Georgia"/>
              </a:rPr>
              <a:t>of linked </a:t>
            </a:r>
            <a:r>
              <a:rPr sz="2100" spc="-8" dirty="0">
                <a:latin typeface="Georgia"/>
                <a:cs typeface="Georgia"/>
              </a:rPr>
              <a:t>list </a:t>
            </a:r>
            <a:r>
              <a:rPr sz="2100" spc="-4" dirty="0">
                <a:latin typeface="Georgia"/>
                <a:cs typeface="Georgia"/>
              </a:rPr>
              <a:t>in  which </a:t>
            </a:r>
            <a:r>
              <a:rPr sz="2100" spc="-8" dirty="0">
                <a:latin typeface="Georgia"/>
                <a:cs typeface="Georgia"/>
              </a:rPr>
              <a:t>the first </a:t>
            </a:r>
            <a:r>
              <a:rPr sz="2100" spc="-4" dirty="0">
                <a:latin typeface="Georgia"/>
                <a:cs typeface="Georgia"/>
              </a:rPr>
              <a:t>elements </a:t>
            </a:r>
            <a:r>
              <a:rPr sz="2100" spc="-8" dirty="0">
                <a:latin typeface="Georgia"/>
                <a:cs typeface="Georgia"/>
              </a:rPr>
              <a:t>points </a:t>
            </a:r>
            <a:r>
              <a:rPr sz="2100" spc="-4" dirty="0">
                <a:latin typeface="Georgia"/>
                <a:cs typeface="Georgia"/>
              </a:rPr>
              <a:t>to </a:t>
            </a:r>
            <a:r>
              <a:rPr sz="2100" spc="-8" dirty="0">
                <a:latin typeface="Georgia"/>
                <a:cs typeface="Georgia"/>
              </a:rPr>
              <a:t>the </a:t>
            </a:r>
            <a:r>
              <a:rPr sz="2100" spc="-4" dirty="0">
                <a:latin typeface="Georgia"/>
                <a:cs typeface="Georgia"/>
              </a:rPr>
              <a:t>next  element and </a:t>
            </a:r>
            <a:r>
              <a:rPr sz="2100" spc="-8" dirty="0">
                <a:latin typeface="Georgia"/>
                <a:cs typeface="Georgia"/>
              </a:rPr>
              <a:t>the</a:t>
            </a:r>
            <a:r>
              <a:rPr sz="2100" spc="38" dirty="0">
                <a:latin typeface="Georgia"/>
                <a:cs typeface="Georgia"/>
              </a:rPr>
              <a:t> </a:t>
            </a:r>
            <a:r>
              <a:rPr sz="2100" spc="-8" dirty="0">
                <a:latin typeface="Georgia"/>
                <a:cs typeface="Georgia"/>
              </a:rPr>
              <a:t>last</a:t>
            </a:r>
            <a:r>
              <a:rPr sz="2100" spc="11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element	points to </a:t>
            </a:r>
            <a:r>
              <a:rPr sz="2100" spc="-8" dirty="0">
                <a:latin typeface="Georgia"/>
                <a:cs typeface="Georgia"/>
              </a:rPr>
              <a:t>the first  </a:t>
            </a:r>
            <a:r>
              <a:rPr sz="2100" spc="-4" dirty="0">
                <a:latin typeface="Georgia"/>
                <a:cs typeface="Georgia"/>
              </a:rPr>
              <a:t>element.</a:t>
            </a:r>
            <a:endParaRPr lang="en-US" sz="2100" spc="-4" dirty="0">
              <a:latin typeface="Georgia"/>
              <a:cs typeface="Georgia"/>
            </a:endParaRPr>
          </a:p>
          <a:p>
            <a:pPr marL="201454" marR="3810" indent="-192405">
              <a:spcBef>
                <a:spcPts val="71"/>
              </a:spcBef>
              <a:buClr>
                <a:srgbClr val="9F4DA2"/>
              </a:buClr>
              <a:buChar char="•"/>
              <a:tabLst>
                <a:tab pos="201930" algn="l"/>
                <a:tab pos="3718084" algn="l"/>
              </a:tabLst>
            </a:pPr>
            <a:endParaRPr sz="2100" dirty="0">
              <a:latin typeface="Georgia"/>
              <a:cs typeface="Georgia"/>
            </a:endParaRPr>
          </a:p>
          <a:p>
            <a:pPr marL="201454" marR="122396" indent="-192405">
              <a:spcBef>
                <a:spcPts val="225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100" spc="-4" dirty="0">
                <a:latin typeface="Georgia"/>
                <a:cs typeface="Georgia"/>
              </a:rPr>
              <a:t>Both singly and doubly linked </a:t>
            </a:r>
            <a:r>
              <a:rPr sz="2100" spc="-8" dirty="0">
                <a:latin typeface="Georgia"/>
                <a:cs typeface="Georgia"/>
              </a:rPr>
              <a:t>list can </a:t>
            </a:r>
            <a:r>
              <a:rPr sz="2100" spc="-4" dirty="0">
                <a:latin typeface="Georgia"/>
                <a:cs typeface="Georgia"/>
              </a:rPr>
              <a:t>be made  into a circular linked</a:t>
            </a:r>
            <a:r>
              <a:rPr sz="2100" spc="45" dirty="0">
                <a:latin typeface="Georgia"/>
                <a:cs typeface="Georgia"/>
              </a:rPr>
              <a:t> </a:t>
            </a:r>
            <a:r>
              <a:rPr sz="2100" spc="-8" dirty="0">
                <a:latin typeface="Georgia"/>
                <a:cs typeface="Georgia"/>
              </a:rPr>
              <a:t>list.</a:t>
            </a:r>
            <a:endParaRPr lang="en-US" sz="2100" spc="-8" dirty="0">
              <a:latin typeface="Georgia"/>
              <a:cs typeface="Georgia"/>
            </a:endParaRPr>
          </a:p>
          <a:p>
            <a:pPr marL="201454" marR="122396" indent="-192405">
              <a:spcBef>
                <a:spcPts val="225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endParaRPr sz="2100" dirty="0">
              <a:latin typeface="Georgia"/>
              <a:cs typeface="Georgia"/>
            </a:endParaRPr>
          </a:p>
          <a:p>
            <a:pPr marL="201454" marR="81915" indent="-192405">
              <a:spcBef>
                <a:spcPts val="225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100" spc="-8" dirty="0">
                <a:latin typeface="Georgia"/>
                <a:cs typeface="Georgia"/>
              </a:rPr>
              <a:t>Circular </a:t>
            </a:r>
            <a:r>
              <a:rPr sz="2100" spc="-4" dirty="0">
                <a:latin typeface="Georgia"/>
                <a:cs typeface="Georgia"/>
              </a:rPr>
              <a:t>linked list can be used to help traverse  </a:t>
            </a:r>
            <a:r>
              <a:rPr sz="2100" spc="-8" dirty="0">
                <a:latin typeface="Georgia"/>
                <a:cs typeface="Georgia"/>
              </a:rPr>
              <a:t>the same list </a:t>
            </a:r>
            <a:r>
              <a:rPr sz="2100" spc="-4" dirty="0">
                <a:latin typeface="Georgia"/>
                <a:cs typeface="Georgia"/>
              </a:rPr>
              <a:t>again and again if</a:t>
            </a:r>
            <a:r>
              <a:rPr sz="2100" spc="71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needed.</a:t>
            </a:r>
          </a:p>
        </p:txBody>
      </p:sp>
    </p:spTree>
    <p:extLst>
      <p:ext uri="{BB962C8B-B14F-4D97-AF65-F5344CB8AC3E}">
        <p14:creationId xmlns:p14="http://schemas.microsoft.com/office/powerpoint/2010/main" val="1786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71" y="3635312"/>
            <a:ext cx="2096135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4" dirty="0">
                <a:solidFill>
                  <a:srgbClr val="424455"/>
                </a:solidFill>
                <a:latin typeface="Trebuchet MS"/>
                <a:cs typeface="Trebuchet MS"/>
              </a:rPr>
              <a:t>Fun</a:t>
            </a:r>
            <a:r>
              <a:rPr sz="3000" spc="-4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3000" spc="-4" dirty="0">
                <a:solidFill>
                  <a:srgbClr val="424455"/>
                </a:solidFill>
                <a:latin typeface="Trebuchet MS"/>
                <a:cs typeface="Trebuchet MS"/>
              </a:rPr>
              <a:t>fact: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205" y="1431036"/>
            <a:ext cx="7253159" cy="1912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4144" y="4311682"/>
            <a:ext cx="7388859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dirty="0">
                <a:latin typeface="Georgia"/>
                <a:cs typeface="Georgia"/>
              </a:rPr>
              <a:t>If </a:t>
            </a:r>
            <a:r>
              <a:rPr spc="-4" dirty="0">
                <a:latin typeface="Georgia"/>
                <a:cs typeface="Georgia"/>
              </a:rPr>
              <a:t>you </a:t>
            </a:r>
            <a:r>
              <a:rPr dirty="0">
                <a:latin typeface="Georgia"/>
                <a:cs typeface="Georgia"/>
              </a:rPr>
              <a:t>are </a:t>
            </a:r>
            <a:r>
              <a:rPr spc="-4" dirty="0">
                <a:latin typeface="Georgia"/>
                <a:cs typeface="Georgia"/>
              </a:rPr>
              <a:t>worried </a:t>
            </a:r>
            <a:r>
              <a:rPr dirty="0">
                <a:latin typeface="Georgia"/>
                <a:cs typeface="Georgia"/>
              </a:rPr>
              <a:t>about </a:t>
            </a:r>
            <a:r>
              <a:rPr spc="-4" dirty="0">
                <a:latin typeface="Georgia"/>
                <a:cs typeface="Georgia"/>
              </a:rPr>
              <a:t>its implementation, then </a:t>
            </a:r>
            <a:r>
              <a:rPr spc="-8" dirty="0">
                <a:latin typeface="Georgia"/>
                <a:cs typeface="Georgia"/>
              </a:rPr>
              <a:t>stop  </a:t>
            </a:r>
            <a:r>
              <a:rPr spc="-4" dirty="0">
                <a:latin typeface="Georgia"/>
                <a:cs typeface="Georgia"/>
              </a:rPr>
              <a:t>doing that because instead of placing NULL </a:t>
            </a:r>
            <a:r>
              <a:rPr dirty="0">
                <a:latin typeface="Georgia"/>
                <a:cs typeface="Georgia"/>
              </a:rPr>
              <a:t>at </a:t>
            </a:r>
            <a:r>
              <a:rPr spc="-4" dirty="0">
                <a:latin typeface="Georgia"/>
                <a:cs typeface="Georgia"/>
              </a:rPr>
              <a:t>the last  </a:t>
            </a:r>
            <a:r>
              <a:rPr dirty="0">
                <a:latin typeface="Georgia"/>
                <a:cs typeface="Georgia"/>
              </a:rPr>
              <a:t>node’s </a:t>
            </a:r>
            <a:r>
              <a:rPr spc="-4" dirty="0">
                <a:latin typeface="Georgia"/>
                <a:cs typeface="Georgia"/>
              </a:rPr>
              <a:t>address field you </a:t>
            </a:r>
            <a:r>
              <a:rPr dirty="0">
                <a:latin typeface="Georgia"/>
                <a:cs typeface="Georgia"/>
              </a:rPr>
              <a:t>are </a:t>
            </a:r>
            <a:r>
              <a:rPr spc="-4" dirty="0">
                <a:latin typeface="Georgia"/>
                <a:cs typeface="Georgia"/>
              </a:rPr>
              <a:t>placing the </a:t>
            </a:r>
            <a:r>
              <a:rPr dirty="0">
                <a:latin typeface="Georgia"/>
                <a:cs typeface="Georgia"/>
              </a:rPr>
              <a:t>address </a:t>
            </a:r>
            <a:r>
              <a:rPr spc="-4" dirty="0">
                <a:latin typeface="Georgia"/>
                <a:cs typeface="Georgia"/>
              </a:rPr>
              <a:t>of </a:t>
            </a:r>
            <a:r>
              <a:rPr dirty="0">
                <a:latin typeface="Georgia"/>
                <a:cs typeface="Georgia"/>
              </a:rPr>
              <a:t>very  </a:t>
            </a:r>
            <a:r>
              <a:rPr spc="-4" dirty="0">
                <a:latin typeface="Georgia"/>
                <a:cs typeface="Georgia"/>
              </a:rPr>
              <a:t>first</a:t>
            </a:r>
            <a:r>
              <a:rPr spc="-19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node!</a:t>
            </a:r>
            <a:endParaRPr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6993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020945"/>
            <a:ext cx="8458200" cy="6862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75" dirty="0"/>
              <a:t>Types </a:t>
            </a:r>
            <a:r>
              <a:rPr spc="-4" dirty="0"/>
              <a:t>of </a:t>
            </a:r>
            <a:r>
              <a:rPr spc="-8" dirty="0"/>
              <a:t>circular </a:t>
            </a:r>
            <a:r>
              <a:rPr spc="-4" dirty="0"/>
              <a:t>linked</a:t>
            </a:r>
            <a:r>
              <a:rPr spc="68" dirty="0"/>
              <a:t> </a:t>
            </a:r>
            <a:r>
              <a:rPr spc="-4" dirty="0"/>
              <a:t>list: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4052"/>
            <a:ext cx="7530465" cy="47176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spcBef>
                <a:spcPts val="79"/>
              </a:spcBef>
              <a:tabLst>
                <a:tab pos="386238" algn="l"/>
              </a:tabLst>
            </a:pPr>
            <a:r>
              <a:rPr sz="1500" b="1" dirty="0">
                <a:solidFill>
                  <a:srgbClr val="9F4DA2"/>
                </a:solidFill>
                <a:latin typeface="Georgia"/>
                <a:cs typeface="Georgia"/>
              </a:rPr>
              <a:t>1.	</a:t>
            </a:r>
            <a:r>
              <a:rPr sz="1500" b="1" spc="-4" dirty="0">
                <a:latin typeface="Georgia"/>
                <a:cs typeface="Georgia"/>
              </a:rPr>
              <a:t>Singly</a:t>
            </a:r>
            <a:r>
              <a:rPr sz="1500" spc="-4" dirty="0">
                <a:latin typeface="Georgia"/>
                <a:cs typeface="Georgia"/>
              </a:rPr>
              <a:t>: </a:t>
            </a:r>
            <a:r>
              <a:rPr sz="1500" dirty="0">
                <a:latin typeface="Georgia"/>
                <a:cs typeface="Georgia"/>
              </a:rPr>
              <a:t>The </a:t>
            </a:r>
            <a:r>
              <a:rPr sz="1500" spc="-4" dirty="0">
                <a:latin typeface="Georgia"/>
                <a:cs typeface="Georgia"/>
              </a:rPr>
              <a:t>last </a:t>
            </a:r>
            <a:r>
              <a:rPr sz="1500" dirty="0">
                <a:latin typeface="Georgia"/>
                <a:cs typeface="Georgia"/>
              </a:rPr>
              <a:t>node points to </a:t>
            </a:r>
            <a:r>
              <a:rPr sz="1500" spc="-4" dirty="0">
                <a:latin typeface="Georgia"/>
                <a:cs typeface="Georgia"/>
              </a:rPr>
              <a:t>the first </a:t>
            </a:r>
            <a:r>
              <a:rPr sz="1500" dirty="0">
                <a:latin typeface="Georgia"/>
                <a:cs typeface="Georgia"/>
              </a:rPr>
              <a:t>node and </a:t>
            </a:r>
            <a:r>
              <a:rPr sz="1500" spc="-4" dirty="0">
                <a:latin typeface="Georgia"/>
                <a:cs typeface="Georgia"/>
              </a:rPr>
              <a:t>there </a:t>
            </a:r>
            <a:r>
              <a:rPr sz="1500" dirty="0">
                <a:latin typeface="Georgia"/>
                <a:cs typeface="Georgia"/>
              </a:rPr>
              <a:t>is</a:t>
            </a:r>
            <a:r>
              <a:rPr sz="1500" spc="-8" dirty="0">
                <a:latin typeface="Georgia"/>
                <a:cs typeface="Georgia"/>
              </a:rPr>
              <a:t> </a:t>
            </a:r>
            <a:r>
              <a:rPr sz="1500" spc="-4" dirty="0">
                <a:latin typeface="Georgia"/>
                <a:cs typeface="Georgia"/>
              </a:rPr>
              <a:t>only</a:t>
            </a:r>
            <a:endParaRPr sz="1500" dirty="0">
              <a:latin typeface="Georgia"/>
              <a:cs typeface="Georgia"/>
            </a:endParaRPr>
          </a:p>
          <a:p>
            <a:pPr marR="318611" algn="ctr">
              <a:spcBef>
                <a:spcPts val="4"/>
              </a:spcBef>
            </a:pPr>
            <a:r>
              <a:rPr sz="1500" dirty="0">
                <a:latin typeface="Georgia"/>
                <a:cs typeface="Georgia"/>
              </a:rPr>
              <a:t>link between </a:t>
            </a:r>
            <a:r>
              <a:rPr sz="1500" spc="-4" dirty="0">
                <a:latin typeface="Georgia"/>
                <a:cs typeface="Georgia"/>
              </a:rPr>
              <a:t>the </a:t>
            </a:r>
            <a:r>
              <a:rPr sz="1500" dirty="0">
                <a:latin typeface="Georgia"/>
                <a:cs typeface="Georgia"/>
              </a:rPr>
              <a:t>nodes </a:t>
            </a:r>
            <a:r>
              <a:rPr sz="1500" spc="-4" dirty="0">
                <a:latin typeface="Georgia"/>
                <a:cs typeface="Georgia"/>
              </a:rPr>
              <a:t>of </a:t>
            </a:r>
            <a:r>
              <a:rPr sz="1500" dirty="0">
                <a:latin typeface="Georgia"/>
                <a:cs typeface="Georgia"/>
              </a:rPr>
              <a:t>linked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spc="-4" dirty="0">
                <a:latin typeface="Georgia"/>
                <a:cs typeface="Georgia"/>
              </a:rPr>
              <a:t>list.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247433"/>
            <a:ext cx="7760334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16343" marR="3810" indent="-1207294">
              <a:spcBef>
                <a:spcPts val="75"/>
              </a:spcBef>
              <a:tabLst>
                <a:tab pos="395764" algn="l"/>
              </a:tabLst>
            </a:pPr>
            <a:r>
              <a:rPr sz="1500" b="1" dirty="0">
                <a:solidFill>
                  <a:srgbClr val="9F4DA2"/>
                </a:solidFill>
                <a:latin typeface="Georgia"/>
                <a:cs typeface="Georgia"/>
              </a:rPr>
              <a:t>2.	</a:t>
            </a:r>
            <a:r>
              <a:rPr sz="1500" b="1" dirty="0">
                <a:latin typeface="Georgia"/>
                <a:cs typeface="Georgia"/>
              </a:rPr>
              <a:t>Doubly</a:t>
            </a:r>
            <a:r>
              <a:rPr sz="1500" dirty="0">
                <a:latin typeface="Georgia"/>
                <a:cs typeface="Georgia"/>
              </a:rPr>
              <a:t>: </a:t>
            </a:r>
            <a:r>
              <a:rPr sz="1500" spc="-4" dirty="0">
                <a:latin typeface="Georgia"/>
                <a:cs typeface="Georgia"/>
              </a:rPr>
              <a:t>The last </a:t>
            </a:r>
            <a:r>
              <a:rPr sz="1500" dirty="0">
                <a:latin typeface="Georgia"/>
                <a:cs typeface="Georgia"/>
              </a:rPr>
              <a:t>node </a:t>
            </a:r>
            <a:r>
              <a:rPr sz="1500" spc="-4" dirty="0">
                <a:latin typeface="Georgia"/>
                <a:cs typeface="Georgia"/>
              </a:rPr>
              <a:t>points to the first </a:t>
            </a:r>
            <a:r>
              <a:rPr sz="1500" dirty="0">
                <a:latin typeface="Georgia"/>
                <a:cs typeface="Georgia"/>
              </a:rPr>
              <a:t>node and </a:t>
            </a:r>
            <a:r>
              <a:rPr sz="1500" spc="-4" dirty="0">
                <a:latin typeface="Georgia"/>
                <a:cs typeface="Georgia"/>
              </a:rPr>
              <a:t>there are two  links </a:t>
            </a:r>
            <a:r>
              <a:rPr sz="1500" dirty="0">
                <a:latin typeface="Georgia"/>
                <a:cs typeface="Georgia"/>
              </a:rPr>
              <a:t>between </a:t>
            </a:r>
            <a:r>
              <a:rPr sz="1500" spc="-4" dirty="0">
                <a:latin typeface="Georgia"/>
                <a:cs typeface="Georgia"/>
              </a:rPr>
              <a:t>the </a:t>
            </a:r>
            <a:r>
              <a:rPr sz="1500" dirty="0">
                <a:latin typeface="Georgia"/>
                <a:cs typeface="Georgia"/>
              </a:rPr>
              <a:t>nodes </a:t>
            </a:r>
            <a:r>
              <a:rPr sz="1500" spc="-4" dirty="0">
                <a:latin typeface="Georgia"/>
                <a:cs typeface="Georgia"/>
              </a:rPr>
              <a:t>of </a:t>
            </a:r>
            <a:r>
              <a:rPr sz="1500" dirty="0">
                <a:latin typeface="Georgia"/>
                <a:cs typeface="Georgia"/>
              </a:rPr>
              <a:t>linked</a:t>
            </a:r>
            <a:r>
              <a:rPr sz="1500" spc="-26" dirty="0">
                <a:latin typeface="Georgia"/>
                <a:cs typeface="Georgia"/>
              </a:rPr>
              <a:t> </a:t>
            </a:r>
            <a:r>
              <a:rPr sz="1500" spc="-4" dirty="0">
                <a:latin typeface="Georgia"/>
                <a:cs typeface="Georgia"/>
              </a:rPr>
              <a:t>list.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6396" y="2779003"/>
            <a:ext cx="5291207" cy="816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3261" y="4891903"/>
            <a:ext cx="6381770" cy="875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0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325" y="1295400"/>
            <a:ext cx="7450455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b="1" spc="-4" dirty="0">
                <a:latin typeface="Trebuchet MS"/>
                <a:cs typeface="Trebuchet MS"/>
              </a:rPr>
              <a:t>Advantages </a:t>
            </a:r>
            <a:r>
              <a:rPr sz="2700" b="1" dirty="0">
                <a:latin typeface="Trebuchet MS"/>
                <a:cs typeface="Trebuchet MS"/>
              </a:rPr>
              <a:t>of </a:t>
            </a:r>
            <a:r>
              <a:rPr sz="2700" b="1" spc="-4" dirty="0">
                <a:latin typeface="Trebuchet MS"/>
                <a:cs typeface="Trebuchet MS"/>
              </a:rPr>
              <a:t>Circular linked</a:t>
            </a:r>
            <a:r>
              <a:rPr sz="2700" b="1" spc="-15" dirty="0">
                <a:latin typeface="Trebuchet MS"/>
                <a:cs typeface="Trebuchet MS"/>
              </a:rPr>
              <a:t> </a:t>
            </a:r>
            <a:r>
              <a:rPr sz="2700" b="1" spc="-4" dirty="0">
                <a:latin typeface="Trebuchet MS"/>
                <a:cs typeface="Trebuchet MS"/>
              </a:rPr>
              <a:t>lists:</a:t>
            </a:r>
            <a:endParaRPr sz="2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819" y="2133600"/>
            <a:ext cx="7911465" cy="1202605"/>
          </a:xfrm>
          <a:prstGeom prst="rect">
            <a:avLst/>
          </a:prstGeom>
        </p:spPr>
        <p:txBody>
          <a:bodyPr vert="horz" wrap="square" lIns="0" tIns="57626" rIns="0" bIns="0" rtlCol="0">
            <a:spAutoFit/>
          </a:bodyPr>
          <a:lstStyle/>
          <a:p>
            <a:pPr marL="395764" marR="13811" indent="-386715">
              <a:lnSpc>
                <a:spcPts val="1583"/>
              </a:lnSpc>
              <a:spcBef>
                <a:spcPts val="454"/>
              </a:spcBef>
              <a:buClr>
                <a:srgbClr val="9F4DA2"/>
              </a:buClr>
              <a:buAutoNum type="arabicPeriod"/>
              <a:tabLst>
                <a:tab pos="395764" algn="l"/>
                <a:tab pos="396240" algn="l"/>
              </a:tabLst>
            </a:pPr>
            <a:r>
              <a:rPr spc="-4" dirty="0">
                <a:latin typeface="Times" pitchFamily="2" charset="0"/>
                <a:cs typeface="Georgia"/>
              </a:rPr>
              <a:t>Any node </a:t>
            </a:r>
            <a:r>
              <a:rPr spc="-8" dirty="0">
                <a:latin typeface="Times" pitchFamily="2" charset="0"/>
                <a:cs typeface="Georgia"/>
              </a:rPr>
              <a:t>can </a:t>
            </a:r>
            <a:r>
              <a:rPr spc="-4" dirty="0">
                <a:latin typeface="Times" pitchFamily="2" charset="0"/>
                <a:cs typeface="Georgia"/>
              </a:rPr>
              <a:t>be a </a:t>
            </a:r>
            <a:r>
              <a:rPr lang="en-US" spc="-4" dirty="0">
                <a:latin typeface="Times" pitchFamily="2" charset="0"/>
                <a:cs typeface="Georgia"/>
              </a:rPr>
              <a:t>start</a:t>
            </a:r>
            <a:r>
              <a:rPr spc="-4" dirty="0">
                <a:latin typeface="Times" pitchFamily="2" charset="0"/>
                <a:cs typeface="Georgia"/>
              </a:rPr>
              <a:t>ing point. We </a:t>
            </a:r>
            <a:r>
              <a:rPr spc="-8" dirty="0">
                <a:latin typeface="Times" pitchFamily="2" charset="0"/>
                <a:cs typeface="Georgia"/>
              </a:rPr>
              <a:t>can traverse the whole  list </a:t>
            </a:r>
            <a:r>
              <a:rPr spc="-4" dirty="0">
                <a:latin typeface="Times" pitchFamily="2" charset="0"/>
                <a:cs typeface="Georgia"/>
              </a:rPr>
              <a:t>by </a:t>
            </a:r>
            <a:r>
              <a:rPr lang="en-US" spc="-4" dirty="0">
                <a:latin typeface="Times" pitchFamily="2" charset="0"/>
                <a:cs typeface="Georgia"/>
              </a:rPr>
              <a:t>start</a:t>
            </a:r>
            <a:r>
              <a:rPr spc="-8" dirty="0">
                <a:latin typeface="Times" pitchFamily="2" charset="0"/>
                <a:cs typeface="Georgia"/>
              </a:rPr>
              <a:t>ing </a:t>
            </a:r>
            <a:r>
              <a:rPr spc="-4" dirty="0">
                <a:latin typeface="Times" pitchFamily="2" charset="0"/>
                <a:cs typeface="Georgia"/>
              </a:rPr>
              <a:t>from </a:t>
            </a:r>
            <a:r>
              <a:rPr spc="-8" dirty="0">
                <a:latin typeface="Times" pitchFamily="2" charset="0"/>
                <a:cs typeface="Georgia"/>
              </a:rPr>
              <a:t>any </a:t>
            </a:r>
            <a:r>
              <a:rPr spc="-4" dirty="0">
                <a:latin typeface="Times" pitchFamily="2" charset="0"/>
                <a:cs typeface="Georgia"/>
              </a:rPr>
              <a:t>point. We </a:t>
            </a:r>
            <a:r>
              <a:rPr spc="-8" dirty="0">
                <a:latin typeface="Times" pitchFamily="2" charset="0"/>
                <a:cs typeface="Georgia"/>
              </a:rPr>
              <a:t>just need </a:t>
            </a:r>
            <a:r>
              <a:rPr spc="-4" dirty="0">
                <a:latin typeface="Times" pitchFamily="2" charset="0"/>
                <a:cs typeface="Georgia"/>
              </a:rPr>
              <a:t>to </a:t>
            </a:r>
            <a:r>
              <a:rPr spc="-8" dirty="0">
                <a:latin typeface="Times" pitchFamily="2" charset="0"/>
                <a:cs typeface="Georgia"/>
              </a:rPr>
              <a:t>stop when  </a:t>
            </a:r>
            <a:r>
              <a:rPr spc="-4" dirty="0">
                <a:latin typeface="Times" pitchFamily="2" charset="0"/>
                <a:cs typeface="Georgia"/>
              </a:rPr>
              <a:t>the first visited node is visited</a:t>
            </a:r>
            <a:r>
              <a:rPr dirty="0">
                <a:latin typeface="Times" pitchFamily="2" charset="0"/>
                <a:cs typeface="Georgia"/>
              </a:rPr>
              <a:t> </a:t>
            </a:r>
            <a:r>
              <a:rPr spc="-4" dirty="0">
                <a:latin typeface="Times" pitchFamily="2" charset="0"/>
                <a:cs typeface="Georgia"/>
              </a:rPr>
              <a:t>again.</a:t>
            </a:r>
            <a:endParaRPr dirty="0">
              <a:latin typeface="Times" pitchFamily="2" charset="0"/>
              <a:cs typeface="Georgia"/>
            </a:endParaRPr>
          </a:p>
          <a:p>
            <a:pPr>
              <a:spcBef>
                <a:spcPts val="8"/>
              </a:spcBef>
              <a:buAutoNum type="arabicPeriod"/>
            </a:pPr>
            <a:endParaRPr dirty="0">
              <a:latin typeface="Times" pitchFamily="2" charset="0"/>
              <a:cs typeface="Georgia"/>
            </a:endParaRPr>
          </a:p>
          <a:p>
            <a:pPr marL="395764" marR="3810" indent="-386715">
              <a:lnSpc>
                <a:spcPct val="80000"/>
              </a:lnSpc>
              <a:buClr>
                <a:srgbClr val="9F4DA2"/>
              </a:buClr>
              <a:buAutoNum type="arabicPeriod"/>
              <a:tabLst>
                <a:tab pos="395764" algn="l"/>
                <a:tab pos="396240" algn="l"/>
              </a:tabLst>
            </a:pPr>
            <a:r>
              <a:rPr spc="-4" dirty="0">
                <a:latin typeface="Times" pitchFamily="2" charset="0"/>
                <a:cs typeface="Georgia"/>
              </a:rPr>
              <a:t>Circular </a:t>
            </a:r>
            <a:r>
              <a:rPr spc="-8" dirty="0">
                <a:latin typeface="Times" pitchFamily="2" charset="0"/>
                <a:cs typeface="Georgia"/>
              </a:rPr>
              <a:t>lists </a:t>
            </a:r>
            <a:r>
              <a:rPr spc="-4" dirty="0">
                <a:latin typeface="Times" pitchFamily="2" charset="0"/>
                <a:cs typeface="Georgia"/>
              </a:rPr>
              <a:t>are </a:t>
            </a:r>
            <a:r>
              <a:rPr spc="-8" dirty="0">
                <a:latin typeface="Times" pitchFamily="2" charset="0"/>
                <a:cs typeface="Georgia"/>
              </a:rPr>
              <a:t>useful </a:t>
            </a:r>
            <a:r>
              <a:rPr spc="-4" dirty="0">
                <a:latin typeface="Times" pitchFamily="2" charset="0"/>
                <a:cs typeface="Georgia"/>
              </a:rPr>
              <a:t>in applications to repeatedly </a:t>
            </a:r>
            <a:r>
              <a:rPr spc="-8" dirty="0">
                <a:latin typeface="Times" pitchFamily="2" charset="0"/>
                <a:cs typeface="Georgia"/>
              </a:rPr>
              <a:t>go  </a:t>
            </a:r>
            <a:r>
              <a:rPr spc="-4" dirty="0">
                <a:latin typeface="Times" pitchFamily="2" charset="0"/>
                <a:cs typeface="Georgia"/>
              </a:rPr>
              <a:t>around </a:t>
            </a:r>
            <a:r>
              <a:rPr spc="-8" dirty="0">
                <a:latin typeface="Times" pitchFamily="2" charset="0"/>
                <a:cs typeface="Georgia"/>
              </a:rPr>
              <a:t>the list. </a:t>
            </a:r>
            <a:endParaRPr lang="en-US" spc="-8" dirty="0">
              <a:latin typeface="Times" pitchFamily="2" charset="0"/>
              <a:cs typeface="Georgia"/>
            </a:endParaRPr>
          </a:p>
          <a:p>
            <a:pPr marL="395764" marR="3810" indent="-386715">
              <a:lnSpc>
                <a:spcPct val="80000"/>
              </a:lnSpc>
              <a:buClr>
                <a:srgbClr val="9F4DA2"/>
              </a:buClr>
              <a:buAutoNum type="arabicPeriod"/>
              <a:tabLst>
                <a:tab pos="395764" algn="l"/>
                <a:tab pos="396240" algn="l"/>
              </a:tabLst>
            </a:pPr>
            <a:endParaRPr dirty="0">
              <a:latin typeface="Times" pitchFamily="2" charset="0"/>
              <a:cs typeface="Georgi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41C3411-4CB7-8944-8E86-C6777B007B9B}"/>
              </a:ext>
            </a:extLst>
          </p:cNvPr>
          <p:cNvSpPr txBox="1">
            <a:spLocks/>
          </p:cNvSpPr>
          <p:nvPr/>
        </p:nvSpPr>
        <p:spPr>
          <a:xfrm>
            <a:off x="752465" y="3429000"/>
            <a:ext cx="7450455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9525">
              <a:spcBef>
                <a:spcPts val="75"/>
              </a:spcBef>
            </a:pPr>
            <a:r>
              <a:rPr lang="en-IN" sz="2700" b="1" spc="-4" dirty="0">
                <a:latin typeface="Trebuchet MS"/>
                <a:cs typeface="Trebuchet MS"/>
              </a:rPr>
              <a:t>Disadvantages </a:t>
            </a:r>
            <a:r>
              <a:rPr lang="en-IN" sz="2700" b="1" dirty="0">
                <a:latin typeface="Trebuchet MS"/>
                <a:cs typeface="Trebuchet MS"/>
              </a:rPr>
              <a:t>of </a:t>
            </a:r>
            <a:r>
              <a:rPr lang="en-IN" sz="2700" b="1" spc="-4" dirty="0">
                <a:latin typeface="Trebuchet MS"/>
                <a:cs typeface="Trebuchet MS"/>
              </a:rPr>
              <a:t>Circular linked</a:t>
            </a:r>
            <a:r>
              <a:rPr lang="en-IN" sz="2700" b="1" spc="-15" dirty="0">
                <a:latin typeface="Trebuchet MS"/>
                <a:cs typeface="Trebuchet MS"/>
              </a:rPr>
              <a:t> </a:t>
            </a:r>
            <a:r>
              <a:rPr lang="en-IN" sz="2700" b="1" spc="-4" dirty="0">
                <a:latin typeface="Trebuchet MS"/>
                <a:cs typeface="Trebuchet MS"/>
              </a:rPr>
              <a:t>lists:</a:t>
            </a:r>
            <a:endParaRPr lang="en-IN" sz="2700" dirty="0">
              <a:latin typeface="Trebuchet MS"/>
              <a:cs typeface="Trebuchet M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A10A5-15DC-254F-B53E-8507787AF2DB}"/>
              </a:ext>
            </a:extLst>
          </p:cNvPr>
          <p:cNvSpPr/>
          <p:nvPr/>
        </p:nvSpPr>
        <p:spPr>
          <a:xfrm>
            <a:off x="381000" y="398378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3810" indent="-386715" algn="just">
              <a:spcBef>
                <a:spcPts val="71"/>
              </a:spcBef>
              <a:buClr>
                <a:srgbClr val="9F4DA2"/>
              </a:buClr>
              <a:buAutoNum type="arabicPeriod"/>
              <a:tabLst>
                <a:tab pos="438626" algn="l"/>
                <a:tab pos="439103" algn="l"/>
              </a:tabLst>
            </a:pPr>
            <a:r>
              <a:rPr lang="en-IN" spc="-4" dirty="0">
                <a:latin typeface="Times" pitchFamily="2" charset="0"/>
              </a:rPr>
              <a:t>Depending on </a:t>
            </a:r>
            <a:r>
              <a:rPr lang="en-IN" spc="-8" dirty="0">
                <a:latin typeface="Times" pitchFamily="2" charset="0"/>
              </a:rPr>
              <a:t>the </a:t>
            </a:r>
            <a:r>
              <a:rPr lang="en-IN" spc="-4" dirty="0">
                <a:latin typeface="Times" pitchFamily="2" charset="0"/>
              </a:rPr>
              <a:t>implementation, inserting at end </a:t>
            </a:r>
            <a:r>
              <a:rPr lang="en-IN" spc="-8" dirty="0">
                <a:latin typeface="Times" pitchFamily="2" charset="0"/>
              </a:rPr>
              <a:t> </a:t>
            </a:r>
            <a:r>
              <a:rPr lang="en-IN" spc="-4" dirty="0">
                <a:latin typeface="Times" pitchFamily="2" charset="0"/>
              </a:rPr>
              <a:t>of </a:t>
            </a:r>
            <a:r>
              <a:rPr lang="en-IN" spc="-8" dirty="0">
                <a:latin typeface="Times" pitchFamily="2" charset="0"/>
              </a:rPr>
              <a:t>list would </a:t>
            </a:r>
            <a:r>
              <a:rPr lang="en-IN" spc="-4" dirty="0">
                <a:latin typeface="Times" pitchFamily="2" charset="0"/>
              </a:rPr>
              <a:t>require doing a search </a:t>
            </a:r>
            <a:r>
              <a:rPr lang="en-IN" spc="-8" dirty="0">
                <a:latin typeface="Times" pitchFamily="2" charset="0"/>
              </a:rPr>
              <a:t>for  last </a:t>
            </a:r>
            <a:r>
              <a:rPr lang="en-IN" spc="-4" dirty="0">
                <a:latin typeface="Times" pitchFamily="2" charset="0"/>
              </a:rPr>
              <a:t>node </a:t>
            </a:r>
            <a:r>
              <a:rPr lang="en-IN" spc="-8" dirty="0">
                <a:latin typeface="Times" pitchFamily="2" charset="0"/>
              </a:rPr>
              <a:t>which </a:t>
            </a:r>
            <a:r>
              <a:rPr lang="en-IN" spc="-4" dirty="0">
                <a:latin typeface="Times" pitchFamily="2" charset="0"/>
              </a:rPr>
              <a:t>could be</a:t>
            </a:r>
            <a:r>
              <a:rPr lang="en-IN" spc="11" dirty="0">
                <a:latin typeface="Times" pitchFamily="2" charset="0"/>
              </a:rPr>
              <a:t> </a:t>
            </a:r>
            <a:r>
              <a:rPr lang="en-IN" spc="-4" dirty="0">
                <a:latin typeface="Times" pitchFamily="2" charset="0"/>
              </a:rPr>
              <a:t>expensive.</a:t>
            </a:r>
          </a:p>
          <a:p>
            <a:pPr marL="42386" algn="just">
              <a:spcBef>
                <a:spcPts val="30"/>
              </a:spcBef>
              <a:buClr>
                <a:srgbClr val="9F4DA2"/>
              </a:buClr>
              <a:buFont typeface="Georgia"/>
              <a:buAutoNum type="arabicPeriod"/>
            </a:pPr>
            <a:endParaRPr lang="en-IN" dirty="0">
              <a:latin typeface="Times" pitchFamily="2" charset="0"/>
            </a:endParaRPr>
          </a:p>
          <a:p>
            <a:pPr marL="438150" marR="68104" indent="-386715" algn="just">
              <a:buClr>
                <a:srgbClr val="9F4DA2"/>
              </a:buClr>
              <a:buAutoNum type="arabicPeriod"/>
              <a:tabLst>
                <a:tab pos="438626" algn="l"/>
                <a:tab pos="439103" algn="l"/>
              </a:tabLst>
            </a:pPr>
            <a:r>
              <a:rPr lang="en-IN" spc="-4" dirty="0">
                <a:latin typeface="Times" pitchFamily="2" charset="0"/>
              </a:rPr>
              <a:t>Finding end </a:t>
            </a:r>
            <a:r>
              <a:rPr lang="en-IN" dirty="0">
                <a:latin typeface="Times" pitchFamily="2" charset="0"/>
              </a:rPr>
              <a:t>of </a:t>
            </a:r>
            <a:r>
              <a:rPr lang="en-IN" spc="-8" dirty="0">
                <a:latin typeface="Times" pitchFamily="2" charset="0"/>
              </a:rPr>
              <a:t>the </a:t>
            </a:r>
            <a:r>
              <a:rPr lang="en-IN" spc="-4" dirty="0">
                <a:latin typeface="Times" pitchFamily="2" charset="0"/>
              </a:rPr>
              <a:t>list and loop control is  </a:t>
            </a:r>
            <a:r>
              <a:rPr lang="en-IN" spc="-8" dirty="0">
                <a:latin typeface="Times" pitchFamily="2" charset="0"/>
              </a:rPr>
              <a:t>harder </a:t>
            </a:r>
            <a:r>
              <a:rPr lang="en-IN" spc="-4" dirty="0">
                <a:latin typeface="Times" pitchFamily="2" charset="0"/>
              </a:rPr>
              <a:t>( </a:t>
            </a:r>
            <a:r>
              <a:rPr lang="en-IN" dirty="0">
                <a:latin typeface="Times" pitchFamily="2" charset="0"/>
              </a:rPr>
              <a:t>no </a:t>
            </a:r>
            <a:r>
              <a:rPr lang="en-IN" spc="-4" dirty="0">
                <a:latin typeface="Times" pitchFamily="2" charset="0"/>
              </a:rPr>
              <a:t>NULL’s to mark </a:t>
            </a:r>
            <a:r>
              <a:rPr lang="en-IN" spc="-8" dirty="0">
                <a:latin typeface="Times" pitchFamily="2" charset="0"/>
              </a:rPr>
              <a:t>the </a:t>
            </a:r>
            <a:r>
              <a:rPr lang="en-IN" spc="-4" dirty="0">
                <a:latin typeface="Times" pitchFamily="2" charset="0"/>
              </a:rPr>
              <a:t>beginning and  </a:t>
            </a:r>
            <a:r>
              <a:rPr lang="en-IN" spc="-8" dirty="0">
                <a:latin typeface="Times" pitchFamily="2" charset="0"/>
              </a:rPr>
              <a:t>end).</a:t>
            </a:r>
          </a:p>
        </p:txBody>
      </p:sp>
    </p:spTree>
    <p:extLst>
      <p:ext uri="{BB962C8B-B14F-4D97-AF65-F5344CB8AC3E}">
        <p14:creationId xmlns:p14="http://schemas.microsoft.com/office/powerpoint/2010/main" val="670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89723"/>
            <a:ext cx="8227059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>
              <a:spcBef>
                <a:spcPts val="79"/>
              </a:spcBef>
            </a:pPr>
            <a:r>
              <a:rPr sz="3300" dirty="0"/>
              <a:t>Operations on singly</a:t>
            </a:r>
            <a:r>
              <a:rPr sz="3300" spc="-71" dirty="0"/>
              <a:t> </a:t>
            </a:r>
            <a:r>
              <a:rPr sz="3300" spc="-4" dirty="0"/>
              <a:t>circular </a:t>
            </a:r>
            <a:r>
              <a:rPr sz="3300" dirty="0"/>
              <a:t>linked</a:t>
            </a:r>
            <a:r>
              <a:rPr sz="3300" spc="-4" dirty="0"/>
              <a:t> </a:t>
            </a:r>
            <a:r>
              <a:rPr sz="330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032" y="2820722"/>
            <a:ext cx="2146935" cy="1336744"/>
          </a:xfrm>
          <a:prstGeom prst="rect">
            <a:avLst/>
          </a:prstGeom>
        </p:spPr>
        <p:txBody>
          <a:bodyPr vert="horz" wrap="square" lIns="0" tIns="38576" rIns="0" bIns="0" rtlCol="0">
            <a:spAutoFit/>
          </a:bodyPr>
          <a:lstStyle/>
          <a:p>
            <a:pPr marL="201454" indent="-192405">
              <a:spcBef>
                <a:spcPts val="304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700" dirty="0">
                <a:latin typeface="Georgia"/>
                <a:cs typeface="Georgia"/>
              </a:rPr>
              <a:t>Insertion</a:t>
            </a:r>
            <a:endParaRPr sz="2700">
              <a:latin typeface="Georgia"/>
              <a:cs typeface="Georgia"/>
            </a:endParaRPr>
          </a:p>
          <a:p>
            <a:pPr marL="201454" indent="-192405">
              <a:spcBef>
                <a:spcPts val="225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700" spc="-4" dirty="0">
                <a:latin typeface="Georgia"/>
                <a:cs typeface="Georgia"/>
              </a:rPr>
              <a:t>Deletion</a:t>
            </a:r>
            <a:endParaRPr sz="2700">
              <a:latin typeface="Georgia"/>
              <a:cs typeface="Georgia"/>
            </a:endParaRPr>
          </a:p>
          <a:p>
            <a:pPr marL="201454" indent="-192405">
              <a:spcBef>
                <a:spcPts val="225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700" spc="-4" dirty="0">
                <a:latin typeface="Georgia"/>
                <a:cs typeface="Georgia"/>
              </a:rPr>
              <a:t>Display</a:t>
            </a:r>
            <a:endParaRPr sz="27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4376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1948" y="1690364"/>
            <a:ext cx="2358390" cy="13633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8" dirty="0"/>
              <a:t>Insertion</a:t>
            </a:r>
            <a:r>
              <a:rPr spc="-34" dirty="0"/>
              <a:t> </a:t>
            </a:r>
            <a:r>
              <a:rPr spc="-4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9" y="2530386"/>
            <a:ext cx="7279640" cy="23622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01454" indent="-192405">
              <a:spcBef>
                <a:spcPts val="315"/>
              </a:spcBef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100" spc="-4" dirty="0">
                <a:latin typeface="Georgia"/>
                <a:cs typeface="Georgia"/>
              </a:rPr>
              <a:t>Insertion </a:t>
            </a:r>
            <a:r>
              <a:rPr sz="2100" spc="-8" dirty="0">
                <a:latin typeface="Georgia"/>
                <a:cs typeface="Georgia"/>
              </a:rPr>
              <a:t>can </a:t>
            </a:r>
            <a:r>
              <a:rPr sz="2100" spc="-4" dirty="0">
                <a:latin typeface="Georgia"/>
                <a:cs typeface="Georgia"/>
              </a:rPr>
              <a:t>be </a:t>
            </a:r>
            <a:r>
              <a:rPr sz="2100" dirty="0">
                <a:latin typeface="Georgia"/>
                <a:cs typeface="Georgia"/>
              </a:rPr>
              <a:t>of </a:t>
            </a:r>
            <a:r>
              <a:rPr sz="2100" spc="-8" dirty="0">
                <a:latin typeface="Georgia"/>
                <a:cs typeface="Georgia"/>
              </a:rPr>
              <a:t>three</a:t>
            </a:r>
            <a:r>
              <a:rPr sz="2100" spc="23" dirty="0">
                <a:latin typeface="Georgia"/>
                <a:cs typeface="Georgia"/>
              </a:rPr>
              <a:t> </a:t>
            </a:r>
            <a:r>
              <a:rPr sz="2100" spc="-8" dirty="0">
                <a:latin typeface="Georgia"/>
                <a:cs typeface="Georgia"/>
              </a:rPr>
              <a:t>types.</a:t>
            </a:r>
            <a:endParaRPr sz="2100">
              <a:latin typeface="Georgia"/>
              <a:cs typeface="Georgia"/>
            </a:endParaRPr>
          </a:p>
          <a:p>
            <a:pPr marL="235744">
              <a:spcBef>
                <a:spcPts val="233"/>
              </a:spcBef>
              <a:tabLst>
                <a:tab pos="421005" algn="l"/>
              </a:tabLst>
            </a:pP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▫	Insert at</a:t>
            </a:r>
            <a:r>
              <a:rPr sz="1950" spc="-11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first</a:t>
            </a:r>
            <a:endParaRPr sz="1950">
              <a:latin typeface="Georgia"/>
              <a:cs typeface="Georgia"/>
            </a:endParaRPr>
          </a:p>
          <a:p>
            <a:pPr marL="235744">
              <a:spcBef>
                <a:spcPts val="225"/>
              </a:spcBef>
              <a:tabLst>
                <a:tab pos="421005" algn="l"/>
              </a:tabLst>
            </a:pP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▫	Insert at</a:t>
            </a:r>
            <a:r>
              <a:rPr sz="1950" spc="-11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50" spc="-4" dirty="0">
                <a:solidFill>
                  <a:srgbClr val="438085"/>
                </a:solidFill>
                <a:latin typeface="Georgia"/>
                <a:cs typeface="Georgia"/>
              </a:rPr>
              <a:t>last</a:t>
            </a:r>
            <a:endParaRPr sz="1950">
              <a:latin typeface="Georgia"/>
              <a:cs typeface="Georgia"/>
            </a:endParaRPr>
          </a:p>
          <a:p>
            <a:pPr marL="235744">
              <a:spcBef>
                <a:spcPts val="225"/>
              </a:spcBef>
              <a:tabLst>
                <a:tab pos="421005" algn="l"/>
              </a:tabLst>
            </a:pP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▫	Insert after</a:t>
            </a:r>
            <a:r>
              <a:rPr sz="1950" spc="-11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1950" dirty="0">
                <a:solidFill>
                  <a:srgbClr val="438085"/>
                </a:solidFill>
                <a:latin typeface="Georgia"/>
                <a:cs typeface="Georgia"/>
              </a:rPr>
              <a:t>constant</a:t>
            </a:r>
            <a:endParaRPr sz="1950">
              <a:latin typeface="Georgia"/>
              <a:cs typeface="Georgia"/>
            </a:endParaRPr>
          </a:p>
          <a:p>
            <a:pPr>
              <a:spcBef>
                <a:spcPts val="15"/>
              </a:spcBef>
            </a:pPr>
            <a:endParaRPr sz="2438">
              <a:latin typeface="Georgia"/>
              <a:cs typeface="Georgia"/>
            </a:endParaRPr>
          </a:p>
          <a:p>
            <a:pPr marL="201454" marR="3810" indent="-192405">
              <a:buClr>
                <a:srgbClr val="9F4DA2"/>
              </a:buClr>
              <a:buChar char="•"/>
              <a:tabLst>
                <a:tab pos="201930" algn="l"/>
              </a:tabLst>
            </a:pPr>
            <a:r>
              <a:rPr sz="2100" spc="-4" dirty="0">
                <a:latin typeface="Georgia"/>
                <a:cs typeface="Georgia"/>
              </a:rPr>
              <a:t>Note: insertion after constant in </a:t>
            </a:r>
            <a:r>
              <a:rPr sz="2100" spc="-8" dirty="0">
                <a:latin typeface="Georgia"/>
                <a:cs typeface="Georgia"/>
              </a:rPr>
              <a:t>circular </a:t>
            </a:r>
            <a:r>
              <a:rPr sz="2100" spc="-4" dirty="0">
                <a:latin typeface="Georgia"/>
                <a:cs typeface="Georgia"/>
              </a:rPr>
              <a:t>and  linear linked </a:t>
            </a:r>
            <a:r>
              <a:rPr sz="2100" dirty="0">
                <a:latin typeface="Georgia"/>
                <a:cs typeface="Georgia"/>
              </a:rPr>
              <a:t>list </a:t>
            </a:r>
            <a:r>
              <a:rPr sz="2100" spc="-4" dirty="0">
                <a:latin typeface="Georgia"/>
                <a:cs typeface="Georgia"/>
              </a:rPr>
              <a:t>is exact same</a:t>
            </a:r>
            <a:r>
              <a:rPr sz="2100" spc="4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.</a:t>
            </a:r>
            <a:endParaRPr sz="21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1975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295" y="1295400"/>
            <a:ext cx="5503037" cy="6862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pc="-4" dirty="0"/>
              <a:t>Insertion at</a:t>
            </a:r>
            <a:r>
              <a:rPr spc="-38" dirty="0"/>
              <a:t> </a:t>
            </a:r>
            <a:r>
              <a:rPr spc="-4" dirty="0"/>
              <a:t>first</a:t>
            </a:r>
          </a:p>
        </p:txBody>
      </p:sp>
      <p:sp>
        <p:nvSpPr>
          <p:cNvPr id="3" name="object 3"/>
          <p:cNvSpPr/>
          <p:nvPr/>
        </p:nvSpPr>
        <p:spPr>
          <a:xfrm>
            <a:off x="899160" y="2402586"/>
            <a:ext cx="7417308" cy="3003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40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872" y="1758733"/>
            <a:ext cx="2025650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dirty="0"/>
              <a:t>Algorithm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492" y="2347173"/>
            <a:ext cx="8385393" cy="30681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0" rIns="68580" bIns="66654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1" hangingPunct="1"/>
            <a:endParaRPr lang="en-US" altLang="en-US" sz="1500" dirty="0">
              <a:cs typeface="Arial" pitchFamily="34" charset="0"/>
            </a:endParaRPr>
          </a:p>
          <a:p>
            <a:pPr defTabSz="685800"/>
            <a:r>
              <a:rPr lang="en-US" altLang="en-US" sz="1500" b="1" dirty="0">
                <a:solidFill>
                  <a:srgbClr val="162F59"/>
                </a:solidFill>
                <a:latin typeface="Open Sans" pitchFamily="34" charset="0"/>
                <a:cs typeface="Open Sans" pitchFamily="34" charset="0"/>
              </a:rPr>
              <a:t>1 - 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Create a </a:t>
            </a:r>
            <a:r>
              <a:rPr lang="en-US" altLang="en-US" sz="1500" b="1" dirty="0" err="1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newNode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with given value.</a:t>
            </a:r>
          </a:p>
          <a:p>
            <a:pPr defTabSz="685800"/>
            <a:r>
              <a:rPr lang="en-US" altLang="en-US" sz="1500" b="1" dirty="0">
                <a:solidFill>
                  <a:srgbClr val="162F59"/>
                </a:solidFill>
                <a:latin typeface="Open Sans" pitchFamily="34" charset="0"/>
                <a:cs typeface="Open Sans" pitchFamily="34" charset="0"/>
              </a:rPr>
              <a:t>2 - if ( START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== 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NULL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)</a:t>
            </a:r>
          </a:p>
          <a:p>
            <a:pPr defTabSz="685800"/>
            <a:r>
              <a:rPr lang="en-US" altLang="en-US" sz="1500" dirty="0">
                <a:solidFill>
                  <a:srgbClr val="162F59"/>
                </a:solidFill>
                <a:latin typeface="Open Sans" pitchFamily="34" charset="0"/>
                <a:cs typeface="Open Sans" pitchFamily="34" charset="0"/>
              </a:rPr>
              <a:t>	set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START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= </a:t>
            </a:r>
            <a:r>
              <a:rPr lang="en-US" altLang="en-US" sz="1500" b="1" dirty="0" err="1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newNode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</a:t>
            </a:r>
          </a:p>
          <a:p>
            <a:pPr defTabSz="685800"/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	</a:t>
            </a:r>
            <a:r>
              <a:rPr lang="en-US" altLang="en-US" sz="1500" b="1" dirty="0" err="1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newNode→next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=  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START</a:t>
            </a:r>
          </a:p>
          <a:p>
            <a:pPr defTabSz="685800"/>
            <a:r>
              <a:rPr lang="en-US" altLang="en-US" sz="1500" b="1" dirty="0">
                <a:solidFill>
                  <a:srgbClr val="162F59"/>
                </a:solidFill>
                <a:latin typeface="Open Sans" pitchFamily="34" charset="0"/>
                <a:cs typeface="Open Sans" pitchFamily="34" charset="0"/>
              </a:rPr>
              <a:t>4 - else</a:t>
            </a:r>
          </a:p>
          <a:p>
            <a:pPr defTabSz="685800"/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 	set temp = START</a:t>
            </a:r>
            <a:endParaRPr lang="en-US" altLang="en-US" sz="1500" dirty="0">
              <a:solidFill>
                <a:srgbClr val="333333"/>
              </a:solidFill>
              <a:latin typeface="Open Sans" pitchFamily="34" charset="0"/>
              <a:cs typeface="Open Sans" pitchFamily="34" charset="0"/>
            </a:endParaRPr>
          </a:p>
          <a:p>
            <a:pPr defTabSz="685800"/>
            <a:r>
              <a:rPr lang="en-US" altLang="en-US" sz="1500" b="1" dirty="0">
                <a:solidFill>
                  <a:srgbClr val="162F59"/>
                </a:solidFill>
                <a:latin typeface="Open Sans" pitchFamily="34" charset="0"/>
                <a:cs typeface="Open Sans" pitchFamily="34" charset="0"/>
              </a:rPr>
              <a:t>5 - 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Repeat the  step (while '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temp → next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is not equal to 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START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).</a:t>
            </a:r>
          </a:p>
          <a:p>
            <a:pPr lvl="0" eaLnBrk="0" hangingPunct="0"/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             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temp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 = 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temp → next</a:t>
            </a:r>
            <a:endParaRPr lang="en-US" altLang="en-US" sz="1500" dirty="0">
              <a:solidFill>
                <a:srgbClr val="333333"/>
              </a:solidFill>
              <a:latin typeface="Open Sans" pitchFamily="34" charset="0"/>
              <a:cs typeface="Open Sans" pitchFamily="34" charset="0"/>
            </a:endParaRPr>
          </a:p>
          <a:p>
            <a:pPr defTabSz="685800"/>
            <a:endParaRPr lang="en-US" altLang="en-US" sz="1500" dirty="0">
              <a:cs typeface="Arial" pitchFamily="34" charset="0"/>
            </a:endParaRPr>
          </a:p>
          <a:p>
            <a:pPr defTabSz="685800"/>
            <a:r>
              <a:rPr lang="en-US" altLang="en-US" sz="1500" b="1" dirty="0">
                <a:solidFill>
                  <a:srgbClr val="162F59"/>
                </a:solidFill>
                <a:latin typeface="Open Sans" pitchFamily="34" charset="0"/>
                <a:cs typeface="Open Sans" pitchFamily="34" charset="0"/>
              </a:rPr>
              <a:t>6 - 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Set '</a:t>
            </a:r>
            <a:r>
              <a:rPr lang="en-US" altLang="en-US" sz="1500" b="1" dirty="0" err="1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newNode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 → next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=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START</a:t>
            </a:r>
          </a:p>
          <a:p>
            <a:pPr marL="342900" indent="-342900" defTabSz="685800">
              <a:buAutoNum type="arabicPeriod" startAt="7"/>
            </a:pP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Set 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START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= </a:t>
            </a:r>
            <a:r>
              <a:rPr lang="en-US" altLang="en-US" sz="1500" b="1" dirty="0" err="1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newNode</a:t>
            </a:r>
            <a:endParaRPr lang="en-US" altLang="en-US" sz="1500" b="1" dirty="0">
              <a:solidFill>
                <a:srgbClr val="333333"/>
              </a:solidFill>
              <a:latin typeface="Open Sans" pitchFamily="34" charset="0"/>
              <a:cs typeface="Open Sans" pitchFamily="34" charset="0"/>
            </a:endParaRPr>
          </a:p>
          <a:p>
            <a:pPr marL="342900" indent="-342900" defTabSz="685800">
              <a:buAutoNum type="arabicPeriod" startAt="7"/>
            </a:pP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temp → next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= </a:t>
            </a:r>
            <a:r>
              <a:rPr lang="en-US" altLang="en-US" sz="1500" b="1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START</a:t>
            </a:r>
            <a:r>
              <a:rPr lang="en-US" altLang="en-US" sz="1500" dirty="0">
                <a:solidFill>
                  <a:srgbClr val="333333"/>
                </a:solidFill>
                <a:latin typeface="Open Sans" pitchFamily="34" charset="0"/>
                <a:cs typeface="Open Sans" pitchFamily="34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1744441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6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622</Words>
  <Application>Microsoft Macintosh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Baskerville Old Face</vt:lpstr>
      <vt:lpstr>Georgia</vt:lpstr>
      <vt:lpstr>Open Sans</vt:lpstr>
      <vt:lpstr>Times</vt:lpstr>
      <vt:lpstr>Trebuchet MS</vt:lpstr>
      <vt:lpstr>Default Design</vt:lpstr>
      <vt:lpstr>PowerPoint Presentation</vt:lpstr>
      <vt:lpstr>What is circular linked list?</vt:lpstr>
      <vt:lpstr>PowerPoint Presentation</vt:lpstr>
      <vt:lpstr>Types of circular linked list:</vt:lpstr>
      <vt:lpstr>Advantages of Circular linked lists:</vt:lpstr>
      <vt:lpstr>Operations on singly circular linked list</vt:lpstr>
      <vt:lpstr>Insertion :</vt:lpstr>
      <vt:lpstr>Insertion at first</vt:lpstr>
      <vt:lpstr>Algorithm</vt:lpstr>
      <vt:lpstr>Insert at last</vt:lpstr>
      <vt:lpstr>Algorithm for insertion at last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Sehgal</dc:creator>
  <cp:lastModifiedBy>Smriti Sehgal</cp:lastModifiedBy>
  <cp:revision>5</cp:revision>
  <dcterms:created xsi:type="dcterms:W3CDTF">2020-09-01T06:38:20Z</dcterms:created>
  <dcterms:modified xsi:type="dcterms:W3CDTF">2020-09-02T08:35:18Z</dcterms:modified>
</cp:coreProperties>
</file>