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4" r:id="rId2"/>
    <p:sldId id="315" r:id="rId3"/>
    <p:sldId id="316" r:id="rId4"/>
    <p:sldId id="317" r:id="rId5"/>
    <p:sldId id="319" r:id="rId6"/>
    <p:sldId id="320" r:id="rId7"/>
    <p:sldId id="321" r:id="rId8"/>
    <p:sldId id="322" r:id="rId9"/>
    <p:sldId id="32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  <a:srgbClr val="028848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9" autoAdjust="0"/>
    <p:restoredTop sz="95226" autoAdjust="0"/>
  </p:normalViewPr>
  <p:slideViewPr>
    <p:cSldViewPr>
      <p:cViewPr varScale="1">
        <p:scale>
          <a:sx n="113" d="100"/>
          <a:sy n="113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A159294-520A-460D-93E8-EC612C716D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2A057A4-81C0-431B-9B80-F6878B3169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5F8D61-89A0-4573-B331-AD454A2907C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08932AE-39B7-4ACC-92AC-0CE2A85FB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F9626A-27AC-45E0-A3E5-94FEB7570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692C44-4F78-4E9B-8324-2F06EE90F5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F340E76-3341-439B-9B31-45C5286F4C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3374E36-CE02-46C6-92F7-7452FDDB40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C8C91A5-96D2-403C-AB33-53765CE465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5943600"/>
            <a:ext cx="5486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47DD904-B6FC-4478-A8C3-641011D44E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CFFC1F7-050F-448D-85D1-DC7700C2F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AE8822-BEAC-4CBD-B60C-AFE19D801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AB89-6416-4B8D-8775-FA98101CA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A5032-A5CB-4443-8A4A-47D4C1C25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B50B-7B5F-46A6-92A3-DE6C21B64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6A77-2504-4226-829F-E11BC46CAC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093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5476-33F2-4974-A74D-48ACF881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668F-21D8-4C49-BCAC-D2F4F2CF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64D39-8479-4281-A1F6-CFDDDCFC5D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F5685-63D6-4B99-B889-F52513181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5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1A5DB-56EC-4DFE-B4EF-69E068FEB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08176-DB1D-4CA2-BF2D-4A73EA125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E167F-AEB1-4BF2-860F-22F0CB5E1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B745-9700-4BA7-A6C3-695E2C285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508B-8554-4FCD-9619-C4CB4BDE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A374-37A5-4DAF-A41B-09C9B463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87587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7213-DFB7-43B7-AA01-7A6331D4B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4B9FC-F7FA-4A5F-A68B-9084E75933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19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598D-A351-4E13-90C7-5823E8E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0C79-5BD7-4A65-A6BE-E7589C8F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90C4-F426-4610-BA9D-B0E06299C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BBFC6-8509-4D29-8497-A599BFB10E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358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B3F5-42E1-47A3-A21E-FB6B83B8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6024-0A4A-4A9D-9FE9-6FBE908CE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EC4AC-DA3E-4AFB-BFCE-FD17481D9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ED24E-F97E-4150-B813-026FAD411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8A42B-9FA6-4543-AF9C-380CA7049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6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AD35-94EA-40E2-9769-6DF13B9B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11F2-3F60-4CC7-8A7B-B7573A5A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48F2-01B7-4DD9-ABBC-F8DAABFE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269D5-83F8-45FD-A3AA-0FA829061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9423C-1AAA-4A94-8410-D37E6BA48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8E64-AC69-4682-9C13-4AE8D44F2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34058-33B8-4ECC-AC0D-5767CD50B0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8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1BDC-1304-4BF3-B346-485EFEBC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63D41-321D-4647-AE5B-DC88C696F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5B2F-A227-4A5D-B773-CDA53A209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8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F7CA8-9CE2-4055-A857-7677067DC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27-40FE-43B6-AD95-333021185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1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78BC-C1C4-4A72-B55D-27121D62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2973-5350-4743-B0D6-EBD1B55D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C5B38-3B8F-4C4D-B9FA-D7EFB5BDD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A28F6-6CC6-4DEF-BCFD-1EB3271B0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A3A2A-523B-4C34-9AAD-376B93DF8E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1B9-61BD-4288-A396-686B3196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2CC32-F318-4399-BB0E-04821322B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D0DE-B099-46AC-8953-BA8C1AF3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19ED4-3EE6-4D35-BA0A-20CEAA92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2EDE0-F372-4963-9F90-0441B914D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4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8">
            <a:extLst>
              <a:ext uri="{FF2B5EF4-FFF2-40B4-BE49-F238E27FC236}">
                <a16:creationId xmlns:a16="http://schemas.microsoft.com/office/drawing/2014/main" id="{B5C205A5-2743-4AA7-8B40-EF5881452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3175" y="3175"/>
            <a:ext cx="91376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44EA2043-D3D1-4FB6-95E5-3447422486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r>
              <a:rPr lang="en-US" altLang="en-US"/>
              <a:t>AKJ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B4B8BFA6-1B01-4E51-8F4C-8C10AEA0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960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600" b="1" dirty="0">
                <a:solidFill>
                  <a:schemeClr val="accent2"/>
                </a:solidFill>
              </a:rPr>
              <a:t>Amity School of Engineering &amp; Technology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BC43B3D7-3993-4626-9F89-DDAE54C2D6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6705600"/>
            <a:ext cx="6705600" cy="152400"/>
          </a:xfrm>
          <a:prstGeom prst="rect">
            <a:avLst/>
          </a:prstGeom>
          <a:solidFill>
            <a:srgbClr val="F1B4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designidea.wordpress.com/2012/02/16/your-next-thank-you-note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Data structures using C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Module 3 - Lecture VIII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Circular Link Lists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Prepared By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Ms. Smriti Sehgal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3BB94-84BD-4A90-BE69-CC3B9F7CC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19447" y="6223702"/>
            <a:ext cx="428046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F37B527-40FE-43B6-AD95-333021185313}" type="slidenum">
              <a:rPr lang="en-US" altLang="en-US" sz="9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9"/>
    </mc:Choice>
    <mc:Fallback xmlns="">
      <p:transition spd="slow" advTm="110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4334" y="1866100"/>
            <a:ext cx="2274570" cy="136335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8" dirty="0"/>
              <a:t>Deletion</a:t>
            </a:r>
            <a:r>
              <a:rPr spc="-38" dirty="0"/>
              <a:t> </a:t>
            </a:r>
            <a:r>
              <a:rPr spc="-4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530386"/>
            <a:ext cx="7448550" cy="23622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01454" indent="-192405">
              <a:spcBef>
                <a:spcPts val="315"/>
              </a:spcBef>
              <a:buClr>
                <a:srgbClr val="9F4DA2"/>
              </a:buClr>
              <a:buChar char="•"/>
              <a:tabLst>
                <a:tab pos="201930" algn="l"/>
              </a:tabLst>
            </a:pPr>
            <a:r>
              <a:rPr sz="2100" spc="-4" dirty="0">
                <a:latin typeface="Georgia"/>
                <a:cs typeface="Georgia"/>
              </a:rPr>
              <a:t>Deletion </a:t>
            </a:r>
            <a:r>
              <a:rPr sz="2100" spc="-8" dirty="0">
                <a:latin typeface="Georgia"/>
                <a:cs typeface="Georgia"/>
              </a:rPr>
              <a:t>can </a:t>
            </a:r>
            <a:r>
              <a:rPr sz="2100" spc="-4" dirty="0">
                <a:latin typeface="Georgia"/>
                <a:cs typeface="Georgia"/>
              </a:rPr>
              <a:t>be </a:t>
            </a:r>
            <a:r>
              <a:rPr sz="2100" dirty="0">
                <a:latin typeface="Georgia"/>
                <a:cs typeface="Georgia"/>
              </a:rPr>
              <a:t>of </a:t>
            </a:r>
            <a:r>
              <a:rPr sz="2100" spc="-8" dirty="0">
                <a:latin typeface="Georgia"/>
                <a:cs typeface="Georgia"/>
              </a:rPr>
              <a:t>three</a:t>
            </a:r>
            <a:r>
              <a:rPr sz="2100" spc="11" dirty="0">
                <a:latin typeface="Georgia"/>
                <a:cs typeface="Georgia"/>
              </a:rPr>
              <a:t> </a:t>
            </a:r>
            <a:r>
              <a:rPr sz="2100" spc="-8" dirty="0">
                <a:latin typeface="Georgia"/>
                <a:cs typeface="Georgia"/>
              </a:rPr>
              <a:t>types.</a:t>
            </a:r>
            <a:endParaRPr sz="2100">
              <a:latin typeface="Georgia"/>
              <a:cs typeface="Georgia"/>
            </a:endParaRPr>
          </a:p>
          <a:p>
            <a:pPr marL="235744">
              <a:spcBef>
                <a:spcPts val="233"/>
              </a:spcBef>
              <a:tabLst>
                <a:tab pos="421005" algn="l"/>
              </a:tabLst>
            </a:pPr>
            <a:r>
              <a:rPr sz="195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1950" spc="-4" dirty="0">
                <a:solidFill>
                  <a:srgbClr val="438085"/>
                </a:solidFill>
                <a:latin typeface="Georgia"/>
                <a:cs typeface="Georgia"/>
              </a:rPr>
              <a:t>Delete from</a:t>
            </a:r>
            <a:r>
              <a:rPr sz="1950" spc="-11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50" spc="-4" dirty="0">
                <a:solidFill>
                  <a:srgbClr val="438085"/>
                </a:solidFill>
                <a:latin typeface="Georgia"/>
                <a:cs typeface="Georgia"/>
              </a:rPr>
              <a:t>front</a:t>
            </a:r>
            <a:endParaRPr sz="1950">
              <a:latin typeface="Georgia"/>
              <a:cs typeface="Georgia"/>
            </a:endParaRPr>
          </a:p>
          <a:p>
            <a:pPr marL="235744">
              <a:spcBef>
                <a:spcPts val="225"/>
              </a:spcBef>
              <a:tabLst>
                <a:tab pos="421005" algn="l"/>
              </a:tabLst>
            </a:pPr>
            <a:r>
              <a:rPr sz="195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1950" spc="-4" dirty="0">
                <a:solidFill>
                  <a:srgbClr val="438085"/>
                </a:solidFill>
                <a:latin typeface="Georgia"/>
                <a:cs typeface="Georgia"/>
              </a:rPr>
              <a:t>Delete from</a:t>
            </a:r>
            <a:r>
              <a:rPr sz="1950" spc="-11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50" spc="-4" dirty="0">
                <a:solidFill>
                  <a:srgbClr val="438085"/>
                </a:solidFill>
                <a:latin typeface="Georgia"/>
                <a:cs typeface="Georgia"/>
              </a:rPr>
              <a:t>last</a:t>
            </a:r>
            <a:endParaRPr sz="1950">
              <a:latin typeface="Georgia"/>
              <a:cs typeface="Georgia"/>
            </a:endParaRPr>
          </a:p>
          <a:p>
            <a:pPr marL="235744">
              <a:spcBef>
                <a:spcPts val="225"/>
              </a:spcBef>
              <a:tabLst>
                <a:tab pos="421005" algn="l"/>
              </a:tabLst>
            </a:pPr>
            <a:r>
              <a:rPr sz="195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1950" spc="-4" dirty="0">
                <a:solidFill>
                  <a:srgbClr val="438085"/>
                </a:solidFill>
                <a:latin typeface="Georgia"/>
                <a:cs typeface="Georgia"/>
              </a:rPr>
              <a:t>Deletion from</a:t>
            </a:r>
            <a:r>
              <a:rPr sz="195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50" dirty="0">
                <a:solidFill>
                  <a:srgbClr val="438085"/>
                </a:solidFill>
                <a:latin typeface="Georgia"/>
                <a:cs typeface="Georgia"/>
              </a:rPr>
              <a:t>mid</a:t>
            </a:r>
            <a:endParaRPr sz="1950">
              <a:latin typeface="Georgia"/>
              <a:cs typeface="Georgia"/>
            </a:endParaRPr>
          </a:p>
          <a:p>
            <a:pPr>
              <a:spcBef>
                <a:spcPts val="15"/>
              </a:spcBef>
            </a:pPr>
            <a:endParaRPr sz="2438">
              <a:latin typeface="Georgia"/>
              <a:cs typeface="Georgia"/>
            </a:endParaRPr>
          </a:p>
          <a:p>
            <a:pPr marL="201454" marR="3810" indent="-192405">
              <a:buClr>
                <a:srgbClr val="9F4DA2"/>
              </a:buClr>
              <a:buChar char="•"/>
              <a:tabLst>
                <a:tab pos="201930" algn="l"/>
              </a:tabLst>
            </a:pPr>
            <a:r>
              <a:rPr sz="2100" spc="-4" dirty="0">
                <a:latin typeface="Georgia"/>
                <a:cs typeface="Georgia"/>
              </a:rPr>
              <a:t>Note: deletion from mid in circular and linear  linked list is exact </a:t>
            </a:r>
            <a:r>
              <a:rPr sz="2100" dirty="0">
                <a:latin typeface="Georgia"/>
                <a:cs typeface="Georgia"/>
              </a:rPr>
              <a:t>same</a:t>
            </a:r>
            <a:r>
              <a:rPr sz="2100" spc="4" dirty="0">
                <a:latin typeface="Georgia"/>
                <a:cs typeface="Georgia"/>
              </a:rPr>
              <a:t> </a:t>
            </a:r>
            <a:r>
              <a:rPr sz="2100" spc="-4" dirty="0">
                <a:latin typeface="Georgia"/>
                <a:cs typeface="Georgia"/>
              </a:rPr>
              <a:t>.</a:t>
            </a:r>
            <a:endParaRPr sz="21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3866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558" y="1529905"/>
            <a:ext cx="4687442" cy="68624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8" dirty="0"/>
              <a:t>Delete </a:t>
            </a:r>
            <a:r>
              <a:rPr spc="-4" dirty="0"/>
              <a:t>from</a:t>
            </a:r>
            <a:r>
              <a:rPr spc="-15" dirty="0"/>
              <a:t> </a:t>
            </a:r>
            <a:r>
              <a:rPr spc="-4" dirty="0"/>
              <a:t>front</a:t>
            </a:r>
          </a:p>
        </p:txBody>
      </p:sp>
      <p:sp>
        <p:nvSpPr>
          <p:cNvPr id="3" name="object 3"/>
          <p:cNvSpPr/>
          <p:nvPr/>
        </p:nvSpPr>
        <p:spPr>
          <a:xfrm>
            <a:off x="861060" y="2298691"/>
            <a:ext cx="7421880" cy="3128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574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980" y="1693861"/>
            <a:ext cx="6766426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dirty="0"/>
              <a:t>Algorithm</a:t>
            </a:r>
            <a:r>
              <a:rPr lang="en-IN" sz="2700" dirty="0"/>
              <a:t> for deletion from beginning</a:t>
            </a:r>
            <a:endParaRPr sz="2700" dirty="0"/>
          </a:p>
        </p:txBody>
      </p:sp>
      <p:sp>
        <p:nvSpPr>
          <p:cNvPr id="8" name="Rectangle 7"/>
          <p:cNvSpPr/>
          <p:nvPr/>
        </p:nvSpPr>
        <p:spPr>
          <a:xfrm>
            <a:off x="936025" y="2514720"/>
            <a:ext cx="70155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 1  </a:t>
            </a:r>
            <a:r>
              <a:rPr lang="en-IN" dirty="0"/>
              <a:t>If (</a:t>
            </a:r>
            <a:r>
              <a:rPr lang="en-IN" b="1" dirty="0"/>
              <a:t>START</a:t>
            </a:r>
            <a:r>
              <a:rPr lang="en-IN" dirty="0"/>
              <a:t> == </a:t>
            </a:r>
            <a:r>
              <a:rPr lang="en-IN" b="1" dirty="0"/>
              <a:t>NULL</a:t>
            </a:r>
            <a:r>
              <a:rPr lang="en-IN" dirty="0"/>
              <a:t>)</a:t>
            </a:r>
          </a:p>
          <a:p>
            <a:r>
              <a:rPr lang="en-IN" b="1" dirty="0"/>
              <a:t> 	Display(</a:t>
            </a:r>
            <a:r>
              <a:rPr lang="en-IN" dirty="0"/>
              <a:t> </a:t>
            </a:r>
            <a:r>
              <a:rPr lang="en-IN" b="1" dirty="0"/>
              <a:t>'List is Empty!!! Deletion is not possible'</a:t>
            </a:r>
            <a:r>
              <a:rPr lang="en-IN" dirty="0"/>
              <a:t> )</a:t>
            </a:r>
          </a:p>
          <a:p>
            <a:r>
              <a:rPr lang="en-IN" dirty="0"/>
              <a:t>	Exit</a:t>
            </a:r>
          </a:p>
          <a:p>
            <a:r>
              <a:rPr lang="en-IN" dirty="0"/>
              <a:t>Else</a:t>
            </a:r>
          </a:p>
          <a:p>
            <a:r>
              <a:rPr lang="en-IN" dirty="0"/>
              <a:t>	Temp1 = START</a:t>
            </a:r>
          </a:p>
          <a:p>
            <a:r>
              <a:rPr lang="en-IN" dirty="0"/>
              <a:t>    	Temp2 = START</a:t>
            </a:r>
          </a:p>
          <a:p>
            <a:r>
              <a:rPr lang="en-IN" dirty="0"/>
              <a:t>    	if(</a:t>
            </a:r>
            <a:r>
              <a:rPr lang="en-IN" b="1" dirty="0"/>
              <a:t>temp1 → next</a:t>
            </a:r>
            <a:r>
              <a:rPr lang="en-IN" dirty="0"/>
              <a:t> == </a:t>
            </a:r>
            <a:r>
              <a:rPr lang="en-IN" b="1" dirty="0"/>
              <a:t>START</a:t>
            </a:r>
            <a:r>
              <a:rPr lang="en-IN" dirty="0"/>
              <a:t>)</a:t>
            </a:r>
          </a:p>
          <a:p>
            <a:r>
              <a:rPr lang="en-IN" dirty="0"/>
              <a:t>		set </a:t>
            </a:r>
            <a:r>
              <a:rPr lang="en-IN" b="1" dirty="0"/>
              <a:t>START</a:t>
            </a:r>
            <a:r>
              <a:rPr lang="en-IN" dirty="0"/>
              <a:t>= </a:t>
            </a:r>
            <a:r>
              <a:rPr lang="en-IN" b="1" dirty="0"/>
              <a:t>NULL</a:t>
            </a:r>
            <a:endParaRPr lang="en-IN" dirty="0"/>
          </a:p>
          <a:p>
            <a:r>
              <a:rPr lang="en-IN" b="1" dirty="0"/>
              <a:t>		delete temp1</a:t>
            </a:r>
            <a:endParaRPr lang="en-IN" dirty="0"/>
          </a:p>
          <a:p>
            <a:r>
              <a:rPr lang="en-IN" b="1" dirty="0"/>
              <a:t>    	else</a:t>
            </a:r>
            <a:endParaRPr lang="en-IN" dirty="0"/>
          </a:p>
          <a:p>
            <a:r>
              <a:rPr lang="en-IN" b="1" dirty="0"/>
              <a:t>		while(temp1 → next</a:t>
            </a:r>
            <a:r>
              <a:rPr lang="en-IN" dirty="0"/>
              <a:t>  is not equal to </a:t>
            </a:r>
            <a:r>
              <a:rPr lang="en-IN" b="1" dirty="0"/>
              <a:t>START</a:t>
            </a:r>
            <a:r>
              <a:rPr lang="en-IN" dirty="0"/>
              <a:t>)</a:t>
            </a:r>
          </a:p>
          <a:p>
            <a:r>
              <a:rPr lang="en-IN" b="1" dirty="0"/>
              <a:t>		temp1 = temp1 → next</a:t>
            </a:r>
            <a:endParaRPr lang="en-IN" dirty="0"/>
          </a:p>
          <a:p>
            <a:r>
              <a:rPr lang="en-IN" dirty="0"/>
              <a:t>2. </a:t>
            </a:r>
            <a:r>
              <a:rPr lang="en-IN" b="1" dirty="0"/>
              <a:t>START</a:t>
            </a:r>
            <a:r>
              <a:rPr lang="en-IN" dirty="0"/>
              <a:t> = </a:t>
            </a:r>
            <a:r>
              <a:rPr lang="en-IN" b="1" dirty="0"/>
              <a:t>temp2 → next</a:t>
            </a:r>
            <a:r>
              <a:rPr lang="en-IN" dirty="0"/>
              <a:t> </a:t>
            </a:r>
          </a:p>
          <a:p>
            <a:r>
              <a:rPr lang="en-IN" dirty="0"/>
              <a:t>3. </a:t>
            </a:r>
            <a:r>
              <a:rPr lang="en-IN" b="1" dirty="0"/>
              <a:t>temp1 → next</a:t>
            </a:r>
            <a:r>
              <a:rPr lang="en-IN" dirty="0"/>
              <a:t> == </a:t>
            </a:r>
            <a:r>
              <a:rPr lang="en-IN" b="1" dirty="0"/>
              <a:t>START</a:t>
            </a:r>
            <a:r>
              <a:rPr lang="en-IN" dirty="0"/>
              <a:t> </a:t>
            </a:r>
          </a:p>
          <a:p>
            <a:r>
              <a:rPr lang="en-IN" dirty="0"/>
              <a:t>4. delete temp2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0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421702"/>
            <a:ext cx="4810886" cy="68624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8" dirty="0"/>
              <a:t>Delete </a:t>
            </a:r>
            <a:r>
              <a:rPr spc="-4" dirty="0"/>
              <a:t>from</a:t>
            </a:r>
            <a:r>
              <a:rPr spc="-15" dirty="0"/>
              <a:t> </a:t>
            </a:r>
            <a:r>
              <a:rPr spc="-4" dirty="0"/>
              <a:t>last</a:t>
            </a:r>
          </a:p>
        </p:txBody>
      </p:sp>
      <p:sp>
        <p:nvSpPr>
          <p:cNvPr id="3" name="object 3"/>
          <p:cNvSpPr/>
          <p:nvPr/>
        </p:nvSpPr>
        <p:spPr>
          <a:xfrm>
            <a:off x="954025" y="2186558"/>
            <a:ext cx="7336535" cy="3490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866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219200"/>
            <a:ext cx="2025650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dirty="0"/>
              <a:t>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091" y="1616094"/>
            <a:ext cx="75252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 1  </a:t>
            </a:r>
            <a:r>
              <a:rPr lang="en-IN" dirty="0"/>
              <a:t>If (</a:t>
            </a:r>
            <a:r>
              <a:rPr lang="en-IN" b="1" dirty="0"/>
              <a:t>START</a:t>
            </a:r>
            <a:r>
              <a:rPr lang="en-IN" dirty="0"/>
              <a:t> == </a:t>
            </a:r>
            <a:r>
              <a:rPr lang="en-IN" b="1" dirty="0"/>
              <a:t>NULL</a:t>
            </a:r>
            <a:r>
              <a:rPr lang="en-IN" dirty="0"/>
              <a:t>)</a:t>
            </a:r>
          </a:p>
          <a:p>
            <a:pPr marL="600075" lvl="1" indent="-257175">
              <a:buFont typeface="+mj-lt"/>
              <a:buAutoNum type="alphaLcPeriod"/>
            </a:pPr>
            <a:r>
              <a:rPr lang="en-IN" b="1" dirty="0"/>
              <a:t>Display(</a:t>
            </a:r>
            <a:r>
              <a:rPr lang="en-IN" dirty="0"/>
              <a:t> </a:t>
            </a:r>
            <a:r>
              <a:rPr lang="en-IN" b="1" dirty="0"/>
              <a:t>'List is Empty!!! Deletion is not possible'</a:t>
            </a:r>
            <a:r>
              <a:rPr lang="en-IN" dirty="0"/>
              <a:t> )</a:t>
            </a:r>
          </a:p>
          <a:p>
            <a:pPr marL="600075" lvl="1" indent="-257175">
              <a:buFont typeface="+mj-lt"/>
              <a:buAutoNum type="alphaLcPeriod"/>
            </a:pPr>
            <a:r>
              <a:rPr lang="en-IN" dirty="0"/>
              <a:t>Exit</a:t>
            </a:r>
          </a:p>
          <a:p>
            <a:r>
              <a:rPr lang="en-IN" dirty="0"/>
              <a:t>2. Else</a:t>
            </a:r>
          </a:p>
          <a:p>
            <a:pPr marL="600075" lvl="1" indent="-257175">
              <a:buFont typeface="+mj-lt"/>
              <a:buAutoNum type="alphaLcPeriod"/>
            </a:pPr>
            <a:r>
              <a:rPr lang="en-IN" dirty="0"/>
              <a:t>T</a:t>
            </a:r>
            <a:r>
              <a:rPr lang="en-IN" b="1" dirty="0"/>
              <a:t>emp1 = START</a:t>
            </a:r>
            <a:endParaRPr lang="en-IN" dirty="0"/>
          </a:p>
          <a:p>
            <a:pPr marL="600075" lvl="1" indent="-257175">
              <a:buFont typeface="+mj-lt"/>
              <a:buAutoNum type="alphaLcPeriod"/>
            </a:pPr>
            <a:r>
              <a:rPr lang="en-IN" b="1" dirty="0"/>
              <a:t>Temp2 = START</a:t>
            </a:r>
            <a:endParaRPr lang="en-IN" dirty="0"/>
          </a:p>
          <a:p>
            <a:pPr marL="600075" lvl="1" indent="-257175">
              <a:buFont typeface="+mj-lt"/>
              <a:buAutoNum type="alphaLcPeriod"/>
            </a:pPr>
            <a:r>
              <a:rPr lang="en-IN" b="1" dirty="0"/>
              <a:t>if(temp1 → next == START</a:t>
            </a:r>
            <a:r>
              <a:rPr lang="en-IN" dirty="0"/>
              <a:t>)</a:t>
            </a:r>
          </a:p>
          <a:p>
            <a:pPr marL="985838" lvl="2" indent="-300038">
              <a:buFont typeface="+mj-lt"/>
              <a:buAutoNum type="romanLcPeriod"/>
            </a:pPr>
            <a:r>
              <a:rPr lang="en-IN" dirty="0"/>
              <a:t>set </a:t>
            </a:r>
            <a:r>
              <a:rPr lang="en-IN" b="1" dirty="0"/>
              <a:t>START</a:t>
            </a:r>
            <a:r>
              <a:rPr lang="en-IN" dirty="0"/>
              <a:t>= </a:t>
            </a:r>
            <a:r>
              <a:rPr lang="en-IN" b="1" dirty="0"/>
              <a:t>NULL</a:t>
            </a:r>
            <a:endParaRPr lang="en-IN" dirty="0"/>
          </a:p>
          <a:p>
            <a:pPr marL="985838" lvl="2" indent="-300038">
              <a:buFont typeface="+mj-lt"/>
              <a:buAutoNum type="romanLcPeriod"/>
            </a:pPr>
            <a:r>
              <a:rPr lang="en-IN" b="1" dirty="0"/>
              <a:t>delete temp1</a:t>
            </a:r>
            <a:endParaRPr lang="en-IN" dirty="0"/>
          </a:p>
          <a:p>
            <a:pPr lvl="1"/>
            <a:r>
              <a:rPr lang="en-IN" b="1" dirty="0"/>
              <a:t>d. else</a:t>
            </a:r>
            <a:endParaRPr lang="en-IN" dirty="0"/>
          </a:p>
          <a:p>
            <a:pPr marL="985838" lvl="2" indent="-300038">
              <a:buFont typeface="+mj-lt"/>
              <a:buAutoNum type="romanLcPeriod"/>
            </a:pPr>
            <a:r>
              <a:rPr lang="en-IN" b="1" dirty="0"/>
              <a:t>Repeat Steps while(temp1 → next</a:t>
            </a:r>
            <a:r>
              <a:rPr lang="en-IN" dirty="0"/>
              <a:t>  is not equal to </a:t>
            </a:r>
            <a:r>
              <a:rPr lang="en-IN" b="1" dirty="0"/>
              <a:t>START</a:t>
            </a:r>
            <a:r>
              <a:rPr lang="en-IN" dirty="0"/>
              <a:t>)</a:t>
            </a:r>
          </a:p>
          <a:p>
            <a:pPr marL="985838" lvl="2" indent="-300038">
              <a:buFont typeface="+mj-lt"/>
              <a:buAutoNum type="romanLcPeriod"/>
            </a:pPr>
            <a:r>
              <a:rPr lang="en-IN" b="1" dirty="0"/>
              <a:t>temp2 = temp1</a:t>
            </a:r>
            <a:endParaRPr lang="en-IN" dirty="0"/>
          </a:p>
          <a:p>
            <a:pPr marL="985838" lvl="2" indent="-300038">
              <a:buFont typeface="+mj-lt"/>
              <a:buAutoNum type="romanLcPeriod"/>
            </a:pPr>
            <a:r>
              <a:rPr lang="en-IN" b="1" dirty="0"/>
              <a:t>temp1 = temp1 → next</a:t>
            </a:r>
            <a:endParaRPr lang="en-IN" dirty="0"/>
          </a:p>
          <a:p>
            <a:r>
              <a:rPr lang="en-IN" dirty="0"/>
              <a:t>3. </a:t>
            </a:r>
            <a:r>
              <a:rPr lang="en-IN" b="1" dirty="0"/>
              <a:t>temp2 → next</a:t>
            </a:r>
            <a:r>
              <a:rPr lang="en-IN" dirty="0"/>
              <a:t> == </a:t>
            </a:r>
            <a:r>
              <a:rPr lang="en-IN" b="1" dirty="0"/>
              <a:t>START</a:t>
            </a:r>
            <a:r>
              <a:rPr lang="en-IN" dirty="0"/>
              <a:t> </a:t>
            </a:r>
          </a:p>
          <a:p>
            <a:r>
              <a:rPr lang="en-IN" dirty="0"/>
              <a:t>4. delete temp1</a:t>
            </a:r>
          </a:p>
        </p:txBody>
      </p:sp>
    </p:spTree>
    <p:extLst>
      <p:ext uri="{BB962C8B-B14F-4D97-AF65-F5344CB8AC3E}">
        <p14:creationId xmlns:p14="http://schemas.microsoft.com/office/powerpoint/2010/main" val="170977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131095"/>
            <a:ext cx="7886700" cy="68624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0001">
              <a:spcBef>
                <a:spcPts val="71"/>
              </a:spcBef>
            </a:pPr>
            <a:r>
              <a:rPr spc="-8" dirty="0"/>
              <a:t>Display</a:t>
            </a:r>
          </a:p>
        </p:txBody>
      </p:sp>
      <p:sp>
        <p:nvSpPr>
          <p:cNvPr id="3" name="object 3"/>
          <p:cNvSpPr/>
          <p:nvPr/>
        </p:nvSpPr>
        <p:spPr>
          <a:xfrm>
            <a:off x="684276" y="2727198"/>
            <a:ext cx="7775448" cy="2678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597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910" y="1944085"/>
            <a:ext cx="2025650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dirty="0"/>
              <a:t>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6254" y="2874613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IN" dirty="0"/>
              <a:t>If (</a:t>
            </a:r>
            <a:r>
              <a:rPr lang="en-IN" b="1" dirty="0"/>
              <a:t>START</a:t>
            </a:r>
            <a:r>
              <a:rPr lang="en-IN" dirty="0"/>
              <a:t> == </a:t>
            </a:r>
            <a:r>
              <a:rPr lang="en-IN" b="1" dirty="0"/>
              <a:t>NULL</a:t>
            </a:r>
            <a:r>
              <a:rPr lang="en-IN" dirty="0"/>
              <a:t>)</a:t>
            </a:r>
          </a:p>
          <a:p>
            <a:pPr marL="600075" lvl="1" indent="-257175">
              <a:buFont typeface="+mj-lt"/>
              <a:buAutoNum type="alphaLcPeriod"/>
            </a:pPr>
            <a:r>
              <a:rPr lang="en-IN" b="1" dirty="0"/>
              <a:t>Display(</a:t>
            </a:r>
            <a:r>
              <a:rPr lang="en-IN" dirty="0"/>
              <a:t> </a:t>
            </a:r>
            <a:r>
              <a:rPr lang="en-IN" b="1" dirty="0"/>
              <a:t>'List is Empty’</a:t>
            </a:r>
            <a:r>
              <a:rPr lang="en-IN" dirty="0"/>
              <a:t> )</a:t>
            </a:r>
          </a:p>
          <a:p>
            <a:pPr marL="600075" lvl="1" indent="-257175">
              <a:buFont typeface="+mj-lt"/>
              <a:buAutoNum type="alphaLcPeriod"/>
            </a:pPr>
            <a:r>
              <a:rPr lang="en-IN" dirty="0"/>
              <a:t>Exit</a:t>
            </a:r>
          </a:p>
          <a:p>
            <a:pPr marL="257175" indent="-257175">
              <a:buFont typeface="+mj-lt"/>
              <a:buAutoNum type="arabicPeriod"/>
            </a:pPr>
            <a:r>
              <a:rPr lang="en-IN" dirty="0"/>
              <a:t>Else</a:t>
            </a:r>
          </a:p>
          <a:p>
            <a:pPr marL="600075" lvl="1" indent="-257175">
              <a:buFont typeface="+mj-lt"/>
              <a:buAutoNum type="alphaLcPeriod"/>
            </a:pPr>
            <a:r>
              <a:rPr lang="en-IN" dirty="0"/>
              <a:t>Temp = START</a:t>
            </a:r>
          </a:p>
          <a:p>
            <a:pPr marL="600075" lvl="1" indent="-257175">
              <a:buFont typeface="+mj-lt"/>
              <a:buAutoNum type="alphaLcPeriod"/>
            </a:pPr>
            <a:r>
              <a:rPr lang="en-IN" dirty="0"/>
              <a:t>Do</a:t>
            </a:r>
          </a:p>
          <a:p>
            <a:pPr marL="985838" lvl="2" indent="-300038">
              <a:buFont typeface="+mj-lt"/>
              <a:buAutoNum type="romanUcPeriod"/>
            </a:pPr>
            <a:r>
              <a:rPr lang="en-IN" dirty="0"/>
              <a:t>Display </a:t>
            </a:r>
            <a:r>
              <a:rPr lang="en-IN" b="1" dirty="0"/>
              <a:t>Temp → DATA</a:t>
            </a:r>
            <a:endParaRPr lang="en-IN" dirty="0"/>
          </a:p>
          <a:p>
            <a:pPr marL="985838" lvl="2" indent="-300038">
              <a:buFont typeface="+mj-lt"/>
              <a:buAutoNum type="romanUcPeriod"/>
            </a:pPr>
            <a:r>
              <a:rPr lang="en-IN" dirty="0"/>
              <a:t>Temp = Temp</a:t>
            </a:r>
            <a:r>
              <a:rPr lang="en-IN" b="1" dirty="0"/>
              <a:t> → next</a:t>
            </a:r>
            <a:endParaRPr lang="en-IN" dirty="0"/>
          </a:p>
          <a:p>
            <a:pPr marL="600075" lvl="1" indent="-257175">
              <a:buFont typeface="+mj-lt"/>
              <a:buAutoNum type="alphaLcPeriod"/>
            </a:pPr>
            <a:r>
              <a:rPr lang="en-IN" dirty="0"/>
              <a:t>While(Temp is not equal to START)</a:t>
            </a:r>
          </a:p>
          <a:p>
            <a:pPr marL="257175" indent="-257175">
              <a:buFont typeface="+mj-lt"/>
              <a:buAutoNum type="arabicPeriod"/>
            </a:pPr>
            <a:r>
              <a:rPr lang="en-IN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29697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E766A-5517-4C2E-A781-55A4731FB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7B527-40FE-43B6-AD95-33302118531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09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6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286</Words>
  <Application>Microsoft Macintosh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Baskerville Old Face</vt:lpstr>
      <vt:lpstr>Georgia</vt:lpstr>
      <vt:lpstr>Default Design</vt:lpstr>
      <vt:lpstr>PowerPoint Presentation</vt:lpstr>
      <vt:lpstr>Deletion :</vt:lpstr>
      <vt:lpstr>Delete from front</vt:lpstr>
      <vt:lpstr>Algorithm for deletion from beginning</vt:lpstr>
      <vt:lpstr>Delete from last</vt:lpstr>
      <vt:lpstr>Algorithm</vt:lpstr>
      <vt:lpstr>Display</vt:lpstr>
      <vt:lpstr>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Smriti Sehgal</dc:creator>
  <cp:lastModifiedBy>Smriti Sehgal</cp:lastModifiedBy>
  <cp:revision>37</cp:revision>
  <dcterms:created xsi:type="dcterms:W3CDTF">2020-08-10T17:14:23Z</dcterms:created>
  <dcterms:modified xsi:type="dcterms:W3CDTF">2020-09-02T08:37:27Z</dcterms:modified>
</cp:coreProperties>
</file>