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54" r:id="rId2"/>
    <p:sldId id="284" r:id="rId3"/>
    <p:sldId id="355" r:id="rId4"/>
    <p:sldId id="287" r:id="rId5"/>
    <p:sldId id="288" r:id="rId6"/>
    <p:sldId id="356" r:id="rId7"/>
    <p:sldId id="289" r:id="rId8"/>
    <p:sldId id="290" r:id="rId9"/>
    <p:sldId id="291" r:id="rId10"/>
    <p:sldId id="292" r:id="rId11"/>
    <p:sldId id="357" r:id="rId12"/>
    <p:sldId id="293" r:id="rId13"/>
    <p:sldId id="323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990000"/>
    <a:srgbClr val="028848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9" autoAdjust="0"/>
    <p:restoredTop sz="95226" autoAdjust="0"/>
  </p:normalViewPr>
  <p:slideViewPr>
    <p:cSldViewPr>
      <p:cViewPr varScale="1">
        <p:scale>
          <a:sx n="112" d="100"/>
          <a:sy n="112" d="100"/>
        </p:scale>
        <p:origin x="200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28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A159294-520A-460D-93E8-EC612C716D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Amity Business School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2A057A4-81C0-431B-9B80-F6878B3169C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C5F8D61-89A0-4573-B331-AD454A2907C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08932AE-39B7-4ACC-92AC-0CE2A85FB3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0F9626A-27AC-45E0-A3E5-94FEB7570E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692C44-4F78-4E9B-8324-2F06EE90F5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Amity Business School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F340E76-3341-439B-9B31-45C5286F4C7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D3374E36-CE02-46C6-92F7-7452FDDB40E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C8C91A5-96D2-403C-AB33-53765CE465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5943600"/>
            <a:ext cx="5486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47DD904-B6FC-4478-A8C3-641011D44E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CFFC1F7-050F-448D-85D1-DC7700C2F1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1AE8822-BEAC-4CBD-B60C-AFE19D8013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AB89-6416-4B8D-8775-FA98101CA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A5032-A5CB-4443-8A4A-47D4C1C25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B50B-7B5F-46A6-92A3-DE6C21B649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86A77-2504-4226-829F-E11BC46CAC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093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5476-33F2-4974-A74D-48ACF881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0668F-21D8-4C49-BCAC-D2F4F2CF7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64D39-8479-4281-A1F6-CFDDDCFC5D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F5685-63D6-4B99-B889-F525131812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52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1A5DB-56EC-4DFE-B4EF-69E068FEB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08176-DB1D-4CA2-BF2D-4A73EA125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E167F-AEB1-4BF2-860F-22F0CB5E1C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7B745-9700-4BA7-A6C3-695E2C2852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35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508B-8554-4FCD-9619-C4CB4BDE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4A374-37A5-4DAF-A41B-09C9B4630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87587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37213-DFB7-43B7-AA01-7A6331D4B0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4B9FC-F7FA-4A5F-A68B-9084E75933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196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598D-A351-4E13-90C7-5823E8E5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70C79-5BD7-4A65-A6BE-E7589C8F5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490C4-F426-4610-BA9D-B0E06299CE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BBFC6-8509-4D29-8497-A599BFB10E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358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FB3F5-42E1-47A3-A21E-FB6B83B8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06024-0A4A-4A9D-9FE9-6FBE908CE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EC4AC-DA3E-4AFB-BFCE-FD17481D9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ED24E-F97E-4150-B813-026FAD411C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8A42B-9FA6-4543-AF9C-380CA70490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62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AD35-94EA-40E2-9769-6DF13B9B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A11F2-3F60-4CC7-8A7B-B7573A5A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F48F2-01B7-4DD9-ABBC-F8DAABFE5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269D5-83F8-45FD-A3AA-0FA829061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9423C-1AAA-4A94-8410-D37E6BA48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88E64-AC69-4682-9C13-4AE8D44F27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34058-33B8-4ECC-AC0D-5767CD50B0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681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1BDC-1304-4BF3-B346-485EFEBC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663D41-321D-4647-AE5B-DC88C696FD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05B2F-A227-4A5D-B773-CDA53A209A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88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9F7CA8-9CE2-4055-A857-7677067DC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7B527-40FE-43B6-AD95-3330211853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1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78BC-C1C4-4A72-B55D-27121D62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2973-5350-4743-B0D6-EBD1B55D0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C5B38-3B8F-4C4D-B9FA-D7EFB5BDD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A28F6-6CC6-4DEF-BCFD-1EB3271B0A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A3A2A-523B-4C34-9AAD-376B93DF8E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90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71B9-61BD-4288-A396-686B3196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2CC32-F318-4399-BB0E-04821322B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AD0DE-B099-46AC-8953-BA8C1AF3E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19ED4-3EE6-4D35-BA0A-20CEAA92D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2EDE0-F372-4963-9F90-0441B914D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347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8">
            <a:extLst>
              <a:ext uri="{FF2B5EF4-FFF2-40B4-BE49-F238E27FC236}">
                <a16:creationId xmlns:a16="http://schemas.microsoft.com/office/drawing/2014/main" id="{B5C205A5-2743-4AA7-8B40-EF5881452B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65"/>
          <a:stretch>
            <a:fillRect/>
          </a:stretch>
        </p:blipFill>
        <p:spPr bwMode="auto">
          <a:xfrm>
            <a:off x="3175" y="3175"/>
            <a:ext cx="913765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>
            <a:extLst>
              <a:ext uri="{FF2B5EF4-FFF2-40B4-BE49-F238E27FC236}">
                <a16:creationId xmlns:a16="http://schemas.microsoft.com/office/drawing/2014/main" id="{44EA2043-D3D1-4FB6-95E5-3447422486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9263" y="64008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/>
            </a:lvl1pPr>
          </a:lstStyle>
          <a:p>
            <a:pPr>
              <a:defRPr/>
            </a:pPr>
            <a:r>
              <a:rPr lang="en-US" altLang="en-US"/>
              <a:t>AKJ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B4B8BFA6-1B01-4E51-8F4C-8C10AEA07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609600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600" b="1" dirty="0">
                <a:solidFill>
                  <a:schemeClr val="accent2"/>
                </a:solidFill>
              </a:rPr>
              <a:t>Amity School of Engineering &amp; Technology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BC43B3D7-3993-4626-9F89-DDAE54C2D6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38400" y="6705600"/>
            <a:ext cx="6705600" cy="152400"/>
          </a:xfrm>
          <a:prstGeom prst="rect">
            <a:avLst/>
          </a:prstGeom>
          <a:solidFill>
            <a:srgbClr val="F1B4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ilydesignidea.wordpress.com/2012/02/16/your-next-thank-you-note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1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Data structures using C</a:t>
            </a: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Module 4 - Lecture II</a:t>
            </a:r>
          </a:p>
          <a:p>
            <a:pPr marL="0" indent="0">
              <a:buNone/>
            </a:pPr>
            <a:endParaRPr lang="en-US" sz="21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Trees</a:t>
            </a:r>
          </a:p>
          <a:p>
            <a:pPr marL="0" indent="0">
              <a:buNone/>
            </a:pPr>
            <a:endParaRPr lang="en-US" sz="21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sz="21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Prepared By</a:t>
            </a: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Ms. Smriti Sehgal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D3BB94-84BD-4A90-BE69-CC3B9F7CCA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19447" y="6223702"/>
            <a:ext cx="428046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6F37B527-40FE-43B6-AD95-333021185313}" type="slidenum">
              <a:rPr lang="en-US" altLang="en-US" sz="900">
                <a:solidFill>
                  <a:srgbClr val="898989"/>
                </a:solidFill>
              </a:rPr>
              <a:pPr>
                <a:spcAft>
                  <a:spcPts val="600"/>
                </a:spcAft>
                <a:defRPr/>
              </a:pPr>
              <a:t>1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31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79"/>
    </mc:Choice>
    <mc:Fallback xmlns="">
      <p:transition spd="slow" advTm="1107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3">
            <a:extLst>
              <a:ext uri="{FF2B5EF4-FFF2-40B4-BE49-F238E27FC236}">
                <a16:creationId xmlns:a16="http://schemas.microsoft.com/office/drawing/2014/main" id="{02281D3C-5859-BC4C-8D41-26EA3AD1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34150" y="63833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9pPr>
          </a:lstStyle>
          <a:p>
            <a:fld id="{BEB1A778-54CC-ED40-B0F0-7ED2537CAE08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B4A2A374-A41A-594F-8837-E53A12486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1" y="182087"/>
            <a:ext cx="5080001" cy="365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800" b="1" dirty="0"/>
              <a:t>Sequential Representation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335B70AD-8393-714E-B4B8-E54009162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0763" y="1455738"/>
            <a:ext cx="854075" cy="4459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Line 4">
            <a:extLst>
              <a:ext uri="{FF2B5EF4-FFF2-40B4-BE49-F238E27FC236}">
                <a16:creationId xmlns:a16="http://schemas.microsoft.com/office/drawing/2014/main" id="{58E61916-F53D-F644-A50C-B466F4BFB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4413" y="1857375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Line 5">
            <a:extLst>
              <a:ext uri="{FF2B5EF4-FFF2-40B4-BE49-F238E27FC236}">
                <a16:creationId xmlns:a16="http://schemas.microsoft.com/office/drawing/2014/main" id="{9A4C6883-25F3-8A4F-B586-ADB0CA8C9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4413" y="224948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Line 6">
            <a:extLst>
              <a:ext uri="{FF2B5EF4-FFF2-40B4-BE49-F238E27FC236}">
                <a16:creationId xmlns:a16="http://schemas.microsoft.com/office/drawing/2014/main" id="{FE602985-D701-4B43-9799-65B179ECB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4413" y="264001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Line 7">
            <a:extLst>
              <a:ext uri="{FF2B5EF4-FFF2-40B4-BE49-F238E27FC236}">
                <a16:creationId xmlns:a16="http://schemas.microsoft.com/office/drawing/2014/main" id="{47EB6C9E-C9B0-204A-A5CA-0E953B2834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4413" y="304800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8">
            <a:extLst>
              <a:ext uri="{FF2B5EF4-FFF2-40B4-BE49-F238E27FC236}">
                <a16:creationId xmlns:a16="http://schemas.microsoft.com/office/drawing/2014/main" id="{931EE8BF-F791-CD42-A88A-BA9033DF1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4413" y="344170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9">
            <a:extLst>
              <a:ext uri="{FF2B5EF4-FFF2-40B4-BE49-F238E27FC236}">
                <a16:creationId xmlns:a16="http://schemas.microsoft.com/office/drawing/2014/main" id="{01E0D0BE-63CB-F644-A50E-3F7B5A40FA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4413" y="383063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10">
            <a:extLst>
              <a:ext uri="{FF2B5EF4-FFF2-40B4-BE49-F238E27FC236}">
                <a16:creationId xmlns:a16="http://schemas.microsoft.com/office/drawing/2014/main" id="{5D51227C-A2FD-1E47-A3A2-ECFFD270D7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4413" y="422116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11">
            <a:extLst>
              <a:ext uri="{FF2B5EF4-FFF2-40B4-BE49-F238E27FC236}">
                <a16:creationId xmlns:a16="http://schemas.microsoft.com/office/drawing/2014/main" id="{9B23DFCE-CF51-1D4B-AC2C-144F9D86A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0288" y="5546725"/>
            <a:ext cx="849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Rectangle 12">
            <a:extLst>
              <a:ext uri="{FF2B5EF4-FFF2-40B4-BE49-F238E27FC236}">
                <a16:creationId xmlns:a16="http://schemas.microsoft.com/office/drawing/2014/main" id="{4B1EE3F0-2DE5-5F4C-AC27-08E031F9F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462088"/>
            <a:ext cx="404813" cy="451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</a:rPr>
              <a:t>A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</a:rPr>
              <a:t>B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</a:rPr>
              <a:t>C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</a:rPr>
              <a:t>D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</a:rPr>
              <a:t>.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8141" name="Line 13">
            <a:extLst>
              <a:ext uri="{FF2B5EF4-FFF2-40B4-BE49-F238E27FC236}">
                <a16:creationId xmlns:a16="http://schemas.microsoft.com/office/drawing/2014/main" id="{354B6451-C6FC-814A-BBBD-483EEA76EB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4413" y="461168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Line 14">
            <a:extLst>
              <a:ext uri="{FF2B5EF4-FFF2-40B4-BE49-F238E27FC236}">
                <a16:creationId xmlns:a16="http://schemas.microsoft.com/office/drawing/2014/main" id="{B0A90165-A1FD-CA49-966D-DCF4A2FCDA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4413" y="500221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Rectangle 15">
            <a:extLst>
              <a:ext uri="{FF2B5EF4-FFF2-40B4-BE49-F238E27FC236}">
                <a16:creationId xmlns:a16="http://schemas.microsoft.com/office/drawing/2014/main" id="{7E4C2F58-953A-D746-9758-22DA6BF14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113" y="1460500"/>
            <a:ext cx="692150" cy="451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[1]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[2]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[3]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[4]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[5]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[6]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[7]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[8]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[9]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.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[16]</a:t>
            </a:r>
          </a:p>
        </p:txBody>
      </p:sp>
      <p:grpSp>
        <p:nvGrpSpPr>
          <p:cNvPr id="48156" name="Group 28">
            <a:extLst>
              <a:ext uri="{FF2B5EF4-FFF2-40B4-BE49-F238E27FC236}">
                <a16:creationId xmlns:a16="http://schemas.microsoft.com/office/drawing/2014/main" id="{51151815-C5FE-AA42-9BC7-76DE92F5ECE7}"/>
              </a:ext>
            </a:extLst>
          </p:cNvPr>
          <p:cNvGrpSpPr>
            <a:grpSpLocks/>
          </p:cNvGrpSpPr>
          <p:nvPr/>
        </p:nvGrpSpPr>
        <p:grpSpPr bwMode="auto">
          <a:xfrm>
            <a:off x="2366963" y="1493838"/>
            <a:ext cx="571500" cy="569912"/>
            <a:chOff x="1389" y="1133"/>
            <a:chExt cx="360" cy="359"/>
          </a:xfrm>
        </p:grpSpPr>
        <p:sp>
          <p:nvSpPr>
            <p:cNvPr id="48157" name="Oval 29">
              <a:extLst>
                <a:ext uri="{FF2B5EF4-FFF2-40B4-BE49-F238E27FC236}">
                  <a16:creationId xmlns:a16="http://schemas.microsoft.com/office/drawing/2014/main" id="{8F1B7F23-FCCA-8F4A-B20B-F03D501E6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9" y="11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8" name="Rectangle 30">
              <a:extLst>
                <a:ext uri="{FF2B5EF4-FFF2-40B4-BE49-F238E27FC236}">
                  <a16:creationId xmlns:a16="http://schemas.microsoft.com/office/drawing/2014/main" id="{5ABFE06F-8A48-9040-8C28-52BB938B8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" y="118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rgbClr val="006600"/>
                  </a:solidFill>
                </a:rPr>
                <a:t>A</a:t>
              </a:r>
            </a:p>
          </p:txBody>
        </p:sp>
      </p:grpSp>
      <p:grpSp>
        <p:nvGrpSpPr>
          <p:cNvPr id="48159" name="Group 31">
            <a:extLst>
              <a:ext uri="{FF2B5EF4-FFF2-40B4-BE49-F238E27FC236}">
                <a16:creationId xmlns:a16="http://schemas.microsoft.com/office/drawing/2014/main" id="{44D96925-E249-6C41-8A9B-11F8174A8556}"/>
              </a:ext>
            </a:extLst>
          </p:cNvPr>
          <p:cNvGrpSpPr>
            <a:grpSpLocks/>
          </p:cNvGrpSpPr>
          <p:nvPr/>
        </p:nvGrpSpPr>
        <p:grpSpPr bwMode="auto">
          <a:xfrm>
            <a:off x="1755775" y="2397125"/>
            <a:ext cx="571500" cy="569913"/>
            <a:chOff x="1004" y="1702"/>
            <a:chExt cx="360" cy="359"/>
          </a:xfrm>
        </p:grpSpPr>
        <p:sp>
          <p:nvSpPr>
            <p:cNvPr id="48160" name="Oval 32">
              <a:extLst>
                <a:ext uri="{FF2B5EF4-FFF2-40B4-BE49-F238E27FC236}">
                  <a16:creationId xmlns:a16="http://schemas.microsoft.com/office/drawing/2014/main" id="{6DC4260B-D99C-A048-A9F1-C3B88E108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" y="170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1" name="Rectangle 33">
              <a:extLst>
                <a:ext uri="{FF2B5EF4-FFF2-40B4-BE49-F238E27FC236}">
                  <a16:creationId xmlns:a16="http://schemas.microsoft.com/office/drawing/2014/main" id="{16DBE9BE-202F-A447-96D9-4674B7E27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" y="175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rgbClr val="006600"/>
                  </a:solidFill>
                </a:rPr>
                <a:t>B</a:t>
              </a:r>
            </a:p>
          </p:txBody>
        </p:sp>
      </p:grpSp>
      <p:sp>
        <p:nvSpPr>
          <p:cNvPr id="48162" name="Line 34">
            <a:extLst>
              <a:ext uri="{FF2B5EF4-FFF2-40B4-BE49-F238E27FC236}">
                <a16:creationId xmlns:a16="http://schemas.microsoft.com/office/drawing/2014/main" id="{F53980CA-E1A0-2946-A248-07A60352C1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8363" y="2052638"/>
            <a:ext cx="34131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63" name="Group 35">
            <a:extLst>
              <a:ext uri="{FF2B5EF4-FFF2-40B4-BE49-F238E27FC236}">
                <a16:creationId xmlns:a16="http://schemas.microsoft.com/office/drawing/2014/main" id="{C5F97E11-3298-8F4C-9495-BD06EFC7A942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200650"/>
            <a:ext cx="571500" cy="569913"/>
            <a:chOff x="468" y="3468"/>
            <a:chExt cx="360" cy="359"/>
          </a:xfrm>
        </p:grpSpPr>
        <p:sp>
          <p:nvSpPr>
            <p:cNvPr id="48164" name="Oval 36">
              <a:extLst>
                <a:ext uri="{FF2B5EF4-FFF2-40B4-BE49-F238E27FC236}">
                  <a16:creationId xmlns:a16="http://schemas.microsoft.com/office/drawing/2014/main" id="{E9ACAA65-0103-0A45-AA06-E8E33CBFC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34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5" name="Rectangle 37">
              <a:extLst>
                <a:ext uri="{FF2B5EF4-FFF2-40B4-BE49-F238E27FC236}">
                  <a16:creationId xmlns:a16="http://schemas.microsoft.com/office/drawing/2014/main" id="{8F6E73CD-9ED4-D849-A4DB-1175B0781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" y="352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rgbClr val="006600"/>
                  </a:solidFill>
                </a:rPr>
                <a:t>E</a:t>
              </a:r>
            </a:p>
          </p:txBody>
        </p:sp>
      </p:grpSp>
      <p:sp>
        <p:nvSpPr>
          <p:cNvPr id="48166" name="Line 38">
            <a:extLst>
              <a:ext uri="{FF2B5EF4-FFF2-40B4-BE49-F238E27FC236}">
                <a16:creationId xmlns:a16="http://schemas.microsoft.com/office/drawing/2014/main" id="{CF9AD410-3C07-4B46-8187-B3057A082D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17600" y="4770438"/>
            <a:ext cx="322263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67" name="Group 39">
            <a:extLst>
              <a:ext uri="{FF2B5EF4-FFF2-40B4-BE49-F238E27FC236}">
                <a16:creationId xmlns:a16="http://schemas.microsoft.com/office/drawing/2014/main" id="{2FDDA142-5701-DD4A-9D08-1328D5E56D5B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328988"/>
            <a:ext cx="571500" cy="569912"/>
            <a:chOff x="873" y="2289"/>
            <a:chExt cx="360" cy="359"/>
          </a:xfrm>
        </p:grpSpPr>
        <p:sp>
          <p:nvSpPr>
            <p:cNvPr id="48168" name="Oval 40">
              <a:extLst>
                <a:ext uri="{FF2B5EF4-FFF2-40B4-BE49-F238E27FC236}">
                  <a16:creationId xmlns:a16="http://schemas.microsoft.com/office/drawing/2014/main" id="{59B2A502-AB4C-1F4F-834E-0B2F697CC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" y="228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9" name="Rectangle 41">
              <a:extLst>
                <a:ext uri="{FF2B5EF4-FFF2-40B4-BE49-F238E27FC236}">
                  <a16:creationId xmlns:a16="http://schemas.microsoft.com/office/drawing/2014/main" id="{51484D17-3F0F-344D-A9DF-37C805260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" y="234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dirty="0">
                  <a:solidFill>
                    <a:srgbClr val="006600"/>
                  </a:solidFill>
                </a:rPr>
                <a:t>C</a:t>
              </a:r>
            </a:p>
          </p:txBody>
        </p:sp>
      </p:grpSp>
      <p:grpSp>
        <p:nvGrpSpPr>
          <p:cNvPr id="48170" name="Group 42">
            <a:extLst>
              <a:ext uri="{FF2B5EF4-FFF2-40B4-BE49-F238E27FC236}">
                <a16:creationId xmlns:a16="http://schemas.microsoft.com/office/drawing/2014/main" id="{7E57F21F-EA6B-3B43-806E-B7D23C8CC687}"/>
              </a:ext>
            </a:extLst>
          </p:cNvPr>
          <p:cNvGrpSpPr>
            <a:grpSpLocks/>
          </p:cNvGrpSpPr>
          <p:nvPr/>
        </p:nvGrpSpPr>
        <p:grpSpPr bwMode="auto">
          <a:xfrm>
            <a:off x="1190625" y="4194175"/>
            <a:ext cx="571500" cy="569913"/>
            <a:chOff x="648" y="2834"/>
            <a:chExt cx="360" cy="359"/>
          </a:xfrm>
        </p:grpSpPr>
        <p:sp>
          <p:nvSpPr>
            <p:cNvPr id="48171" name="Oval 43">
              <a:extLst>
                <a:ext uri="{FF2B5EF4-FFF2-40B4-BE49-F238E27FC236}">
                  <a16:creationId xmlns:a16="http://schemas.microsoft.com/office/drawing/2014/main" id="{E5F5C61A-EBEC-F546-8335-2122AA7C9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283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2" name="Rectangle 44">
              <a:extLst>
                <a:ext uri="{FF2B5EF4-FFF2-40B4-BE49-F238E27FC236}">
                  <a16:creationId xmlns:a16="http://schemas.microsoft.com/office/drawing/2014/main" id="{25FDD48B-4A7F-2C41-AF73-E7A02F699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288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rgbClr val="006600"/>
                  </a:solidFill>
                </a:rPr>
                <a:t>D</a:t>
              </a:r>
            </a:p>
          </p:txBody>
        </p:sp>
      </p:grpSp>
      <p:sp>
        <p:nvSpPr>
          <p:cNvPr id="48173" name="Line 45">
            <a:extLst>
              <a:ext uri="{FF2B5EF4-FFF2-40B4-BE49-F238E27FC236}">
                <a16:creationId xmlns:a16="http://schemas.microsoft.com/office/drawing/2014/main" id="{ED9B2706-126C-124D-8A99-F813EA02C9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12925" y="2987675"/>
            <a:ext cx="138113" cy="338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4" name="Line 46">
            <a:extLst>
              <a:ext uri="{FF2B5EF4-FFF2-40B4-BE49-F238E27FC236}">
                <a16:creationId xmlns:a16="http://schemas.microsoft.com/office/drawing/2014/main" id="{5FE50743-72DA-7E4F-8152-85305110FD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5588" y="3919538"/>
            <a:ext cx="168275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45" name="Text Box 117">
            <a:extLst>
              <a:ext uri="{FF2B5EF4-FFF2-40B4-BE49-F238E27FC236}">
                <a16:creationId xmlns:a16="http://schemas.microsoft.com/office/drawing/2014/main" id="{82F2B3FB-1334-AA41-9F04-4F98240DA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6720" y="2732088"/>
            <a:ext cx="28829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CC3300"/>
                </a:solidFill>
              </a:rPr>
              <a:t>(1) waste space</a:t>
            </a:r>
          </a:p>
          <a:p>
            <a:r>
              <a:rPr lang="en-US" altLang="zh-TW" sz="2400" b="1" dirty="0">
                <a:solidFill>
                  <a:srgbClr val="CC3300"/>
                </a:solidFill>
              </a:rPr>
              <a:t>(2) insertion/deletion</a:t>
            </a:r>
          </a:p>
          <a:p>
            <a:r>
              <a:rPr lang="en-US" altLang="zh-TW" sz="2400" b="1" dirty="0">
                <a:solidFill>
                  <a:srgbClr val="CC3300"/>
                </a:solidFill>
              </a:rPr>
              <a:t>     problem</a:t>
            </a:r>
          </a:p>
        </p:txBody>
      </p:sp>
    </p:spTree>
    <p:extLst>
      <p:ext uri="{BB962C8B-B14F-4D97-AF65-F5344CB8AC3E}">
        <p14:creationId xmlns:p14="http://schemas.microsoft.com/office/powerpoint/2010/main" val="394529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762E8-FA2C-F048-8FDC-6794741899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7B527-40FE-43B6-AD95-33302118531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pSp>
        <p:nvGrpSpPr>
          <p:cNvPr id="3" name="Group 82">
            <a:extLst>
              <a:ext uri="{FF2B5EF4-FFF2-40B4-BE49-F238E27FC236}">
                <a16:creationId xmlns:a16="http://schemas.microsoft.com/office/drawing/2014/main" id="{02EA887E-5EAD-EF46-835C-900393E93277}"/>
              </a:ext>
            </a:extLst>
          </p:cNvPr>
          <p:cNvGrpSpPr>
            <a:grpSpLocks/>
          </p:cNvGrpSpPr>
          <p:nvPr/>
        </p:nvGrpSpPr>
        <p:grpSpPr bwMode="auto">
          <a:xfrm>
            <a:off x="3179763" y="1373188"/>
            <a:ext cx="571500" cy="569912"/>
            <a:chOff x="4229" y="1348"/>
            <a:chExt cx="360" cy="359"/>
          </a:xfrm>
        </p:grpSpPr>
        <p:sp>
          <p:nvSpPr>
            <p:cNvPr id="4" name="Oval 83">
              <a:extLst>
                <a:ext uri="{FF2B5EF4-FFF2-40B4-BE49-F238E27FC236}">
                  <a16:creationId xmlns:a16="http://schemas.microsoft.com/office/drawing/2014/main" id="{E2854BE8-8E59-C94F-A89C-ABFCCB24C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34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84">
              <a:extLst>
                <a:ext uri="{FF2B5EF4-FFF2-40B4-BE49-F238E27FC236}">
                  <a16:creationId xmlns:a16="http://schemas.microsoft.com/office/drawing/2014/main" id="{1702C6F0-BEF2-6742-9C7A-47AE4846E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8" y="140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6" name="Group 85">
            <a:extLst>
              <a:ext uri="{FF2B5EF4-FFF2-40B4-BE49-F238E27FC236}">
                <a16:creationId xmlns:a16="http://schemas.microsoft.com/office/drawing/2014/main" id="{9859F1EA-DD43-294E-A2A5-DCF334E1D613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514600"/>
            <a:ext cx="571500" cy="569913"/>
            <a:chOff x="3618" y="2067"/>
            <a:chExt cx="360" cy="359"/>
          </a:xfrm>
        </p:grpSpPr>
        <p:sp>
          <p:nvSpPr>
            <p:cNvPr id="7" name="Oval 86">
              <a:extLst>
                <a:ext uri="{FF2B5EF4-FFF2-40B4-BE49-F238E27FC236}">
                  <a16:creationId xmlns:a16="http://schemas.microsoft.com/office/drawing/2014/main" id="{6D1FA1E2-9352-874E-95F6-CC0437925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8" y="206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7">
              <a:extLst>
                <a:ext uri="{FF2B5EF4-FFF2-40B4-BE49-F238E27FC236}">
                  <a16:creationId xmlns:a16="http://schemas.microsoft.com/office/drawing/2014/main" id="{0334FA05-005D-7842-8B4B-8E84CC1FF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212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9" name="Line 88">
            <a:extLst>
              <a:ext uri="{FF2B5EF4-FFF2-40B4-BE49-F238E27FC236}">
                <a16:creationId xmlns:a16="http://schemas.microsoft.com/office/drawing/2014/main" id="{1859C0D3-80DF-9B40-82B0-92F5A80443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08250" y="1863725"/>
            <a:ext cx="765175" cy="646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89">
            <a:extLst>
              <a:ext uri="{FF2B5EF4-FFF2-40B4-BE49-F238E27FC236}">
                <a16:creationId xmlns:a16="http://schemas.microsoft.com/office/drawing/2014/main" id="{2282FF60-90AD-0C4C-8989-04C59D458D92}"/>
              </a:ext>
            </a:extLst>
          </p:cNvPr>
          <p:cNvGrpSpPr>
            <a:grpSpLocks/>
          </p:cNvGrpSpPr>
          <p:nvPr/>
        </p:nvGrpSpPr>
        <p:grpSpPr bwMode="auto">
          <a:xfrm>
            <a:off x="4100513" y="2547938"/>
            <a:ext cx="571500" cy="569912"/>
            <a:chOff x="4809" y="2088"/>
            <a:chExt cx="360" cy="359"/>
          </a:xfrm>
        </p:grpSpPr>
        <p:sp>
          <p:nvSpPr>
            <p:cNvPr id="11" name="Oval 90">
              <a:extLst>
                <a:ext uri="{FF2B5EF4-FFF2-40B4-BE49-F238E27FC236}">
                  <a16:creationId xmlns:a16="http://schemas.microsoft.com/office/drawing/2014/main" id="{47AC2B41-8F4A-9842-AF88-28D39E4FE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9" y="208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91">
              <a:extLst>
                <a:ext uri="{FF2B5EF4-FFF2-40B4-BE49-F238E27FC236}">
                  <a16:creationId xmlns:a16="http://schemas.microsoft.com/office/drawing/2014/main" id="{F744D774-A094-844E-8D83-4EBBBFA29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" y="2141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13" name="Group 92">
            <a:extLst>
              <a:ext uri="{FF2B5EF4-FFF2-40B4-BE49-F238E27FC236}">
                <a16:creationId xmlns:a16="http://schemas.microsoft.com/office/drawing/2014/main" id="{47EF9C66-A60E-8447-8894-4384983DF27C}"/>
              </a:ext>
            </a:extLst>
          </p:cNvPr>
          <p:cNvGrpSpPr>
            <a:grpSpLocks/>
          </p:cNvGrpSpPr>
          <p:nvPr/>
        </p:nvGrpSpPr>
        <p:grpSpPr bwMode="auto">
          <a:xfrm>
            <a:off x="4610100" y="3621088"/>
            <a:ext cx="571500" cy="569912"/>
            <a:chOff x="5130" y="2764"/>
            <a:chExt cx="360" cy="359"/>
          </a:xfrm>
        </p:grpSpPr>
        <p:sp>
          <p:nvSpPr>
            <p:cNvPr id="14" name="Oval 93">
              <a:extLst>
                <a:ext uri="{FF2B5EF4-FFF2-40B4-BE49-F238E27FC236}">
                  <a16:creationId xmlns:a16="http://schemas.microsoft.com/office/drawing/2014/main" id="{72FF819C-FFB5-5E45-A1D9-B84FA82CB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0" y="276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94">
              <a:extLst>
                <a:ext uri="{FF2B5EF4-FFF2-40B4-BE49-F238E27FC236}">
                  <a16:creationId xmlns:a16="http://schemas.microsoft.com/office/drawing/2014/main" id="{9AD3E73F-88EF-8A43-9811-89461AA21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9" y="281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16" name="Line 95">
            <a:extLst>
              <a:ext uri="{FF2B5EF4-FFF2-40B4-BE49-F238E27FC236}">
                <a16:creationId xmlns:a16="http://schemas.microsoft.com/office/drawing/2014/main" id="{78E87CA8-D137-5147-9AF9-42AA2B1BC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1363" y="3106738"/>
            <a:ext cx="287337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96">
            <a:extLst>
              <a:ext uri="{FF2B5EF4-FFF2-40B4-BE49-F238E27FC236}">
                <a16:creationId xmlns:a16="http://schemas.microsoft.com/office/drawing/2014/main" id="{BF76B6C1-06A4-2D41-AE7A-35343A994C23}"/>
              </a:ext>
            </a:extLst>
          </p:cNvPr>
          <p:cNvGrpSpPr>
            <a:grpSpLocks/>
          </p:cNvGrpSpPr>
          <p:nvPr/>
        </p:nvGrpSpPr>
        <p:grpSpPr bwMode="auto">
          <a:xfrm>
            <a:off x="2738438" y="3670300"/>
            <a:ext cx="571500" cy="569913"/>
            <a:chOff x="3951" y="2795"/>
            <a:chExt cx="360" cy="359"/>
          </a:xfrm>
        </p:grpSpPr>
        <p:sp>
          <p:nvSpPr>
            <p:cNvPr id="18" name="Oval 97">
              <a:extLst>
                <a:ext uri="{FF2B5EF4-FFF2-40B4-BE49-F238E27FC236}">
                  <a16:creationId xmlns:a16="http://schemas.microsoft.com/office/drawing/2014/main" id="{9B4F72E1-7AFF-E34B-B60B-8764E65D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279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98">
              <a:extLst>
                <a:ext uri="{FF2B5EF4-FFF2-40B4-BE49-F238E27FC236}">
                  <a16:creationId xmlns:a16="http://schemas.microsoft.com/office/drawing/2014/main" id="{401DC333-2D64-6B42-A35E-BF39458DB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284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E</a:t>
              </a:r>
            </a:p>
          </p:txBody>
        </p:sp>
      </p:grpSp>
      <p:grpSp>
        <p:nvGrpSpPr>
          <p:cNvPr id="20" name="Group 99">
            <a:extLst>
              <a:ext uri="{FF2B5EF4-FFF2-40B4-BE49-F238E27FC236}">
                <a16:creationId xmlns:a16="http://schemas.microsoft.com/office/drawing/2014/main" id="{B898C602-99C1-C142-B201-D8FD09E0BDC7}"/>
              </a:ext>
            </a:extLst>
          </p:cNvPr>
          <p:cNvGrpSpPr>
            <a:grpSpLocks/>
          </p:cNvGrpSpPr>
          <p:nvPr/>
        </p:nvGrpSpPr>
        <p:grpSpPr bwMode="auto">
          <a:xfrm>
            <a:off x="2279650" y="4878388"/>
            <a:ext cx="571500" cy="569912"/>
            <a:chOff x="3662" y="3556"/>
            <a:chExt cx="360" cy="359"/>
          </a:xfrm>
        </p:grpSpPr>
        <p:sp>
          <p:nvSpPr>
            <p:cNvPr id="21" name="Oval 100">
              <a:extLst>
                <a:ext uri="{FF2B5EF4-FFF2-40B4-BE49-F238E27FC236}">
                  <a16:creationId xmlns:a16="http://schemas.microsoft.com/office/drawing/2014/main" id="{8711CBD9-9EB6-964A-8789-AD6CABB81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55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01">
              <a:extLst>
                <a:ext uri="{FF2B5EF4-FFF2-40B4-BE49-F238E27FC236}">
                  <a16:creationId xmlns:a16="http://schemas.microsoft.com/office/drawing/2014/main" id="{9797925C-621B-8F4C-AD20-1A9B0D318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1" y="3609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23" name="Line 102">
            <a:extLst>
              <a:ext uri="{FF2B5EF4-FFF2-40B4-BE49-F238E27FC236}">
                <a16:creationId xmlns:a16="http://schemas.microsoft.com/office/drawing/2014/main" id="{9563177F-0686-2D43-A6FC-5EB64E77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8" y="4260850"/>
            <a:ext cx="423862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" name="Group 103">
            <a:extLst>
              <a:ext uri="{FF2B5EF4-FFF2-40B4-BE49-F238E27FC236}">
                <a16:creationId xmlns:a16="http://schemas.microsoft.com/office/drawing/2014/main" id="{A8B2F43D-25D0-FC4E-BE32-6A257309EFB2}"/>
              </a:ext>
            </a:extLst>
          </p:cNvPr>
          <p:cNvGrpSpPr>
            <a:grpSpLocks/>
          </p:cNvGrpSpPr>
          <p:nvPr/>
        </p:nvGrpSpPr>
        <p:grpSpPr bwMode="auto">
          <a:xfrm>
            <a:off x="1749425" y="3652838"/>
            <a:ext cx="571500" cy="569912"/>
            <a:chOff x="3328" y="2784"/>
            <a:chExt cx="360" cy="359"/>
          </a:xfrm>
        </p:grpSpPr>
        <p:sp>
          <p:nvSpPr>
            <p:cNvPr id="25" name="Oval 104">
              <a:extLst>
                <a:ext uri="{FF2B5EF4-FFF2-40B4-BE49-F238E27FC236}">
                  <a16:creationId xmlns:a16="http://schemas.microsoft.com/office/drawing/2014/main" id="{10AC1E80-4AD0-8C46-8640-8AC16A1C1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" y="278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105">
              <a:extLst>
                <a:ext uri="{FF2B5EF4-FFF2-40B4-BE49-F238E27FC236}">
                  <a16:creationId xmlns:a16="http://schemas.microsoft.com/office/drawing/2014/main" id="{2B8056A8-EEBF-C64C-8251-A37C34878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" y="283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D</a:t>
              </a:r>
            </a:p>
          </p:txBody>
        </p:sp>
      </p:grpSp>
      <p:grpSp>
        <p:nvGrpSpPr>
          <p:cNvPr id="27" name="Group 106">
            <a:extLst>
              <a:ext uri="{FF2B5EF4-FFF2-40B4-BE49-F238E27FC236}">
                <a16:creationId xmlns:a16="http://schemas.microsoft.com/office/drawing/2014/main" id="{6AC7E055-E487-9B4D-B4F2-BA3735541276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4841875"/>
            <a:ext cx="571500" cy="569913"/>
            <a:chOff x="2975" y="3533"/>
            <a:chExt cx="360" cy="359"/>
          </a:xfrm>
        </p:grpSpPr>
        <p:sp>
          <p:nvSpPr>
            <p:cNvPr id="28" name="Oval 107">
              <a:extLst>
                <a:ext uri="{FF2B5EF4-FFF2-40B4-BE49-F238E27FC236}">
                  <a16:creationId xmlns:a16="http://schemas.microsoft.com/office/drawing/2014/main" id="{24FF4495-4B31-9D43-9618-CCF36A9E2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5" y="35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108">
              <a:extLst>
                <a:ext uri="{FF2B5EF4-FFF2-40B4-BE49-F238E27FC236}">
                  <a16:creationId xmlns:a16="http://schemas.microsoft.com/office/drawing/2014/main" id="{F6625489-F7F1-9647-BF6F-5F7BA96FE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" y="358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H</a:t>
              </a:r>
            </a:p>
          </p:txBody>
        </p:sp>
      </p:grpSp>
      <p:grpSp>
        <p:nvGrpSpPr>
          <p:cNvPr id="30" name="Group 109">
            <a:extLst>
              <a:ext uri="{FF2B5EF4-FFF2-40B4-BE49-F238E27FC236}">
                <a16:creationId xmlns:a16="http://schemas.microsoft.com/office/drawing/2014/main" id="{BB03EC5C-C1E9-924E-A67F-B75DD17D411B}"/>
              </a:ext>
            </a:extLst>
          </p:cNvPr>
          <p:cNvGrpSpPr>
            <a:grpSpLocks/>
          </p:cNvGrpSpPr>
          <p:nvPr/>
        </p:nvGrpSpPr>
        <p:grpSpPr bwMode="auto">
          <a:xfrm>
            <a:off x="3638550" y="3619500"/>
            <a:ext cx="571500" cy="569913"/>
            <a:chOff x="4518" y="2763"/>
            <a:chExt cx="360" cy="359"/>
          </a:xfrm>
        </p:grpSpPr>
        <p:sp>
          <p:nvSpPr>
            <p:cNvPr id="31" name="Oval 110">
              <a:extLst>
                <a:ext uri="{FF2B5EF4-FFF2-40B4-BE49-F238E27FC236}">
                  <a16:creationId xmlns:a16="http://schemas.microsoft.com/office/drawing/2014/main" id="{53D7DD24-76EF-CD45-9C9E-B5B3BE15F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8" y="276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111">
              <a:extLst>
                <a:ext uri="{FF2B5EF4-FFF2-40B4-BE49-F238E27FC236}">
                  <a16:creationId xmlns:a16="http://schemas.microsoft.com/office/drawing/2014/main" id="{6BA99F3A-BF3D-F345-9F9C-8A7F0A2C3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281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F</a:t>
              </a:r>
            </a:p>
          </p:txBody>
        </p:sp>
      </p:grpSp>
      <p:sp>
        <p:nvSpPr>
          <p:cNvPr id="33" name="Line 112">
            <a:extLst>
              <a:ext uri="{FF2B5EF4-FFF2-40B4-BE49-F238E27FC236}">
                <a16:creationId xmlns:a16="http://schemas.microsoft.com/office/drawing/2014/main" id="{822E2721-2A7D-B446-ACA2-ABDEA9B42D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3663" y="3105150"/>
            <a:ext cx="322262" cy="493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13">
            <a:extLst>
              <a:ext uri="{FF2B5EF4-FFF2-40B4-BE49-F238E27FC236}">
                <a16:creationId xmlns:a16="http://schemas.microsoft.com/office/drawing/2014/main" id="{F6D285B0-31FC-354F-A208-893D52E546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3975" y="3054350"/>
            <a:ext cx="373063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14">
            <a:extLst>
              <a:ext uri="{FF2B5EF4-FFF2-40B4-BE49-F238E27FC236}">
                <a16:creationId xmlns:a16="http://schemas.microsoft.com/office/drawing/2014/main" id="{F4758B8E-B27C-D646-B482-518398C65C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14538" y="3036888"/>
            <a:ext cx="323850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16">
            <a:extLst>
              <a:ext uri="{FF2B5EF4-FFF2-40B4-BE49-F238E27FC236}">
                <a16:creationId xmlns:a16="http://schemas.microsoft.com/office/drawing/2014/main" id="{078F2FA9-9558-8E4F-B8CC-9B9D8D57C2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1881188"/>
            <a:ext cx="714375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115">
            <a:extLst>
              <a:ext uri="{FF2B5EF4-FFF2-40B4-BE49-F238E27FC236}">
                <a16:creationId xmlns:a16="http://schemas.microsoft.com/office/drawing/2014/main" id="{44BFF875-1EF1-604E-8164-EF9BFD9CF4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982" y="4233863"/>
            <a:ext cx="425450" cy="579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6">
            <a:extLst>
              <a:ext uri="{FF2B5EF4-FFF2-40B4-BE49-F238E27FC236}">
                <a16:creationId xmlns:a16="http://schemas.microsoft.com/office/drawing/2014/main" id="{64E32975-F66D-1C46-9280-EAEBEDF204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8019" y="214153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7">
            <a:extLst>
              <a:ext uri="{FF2B5EF4-FFF2-40B4-BE49-F238E27FC236}">
                <a16:creationId xmlns:a16="http://schemas.microsoft.com/office/drawing/2014/main" id="{D57ACD43-20DA-BF4B-82D8-A3BD336515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8019" y="253365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8">
            <a:extLst>
              <a:ext uri="{FF2B5EF4-FFF2-40B4-BE49-F238E27FC236}">
                <a16:creationId xmlns:a16="http://schemas.microsoft.com/office/drawing/2014/main" id="{E25DB735-F786-5840-8C6F-220A63733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8019" y="2924175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9">
            <a:extLst>
              <a:ext uri="{FF2B5EF4-FFF2-40B4-BE49-F238E27FC236}">
                <a16:creationId xmlns:a16="http://schemas.microsoft.com/office/drawing/2014/main" id="{C3CA3331-E734-0944-AF2A-60EFA78E9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8019" y="333216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20">
            <a:extLst>
              <a:ext uri="{FF2B5EF4-FFF2-40B4-BE49-F238E27FC236}">
                <a16:creationId xmlns:a16="http://schemas.microsoft.com/office/drawing/2014/main" id="{E195D8AE-FBEC-7348-B307-B86A7AFC0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8019" y="372586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21">
            <a:extLst>
              <a:ext uri="{FF2B5EF4-FFF2-40B4-BE49-F238E27FC236}">
                <a16:creationId xmlns:a16="http://schemas.microsoft.com/office/drawing/2014/main" id="{155E4F02-D419-6244-B415-96B5FB869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8019" y="411480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22">
            <a:extLst>
              <a:ext uri="{FF2B5EF4-FFF2-40B4-BE49-F238E27FC236}">
                <a16:creationId xmlns:a16="http://schemas.microsoft.com/office/drawing/2014/main" id="{60DE5AA1-6D90-BD4A-B02D-69ADEEFC9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8019" y="4505325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23">
            <a:extLst>
              <a:ext uri="{FF2B5EF4-FFF2-40B4-BE49-F238E27FC236}">
                <a16:creationId xmlns:a16="http://schemas.microsoft.com/office/drawing/2014/main" id="{073ECC9F-E60F-7C48-A672-8CA9278BE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8019" y="489585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24">
            <a:extLst>
              <a:ext uri="{FF2B5EF4-FFF2-40B4-BE49-F238E27FC236}">
                <a16:creationId xmlns:a16="http://schemas.microsoft.com/office/drawing/2014/main" id="{EDA55096-E377-A248-9E8F-38C5A3F5D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8019" y="5286375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25">
            <a:extLst>
              <a:ext uri="{FF2B5EF4-FFF2-40B4-BE49-F238E27FC236}">
                <a16:creationId xmlns:a16="http://schemas.microsoft.com/office/drawing/2014/main" id="{798A8EB2-C046-0F4B-83DB-D7658D3E4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782" y="1757363"/>
            <a:ext cx="855662" cy="3524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26">
            <a:extLst>
              <a:ext uri="{FF2B5EF4-FFF2-40B4-BE49-F238E27FC236}">
                <a16:creationId xmlns:a16="http://schemas.microsoft.com/office/drawing/2014/main" id="{E9ECA358-0603-BC46-A53B-F1CCA8780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344" y="1676400"/>
            <a:ext cx="539750" cy="370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</a:rPr>
              <a:t>[1]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</a:rPr>
              <a:t>[2]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</a:rPr>
              <a:t>[3]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</a:rPr>
              <a:t>[4]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</a:rPr>
              <a:t>[5]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</a:rPr>
              <a:t>[6]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</a:rPr>
              <a:t>[7]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</a:rPr>
              <a:t>[8]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solidFill>
                  <a:schemeClr val="tx1"/>
                </a:solidFill>
              </a:rPr>
              <a:t>[9]</a:t>
            </a:r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DF27D576-F8C8-1545-AF2F-18CF968C3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3282" y="1727200"/>
            <a:ext cx="404812" cy="370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A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B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C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D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E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F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G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H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806688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8FA4AC12-4843-F14D-998C-6ECA9AF4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34150" y="63833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9pPr>
          </a:lstStyle>
          <a:p>
            <a:fld id="{BEB1A778-54CC-ED40-B0F0-7ED2537CAE08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507F593B-04F4-5348-8A7A-FEDB1DABA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3194" y="97630"/>
            <a:ext cx="916305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4000" dirty="0"/>
              <a:t>Linked Representation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2432C7F-373B-5942-B850-DA8B6FFA3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1409700"/>
            <a:ext cx="9163050" cy="238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struct node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 int data;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 struct node *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left_child</a:t>
            </a:r>
            <a:r>
              <a:rPr lang="en-US" altLang="zh-TW" sz="2000" b="1" dirty="0">
                <a:latin typeface="Courier New" panose="02070309020205020404" pitchFamily="49" charset="0"/>
              </a:rPr>
              <a:t>, *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right_child</a:t>
            </a:r>
            <a:r>
              <a:rPr lang="en-US" altLang="zh-TW" sz="2000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};</a:t>
            </a:r>
            <a:endParaRPr lang="en-US" altLang="zh-TW" sz="2000" dirty="0"/>
          </a:p>
          <a:p>
            <a:pPr>
              <a:buFont typeface="Monotype Sorts" pitchFamily="2" charset="2"/>
              <a:buNone/>
            </a:pPr>
            <a:endParaRPr lang="en-US" altLang="zh-TW" sz="2000" dirty="0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11555BC8-4BC8-5A40-959C-04A5707CF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" y="4525963"/>
            <a:ext cx="4105275" cy="819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Line 5">
            <a:extLst>
              <a:ext uri="{FF2B5EF4-FFF2-40B4-BE49-F238E27FC236}">
                <a16:creationId xmlns:a16="http://schemas.microsoft.com/office/drawing/2014/main" id="{8FFDCA2F-797F-3447-8271-D211CBB68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5088" y="4537075"/>
            <a:ext cx="0" cy="815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Line 6">
            <a:extLst>
              <a:ext uri="{FF2B5EF4-FFF2-40B4-BE49-F238E27FC236}">
                <a16:creationId xmlns:a16="http://schemas.microsoft.com/office/drawing/2014/main" id="{ECB3F966-CC6B-8945-8395-AE315A5C0C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3463" y="4537075"/>
            <a:ext cx="0" cy="798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id="{4E7A81B7-3FB1-E24E-8205-94A6393B5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675" y="4795838"/>
            <a:ext cx="690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9160" name="Rectangle 8">
            <a:extLst>
              <a:ext uri="{FF2B5EF4-FFF2-40B4-BE49-F238E27FC236}">
                <a16:creationId xmlns:a16="http://schemas.microsoft.com/office/drawing/2014/main" id="{EA58C81D-9F67-604D-9737-ED7BBBBD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400" y="4795838"/>
            <a:ext cx="134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left_child</a:t>
            </a:r>
          </a:p>
        </p:txBody>
      </p:sp>
      <p:sp>
        <p:nvSpPr>
          <p:cNvPr id="49161" name="Rectangle 9">
            <a:extLst>
              <a:ext uri="{FF2B5EF4-FFF2-40B4-BE49-F238E27FC236}">
                <a16:creationId xmlns:a16="http://schemas.microsoft.com/office/drawing/2014/main" id="{FAC50A6D-BE2E-BB4F-A363-5DD1C97EF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13" y="4779963"/>
            <a:ext cx="151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right_child</a:t>
            </a:r>
          </a:p>
        </p:txBody>
      </p:sp>
      <p:sp>
        <p:nvSpPr>
          <p:cNvPr id="49162" name="Oval 10">
            <a:extLst>
              <a:ext uri="{FF2B5EF4-FFF2-40B4-BE49-F238E27FC236}">
                <a16:creationId xmlns:a16="http://schemas.microsoft.com/office/drawing/2014/main" id="{541B05D3-C0B9-544B-9407-81DE6AF43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813" y="3940175"/>
            <a:ext cx="939800" cy="8715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Rectangle 11">
            <a:extLst>
              <a:ext uri="{FF2B5EF4-FFF2-40B4-BE49-F238E27FC236}">
                <a16:creationId xmlns:a16="http://schemas.microsoft.com/office/drawing/2014/main" id="{22737CD3-A811-F348-A8A5-215C65115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050" y="4176713"/>
            <a:ext cx="690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9164" name="Line 12">
            <a:extLst>
              <a:ext uri="{FF2B5EF4-FFF2-40B4-BE49-F238E27FC236}">
                <a16:creationId xmlns:a16="http://schemas.microsoft.com/office/drawing/2014/main" id="{B3D7CEF1-6712-A44C-8405-E366EC0B6E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1275" y="4646613"/>
            <a:ext cx="67945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3">
            <a:extLst>
              <a:ext uri="{FF2B5EF4-FFF2-40B4-BE49-F238E27FC236}">
                <a16:creationId xmlns:a16="http://schemas.microsoft.com/office/drawing/2014/main" id="{613AE83C-ED59-E040-8A19-1913860556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4950" y="4664075"/>
            <a:ext cx="661988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Rectangle 14">
            <a:extLst>
              <a:ext uri="{FF2B5EF4-FFF2-40B4-BE49-F238E27FC236}">
                <a16:creationId xmlns:a16="http://schemas.microsoft.com/office/drawing/2014/main" id="{DB9E5D23-B581-7343-B3BE-93F5369CB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0" y="5383213"/>
            <a:ext cx="134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left_child</a:t>
            </a:r>
          </a:p>
        </p:txBody>
      </p:sp>
      <p:sp>
        <p:nvSpPr>
          <p:cNvPr id="49167" name="Rectangle 15">
            <a:extLst>
              <a:ext uri="{FF2B5EF4-FFF2-40B4-BE49-F238E27FC236}">
                <a16:creationId xmlns:a16="http://schemas.microsoft.com/office/drawing/2014/main" id="{6E71A2CF-A529-6D4F-92EF-9D8E556D0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763" y="5346700"/>
            <a:ext cx="151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right_child</a:t>
            </a:r>
          </a:p>
        </p:txBody>
      </p:sp>
    </p:spTree>
    <p:extLst>
      <p:ext uri="{BB962C8B-B14F-4D97-AF65-F5344CB8AC3E}">
        <p14:creationId xmlns:p14="http://schemas.microsoft.com/office/powerpoint/2010/main" val="118383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5E766A-5517-4C2E-A781-55A4731FB4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7B527-40FE-43B6-AD95-33302118531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0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0DD0556-4761-CA45-A929-2092E1C7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34150" y="63833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9pPr>
          </a:lstStyle>
          <a:p>
            <a:fld id="{0444D810-DE0A-354C-8ACD-000E7D3BF8A6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39939" name="Rectangle 1027">
            <a:extLst>
              <a:ext uri="{FF2B5EF4-FFF2-40B4-BE49-F238E27FC236}">
                <a16:creationId xmlns:a16="http://schemas.microsoft.com/office/drawing/2014/main" id="{1DBE2F9F-8231-2445-9D7F-DD3BAAEDF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152400"/>
            <a:ext cx="533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4000" dirty="0"/>
              <a:t>Binary Trees</a:t>
            </a:r>
          </a:p>
        </p:txBody>
      </p:sp>
      <p:sp>
        <p:nvSpPr>
          <p:cNvPr id="39940" name="Rectangle 1028">
            <a:extLst>
              <a:ext uri="{FF2B5EF4-FFF2-40B4-BE49-F238E27FC236}">
                <a16:creationId xmlns:a16="http://schemas.microsoft.com/office/drawing/2014/main" id="{68E84AD3-E7D2-2742-ACBC-5D4AED48D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11" y="1219200"/>
            <a:ext cx="82486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/>
              <a:t>A binary tree is a finite set of nodes that is </a:t>
            </a:r>
            <a:br>
              <a:rPr lang="en-US" altLang="zh-TW" dirty="0"/>
            </a:br>
            <a:r>
              <a:rPr lang="en-US" altLang="zh-TW" dirty="0"/>
              <a:t>either empty or consists of a root and two </a:t>
            </a:r>
            <a:br>
              <a:rPr lang="en-US" altLang="zh-TW" dirty="0"/>
            </a:br>
            <a:r>
              <a:rPr lang="en-US" altLang="zh-TW" dirty="0"/>
              <a:t>disjoint binary trees called </a:t>
            </a:r>
            <a:r>
              <a:rPr lang="en-US" altLang="zh-TW" i="1" dirty="0"/>
              <a:t>the left subtree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and </a:t>
            </a:r>
            <a:r>
              <a:rPr lang="en-US" altLang="zh-TW" i="1" dirty="0"/>
              <a:t>the right subtree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Any tree can be transformed into binary tree.</a:t>
            </a:r>
          </a:p>
          <a:p>
            <a:pPr lvl="1"/>
            <a:r>
              <a:rPr lang="en-US" altLang="zh-TW" dirty="0"/>
              <a:t>by left child-right sibling representation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The left subtree and the right subtree are distinguished.</a:t>
            </a:r>
          </a:p>
        </p:txBody>
      </p:sp>
    </p:spTree>
    <p:extLst>
      <p:ext uri="{BB962C8B-B14F-4D97-AF65-F5344CB8AC3E}">
        <p14:creationId xmlns:p14="http://schemas.microsoft.com/office/powerpoint/2010/main" val="388468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8B099359-1755-0B47-AABE-0048D3B8D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06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A3D12E98-2348-3F47-9FF8-C88F34370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75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4765B969-764D-1845-B544-CE9C2694A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438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8CBC92DA-CF85-E049-99E9-30FF9CB78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9C51D14D-78DA-7D40-85E6-F7033556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601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7104412D-F7CA-664C-8C96-76FDE06D7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276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Oval 9">
            <a:extLst>
              <a:ext uri="{FF2B5EF4-FFF2-40B4-BE49-F238E27FC236}">
                <a16:creationId xmlns:a16="http://schemas.microsoft.com/office/drawing/2014/main" id="{0D0C6413-D856-DC4B-941E-88B6531BC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429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E7F6DD15-00EE-064B-8094-84753F399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95B3FE12-F7E6-A24E-B144-348EB0B64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Oval 12">
            <a:extLst>
              <a:ext uri="{FF2B5EF4-FFF2-40B4-BE49-F238E27FC236}">
                <a16:creationId xmlns:a16="http://schemas.microsoft.com/office/drawing/2014/main" id="{AC9F83DF-67B5-A34A-9DF6-09823541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085" name="Oval 13">
            <a:extLst>
              <a:ext uri="{FF2B5EF4-FFF2-40B4-BE49-F238E27FC236}">
                <a16:creationId xmlns:a16="http://schemas.microsoft.com/office/drawing/2014/main" id="{8DCB3B29-92BD-FC47-9EBC-6B8944CC3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67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086" name="Oval 14">
            <a:extLst>
              <a:ext uri="{FF2B5EF4-FFF2-40B4-BE49-F238E27FC236}">
                <a16:creationId xmlns:a16="http://schemas.microsoft.com/office/drawing/2014/main" id="{597C95BF-FF01-2149-87D1-8E7C329CC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429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Oval 15">
            <a:extLst>
              <a:ext uri="{FF2B5EF4-FFF2-40B4-BE49-F238E27FC236}">
                <a16:creationId xmlns:a16="http://schemas.microsoft.com/office/drawing/2014/main" id="{25608B33-59FD-CE4C-8C85-02A97181C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419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9B42D9C2-27BF-CC4E-B2C6-CC9B1D4CF9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1524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Line 17">
            <a:extLst>
              <a:ext uri="{FF2B5EF4-FFF2-40B4-BE49-F238E27FC236}">
                <a16:creationId xmlns:a16="http://schemas.microsoft.com/office/drawing/2014/main" id="{375687B4-ACAB-6B4F-88F5-9AA139E436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2133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55C103D5-A15F-5240-8480-0D4C9B60FE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2895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CFE7C5FF-3EA3-E948-B2E5-4E0592394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886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8ED88A1C-C68D-864F-A1C2-23F719633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8956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58ED7726-2705-9F48-91F3-32F4171E8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0574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Line 22">
            <a:extLst>
              <a:ext uri="{FF2B5EF4-FFF2-40B4-BE49-F238E27FC236}">
                <a16:creationId xmlns:a16="http://schemas.microsoft.com/office/drawing/2014/main" id="{0896F9FB-0FB8-9A4E-99A6-10EAB9E1BA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819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Line 23">
            <a:extLst>
              <a:ext uri="{FF2B5EF4-FFF2-40B4-BE49-F238E27FC236}">
                <a16:creationId xmlns:a16="http://schemas.microsoft.com/office/drawing/2014/main" id="{F914A8B3-D297-D748-A79F-9ECDF889A8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819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6" name="Line 24">
            <a:extLst>
              <a:ext uri="{FF2B5EF4-FFF2-40B4-BE49-F238E27FC236}">
                <a16:creationId xmlns:a16="http://schemas.microsoft.com/office/drawing/2014/main" id="{4BE2EADF-87F1-4D45-81E5-DF6580652C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3733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Line 25">
            <a:extLst>
              <a:ext uri="{FF2B5EF4-FFF2-40B4-BE49-F238E27FC236}">
                <a16:creationId xmlns:a16="http://schemas.microsoft.com/office/drawing/2014/main" id="{C4B0FE34-158E-764D-93B4-A216BE7496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4724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8" name="Line 26">
            <a:extLst>
              <a:ext uri="{FF2B5EF4-FFF2-40B4-BE49-F238E27FC236}">
                <a16:creationId xmlns:a16="http://schemas.microsoft.com/office/drawing/2014/main" id="{A81622A5-CA87-0646-A0DB-ED02B3362B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724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9" name="Line 27">
            <a:extLst>
              <a:ext uri="{FF2B5EF4-FFF2-40B4-BE49-F238E27FC236}">
                <a16:creationId xmlns:a16="http://schemas.microsoft.com/office/drawing/2014/main" id="{BCE9B8E7-F6E5-2040-AB15-C40FD7144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562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5F668388-6843-0C43-83EF-38C8B68EC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0668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b="1">
                <a:solidFill>
                  <a:schemeClr val="tx1"/>
                </a:solidFill>
              </a:rPr>
              <a:t> A 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33CEEBC3-4F11-F04C-BADE-862B9629E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752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12C8E27F-65E4-5D48-9551-D5C8D973E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362200"/>
            <a:ext cx="48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chemeClr val="tx1"/>
                </a:solidFill>
              </a:rPr>
              <a:t> C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F9D376E1-D090-CD41-920C-B87FCE0E3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2766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tx1"/>
                </a:solidFill>
              </a:rPr>
              <a:t>  </a:t>
            </a:r>
            <a:r>
              <a:rPr lang="en-US" altLang="zh-TW" sz="2400" b="1">
                <a:solidFill>
                  <a:schemeClr val="tx1"/>
                </a:solidFill>
              </a:rPr>
              <a:t>D</a:t>
            </a:r>
            <a:endParaRPr lang="en-US" altLang="zh-TW" sz="2400">
              <a:solidFill>
                <a:schemeClr val="tx1"/>
              </a:solidFill>
            </a:endParaRPr>
          </a:p>
        </p:txBody>
      </p:sp>
      <p:sp>
        <p:nvSpPr>
          <p:cNvPr id="3104" name="Text Box 32">
            <a:extLst>
              <a:ext uri="{FF2B5EF4-FFF2-40B4-BE49-F238E27FC236}">
                <a16:creationId xmlns:a16="http://schemas.microsoft.com/office/drawing/2014/main" id="{75D3C93E-E97A-464B-B4E1-2018DF300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438400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tx1"/>
                </a:solidFill>
              </a:rPr>
              <a:t> </a:t>
            </a:r>
            <a:r>
              <a:rPr lang="en-US" altLang="zh-TW" sz="2400" b="1">
                <a:solidFill>
                  <a:schemeClr val="tx1"/>
                </a:solidFill>
              </a:rPr>
              <a:t>E</a:t>
            </a:r>
            <a:endParaRPr lang="en-US" altLang="zh-TW" sz="2400">
              <a:solidFill>
                <a:schemeClr val="tx1"/>
              </a:solidFill>
            </a:endParaRPr>
          </a:p>
        </p:txBody>
      </p:sp>
      <p:sp>
        <p:nvSpPr>
          <p:cNvPr id="3106" name="Text Box 34">
            <a:extLst>
              <a:ext uri="{FF2B5EF4-FFF2-40B4-BE49-F238E27FC236}">
                <a16:creationId xmlns:a16="http://schemas.microsoft.com/office/drawing/2014/main" id="{0F74AB7A-A10D-6945-B51D-D67CF2DA3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429000"/>
            <a:ext cx="44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tx1"/>
                </a:solidFill>
              </a:rPr>
              <a:t> </a:t>
            </a:r>
            <a:r>
              <a:rPr lang="en-US" altLang="zh-TW" sz="2400" b="1">
                <a:solidFill>
                  <a:schemeClr val="tx1"/>
                </a:solidFill>
              </a:rPr>
              <a:t>F</a:t>
            </a:r>
            <a:endParaRPr lang="en-US" altLang="zh-TW" sz="2400">
              <a:solidFill>
                <a:schemeClr val="tx1"/>
              </a:solidFill>
            </a:endParaRPr>
          </a:p>
        </p:txBody>
      </p:sp>
      <p:sp>
        <p:nvSpPr>
          <p:cNvPr id="3107" name="Text Box 35">
            <a:extLst>
              <a:ext uri="{FF2B5EF4-FFF2-40B4-BE49-F238E27FC236}">
                <a16:creationId xmlns:a16="http://schemas.microsoft.com/office/drawing/2014/main" id="{FAE8FAFE-622B-C24C-AB37-C21C7753F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3394075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108" name="Text Box 36">
            <a:extLst>
              <a:ext uri="{FF2B5EF4-FFF2-40B4-BE49-F238E27FC236}">
                <a16:creationId xmlns:a16="http://schemas.microsoft.com/office/drawing/2014/main" id="{F433A04B-50C9-1947-A3EF-43BD61692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347027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chemeClr val="tx1"/>
                </a:solidFill>
              </a:rPr>
              <a:t>  K</a:t>
            </a:r>
          </a:p>
        </p:txBody>
      </p:sp>
      <p:sp>
        <p:nvSpPr>
          <p:cNvPr id="3115" name="Text Box 43">
            <a:extLst>
              <a:ext uri="{FF2B5EF4-FFF2-40B4-BE49-F238E27FC236}">
                <a16:creationId xmlns:a16="http://schemas.microsoft.com/office/drawing/2014/main" id="{2F8D31D3-C981-BD47-ACED-920F42845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7991" y="1188303"/>
            <a:ext cx="5181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</a:rPr>
              <a:t>Left child-right child tree representation of a tree</a:t>
            </a:r>
          </a:p>
        </p:txBody>
      </p:sp>
    </p:spTree>
    <p:extLst>
      <p:ext uri="{BB962C8B-B14F-4D97-AF65-F5344CB8AC3E}">
        <p14:creationId xmlns:p14="http://schemas.microsoft.com/office/powerpoint/2010/main" val="18490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>
            <a:extLst>
              <a:ext uri="{FF2B5EF4-FFF2-40B4-BE49-F238E27FC236}">
                <a16:creationId xmlns:a16="http://schemas.microsoft.com/office/drawing/2014/main" id="{9E3D5167-4351-074D-8A36-6D33D139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34150" y="63833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9pPr>
          </a:lstStyle>
          <a:p>
            <a:fld id="{BEB1A778-54CC-ED40-B0F0-7ED2537CAE08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E4445800-9E71-D54F-BE20-68C36C3FE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4325" y="-158573"/>
            <a:ext cx="9163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dirty="0"/>
              <a:t>Samples of Trees</a:t>
            </a:r>
          </a:p>
        </p:txBody>
      </p:sp>
      <p:grpSp>
        <p:nvGrpSpPr>
          <p:cNvPr id="43011" name="Group 3">
            <a:extLst>
              <a:ext uri="{FF2B5EF4-FFF2-40B4-BE49-F238E27FC236}">
                <a16:creationId xmlns:a16="http://schemas.microsoft.com/office/drawing/2014/main" id="{2DF4CD4C-ED7E-7F43-833F-20C3107CE562}"/>
              </a:ext>
            </a:extLst>
          </p:cNvPr>
          <p:cNvGrpSpPr>
            <a:grpSpLocks/>
          </p:cNvGrpSpPr>
          <p:nvPr/>
        </p:nvGrpSpPr>
        <p:grpSpPr bwMode="auto">
          <a:xfrm>
            <a:off x="2386013" y="1779588"/>
            <a:ext cx="571500" cy="569912"/>
            <a:chOff x="1389" y="1133"/>
            <a:chExt cx="360" cy="359"/>
          </a:xfrm>
        </p:grpSpPr>
        <p:sp>
          <p:nvSpPr>
            <p:cNvPr id="43012" name="Oval 4">
              <a:extLst>
                <a:ext uri="{FF2B5EF4-FFF2-40B4-BE49-F238E27FC236}">
                  <a16:creationId xmlns:a16="http://schemas.microsoft.com/office/drawing/2014/main" id="{0F742776-1141-B547-9A42-4F1A5F11D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9" y="11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3" name="Rectangle 5">
              <a:extLst>
                <a:ext uri="{FF2B5EF4-FFF2-40B4-BE49-F238E27FC236}">
                  <a16:creationId xmlns:a16="http://schemas.microsoft.com/office/drawing/2014/main" id="{3F1882AA-7511-2E49-9F45-7607E6A70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" y="118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3014" name="Group 6">
            <a:extLst>
              <a:ext uri="{FF2B5EF4-FFF2-40B4-BE49-F238E27FC236}">
                <a16:creationId xmlns:a16="http://schemas.microsoft.com/office/drawing/2014/main" id="{DDCC7AEA-641B-E84D-8774-8A3620A20CA9}"/>
              </a:ext>
            </a:extLst>
          </p:cNvPr>
          <p:cNvGrpSpPr>
            <a:grpSpLocks/>
          </p:cNvGrpSpPr>
          <p:nvPr/>
        </p:nvGrpSpPr>
        <p:grpSpPr bwMode="auto">
          <a:xfrm>
            <a:off x="1774825" y="2682875"/>
            <a:ext cx="571500" cy="569913"/>
            <a:chOff x="1004" y="1702"/>
            <a:chExt cx="360" cy="359"/>
          </a:xfrm>
        </p:grpSpPr>
        <p:sp>
          <p:nvSpPr>
            <p:cNvPr id="43015" name="Oval 7">
              <a:extLst>
                <a:ext uri="{FF2B5EF4-FFF2-40B4-BE49-F238E27FC236}">
                  <a16:creationId xmlns:a16="http://schemas.microsoft.com/office/drawing/2014/main" id="{3752AC54-8CAE-E149-B3FB-595C9B441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" y="170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6" name="Rectangle 8">
              <a:extLst>
                <a:ext uri="{FF2B5EF4-FFF2-40B4-BE49-F238E27FC236}">
                  <a16:creationId xmlns:a16="http://schemas.microsoft.com/office/drawing/2014/main" id="{FA8ED8D7-B04D-5C43-9575-0833937A4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" y="175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43017" name="Line 9">
            <a:extLst>
              <a:ext uri="{FF2B5EF4-FFF2-40B4-BE49-F238E27FC236}">
                <a16:creationId xmlns:a16="http://schemas.microsoft.com/office/drawing/2014/main" id="{3931ADDF-8049-024E-A9B5-50F9726023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57413" y="2338388"/>
            <a:ext cx="34131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8" name="Group 10">
            <a:extLst>
              <a:ext uri="{FF2B5EF4-FFF2-40B4-BE49-F238E27FC236}">
                <a16:creationId xmlns:a16="http://schemas.microsoft.com/office/drawing/2014/main" id="{D9DA5EAC-7BA2-9F45-B64B-B58C8C8C233F}"/>
              </a:ext>
            </a:extLst>
          </p:cNvPr>
          <p:cNvGrpSpPr>
            <a:grpSpLocks/>
          </p:cNvGrpSpPr>
          <p:nvPr/>
        </p:nvGrpSpPr>
        <p:grpSpPr bwMode="auto">
          <a:xfrm>
            <a:off x="3509963" y="1763713"/>
            <a:ext cx="571500" cy="569912"/>
            <a:chOff x="2097" y="1123"/>
            <a:chExt cx="360" cy="359"/>
          </a:xfrm>
        </p:grpSpPr>
        <p:sp>
          <p:nvSpPr>
            <p:cNvPr id="43019" name="Oval 11">
              <a:extLst>
                <a:ext uri="{FF2B5EF4-FFF2-40B4-BE49-F238E27FC236}">
                  <a16:creationId xmlns:a16="http://schemas.microsoft.com/office/drawing/2014/main" id="{2B1F2A1E-676F-4342-93A3-C26C91B29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112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0" name="Rectangle 12">
              <a:extLst>
                <a:ext uri="{FF2B5EF4-FFF2-40B4-BE49-F238E27FC236}">
                  <a16:creationId xmlns:a16="http://schemas.microsoft.com/office/drawing/2014/main" id="{1189810A-BC8C-D240-A798-89B877915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" y="117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3021" name="Group 13">
            <a:extLst>
              <a:ext uri="{FF2B5EF4-FFF2-40B4-BE49-F238E27FC236}">
                <a16:creationId xmlns:a16="http://schemas.microsoft.com/office/drawing/2014/main" id="{3B0B9AE5-3BD0-8A48-A686-397B90B30F39}"/>
              </a:ext>
            </a:extLst>
          </p:cNvPr>
          <p:cNvGrpSpPr>
            <a:grpSpLocks/>
          </p:cNvGrpSpPr>
          <p:nvPr/>
        </p:nvGrpSpPr>
        <p:grpSpPr bwMode="auto">
          <a:xfrm>
            <a:off x="4105275" y="2684463"/>
            <a:ext cx="571500" cy="569912"/>
            <a:chOff x="2472" y="1703"/>
            <a:chExt cx="360" cy="359"/>
          </a:xfrm>
        </p:grpSpPr>
        <p:sp>
          <p:nvSpPr>
            <p:cNvPr id="43022" name="Oval 14">
              <a:extLst>
                <a:ext uri="{FF2B5EF4-FFF2-40B4-BE49-F238E27FC236}">
                  <a16:creationId xmlns:a16="http://schemas.microsoft.com/office/drawing/2014/main" id="{A682883F-EC89-224B-974A-146FD85B2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170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3" name="Rectangle 15">
              <a:extLst>
                <a:ext uri="{FF2B5EF4-FFF2-40B4-BE49-F238E27FC236}">
                  <a16:creationId xmlns:a16="http://schemas.microsoft.com/office/drawing/2014/main" id="{E16BE68A-B5AC-C245-9929-D103E0E42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175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43024" name="Line 16">
            <a:extLst>
              <a:ext uri="{FF2B5EF4-FFF2-40B4-BE49-F238E27FC236}">
                <a16:creationId xmlns:a16="http://schemas.microsoft.com/office/drawing/2014/main" id="{55EF4C87-67D5-7941-A299-6B585D18A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7475" y="2320925"/>
            <a:ext cx="406400" cy="341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25" name="Group 17">
            <a:extLst>
              <a:ext uri="{FF2B5EF4-FFF2-40B4-BE49-F238E27FC236}">
                <a16:creationId xmlns:a16="http://schemas.microsoft.com/office/drawing/2014/main" id="{93ACE63B-E582-A24E-9BEC-E310A4C1BDBE}"/>
              </a:ext>
            </a:extLst>
          </p:cNvPr>
          <p:cNvGrpSpPr>
            <a:grpSpLocks/>
          </p:cNvGrpSpPr>
          <p:nvPr/>
        </p:nvGrpSpPr>
        <p:grpSpPr bwMode="auto">
          <a:xfrm>
            <a:off x="6837363" y="1701800"/>
            <a:ext cx="571500" cy="569913"/>
            <a:chOff x="4229" y="1348"/>
            <a:chExt cx="360" cy="359"/>
          </a:xfrm>
        </p:grpSpPr>
        <p:sp>
          <p:nvSpPr>
            <p:cNvPr id="43026" name="Oval 18">
              <a:extLst>
                <a:ext uri="{FF2B5EF4-FFF2-40B4-BE49-F238E27FC236}">
                  <a16:creationId xmlns:a16="http://schemas.microsoft.com/office/drawing/2014/main" id="{16BA28FB-1DA5-9646-A9C1-6CC555CB2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34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7" name="Rectangle 19">
              <a:extLst>
                <a:ext uri="{FF2B5EF4-FFF2-40B4-BE49-F238E27FC236}">
                  <a16:creationId xmlns:a16="http://schemas.microsoft.com/office/drawing/2014/main" id="{8EB0D811-CFC4-1747-95AA-E37D12D52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8" y="140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3028" name="Group 20">
            <a:extLst>
              <a:ext uri="{FF2B5EF4-FFF2-40B4-BE49-F238E27FC236}">
                <a16:creationId xmlns:a16="http://schemas.microsoft.com/office/drawing/2014/main" id="{C253F1A0-A42F-364F-9605-4AA24632BFF2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843213"/>
            <a:ext cx="571500" cy="569912"/>
            <a:chOff x="3618" y="2067"/>
            <a:chExt cx="360" cy="359"/>
          </a:xfrm>
        </p:grpSpPr>
        <p:sp>
          <p:nvSpPr>
            <p:cNvPr id="43029" name="Oval 21">
              <a:extLst>
                <a:ext uri="{FF2B5EF4-FFF2-40B4-BE49-F238E27FC236}">
                  <a16:creationId xmlns:a16="http://schemas.microsoft.com/office/drawing/2014/main" id="{ADEEBA38-A38B-AB41-8D60-FB62B6610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8" y="206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0" name="Rectangle 22">
              <a:extLst>
                <a:ext uri="{FF2B5EF4-FFF2-40B4-BE49-F238E27FC236}">
                  <a16:creationId xmlns:a16="http://schemas.microsoft.com/office/drawing/2014/main" id="{390CA00D-3452-B34B-9912-4157BA2E3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212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43031" name="Line 23">
            <a:extLst>
              <a:ext uri="{FF2B5EF4-FFF2-40B4-BE49-F238E27FC236}">
                <a16:creationId xmlns:a16="http://schemas.microsoft.com/office/drawing/2014/main" id="{2441AE1A-0DB7-7E48-A76D-DE5A2E2D8B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65850" y="2192338"/>
            <a:ext cx="765175" cy="646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32" name="Group 24">
            <a:extLst>
              <a:ext uri="{FF2B5EF4-FFF2-40B4-BE49-F238E27FC236}">
                <a16:creationId xmlns:a16="http://schemas.microsoft.com/office/drawing/2014/main" id="{C489C71D-5B7C-D940-ACB6-B1F8C21147B5}"/>
              </a:ext>
            </a:extLst>
          </p:cNvPr>
          <p:cNvGrpSpPr>
            <a:grpSpLocks/>
          </p:cNvGrpSpPr>
          <p:nvPr/>
        </p:nvGrpSpPr>
        <p:grpSpPr bwMode="auto">
          <a:xfrm>
            <a:off x="7758113" y="2876550"/>
            <a:ext cx="571500" cy="569913"/>
            <a:chOff x="4809" y="2088"/>
            <a:chExt cx="360" cy="359"/>
          </a:xfrm>
        </p:grpSpPr>
        <p:sp>
          <p:nvSpPr>
            <p:cNvPr id="43033" name="Oval 25">
              <a:extLst>
                <a:ext uri="{FF2B5EF4-FFF2-40B4-BE49-F238E27FC236}">
                  <a16:creationId xmlns:a16="http://schemas.microsoft.com/office/drawing/2014/main" id="{95394D8C-465E-2247-8BBD-B4EB6F4E3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9" y="208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4" name="Rectangle 26">
              <a:extLst>
                <a:ext uri="{FF2B5EF4-FFF2-40B4-BE49-F238E27FC236}">
                  <a16:creationId xmlns:a16="http://schemas.microsoft.com/office/drawing/2014/main" id="{18B5314C-6DB0-A041-970A-6EA532F40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" y="2141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43035" name="Group 27">
            <a:extLst>
              <a:ext uri="{FF2B5EF4-FFF2-40B4-BE49-F238E27FC236}">
                <a16:creationId xmlns:a16="http://schemas.microsoft.com/office/drawing/2014/main" id="{5A3D3F79-C820-2947-BA39-FE1CD517C3DA}"/>
              </a:ext>
            </a:extLst>
          </p:cNvPr>
          <p:cNvGrpSpPr>
            <a:grpSpLocks/>
          </p:cNvGrpSpPr>
          <p:nvPr/>
        </p:nvGrpSpPr>
        <p:grpSpPr bwMode="auto">
          <a:xfrm>
            <a:off x="8267700" y="3949700"/>
            <a:ext cx="571500" cy="569913"/>
            <a:chOff x="5130" y="2764"/>
            <a:chExt cx="360" cy="359"/>
          </a:xfrm>
        </p:grpSpPr>
        <p:sp>
          <p:nvSpPr>
            <p:cNvPr id="43036" name="Oval 28">
              <a:extLst>
                <a:ext uri="{FF2B5EF4-FFF2-40B4-BE49-F238E27FC236}">
                  <a16:creationId xmlns:a16="http://schemas.microsoft.com/office/drawing/2014/main" id="{0E05C01E-442C-974E-ADD4-1600AEAD4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0" y="276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7" name="Rectangle 29">
              <a:extLst>
                <a:ext uri="{FF2B5EF4-FFF2-40B4-BE49-F238E27FC236}">
                  <a16:creationId xmlns:a16="http://schemas.microsoft.com/office/drawing/2014/main" id="{D3D77B8C-C8D2-4042-9E66-C9C5E873C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9" y="281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43038" name="Line 30">
            <a:extLst>
              <a:ext uri="{FF2B5EF4-FFF2-40B4-BE49-F238E27FC236}">
                <a16:creationId xmlns:a16="http://schemas.microsoft.com/office/drawing/2014/main" id="{B518C45B-5E40-6D45-AFB1-1D1A584E8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8963" y="3435350"/>
            <a:ext cx="287337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39" name="Group 31">
            <a:extLst>
              <a:ext uri="{FF2B5EF4-FFF2-40B4-BE49-F238E27FC236}">
                <a16:creationId xmlns:a16="http://schemas.microsoft.com/office/drawing/2014/main" id="{84D6D1F9-0F31-8744-A117-B5459A0CE954}"/>
              </a:ext>
            </a:extLst>
          </p:cNvPr>
          <p:cNvGrpSpPr>
            <a:grpSpLocks/>
          </p:cNvGrpSpPr>
          <p:nvPr/>
        </p:nvGrpSpPr>
        <p:grpSpPr bwMode="auto">
          <a:xfrm>
            <a:off x="6396038" y="3998913"/>
            <a:ext cx="571500" cy="569912"/>
            <a:chOff x="3951" y="2795"/>
            <a:chExt cx="360" cy="359"/>
          </a:xfrm>
        </p:grpSpPr>
        <p:sp>
          <p:nvSpPr>
            <p:cNvPr id="43040" name="Oval 32">
              <a:extLst>
                <a:ext uri="{FF2B5EF4-FFF2-40B4-BE49-F238E27FC236}">
                  <a16:creationId xmlns:a16="http://schemas.microsoft.com/office/drawing/2014/main" id="{DFB9909A-514C-1547-AF27-3CA5869FD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279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1" name="Rectangle 33">
              <a:extLst>
                <a:ext uri="{FF2B5EF4-FFF2-40B4-BE49-F238E27FC236}">
                  <a16:creationId xmlns:a16="http://schemas.microsoft.com/office/drawing/2014/main" id="{A1DDF161-8ABB-6541-9A32-10D38E071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284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E</a:t>
              </a:r>
            </a:p>
          </p:txBody>
        </p:sp>
      </p:grpSp>
      <p:grpSp>
        <p:nvGrpSpPr>
          <p:cNvPr id="43042" name="Group 34">
            <a:extLst>
              <a:ext uri="{FF2B5EF4-FFF2-40B4-BE49-F238E27FC236}">
                <a16:creationId xmlns:a16="http://schemas.microsoft.com/office/drawing/2014/main" id="{9B119A65-1663-5746-A1B6-ABD84ECC1CB6}"/>
              </a:ext>
            </a:extLst>
          </p:cNvPr>
          <p:cNvGrpSpPr>
            <a:grpSpLocks/>
          </p:cNvGrpSpPr>
          <p:nvPr/>
        </p:nvGrpSpPr>
        <p:grpSpPr bwMode="auto">
          <a:xfrm>
            <a:off x="5937250" y="5207000"/>
            <a:ext cx="571500" cy="569913"/>
            <a:chOff x="3662" y="3556"/>
            <a:chExt cx="360" cy="359"/>
          </a:xfrm>
        </p:grpSpPr>
        <p:sp>
          <p:nvSpPr>
            <p:cNvPr id="43043" name="Oval 35">
              <a:extLst>
                <a:ext uri="{FF2B5EF4-FFF2-40B4-BE49-F238E27FC236}">
                  <a16:creationId xmlns:a16="http://schemas.microsoft.com/office/drawing/2014/main" id="{978EF260-278E-5448-8301-FD4980256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55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4" name="Rectangle 36">
              <a:extLst>
                <a:ext uri="{FF2B5EF4-FFF2-40B4-BE49-F238E27FC236}">
                  <a16:creationId xmlns:a16="http://schemas.microsoft.com/office/drawing/2014/main" id="{72EB4251-4CD6-F740-A382-CE696473A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1" y="3609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43045" name="Line 37">
            <a:extLst>
              <a:ext uri="{FF2B5EF4-FFF2-40B4-BE49-F238E27FC236}">
                <a16:creationId xmlns:a16="http://schemas.microsoft.com/office/drawing/2014/main" id="{543019C6-D51B-AF4F-8E0D-B057AF01C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2788" y="4589463"/>
            <a:ext cx="423862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46" name="Group 38">
            <a:extLst>
              <a:ext uri="{FF2B5EF4-FFF2-40B4-BE49-F238E27FC236}">
                <a16:creationId xmlns:a16="http://schemas.microsoft.com/office/drawing/2014/main" id="{F54F3772-6F0B-E34A-BC84-B66FFAFF0194}"/>
              </a:ext>
            </a:extLst>
          </p:cNvPr>
          <p:cNvGrpSpPr>
            <a:grpSpLocks/>
          </p:cNvGrpSpPr>
          <p:nvPr/>
        </p:nvGrpSpPr>
        <p:grpSpPr bwMode="auto">
          <a:xfrm>
            <a:off x="5407025" y="3981450"/>
            <a:ext cx="571500" cy="569913"/>
            <a:chOff x="3328" y="2784"/>
            <a:chExt cx="360" cy="359"/>
          </a:xfrm>
        </p:grpSpPr>
        <p:sp>
          <p:nvSpPr>
            <p:cNvPr id="43047" name="Oval 39">
              <a:extLst>
                <a:ext uri="{FF2B5EF4-FFF2-40B4-BE49-F238E27FC236}">
                  <a16:creationId xmlns:a16="http://schemas.microsoft.com/office/drawing/2014/main" id="{14F284FD-6223-1B49-BD4A-D818A6492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" y="278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8" name="Rectangle 40">
              <a:extLst>
                <a:ext uri="{FF2B5EF4-FFF2-40B4-BE49-F238E27FC236}">
                  <a16:creationId xmlns:a16="http://schemas.microsoft.com/office/drawing/2014/main" id="{4F336AE3-4FDC-1D4C-B8FF-BDD0C9864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" y="283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D</a:t>
              </a:r>
            </a:p>
          </p:txBody>
        </p:sp>
      </p:grpSp>
      <p:grpSp>
        <p:nvGrpSpPr>
          <p:cNvPr id="43049" name="Group 41">
            <a:extLst>
              <a:ext uri="{FF2B5EF4-FFF2-40B4-BE49-F238E27FC236}">
                <a16:creationId xmlns:a16="http://schemas.microsoft.com/office/drawing/2014/main" id="{667CC250-67D8-6646-8566-B563F997A012}"/>
              </a:ext>
            </a:extLst>
          </p:cNvPr>
          <p:cNvGrpSpPr>
            <a:grpSpLocks/>
          </p:cNvGrpSpPr>
          <p:nvPr/>
        </p:nvGrpSpPr>
        <p:grpSpPr bwMode="auto">
          <a:xfrm>
            <a:off x="4846638" y="5170488"/>
            <a:ext cx="571500" cy="569912"/>
            <a:chOff x="2975" y="3533"/>
            <a:chExt cx="360" cy="359"/>
          </a:xfrm>
        </p:grpSpPr>
        <p:sp>
          <p:nvSpPr>
            <p:cNvPr id="43050" name="Oval 42">
              <a:extLst>
                <a:ext uri="{FF2B5EF4-FFF2-40B4-BE49-F238E27FC236}">
                  <a16:creationId xmlns:a16="http://schemas.microsoft.com/office/drawing/2014/main" id="{D96CD418-96A5-604B-86B0-536553F55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5" y="35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1" name="Rectangle 43">
              <a:extLst>
                <a:ext uri="{FF2B5EF4-FFF2-40B4-BE49-F238E27FC236}">
                  <a16:creationId xmlns:a16="http://schemas.microsoft.com/office/drawing/2014/main" id="{3C7A0EEF-9C17-1744-9217-0493D461C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" y="358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H</a:t>
              </a:r>
            </a:p>
          </p:txBody>
        </p:sp>
      </p:grpSp>
      <p:grpSp>
        <p:nvGrpSpPr>
          <p:cNvPr id="43052" name="Group 44">
            <a:extLst>
              <a:ext uri="{FF2B5EF4-FFF2-40B4-BE49-F238E27FC236}">
                <a16:creationId xmlns:a16="http://schemas.microsoft.com/office/drawing/2014/main" id="{6AE14213-2B97-0842-86EF-D5B4B60EF746}"/>
              </a:ext>
            </a:extLst>
          </p:cNvPr>
          <p:cNvGrpSpPr>
            <a:grpSpLocks/>
          </p:cNvGrpSpPr>
          <p:nvPr/>
        </p:nvGrpSpPr>
        <p:grpSpPr bwMode="auto">
          <a:xfrm>
            <a:off x="7296150" y="3948113"/>
            <a:ext cx="571500" cy="569912"/>
            <a:chOff x="4518" y="2763"/>
            <a:chExt cx="360" cy="359"/>
          </a:xfrm>
        </p:grpSpPr>
        <p:sp>
          <p:nvSpPr>
            <p:cNvPr id="43053" name="Oval 45">
              <a:extLst>
                <a:ext uri="{FF2B5EF4-FFF2-40B4-BE49-F238E27FC236}">
                  <a16:creationId xmlns:a16="http://schemas.microsoft.com/office/drawing/2014/main" id="{B34855A4-BDB1-DF46-90F0-ADDC4AFE2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8" y="276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4" name="Rectangle 46">
              <a:extLst>
                <a:ext uri="{FF2B5EF4-FFF2-40B4-BE49-F238E27FC236}">
                  <a16:creationId xmlns:a16="http://schemas.microsoft.com/office/drawing/2014/main" id="{53381DBB-63F0-C74D-92D1-0EABA1BC8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281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F</a:t>
              </a:r>
            </a:p>
          </p:txBody>
        </p:sp>
      </p:grpSp>
      <p:sp>
        <p:nvSpPr>
          <p:cNvPr id="43055" name="Line 47">
            <a:extLst>
              <a:ext uri="{FF2B5EF4-FFF2-40B4-BE49-F238E27FC236}">
                <a16:creationId xmlns:a16="http://schemas.microsoft.com/office/drawing/2014/main" id="{AA6AA116-8ED1-1F48-964D-286FCCC7F0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1263" y="3433763"/>
            <a:ext cx="322262" cy="493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6" name="Line 48">
            <a:extLst>
              <a:ext uri="{FF2B5EF4-FFF2-40B4-BE49-F238E27FC236}">
                <a16:creationId xmlns:a16="http://schemas.microsoft.com/office/drawing/2014/main" id="{570ED214-F527-6248-A32F-F37ECDFDD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1575" y="3382963"/>
            <a:ext cx="373063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7" name="Line 49">
            <a:extLst>
              <a:ext uri="{FF2B5EF4-FFF2-40B4-BE49-F238E27FC236}">
                <a16:creationId xmlns:a16="http://schemas.microsoft.com/office/drawing/2014/main" id="{74C2CD8E-5A09-864F-B094-6387159DB2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2138" y="3365500"/>
            <a:ext cx="323850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8" name="Line 50">
            <a:extLst>
              <a:ext uri="{FF2B5EF4-FFF2-40B4-BE49-F238E27FC236}">
                <a16:creationId xmlns:a16="http://schemas.microsoft.com/office/drawing/2014/main" id="{17A97E0C-9D59-3945-97FE-91411CFE7A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27625" y="4572000"/>
            <a:ext cx="425450" cy="579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9" name="Line 51">
            <a:extLst>
              <a:ext uri="{FF2B5EF4-FFF2-40B4-BE49-F238E27FC236}">
                <a16:creationId xmlns:a16="http://schemas.microsoft.com/office/drawing/2014/main" id="{07A199ED-F225-0246-8F28-66AA7017B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5675" y="2209800"/>
            <a:ext cx="714375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60" name="Rectangle 52">
            <a:extLst>
              <a:ext uri="{FF2B5EF4-FFF2-40B4-BE49-F238E27FC236}">
                <a16:creationId xmlns:a16="http://schemas.microsoft.com/office/drawing/2014/main" id="{5A1A9ECE-BD02-8346-87D4-82E7690D6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0" y="1177925"/>
            <a:ext cx="290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/>
              <a:t>Complete Binary Tree</a:t>
            </a:r>
            <a:endParaRPr lang="en-US" altLang="zh-TW" sz="2400">
              <a:solidFill>
                <a:schemeClr val="tx1"/>
              </a:solidFill>
            </a:endParaRPr>
          </a:p>
        </p:txBody>
      </p:sp>
      <p:sp>
        <p:nvSpPr>
          <p:cNvPr id="43061" name="Rectangle 53">
            <a:extLst>
              <a:ext uri="{FF2B5EF4-FFF2-40B4-BE49-F238E27FC236}">
                <a16:creationId xmlns:a16="http://schemas.microsoft.com/office/drawing/2014/main" id="{F2EFF570-B2B4-4442-89AD-59ABD0301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775" y="3736975"/>
            <a:ext cx="2687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/>
              <a:t>Skewed Binary Tree</a:t>
            </a:r>
            <a:endParaRPr lang="en-US" altLang="zh-TW" sz="2400">
              <a:solidFill>
                <a:schemeClr val="tx1"/>
              </a:solidFill>
            </a:endParaRPr>
          </a:p>
        </p:txBody>
      </p:sp>
      <p:grpSp>
        <p:nvGrpSpPr>
          <p:cNvPr id="43062" name="Group 54">
            <a:extLst>
              <a:ext uri="{FF2B5EF4-FFF2-40B4-BE49-F238E27FC236}">
                <a16:creationId xmlns:a16="http://schemas.microsoft.com/office/drawing/2014/main" id="{A3C27F00-3756-3245-A354-C998A7E314F3}"/>
              </a:ext>
            </a:extLst>
          </p:cNvPr>
          <p:cNvGrpSpPr>
            <a:grpSpLocks/>
          </p:cNvGrpSpPr>
          <p:nvPr/>
        </p:nvGrpSpPr>
        <p:grpSpPr bwMode="auto">
          <a:xfrm>
            <a:off x="923925" y="5486400"/>
            <a:ext cx="571500" cy="569913"/>
            <a:chOff x="468" y="3468"/>
            <a:chExt cx="360" cy="359"/>
          </a:xfrm>
        </p:grpSpPr>
        <p:sp>
          <p:nvSpPr>
            <p:cNvPr id="43063" name="Oval 55">
              <a:extLst>
                <a:ext uri="{FF2B5EF4-FFF2-40B4-BE49-F238E27FC236}">
                  <a16:creationId xmlns:a16="http://schemas.microsoft.com/office/drawing/2014/main" id="{57667D83-B729-C748-B6DC-DCD75BAFB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34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4" name="Rectangle 56">
              <a:extLst>
                <a:ext uri="{FF2B5EF4-FFF2-40B4-BE49-F238E27FC236}">
                  <a16:creationId xmlns:a16="http://schemas.microsoft.com/office/drawing/2014/main" id="{5AD79587-1D6D-464A-9A47-323739696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" y="352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E</a:t>
              </a:r>
            </a:p>
          </p:txBody>
        </p:sp>
      </p:grpSp>
      <p:sp>
        <p:nvSpPr>
          <p:cNvPr id="43065" name="Line 57">
            <a:extLst>
              <a:ext uri="{FF2B5EF4-FFF2-40B4-BE49-F238E27FC236}">
                <a16:creationId xmlns:a16="http://schemas.microsoft.com/office/drawing/2014/main" id="{C72CA442-4A0B-CF4E-BCA3-C5B439E963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6650" y="5056188"/>
            <a:ext cx="322263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66" name="Group 58">
            <a:extLst>
              <a:ext uri="{FF2B5EF4-FFF2-40B4-BE49-F238E27FC236}">
                <a16:creationId xmlns:a16="http://schemas.microsoft.com/office/drawing/2014/main" id="{4056EE69-15F7-8E47-B852-7FDB7B8CA251}"/>
              </a:ext>
            </a:extLst>
          </p:cNvPr>
          <p:cNvGrpSpPr>
            <a:grpSpLocks/>
          </p:cNvGrpSpPr>
          <p:nvPr/>
        </p:nvGrpSpPr>
        <p:grpSpPr bwMode="auto">
          <a:xfrm>
            <a:off x="1566863" y="3614738"/>
            <a:ext cx="571500" cy="569912"/>
            <a:chOff x="873" y="2289"/>
            <a:chExt cx="360" cy="359"/>
          </a:xfrm>
        </p:grpSpPr>
        <p:sp>
          <p:nvSpPr>
            <p:cNvPr id="43067" name="Oval 59">
              <a:extLst>
                <a:ext uri="{FF2B5EF4-FFF2-40B4-BE49-F238E27FC236}">
                  <a16:creationId xmlns:a16="http://schemas.microsoft.com/office/drawing/2014/main" id="{454FBDFB-6601-7543-B719-EE296C35C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" y="228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8" name="Rectangle 60">
              <a:extLst>
                <a:ext uri="{FF2B5EF4-FFF2-40B4-BE49-F238E27FC236}">
                  <a16:creationId xmlns:a16="http://schemas.microsoft.com/office/drawing/2014/main" id="{C11DEEA7-BCF1-0B4E-87A6-9604D5829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" y="234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43069" name="Group 61">
            <a:extLst>
              <a:ext uri="{FF2B5EF4-FFF2-40B4-BE49-F238E27FC236}">
                <a16:creationId xmlns:a16="http://schemas.microsoft.com/office/drawing/2014/main" id="{9FE9DD45-FD13-654D-AB5D-5FFDC1268FAD}"/>
              </a:ext>
            </a:extLst>
          </p:cNvPr>
          <p:cNvGrpSpPr>
            <a:grpSpLocks/>
          </p:cNvGrpSpPr>
          <p:nvPr/>
        </p:nvGrpSpPr>
        <p:grpSpPr bwMode="auto">
          <a:xfrm>
            <a:off x="1209675" y="4479925"/>
            <a:ext cx="571500" cy="569913"/>
            <a:chOff x="648" y="2834"/>
            <a:chExt cx="360" cy="359"/>
          </a:xfrm>
        </p:grpSpPr>
        <p:sp>
          <p:nvSpPr>
            <p:cNvPr id="43070" name="Oval 62">
              <a:extLst>
                <a:ext uri="{FF2B5EF4-FFF2-40B4-BE49-F238E27FC236}">
                  <a16:creationId xmlns:a16="http://schemas.microsoft.com/office/drawing/2014/main" id="{D85E2BB6-F57D-0E4C-A5E4-09018CE92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283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1" name="Rectangle 63">
              <a:extLst>
                <a:ext uri="{FF2B5EF4-FFF2-40B4-BE49-F238E27FC236}">
                  <a16:creationId xmlns:a16="http://schemas.microsoft.com/office/drawing/2014/main" id="{7F473E3B-0D4C-EE4D-87AF-21CC29F05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288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D</a:t>
              </a:r>
            </a:p>
          </p:txBody>
        </p:sp>
      </p:grpSp>
      <p:sp>
        <p:nvSpPr>
          <p:cNvPr id="43072" name="Line 64">
            <a:extLst>
              <a:ext uri="{FF2B5EF4-FFF2-40B4-BE49-F238E27FC236}">
                <a16:creationId xmlns:a16="http://schemas.microsoft.com/office/drawing/2014/main" id="{3973DD38-5C35-F442-BC2E-CCF0BA7F0F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1975" y="3273425"/>
            <a:ext cx="138113" cy="338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73" name="Line 65">
            <a:extLst>
              <a:ext uri="{FF2B5EF4-FFF2-40B4-BE49-F238E27FC236}">
                <a16:creationId xmlns:a16="http://schemas.microsoft.com/office/drawing/2014/main" id="{F83C5B34-8FA0-5F43-B900-DE499C3AD8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4638" y="4205288"/>
            <a:ext cx="168275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74" name="Text Box 66">
            <a:extLst>
              <a:ext uri="{FF2B5EF4-FFF2-40B4-BE49-F238E27FC236}">
                <a16:creationId xmlns:a16="http://schemas.microsoft.com/office/drawing/2014/main" id="{8694E4F8-DAFD-B246-AD49-E77CC82B9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075" y="17748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solidFill>
                  <a:srgbClr val="CC3300"/>
                </a:solidFill>
              </a:rPr>
              <a:t>1</a:t>
            </a:r>
          </a:p>
        </p:txBody>
      </p:sp>
      <p:sp>
        <p:nvSpPr>
          <p:cNvPr id="43075" name="Text Box 67">
            <a:extLst>
              <a:ext uri="{FF2B5EF4-FFF2-40B4-BE49-F238E27FC236}">
                <a16:creationId xmlns:a16="http://schemas.microsoft.com/office/drawing/2014/main" id="{D30D09EA-2B9C-D74B-B6A3-D430AEF69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6175" y="28035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</a:rPr>
              <a:t>2</a:t>
            </a:r>
          </a:p>
        </p:txBody>
      </p:sp>
      <p:sp>
        <p:nvSpPr>
          <p:cNvPr id="43076" name="Text Box 68">
            <a:extLst>
              <a:ext uri="{FF2B5EF4-FFF2-40B4-BE49-F238E27FC236}">
                <a16:creationId xmlns:a16="http://schemas.microsoft.com/office/drawing/2014/main" id="{76DB20F0-BC6D-F64D-8D4A-F160CDB06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6175" y="39846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</a:rPr>
              <a:t>3</a:t>
            </a:r>
          </a:p>
        </p:txBody>
      </p:sp>
      <p:sp>
        <p:nvSpPr>
          <p:cNvPr id="43077" name="Text Box 69">
            <a:extLst>
              <a:ext uri="{FF2B5EF4-FFF2-40B4-BE49-F238E27FC236}">
                <a16:creationId xmlns:a16="http://schemas.microsoft.com/office/drawing/2014/main" id="{21CDBE01-8CF4-8D41-887B-176F0D224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5222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</a:rPr>
              <a:t>4</a:t>
            </a:r>
          </a:p>
        </p:txBody>
      </p:sp>
      <p:sp>
        <p:nvSpPr>
          <p:cNvPr id="43078" name="Text Box 70">
            <a:extLst>
              <a:ext uri="{FF2B5EF4-FFF2-40B4-BE49-F238E27FC236}">
                <a16:creationId xmlns:a16="http://schemas.microsoft.com/office/drawing/2014/main" id="{A65EA64D-A947-864A-A1A3-2DECAA686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825" y="55657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6730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37E5A19-6FAE-1540-94E2-85974762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34150" y="63833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9pPr>
          </a:lstStyle>
          <a:p>
            <a:fld id="{BEB1A778-54CC-ED40-B0F0-7ED2537CAE08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44034" name="Rectangle 1026">
            <a:extLst>
              <a:ext uri="{FF2B5EF4-FFF2-40B4-BE49-F238E27FC236}">
                <a16:creationId xmlns:a16="http://schemas.microsoft.com/office/drawing/2014/main" id="{B368DE15-E040-3245-AE0F-058B86920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06805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IN" sz="2800" b="1" dirty="0"/>
              <a:t>The maximum number of nodes at level ‘l’ of a binary tree is 2</a:t>
            </a:r>
            <a:r>
              <a:rPr lang="en-IN" sz="2800" b="1" baseline="30000" dirty="0"/>
              <a:t>l</a:t>
            </a:r>
            <a:endParaRPr lang="en-US" altLang="zh-TW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519A20-5635-774A-B9F2-5F55824E8CDD}"/>
              </a:ext>
            </a:extLst>
          </p:cNvPr>
          <p:cNvSpPr/>
          <p:nvPr/>
        </p:nvSpPr>
        <p:spPr>
          <a:xfrm>
            <a:off x="1295400" y="2362200"/>
            <a:ext cx="6553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Roboto"/>
              </a:rPr>
              <a:t>Level is number of nodes on path from root to the node (including root and node). </a:t>
            </a:r>
          </a:p>
          <a:p>
            <a:endParaRPr lang="en-IN" dirty="0">
              <a:latin typeface="Roboto"/>
            </a:endParaRPr>
          </a:p>
          <a:p>
            <a:r>
              <a:rPr lang="en-IN" dirty="0">
                <a:latin typeface="Roboto"/>
              </a:rPr>
              <a:t>Level of root is 0.</a:t>
            </a:r>
          </a:p>
          <a:p>
            <a:br>
              <a:rPr lang="en-IN" dirty="0"/>
            </a:br>
            <a:r>
              <a:rPr lang="en-IN" dirty="0">
                <a:latin typeface="Roboto"/>
              </a:rPr>
              <a:t>This can be proved by induction.</a:t>
            </a:r>
            <a:br>
              <a:rPr lang="en-IN" dirty="0"/>
            </a:br>
            <a:r>
              <a:rPr lang="en-IN" dirty="0">
                <a:latin typeface="Roboto"/>
              </a:rPr>
              <a:t>For root, l = 0, number of nodes = 2</a:t>
            </a:r>
            <a:r>
              <a:rPr lang="en-IN" baseline="30000" dirty="0">
                <a:latin typeface="Roboto"/>
              </a:rPr>
              <a:t>0</a:t>
            </a:r>
            <a:r>
              <a:rPr lang="en-IN" dirty="0">
                <a:latin typeface="Roboto"/>
              </a:rPr>
              <a:t> = 1</a:t>
            </a:r>
          </a:p>
          <a:p>
            <a:br>
              <a:rPr lang="en-IN" dirty="0"/>
            </a:br>
            <a:r>
              <a:rPr lang="en-IN" dirty="0">
                <a:latin typeface="Roboto"/>
              </a:rPr>
              <a:t>Assume that maximum number of nodes on level ‘l’ is 2</a:t>
            </a:r>
            <a:r>
              <a:rPr lang="en-IN" baseline="30000" dirty="0">
                <a:latin typeface="Roboto"/>
              </a:rPr>
              <a:t>l</a:t>
            </a:r>
          </a:p>
          <a:p>
            <a:br>
              <a:rPr lang="en-IN" dirty="0"/>
            </a:br>
            <a:r>
              <a:rPr lang="en-IN" dirty="0">
                <a:latin typeface="Roboto"/>
              </a:rPr>
              <a:t>Since in Binary tree every node has at most 2 children, next level would have twice nodes, i.e. 2 * 2</a:t>
            </a:r>
            <a:r>
              <a:rPr lang="en-IN" baseline="30000" dirty="0">
                <a:latin typeface="Roboto"/>
              </a:rPr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2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A277B-DD06-7041-BD6B-C4D8D01170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7B527-40FE-43B6-AD95-33302118531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9CFA2A-9C00-3E4D-BB12-5414DDDC3CBD}"/>
              </a:ext>
            </a:extLst>
          </p:cNvPr>
          <p:cNvSpPr/>
          <p:nvPr/>
        </p:nvSpPr>
        <p:spPr>
          <a:xfrm>
            <a:off x="381000" y="1305342"/>
            <a:ext cx="838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i="1" dirty="0">
                <a:latin typeface="Roboto"/>
              </a:rPr>
              <a:t>Maximum number of nodes in a binary tree of height ‘h’ is 2</a:t>
            </a:r>
            <a:r>
              <a:rPr lang="en-IN" sz="2400" b="1" i="1" baseline="30000" dirty="0">
                <a:latin typeface="Roboto"/>
              </a:rPr>
              <a:t>h</a:t>
            </a:r>
            <a:r>
              <a:rPr lang="en-IN" sz="2400" b="1" i="1" dirty="0">
                <a:latin typeface="Roboto"/>
              </a:rPr>
              <a:t> – 1</a:t>
            </a:r>
          </a:p>
          <a:p>
            <a:endParaRPr lang="en-IN" b="1" i="1" dirty="0">
              <a:latin typeface="Roboto"/>
            </a:endParaRPr>
          </a:p>
          <a:p>
            <a:br>
              <a:rPr lang="en-IN" dirty="0"/>
            </a:br>
            <a:r>
              <a:rPr lang="en-IN" b="1" dirty="0">
                <a:latin typeface="Roboto"/>
              </a:rPr>
              <a:t>Height of a tree </a:t>
            </a:r>
            <a:r>
              <a:rPr lang="en-IN" dirty="0">
                <a:latin typeface="Roboto"/>
              </a:rPr>
              <a:t>is maximum number of nodes on, root to leaf path. </a:t>
            </a:r>
          </a:p>
          <a:p>
            <a:endParaRPr lang="en-IN" dirty="0">
              <a:latin typeface="Roboto"/>
            </a:endParaRPr>
          </a:p>
          <a:p>
            <a:r>
              <a:rPr lang="en-IN" dirty="0">
                <a:latin typeface="Roboto"/>
              </a:rPr>
              <a:t>Height of a tree with single node is considered as 1.</a:t>
            </a:r>
          </a:p>
          <a:p>
            <a:br>
              <a:rPr lang="en-IN" dirty="0"/>
            </a:br>
            <a:r>
              <a:rPr lang="en-IN" dirty="0">
                <a:latin typeface="Roboto"/>
              </a:rPr>
              <a:t>A tree has maximum nodes if all levels are complete </a:t>
            </a:r>
            <a:r>
              <a:rPr lang="en-IN" dirty="0" err="1">
                <a:latin typeface="Roboto"/>
              </a:rPr>
              <a:t>i.e</a:t>
            </a:r>
            <a:r>
              <a:rPr lang="en-IN" dirty="0">
                <a:latin typeface="Roboto"/>
              </a:rPr>
              <a:t> they have maximum nodes.  </a:t>
            </a:r>
          </a:p>
          <a:p>
            <a:endParaRPr lang="en-IN" dirty="0">
              <a:latin typeface="Roboto"/>
            </a:endParaRPr>
          </a:p>
          <a:p>
            <a:r>
              <a:rPr lang="en-IN" dirty="0">
                <a:latin typeface="Roboto"/>
              </a:rPr>
              <a:t>So maximum number of nodes in a binary tree of height h is 1 + 2 + 4 + .. + 2</a:t>
            </a:r>
            <a:r>
              <a:rPr lang="en-IN" baseline="30000" dirty="0">
                <a:latin typeface="Roboto"/>
              </a:rPr>
              <a:t>h-1</a:t>
            </a:r>
            <a:r>
              <a:rPr lang="en-IN" dirty="0">
                <a:latin typeface="Roboto"/>
              </a:rPr>
              <a:t>.</a:t>
            </a:r>
          </a:p>
          <a:p>
            <a:endParaRPr lang="en-IN" dirty="0">
              <a:latin typeface="Roboto"/>
            </a:endParaRPr>
          </a:p>
          <a:p>
            <a:r>
              <a:rPr lang="en-IN" dirty="0">
                <a:latin typeface="Roboto"/>
              </a:rPr>
              <a:t>This is a simple geometric series with h terms and sum of this series is 2</a:t>
            </a:r>
            <a:r>
              <a:rPr lang="en-IN" baseline="30000" dirty="0">
                <a:latin typeface="Roboto"/>
              </a:rPr>
              <a:t>h</a:t>
            </a:r>
            <a:r>
              <a:rPr lang="en-IN" dirty="0">
                <a:latin typeface="Roboto"/>
              </a:rPr>
              <a:t> – 1.</a:t>
            </a:r>
            <a:br>
              <a:rPr lang="en-IN" dirty="0"/>
            </a:br>
            <a:r>
              <a:rPr lang="en-IN" dirty="0">
                <a:latin typeface="Roboto"/>
              </a:rPr>
              <a:t>In some books, height of the root is considered as 0. In this convention, the above formula becomes 2</a:t>
            </a:r>
            <a:r>
              <a:rPr lang="en-IN" baseline="30000" dirty="0">
                <a:latin typeface="Roboto"/>
              </a:rPr>
              <a:t>h+1</a:t>
            </a:r>
            <a:r>
              <a:rPr lang="en-IN" dirty="0">
                <a:latin typeface="Roboto"/>
              </a:rPr>
              <a:t> –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9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CA9AB28-FD72-DD41-9305-41FB0E3C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34150" y="63833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9pPr>
          </a:lstStyle>
          <a:p>
            <a:fld id="{BEB1A778-54CC-ED40-B0F0-7ED2537CAE08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4A7CEE69-6901-5F45-A5DF-7975C9989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33400" y="40322"/>
            <a:ext cx="8629650" cy="569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3600" dirty="0"/>
              <a:t>Module 4: </a:t>
            </a:r>
            <a:r>
              <a:rPr lang="en-US" altLang="zh-TW" sz="3600" dirty="0" err="1"/>
              <a:t>Assgn</a:t>
            </a:r>
            <a:r>
              <a:rPr lang="en-US" altLang="zh-TW" sz="3600" dirty="0"/>
              <a:t> 1 </a:t>
            </a:r>
            <a:endParaRPr lang="en-US" altLang="zh-TW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E6CC64-6301-A846-A2F4-F64487AE853D}"/>
              </a:ext>
            </a:extLst>
          </p:cNvPr>
          <p:cNvSpPr/>
          <p:nvPr/>
        </p:nvSpPr>
        <p:spPr>
          <a:xfrm>
            <a:off x="906780" y="2028031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>
                <a:latin typeface="Roboto"/>
              </a:rPr>
              <a:t>In a Binary Tree with N nodes, minimum possible height or minimum number of levels is  ? Log</a:t>
            </a:r>
            <a:r>
              <a:rPr lang="en-IN" b="1" i="1" baseline="-25000" dirty="0">
                <a:latin typeface="Roboto"/>
              </a:rPr>
              <a:t>2</a:t>
            </a:r>
            <a:r>
              <a:rPr lang="en-IN" b="1" i="1" dirty="0">
                <a:latin typeface="Roboto"/>
              </a:rPr>
              <a:t>(N+1) ?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00D66-A992-0E4F-990F-65710F5DC4A5}"/>
              </a:ext>
            </a:extLst>
          </p:cNvPr>
          <p:cNvSpPr/>
          <p:nvPr/>
        </p:nvSpPr>
        <p:spPr>
          <a:xfrm>
            <a:off x="914400" y="3451860"/>
            <a:ext cx="7181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>
                <a:latin typeface="Roboto"/>
              </a:rPr>
              <a:t>In Binary tree where every node has 0 or 2 children, number of leaf nodes is always one more than nodes with two children</a:t>
            </a:r>
            <a:r>
              <a:rPr lang="en-IN" dirty="0">
                <a:latin typeface="Roboto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0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3">
            <a:extLst>
              <a:ext uri="{FF2B5EF4-FFF2-40B4-BE49-F238E27FC236}">
                <a16:creationId xmlns:a16="http://schemas.microsoft.com/office/drawing/2014/main" id="{7AF6FC25-D26F-B747-9A1A-CA137AF0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34150" y="63833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9pPr>
          </a:lstStyle>
          <a:p>
            <a:fld id="{BEB1A778-54CC-ED40-B0F0-7ED2537CAE08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EC26520D-2AE0-A441-BFC7-7EB41FA95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63050" cy="517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dirty="0"/>
              <a:t>Full BT vs Complete BT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CE60074-1053-6948-81AD-7A7C5D177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08235"/>
            <a:ext cx="8578850" cy="228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IN" sz="2800" dirty="0"/>
              <a:t>A </a:t>
            </a:r>
            <a:r>
              <a:rPr lang="en-IN" sz="2800" b="1" dirty="0"/>
              <a:t>full binary tree</a:t>
            </a:r>
            <a:r>
              <a:rPr lang="en-IN" sz="2800" dirty="0"/>
              <a:t> is a </a:t>
            </a:r>
            <a:r>
              <a:rPr lang="en-IN" sz="2800" b="1" dirty="0"/>
              <a:t>tree</a:t>
            </a:r>
            <a:r>
              <a:rPr lang="en-IN" sz="2800" dirty="0"/>
              <a:t> in which every node other than the leaves has two children.</a:t>
            </a:r>
            <a:r>
              <a:rPr lang="en-US" altLang="zh-TW" sz="2800" dirty="0"/>
              <a:t>.</a:t>
            </a:r>
          </a:p>
          <a:p>
            <a:r>
              <a:rPr lang="en-US" altLang="zh-TW" sz="2800" dirty="0"/>
              <a:t>A </a:t>
            </a:r>
            <a:r>
              <a:rPr lang="en-US" altLang="zh-TW" sz="2800" b="1" dirty="0"/>
              <a:t>complete binary tree </a:t>
            </a:r>
            <a:r>
              <a:rPr lang="en-US" altLang="zh-TW" sz="2800" dirty="0"/>
              <a:t>is a BT in which all levels except last one is completely filled and all nodes appear as far left as possible. </a:t>
            </a:r>
          </a:p>
        </p:txBody>
      </p:sp>
      <p:sp>
        <p:nvSpPr>
          <p:cNvPr id="46085" name="Oval 5">
            <a:extLst>
              <a:ext uri="{FF2B5EF4-FFF2-40B4-BE49-F238E27FC236}">
                <a16:creationId xmlns:a16="http://schemas.microsoft.com/office/drawing/2014/main" id="{F48DCAB9-E064-4D40-B82D-A8FDDD5E0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75" y="4103688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91FAF1B3-A913-5446-9F4A-A3DE5DC26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38" y="409257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6087" name="Oval 7">
            <a:extLst>
              <a:ext uri="{FF2B5EF4-FFF2-40B4-BE49-F238E27FC236}">
                <a16:creationId xmlns:a16="http://schemas.microsoft.com/office/drawing/2014/main" id="{018523F8-DB2A-034E-979F-91F717B18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4713288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8AF88287-E5E4-B847-B829-5B4591B14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725" y="47196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089" name="Line 9">
            <a:extLst>
              <a:ext uri="{FF2B5EF4-FFF2-40B4-BE49-F238E27FC236}">
                <a16:creationId xmlns:a16="http://schemas.microsoft.com/office/drawing/2014/main" id="{B4ABF8CF-D077-8246-BA0A-2E9E4CBA91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4362450"/>
            <a:ext cx="48260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Oval 10">
            <a:extLst>
              <a:ext uri="{FF2B5EF4-FFF2-40B4-BE49-F238E27FC236}">
                <a16:creationId xmlns:a16="http://schemas.microsoft.com/office/drawing/2014/main" id="{5FCD0368-F5B9-4D47-BC1B-8BA4C8C56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88" y="4730750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Rectangle 11">
            <a:extLst>
              <a:ext uri="{FF2B5EF4-FFF2-40B4-BE49-F238E27FC236}">
                <a16:creationId xmlns:a16="http://schemas.microsoft.com/office/drawing/2014/main" id="{EBAA5F41-FBD2-4A4C-B70E-AEEB5A175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3" y="47371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092" name="Oval 12">
            <a:extLst>
              <a:ext uri="{FF2B5EF4-FFF2-40B4-BE49-F238E27FC236}">
                <a16:creationId xmlns:a16="http://schemas.microsoft.com/office/drawing/2014/main" id="{6687A1E6-10AF-C84C-873B-BC1107565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863" y="5305425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Rectangle 13">
            <a:extLst>
              <a:ext uri="{FF2B5EF4-FFF2-40B4-BE49-F238E27FC236}">
                <a16:creationId xmlns:a16="http://schemas.microsoft.com/office/drawing/2014/main" id="{BDFCFC46-B574-D84C-9E19-1B453037D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2663" y="531177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094" name="Line 14">
            <a:extLst>
              <a:ext uri="{FF2B5EF4-FFF2-40B4-BE49-F238E27FC236}">
                <a16:creationId xmlns:a16="http://schemas.microsoft.com/office/drawing/2014/main" id="{C258D69F-E25B-B64A-9643-412A0F1178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175" y="5027613"/>
            <a:ext cx="182563" cy="261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Oval 15">
            <a:extLst>
              <a:ext uri="{FF2B5EF4-FFF2-40B4-BE49-F238E27FC236}">
                <a16:creationId xmlns:a16="http://schemas.microsoft.com/office/drawing/2014/main" id="{984ECD48-4E38-F24D-B5C1-FF609943C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5332413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>
            <a:extLst>
              <a:ext uri="{FF2B5EF4-FFF2-40B4-BE49-F238E27FC236}">
                <a16:creationId xmlns:a16="http://schemas.microsoft.com/office/drawing/2014/main" id="{E31D0D8A-D808-D74C-AEF6-1E956277F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535463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6097" name="Oval 17">
            <a:extLst>
              <a:ext uri="{FF2B5EF4-FFF2-40B4-BE49-F238E27FC236}">
                <a16:creationId xmlns:a16="http://schemas.microsoft.com/office/drawing/2014/main" id="{0C6DDEFE-3A5E-284C-B373-391A4DCFC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0" y="5992813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Rectangle 18">
            <a:extLst>
              <a:ext uri="{FF2B5EF4-FFF2-40B4-BE49-F238E27FC236}">
                <a16:creationId xmlns:a16="http://schemas.microsoft.com/office/drawing/2014/main" id="{5BBB7AF9-82A6-FD49-975A-E9086685D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6016625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6099" name="Line 19">
            <a:extLst>
              <a:ext uri="{FF2B5EF4-FFF2-40B4-BE49-F238E27FC236}">
                <a16:creationId xmlns:a16="http://schemas.microsoft.com/office/drawing/2014/main" id="{C2DFB13B-C799-6E4F-BC8E-44B84D5DD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8338" y="5659438"/>
            <a:ext cx="268287" cy="328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Oval 20">
            <a:extLst>
              <a:ext uri="{FF2B5EF4-FFF2-40B4-BE49-F238E27FC236}">
                <a16:creationId xmlns:a16="http://schemas.microsoft.com/office/drawing/2014/main" id="{27DC75DA-49DB-D04B-9294-6568F12D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288" y="5321300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Rectangle 21">
            <a:extLst>
              <a:ext uri="{FF2B5EF4-FFF2-40B4-BE49-F238E27FC236}">
                <a16:creationId xmlns:a16="http://schemas.microsoft.com/office/drawing/2014/main" id="{0A30BAA6-32CA-194D-A0A9-A53E99DE8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5" y="532765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6102" name="Oval 22">
            <a:extLst>
              <a:ext uri="{FF2B5EF4-FFF2-40B4-BE49-F238E27FC236}">
                <a16:creationId xmlns:a16="http://schemas.microsoft.com/office/drawing/2014/main" id="{FA8A3695-40AA-534C-8937-49613C390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" y="5973763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Rectangle 23">
            <a:extLst>
              <a:ext uri="{FF2B5EF4-FFF2-40B4-BE49-F238E27FC236}">
                <a16:creationId xmlns:a16="http://schemas.microsoft.com/office/drawing/2014/main" id="{E2BB6A0A-2871-9049-AFC6-EA210384D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59959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104" name="Oval 24">
            <a:extLst>
              <a:ext uri="{FF2B5EF4-FFF2-40B4-BE49-F238E27FC236}">
                <a16:creationId xmlns:a16="http://schemas.microsoft.com/office/drawing/2014/main" id="{BB5083FC-B55C-EA4B-99AD-25CD1360B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088" y="5303838"/>
            <a:ext cx="355600" cy="3000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5" name="Rectangle 25">
            <a:extLst>
              <a:ext uri="{FF2B5EF4-FFF2-40B4-BE49-F238E27FC236}">
                <a16:creationId xmlns:a16="http://schemas.microsoft.com/office/drawing/2014/main" id="{53C35C13-FBC6-114B-B021-597B40C8F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963" y="5327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106" name="Line 26">
            <a:extLst>
              <a:ext uri="{FF2B5EF4-FFF2-40B4-BE49-F238E27FC236}">
                <a16:creationId xmlns:a16="http://schemas.microsoft.com/office/drawing/2014/main" id="{5519438B-0F9A-1143-9C7E-B4D7054E05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4188" y="5026025"/>
            <a:ext cx="203200" cy="26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Line 27">
            <a:extLst>
              <a:ext uri="{FF2B5EF4-FFF2-40B4-BE49-F238E27FC236}">
                <a16:creationId xmlns:a16="http://schemas.microsoft.com/office/drawing/2014/main" id="{06D1D02D-1CA5-6442-A9CB-60269B99EC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7100" y="4999038"/>
            <a:ext cx="234950" cy="32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Line 28">
            <a:extLst>
              <a:ext uri="{FF2B5EF4-FFF2-40B4-BE49-F238E27FC236}">
                <a16:creationId xmlns:a16="http://schemas.microsoft.com/office/drawing/2014/main" id="{7304DA1D-4620-1140-830E-AFA7DDE899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0388" y="4989513"/>
            <a:ext cx="204787" cy="32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9" name="Line 29">
            <a:extLst>
              <a:ext uri="{FF2B5EF4-FFF2-40B4-BE49-F238E27FC236}">
                <a16:creationId xmlns:a16="http://schemas.microsoft.com/office/drawing/2014/main" id="{EEE88814-661F-D44F-B692-D71100CC62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9238" y="5649913"/>
            <a:ext cx="268287" cy="309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0" name="Line 30">
            <a:extLst>
              <a:ext uri="{FF2B5EF4-FFF2-40B4-BE49-F238E27FC236}">
                <a16:creationId xmlns:a16="http://schemas.microsoft.com/office/drawing/2014/main" id="{DCA10F6A-B748-524C-9CB2-4121C695D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2263" y="4371975"/>
            <a:ext cx="450850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1" name="Oval 31">
            <a:extLst>
              <a:ext uri="{FF2B5EF4-FFF2-40B4-BE49-F238E27FC236}">
                <a16:creationId xmlns:a16="http://schemas.microsoft.com/office/drawing/2014/main" id="{77697AD3-3A6E-A746-9BCE-F9FA73DFB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163" y="4102100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2" name="Rectangle 32">
            <a:extLst>
              <a:ext uri="{FF2B5EF4-FFF2-40B4-BE49-F238E27FC236}">
                <a16:creationId xmlns:a16="http://schemas.microsoft.com/office/drawing/2014/main" id="{BA547239-E933-5049-8C54-EA9D5BC58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25" y="40909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6113" name="Oval 33">
            <a:extLst>
              <a:ext uri="{FF2B5EF4-FFF2-40B4-BE49-F238E27FC236}">
                <a16:creationId xmlns:a16="http://schemas.microsoft.com/office/drawing/2014/main" id="{93E4033B-C872-6D47-ACA6-101F9BEDD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4678363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Rectangle 34">
            <a:extLst>
              <a:ext uri="{FF2B5EF4-FFF2-40B4-BE49-F238E27FC236}">
                <a16:creationId xmlns:a16="http://schemas.microsoft.com/office/drawing/2014/main" id="{EE764540-055D-9742-A1A1-9EE81181E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46847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115" name="Line 35">
            <a:extLst>
              <a:ext uri="{FF2B5EF4-FFF2-40B4-BE49-F238E27FC236}">
                <a16:creationId xmlns:a16="http://schemas.microsoft.com/office/drawing/2014/main" id="{02411D71-058A-F241-94A2-956FEEF4B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5713" y="4349750"/>
            <a:ext cx="817562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6" name="Oval 36">
            <a:extLst>
              <a:ext uri="{FF2B5EF4-FFF2-40B4-BE49-F238E27FC236}">
                <a16:creationId xmlns:a16="http://schemas.microsoft.com/office/drawing/2014/main" id="{7BC22955-5C44-AB4A-86BA-BDA7DE7D9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763" y="4695825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7" name="Rectangle 37">
            <a:extLst>
              <a:ext uri="{FF2B5EF4-FFF2-40B4-BE49-F238E27FC236}">
                <a16:creationId xmlns:a16="http://schemas.microsoft.com/office/drawing/2014/main" id="{CB5CB016-9C78-B848-A13F-70379A115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688" y="47021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118" name="Oval 38">
            <a:extLst>
              <a:ext uri="{FF2B5EF4-FFF2-40B4-BE49-F238E27FC236}">
                <a16:creationId xmlns:a16="http://schemas.microsoft.com/office/drawing/2014/main" id="{8A9F9900-8A99-A642-9663-D2FFBCE39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0113" y="5305425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9" name="Rectangle 39">
            <a:extLst>
              <a:ext uri="{FF2B5EF4-FFF2-40B4-BE49-F238E27FC236}">
                <a16:creationId xmlns:a16="http://schemas.microsoft.com/office/drawing/2014/main" id="{06756A55-3A80-EA49-87FC-34473CBFB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0913" y="531177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120" name="Line 40">
            <a:extLst>
              <a:ext uri="{FF2B5EF4-FFF2-40B4-BE49-F238E27FC236}">
                <a16:creationId xmlns:a16="http://schemas.microsoft.com/office/drawing/2014/main" id="{DB32172A-F5E5-7A46-BE8C-629A07274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7088" y="4959350"/>
            <a:ext cx="271462" cy="341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1" name="Oval 41">
            <a:extLst>
              <a:ext uri="{FF2B5EF4-FFF2-40B4-BE49-F238E27FC236}">
                <a16:creationId xmlns:a16="http://schemas.microsoft.com/office/drawing/2014/main" id="{085960CD-916C-1149-A003-ACBB93D60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225" y="5297488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2" name="Rectangle 42">
            <a:extLst>
              <a:ext uri="{FF2B5EF4-FFF2-40B4-BE49-F238E27FC236}">
                <a16:creationId xmlns:a16="http://schemas.microsoft.com/office/drawing/2014/main" id="{2C58F19E-27E6-EC43-9919-478786619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53197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6123" name="Oval 43">
            <a:extLst>
              <a:ext uri="{FF2B5EF4-FFF2-40B4-BE49-F238E27FC236}">
                <a16:creationId xmlns:a16="http://schemas.microsoft.com/office/drawing/2014/main" id="{44A012D8-B735-AD4D-9C1A-3069FF5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588" y="5907088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4" name="Rectangle 44">
            <a:extLst>
              <a:ext uri="{FF2B5EF4-FFF2-40B4-BE49-F238E27FC236}">
                <a16:creationId xmlns:a16="http://schemas.microsoft.com/office/drawing/2014/main" id="{23E1804B-81C1-E241-A4F5-B74614D69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138" y="59309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46125" name="Line 45">
            <a:extLst>
              <a:ext uri="{FF2B5EF4-FFF2-40B4-BE49-F238E27FC236}">
                <a16:creationId xmlns:a16="http://schemas.microsoft.com/office/drawing/2014/main" id="{84AC4C67-F61A-804D-82C7-8FA80E39B4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6575" y="5591175"/>
            <a:ext cx="163513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6" name="Oval 46">
            <a:extLst>
              <a:ext uri="{FF2B5EF4-FFF2-40B4-BE49-F238E27FC236}">
                <a16:creationId xmlns:a16="http://schemas.microsoft.com/office/drawing/2014/main" id="{705E2404-334B-2945-9491-772CAA28F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825" y="5321300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7" name="Rectangle 47">
            <a:extLst>
              <a:ext uri="{FF2B5EF4-FFF2-40B4-BE49-F238E27FC236}">
                <a16:creationId xmlns:a16="http://schemas.microsoft.com/office/drawing/2014/main" id="{C27907B4-3BFC-9440-8AA2-7314D331A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163" y="532765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6128" name="Oval 48">
            <a:extLst>
              <a:ext uri="{FF2B5EF4-FFF2-40B4-BE49-F238E27FC236}">
                <a16:creationId xmlns:a16="http://schemas.microsoft.com/office/drawing/2014/main" id="{63F45BAB-22F5-874F-BFB4-89AF3D922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788" y="5905500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9" name="Rectangle 49">
            <a:extLst>
              <a:ext uri="{FF2B5EF4-FFF2-40B4-BE49-F238E27FC236}">
                <a16:creationId xmlns:a16="http://schemas.microsoft.com/office/drawing/2014/main" id="{6025216B-F3C7-374C-BD07-5A4DFA0A4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5927725"/>
            <a:ext cx="27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6130" name="Oval 50">
            <a:extLst>
              <a:ext uri="{FF2B5EF4-FFF2-40B4-BE49-F238E27FC236}">
                <a16:creationId xmlns:a16="http://schemas.microsoft.com/office/drawing/2014/main" id="{285CC647-38DA-774B-BFC4-0C41F64A6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463" y="5286375"/>
            <a:ext cx="355600" cy="3000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1" name="Rectangle 51">
            <a:extLst>
              <a:ext uri="{FF2B5EF4-FFF2-40B4-BE49-F238E27FC236}">
                <a16:creationId xmlns:a16="http://schemas.microsoft.com/office/drawing/2014/main" id="{42D73DD8-1422-B14C-963F-2B4CEC8AC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338" y="53101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132" name="Line 52">
            <a:extLst>
              <a:ext uri="{FF2B5EF4-FFF2-40B4-BE49-F238E27FC236}">
                <a16:creationId xmlns:a16="http://schemas.microsoft.com/office/drawing/2014/main" id="{29E3038D-FE61-5741-994D-AE814786AE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81925" y="4957763"/>
            <a:ext cx="392113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3" name="Line 53">
            <a:extLst>
              <a:ext uri="{FF2B5EF4-FFF2-40B4-BE49-F238E27FC236}">
                <a16:creationId xmlns:a16="http://schemas.microsoft.com/office/drawing/2014/main" id="{CAFCADFA-C745-ED4F-BDE2-90984CEA4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3500" y="4964113"/>
            <a:ext cx="365125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4" name="Line 54">
            <a:extLst>
              <a:ext uri="{FF2B5EF4-FFF2-40B4-BE49-F238E27FC236}">
                <a16:creationId xmlns:a16="http://schemas.microsoft.com/office/drawing/2014/main" id="{96DCECEA-9FF1-944F-B358-BB6AE829EE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59463" y="4972050"/>
            <a:ext cx="37465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5" name="Line 55">
            <a:extLst>
              <a:ext uri="{FF2B5EF4-FFF2-40B4-BE49-F238E27FC236}">
                <a16:creationId xmlns:a16="http://schemas.microsoft.com/office/drawing/2014/main" id="{FC3DD30B-B172-634C-8613-941CE099B5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2250" y="5581650"/>
            <a:ext cx="163513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6" name="Line 56">
            <a:extLst>
              <a:ext uri="{FF2B5EF4-FFF2-40B4-BE49-F238E27FC236}">
                <a16:creationId xmlns:a16="http://schemas.microsoft.com/office/drawing/2014/main" id="{C7568E67-2493-B14B-9BD9-8BB146DD9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3000" y="4365625"/>
            <a:ext cx="80010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7" name="Oval 57">
            <a:extLst>
              <a:ext uri="{FF2B5EF4-FFF2-40B4-BE49-F238E27FC236}">
                <a16:creationId xmlns:a16="http://schemas.microsoft.com/office/drawing/2014/main" id="{1DF0562E-0CEA-764E-A2D0-B68EC21B5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225" y="5907088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8" name="Rectangle 58">
            <a:extLst>
              <a:ext uri="{FF2B5EF4-FFF2-40B4-BE49-F238E27FC236}">
                <a16:creationId xmlns:a16="http://schemas.microsoft.com/office/drawing/2014/main" id="{B1C97C86-C24F-6C4E-AA40-0E638173A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593090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6139" name="Oval 59">
            <a:extLst>
              <a:ext uri="{FF2B5EF4-FFF2-40B4-BE49-F238E27FC236}">
                <a16:creationId xmlns:a16="http://schemas.microsoft.com/office/drawing/2014/main" id="{0E421320-EE3C-DD49-8C46-06A4B1257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025" y="5921375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40" name="Rectangle 60">
            <a:extLst>
              <a:ext uri="{FF2B5EF4-FFF2-40B4-BE49-F238E27FC236}">
                <a16:creationId xmlns:a16="http://schemas.microsoft.com/office/drawing/2014/main" id="{2522689E-E46B-F54A-A6F6-06A7D2724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950" y="59436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141" name="Line 61">
            <a:extLst>
              <a:ext uri="{FF2B5EF4-FFF2-40B4-BE49-F238E27FC236}">
                <a16:creationId xmlns:a16="http://schemas.microsoft.com/office/drawing/2014/main" id="{06B5E8A9-AE61-8F4D-86F4-7130F8275D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9600" y="5624513"/>
            <a:ext cx="169863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42" name="Line 62">
            <a:extLst>
              <a:ext uri="{FF2B5EF4-FFF2-40B4-BE49-F238E27FC236}">
                <a16:creationId xmlns:a16="http://schemas.microsoft.com/office/drawing/2014/main" id="{F476AEA0-9974-FD4D-812F-7F9A50D75B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2650" y="5624513"/>
            <a:ext cx="169863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43" name="Oval 63">
            <a:extLst>
              <a:ext uri="{FF2B5EF4-FFF2-40B4-BE49-F238E27FC236}">
                <a16:creationId xmlns:a16="http://schemas.microsoft.com/office/drawing/2014/main" id="{04FEC20D-042E-8B44-937E-BE4E5EE5D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5889625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44" name="Rectangle 64">
            <a:extLst>
              <a:ext uri="{FF2B5EF4-FFF2-40B4-BE49-F238E27FC236}">
                <a16:creationId xmlns:a16="http://schemas.microsoft.com/office/drawing/2014/main" id="{6E7356EB-8204-5E4E-88E5-F98297F1A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750" y="58785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6145" name="Oval 65">
            <a:extLst>
              <a:ext uri="{FF2B5EF4-FFF2-40B4-BE49-F238E27FC236}">
                <a16:creationId xmlns:a16="http://schemas.microsoft.com/office/drawing/2014/main" id="{3A69C65F-AD6E-914E-8D74-19DB80B52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1200" y="5888038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46" name="Rectangle 66">
            <a:extLst>
              <a:ext uri="{FF2B5EF4-FFF2-40B4-BE49-F238E27FC236}">
                <a16:creationId xmlns:a16="http://schemas.microsoft.com/office/drawing/2014/main" id="{56D54420-F777-6F41-BC4B-A69092DD8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7075" y="58753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6147" name="Oval 67">
            <a:extLst>
              <a:ext uri="{FF2B5EF4-FFF2-40B4-BE49-F238E27FC236}">
                <a16:creationId xmlns:a16="http://schemas.microsoft.com/office/drawing/2014/main" id="{A8EA4569-6025-524A-94FB-143829B66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638" y="5889625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48" name="Rectangle 68">
            <a:extLst>
              <a:ext uri="{FF2B5EF4-FFF2-40B4-BE49-F238E27FC236}">
                <a16:creationId xmlns:a16="http://schemas.microsoft.com/office/drawing/2014/main" id="{7727900F-38EA-AE48-8B0D-D5D29B918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925" y="58801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46149" name="Oval 69">
            <a:extLst>
              <a:ext uri="{FF2B5EF4-FFF2-40B4-BE49-F238E27FC236}">
                <a16:creationId xmlns:a16="http://schemas.microsoft.com/office/drawing/2014/main" id="{9C807C7C-0A5A-334D-A0AD-13B79BB78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438" y="5903913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50" name="Rectangle 70">
            <a:extLst>
              <a:ext uri="{FF2B5EF4-FFF2-40B4-BE49-F238E27FC236}">
                <a16:creationId xmlns:a16="http://schemas.microsoft.com/office/drawing/2014/main" id="{424451A3-8C19-CE42-AA1E-9F86F6D2B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9825" y="58928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46151" name="Line 71">
            <a:extLst>
              <a:ext uri="{FF2B5EF4-FFF2-40B4-BE49-F238E27FC236}">
                <a16:creationId xmlns:a16="http://schemas.microsoft.com/office/drawing/2014/main" id="{5886C62E-01ED-994F-990D-BA04DACAC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8807450" y="5573713"/>
            <a:ext cx="163513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52" name="Line 72">
            <a:extLst>
              <a:ext uri="{FF2B5EF4-FFF2-40B4-BE49-F238E27FC236}">
                <a16:creationId xmlns:a16="http://schemas.microsoft.com/office/drawing/2014/main" id="{FD3C9415-D1CC-4649-8834-9C66ACEED7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93125" y="5564188"/>
            <a:ext cx="163513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53" name="Line 73">
            <a:extLst>
              <a:ext uri="{FF2B5EF4-FFF2-40B4-BE49-F238E27FC236}">
                <a16:creationId xmlns:a16="http://schemas.microsoft.com/office/drawing/2014/main" id="{56C7DFBD-1761-5D46-B48B-E026F62C1B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0475" y="5607050"/>
            <a:ext cx="169863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54" name="Line 74">
            <a:extLst>
              <a:ext uri="{FF2B5EF4-FFF2-40B4-BE49-F238E27FC236}">
                <a16:creationId xmlns:a16="http://schemas.microsoft.com/office/drawing/2014/main" id="{23E46B23-FAB1-5C4B-82B6-F472CACE15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3525" y="5607050"/>
            <a:ext cx="169863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58" name="Text Box 78">
            <a:extLst>
              <a:ext uri="{FF2B5EF4-FFF2-40B4-BE49-F238E27FC236}">
                <a16:creationId xmlns:a16="http://schemas.microsoft.com/office/drawing/2014/main" id="{946507CB-9980-6A49-93E0-3CB23A354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6300788"/>
            <a:ext cx="283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CC3300"/>
                </a:solidFill>
              </a:rPr>
              <a:t>Full binary tree of depth 4</a:t>
            </a:r>
          </a:p>
        </p:txBody>
      </p:sp>
      <p:sp>
        <p:nvSpPr>
          <p:cNvPr id="46159" name="Text Box 79">
            <a:extLst>
              <a:ext uri="{FF2B5EF4-FFF2-40B4-BE49-F238E27FC236}">
                <a16:creationId xmlns:a16="http://schemas.microsoft.com/office/drawing/2014/main" id="{47173D27-E3D2-944B-9AE7-C1513413F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6224588"/>
            <a:ext cx="2324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CC3300"/>
                </a:solidFill>
              </a:rPr>
              <a:t>Complete binary tree</a:t>
            </a:r>
          </a:p>
        </p:txBody>
      </p:sp>
    </p:spTree>
    <p:extLst>
      <p:ext uri="{BB962C8B-B14F-4D97-AF65-F5344CB8AC3E}">
        <p14:creationId xmlns:p14="http://schemas.microsoft.com/office/powerpoint/2010/main" val="173149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5B36FF0-EBFC-3E4D-BFD3-A59B50FB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34150" y="63833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rgbClr val="0033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9pPr>
          </a:lstStyle>
          <a:p>
            <a:fld id="{BEB1A778-54CC-ED40-B0F0-7ED2537CAE08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255FC423-C9A5-724E-85B7-003091BBB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91630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dirty="0"/>
              <a:t>Binary Tree Representations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24062101-E897-264D-B32E-2BD3D9E64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" y="1752600"/>
            <a:ext cx="8362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/>
              <a:t>If a complete binary tree with </a:t>
            </a:r>
            <a:r>
              <a:rPr lang="en-US" altLang="zh-TW" i="1" dirty="0"/>
              <a:t>n</a:t>
            </a:r>
            <a:r>
              <a:rPr lang="en-US" altLang="zh-TW" dirty="0"/>
              <a:t> nodes is represented sequentially, then for any node with index </a:t>
            </a:r>
            <a:r>
              <a:rPr lang="en-US" altLang="zh-TW" i="1" dirty="0" err="1"/>
              <a:t>i</a:t>
            </a:r>
            <a:r>
              <a:rPr lang="en-US" altLang="zh-TW" dirty="0"/>
              <a:t>, 1&lt;=</a:t>
            </a:r>
            <a:r>
              <a:rPr lang="en-US" altLang="zh-TW" i="1" dirty="0" err="1"/>
              <a:t>i</a:t>
            </a:r>
            <a:r>
              <a:rPr lang="en-US" altLang="zh-TW" dirty="0"/>
              <a:t>&lt;=</a:t>
            </a:r>
            <a:r>
              <a:rPr lang="en-US" altLang="zh-TW" i="1" dirty="0"/>
              <a:t>n</a:t>
            </a:r>
            <a:r>
              <a:rPr lang="en-US" altLang="zh-TW" dirty="0"/>
              <a:t>, we have:</a:t>
            </a:r>
          </a:p>
          <a:p>
            <a:pPr lvl="1"/>
            <a:r>
              <a:rPr lang="en-US" altLang="zh-TW" i="1" dirty="0"/>
              <a:t>parent</a:t>
            </a:r>
            <a:r>
              <a:rPr lang="en-US" altLang="zh-TW" dirty="0"/>
              <a:t>(</a:t>
            </a:r>
            <a:r>
              <a:rPr lang="en-US" altLang="zh-TW" i="1" dirty="0" err="1"/>
              <a:t>i</a:t>
            </a:r>
            <a:r>
              <a:rPr lang="en-US" altLang="zh-TW" dirty="0"/>
              <a:t>) is at </a:t>
            </a:r>
            <a:r>
              <a:rPr lang="en-US" altLang="zh-TW" i="1" dirty="0" err="1">
                <a:solidFill>
                  <a:srgbClr val="CC3300"/>
                </a:solidFill>
              </a:rPr>
              <a:t>i</a:t>
            </a:r>
            <a:r>
              <a:rPr lang="en-US" altLang="zh-TW" dirty="0">
                <a:solidFill>
                  <a:srgbClr val="CC3300"/>
                </a:solidFill>
              </a:rPr>
              <a:t>/2</a:t>
            </a:r>
            <a:r>
              <a:rPr lang="en-US" altLang="zh-TW" dirty="0"/>
              <a:t> if </a:t>
            </a:r>
            <a:r>
              <a:rPr lang="en-US" altLang="zh-TW" i="1" dirty="0" err="1"/>
              <a:t>i</a:t>
            </a:r>
            <a:r>
              <a:rPr lang="en-US" altLang="zh-TW" dirty="0"/>
              <a:t>!=1. If </a:t>
            </a:r>
            <a:r>
              <a:rPr lang="en-US" altLang="zh-TW" i="1" dirty="0" err="1"/>
              <a:t>i</a:t>
            </a:r>
            <a:r>
              <a:rPr lang="en-US" altLang="zh-TW" dirty="0"/>
              <a:t>=1, </a:t>
            </a:r>
            <a:r>
              <a:rPr lang="en-US" altLang="zh-TW" i="1" dirty="0" err="1"/>
              <a:t>i</a:t>
            </a:r>
            <a:r>
              <a:rPr lang="en-US" altLang="zh-TW" dirty="0"/>
              <a:t> is at the root and </a:t>
            </a:r>
            <a:br>
              <a:rPr lang="en-US" altLang="zh-TW" dirty="0"/>
            </a:br>
            <a:r>
              <a:rPr lang="en-US" altLang="zh-TW" dirty="0"/>
              <a:t>has no parent.</a:t>
            </a:r>
          </a:p>
          <a:p>
            <a:pPr lvl="1"/>
            <a:r>
              <a:rPr lang="en-US" altLang="zh-TW" i="1" dirty="0" err="1"/>
              <a:t>left_child</a:t>
            </a:r>
            <a:r>
              <a:rPr lang="en-US" altLang="zh-TW" dirty="0"/>
              <a:t>(</a:t>
            </a:r>
            <a:r>
              <a:rPr lang="en-US" altLang="zh-TW" i="1" dirty="0" err="1"/>
              <a:t>i</a:t>
            </a:r>
            <a:r>
              <a:rPr lang="en-US" altLang="zh-TW" dirty="0"/>
              <a:t>) </a:t>
            </a:r>
            <a:r>
              <a:rPr lang="en-US" altLang="zh-TW" dirty="0" err="1"/>
              <a:t>ia</a:t>
            </a:r>
            <a:r>
              <a:rPr lang="en-US" altLang="zh-TW" dirty="0"/>
              <a:t> at </a:t>
            </a:r>
            <a:r>
              <a:rPr lang="en-US" altLang="zh-TW" dirty="0">
                <a:solidFill>
                  <a:srgbClr val="CC3300"/>
                </a:solidFill>
              </a:rPr>
              <a:t>2</a:t>
            </a:r>
            <a:r>
              <a:rPr lang="en-US" altLang="zh-TW" i="1" dirty="0">
                <a:solidFill>
                  <a:srgbClr val="CC3300"/>
                </a:solidFill>
              </a:rPr>
              <a:t>i</a:t>
            </a:r>
            <a:r>
              <a:rPr lang="en-US" altLang="zh-TW" dirty="0"/>
              <a:t> if 2</a:t>
            </a:r>
            <a:r>
              <a:rPr lang="en-US" altLang="zh-TW" i="1" dirty="0"/>
              <a:t>i</a:t>
            </a:r>
            <a:r>
              <a:rPr lang="en-US" altLang="zh-TW" dirty="0"/>
              <a:t>&lt;=</a:t>
            </a:r>
            <a:r>
              <a:rPr lang="en-US" altLang="zh-TW" i="1" dirty="0"/>
              <a:t>n</a:t>
            </a:r>
            <a:r>
              <a:rPr lang="en-US" altLang="zh-TW" dirty="0"/>
              <a:t>. If 2</a:t>
            </a:r>
            <a:r>
              <a:rPr lang="en-US" altLang="zh-TW" i="1" dirty="0"/>
              <a:t>i</a:t>
            </a:r>
            <a:r>
              <a:rPr lang="en-US" altLang="zh-TW" dirty="0"/>
              <a:t>&gt;n, then </a:t>
            </a:r>
            <a:r>
              <a:rPr lang="en-US" altLang="zh-TW" i="1" dirty="0" err="1"/>
              <a:t>i</a:t>
            </a:r>
            <a:r>
              <a:rPr lang="en-US" altLang="zh-TW" dirty="0"/>
              <a:t> has no</a:t>
            </a:r>
            <a:br>
              <a:rPr lang="en-US" altLang="zh-TW" dirty="0"/>
            </a:br>
            <a:r>
              <a:rPr lang="en-US" altLang="zh-TW" dirty="0"/>
              <a:t>left child.</a:t>
            </a:r>
          </a:p>
          <a:p>
            <a:pPr lvl="1"/>
            <a:r>
              <a:rPr lang="en-US" altLang="zh-TW" i="1" dirty="0" err="1"/>
              <a:t>right_child</a:t>
            </a:r>
            <a:r>
              <a:rPr lang="en-US" altLang="zh-TW" dirty="0"/>
              <a:t>(</a:t>
            </a:r>
            <a:r>
              <a:rPr lang="en-US" altLang="zh-TW" i="1" dirty="0" err="1"/>
              <a:t>i</a:t>
            </a:r>
            <a:r>
              <a:rPr lang="en-US" altLang="zh-TW" dirty="0"/>
              <a:t>) </a:t>
            </a:r>
            <a:r>
              <a:rPr lang="en-US" altLang="zh-TW" dirty="0" err="1"/>
              <a:t>ia</a:t>
            </a:r>
            <a:r>
              <a:rPr lang="en-US" altLang="zh-TW" dirty="0"/>
              <a:t> at </a:t>
            </a:r>
            <a:r>
              <a:rPr lang="en-US" altLang="zh-TW" dirty="0">
                <a:solidFill>
                  <a:srgbClr val="CC3300"/>
                </a:solidFill>
              </a:rPr>
              <a:t>2</a:t>
            </a:r>
            <a:r>
              <a:rPr lang="en-US" altLang="zh-TW" i="1" dirty="0">
                <a:solidFill>
                  <a:srgbClr val="CC3300"/>
                </a:solidFill>
              </a:rPr>
              <a:t>i</a:t>
            </a:r>
            <a:r>
              <a:rPr lang="en-US" altLang="zh-TW" dirty="0">
                <a:solidFill>
                  <a:srgbClr val="CC3300"/>
                </a:solidFill>
              </a:rPr>
              <a:t>+1</a:t>
            </a:r>
            <a:r>
              <a:rPr lang="en-US" altLang="zh-TW" dirty="0"/>
              <a:t> if 2</a:t>
            </a:r>
            <a:r>
              <a:rPr lang="en-US" altLang="zh-TW" i="1" dirty="0"/>
              <a:t>i </a:t>
            </a:r>
            <a:r>
              <a:rPr lang="en-US" altLang="zh-TW" dirty="0"/>
              <a:t>+1 &lt;=</a:t>
            </a:r>
            <a:r>
              <a:rPr lang="en-US" altLang="zh-TW" i="1" dirty="0"/>
              <a:t>n</a:t>
            </a:r>
            <a:r>
              <a:rPr lang="en-US" altLang="zh-TW" dirty="0"/>
              <a:t>. If 2</a:t>
            </a:r>
            <a:r>
              <a:rPr lang="en-US" altLang="zh-TW" i="1" dirty="0"/>
              <a:t>i </a:t>
            </a:r>
            <a:r>
              <a:rPr lang="en-US" altLang="zh-TW" dirty="0"/>
              <a:t>+1 &gt;n, </a:t>
            </a:r>
            <a:br>
              <a:rPr lang="en-US" altLang="zh-TW" dirty="0"/>
            </a:br>
            <a:r>
              <a:rPr lang="en-US" altLang="zh-TW" dirty="0"/>
              <a:t>then </a:t>
            </a:r>
            <a:r>
              <a:rPr lang="en-US" altLang="zh-TW" i="1" dirty="0" err="1"/>
              <a:t>i</a:t>
            </a:r>
            <a:r>
              <a:rPr lang="en-US" altLang="zh-TW" dirty="0"/>
              <a:t> has no right child.</a:t>
            </a:r>
          </a:p>
        </p:txBody>
      </p:sp>
    </p:spTree>
    <p:extLst>
      <p:ext uri="{BB962C8B-B14F-4D97-AF65-F5344CB8AC3E}">
        <p14:creationId xmlns:p14="http://schemas.microsoft.com/office/powerpoint/2010/main" val="31677815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6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2389</TotalTime>
  <Words>791</Words>
  <Application>Microsoft Macintosh PowerPoint</Application>
  <PresentationFormat>On-screen Show (4:3)</PresentationFormat>
  <Paragraphs>188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</vt:lpstr>
      <vt:lpstr>Baskerville Old Face</vt:lpstr>
      <vt:lpstr>Courier New</vt:lpstr>
      <vt:lpstr>Monotype Sorts</vt:lpstr>
      <vt:lpstr>Roboto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Smriti Sehgal</dc:creator>
  <cp:lastModifiedBy>Smriti Sehgal</cp:lastModifiedBy>
  <cp:revision>49</cp:revision>
  <dcterms:created xsi:type="dcterms:W3CDTF">2020-08-10T17:14:23Z</dcterms:created>
  <dcterms:modified xsi:type="dcterms:W3CDTF">2020-09-18T07:24:51Z</dcterms:modified>
</cp:coreProperties>
</file>