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54" r:id="rId2"/>
    <p:sldId id="355" r:id="rId3"/>
    <p:sldId id="264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56" r:id="rId59"/>
    <p:sldId id="324" r:id="rId60"/>
    <p:sldId id="325" r:id="rId61"/>
    <p:sldId id="326" r:id="rId62"/>
    <p:sldId id="327" r:id="rId63"/>
    <p:sldId id="328" r:id="rId64"/>
    <p:sldId id="323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95226" autoAdjust="0"/>
  </p:normalViewPr>
  <p:slideViewPr>
    <p:cSldViewPr>
      <p:cViewPr varScale="1">
        <p:scale>
          <a:sx n="114" d="100"/>
          <a:sy n="114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5C4E3B9-E52E-0243-B60A-D69DDF477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CBE2E4-A2F4-4F4C-A432-7E8C97DC6284}" type="slidenum">
              <a:rPr kumimoji="1" lang="en-US" altLang="zh-TW"/>
              <a:pPr eaLnBrk="1" hangingPunct="1">
                <a:spcBef>
                  <a:spcPct val="0"/>
                </a:spcBef>
              </a:pPr>
              <a:t>5</a:t>
            </a:fld>
            <a:endParaRPr kumimoji="1" lang="en-US" altLang="zh-TW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952D6FE-6EC2-6449-8335-9E7FA64C7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0387686-3803-4342-95F7-C5CC781F7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E1AA1C9-57D9-8842-A239-5F894F487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AD1B2C-ADB5-3249-B9C2-B68C8C55B05A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2B4A346-4859-D149-A57E-E7FFB18396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0895E2A-2DD0-254B-9102-D9627138B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9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68CFA57-1108-3D4C-9CC6-66C3DC8EE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67354F-9FE5-CB4F-9810-D07F20D8CB70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2C46C8F-B677-664F-972B-25651D4C89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50DFE73-CF65-4943-B315-EBD5A62C0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6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9E8B0EBF-77A2-F441-A7CD-411D9A8D7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CD2069-B6DE-884C-A518-1E59EF9D9227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B3540B5-3C90-FA41-91BD-85106CE6B7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6EB7258-2F86-D240-A71B-CA952480B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8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22A9118-2A5D-C447-A3F8-E749E0AF1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E73A55-61E6-074B-BC47-FD230828078D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6393465-1151-FD4C-AD5B-60ADBB22FA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7A2C5FF6-9A6B-9041-9FBA-9020B5985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8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3AEFD0F-63DA-3945-BA38-976618621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31AE88-627C-0B4D-A00F-A7CBC12BA822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CCD601E-EFDB-3C4B-AC17-B891AB2D56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4E40C7A-EB11-9B47-BCE5-3231C46D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7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857B498-9421-9B43-B39A-5FF0DCEE8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1E932D-DF8C-8048-9119-E50DD06283F0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C9F37B2-F9CB-A046-8594-D61A70F255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56A2695-2935-2F49-99CC-88985F488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5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0A9E7E8-A210-F04E-9BD1-771E301CB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5A31C3-CE7F-354C-B929-D4447AFB7073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8D958D3-40EA-564C-BE36-F5B72E5612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8543B15-1913-7B49-A37B-B8A79FD17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0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F6970786-7970-3D42-AF64-88FB84999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FC7D40-7808-8543-83AB-94D7E594C00D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F70988D-A1F4-1C41-9055-E6997F4953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E211E16-9E52-2448-9BD9-8FEDEC6DD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1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9758D81F-FA95-8D4A-AABF-AD0DBA3B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E7E9D6-94D6-724B-BA32-0E30CF6AD42F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3FE4E37-CE94-664C-8529-AAEDD42B93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816E579-6B94-4C44-9749-FF2FDEBA9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45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48ECBB-E1B0-FA4B-95C9-AF0C439D4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53BDF-9A2B-7240-8024-A0E78E792138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805885B-68C8-3D4D-8A51-4444BDA284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2542869-5114-7545-B56C-755AEA781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3B90D8E-9772-2D44-95FE-248713E4B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D3BA56-D247-C246-8F6D-ADA7830038B1}" type="slidenum">
              <a:rPr kumimoji="1" lang="en-US" altLang="zh-TW"/>
              <a:pPr eaLnBrk="1" hangingPunct="1">
                <a:spcBef>
                  <a:spcPct val="0"/>
                </a:spcBef>
              </a:pPr>
              <a:t>6</a:t>
            </a:fld>
            <a:endParaRPr kumimoji="1" lang="en-US" altLang="zh-TW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56CA95E-2A64-0E4F-BBD0-3DC95888C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FAE537C-C97D-9345-BB43-0CAFB22F4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2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AD6CE12-3608-5340-9065-17B5EAD1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4BD57-261D-9046-8550-2B51490E9AD9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EEB5BB4-AC22-C64B-9692-B19D3F5565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14E5E07-20C3-374F-81F9-5CF0335F3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4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50734B0-9A90-3244-B734-F83C3F875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BD17F6-A369-9445-8D64-753DB592EBA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F02ECBC-D741-6740-9467-EB75D85D91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E19E408-7DC3-0D4D-8EBF-770F512C0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50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76DFE59-9760-4941-A031-06E5D1174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171259-5640-5845-98D6-96EA83981A7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0B5F30A-2B03-014F-B115-955FBFAF64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F701477-B089-3345-92D7-2DE6271E4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28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38730A5-CF55-D54A-80C9-2E4C077A7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262FCD-9435-BB40-AB77-778EA453FA7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D7BDC10-3201-3F42-B723-5B03B3C36B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8999CCB-8DEC-3440-AE06-EC0E0147E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59D029B-BE05-5C47-8E49-9EF5401B4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D7B919-3364-EB45-893E-E35CBE781978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A4F130B-8A77-CC47-B725-21C88D7D2C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6526C78-E9A0-E445-859B-24FE3036D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10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6914417-2BEB-4F4E-B1E6-13C3AB1DF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D3098-D548-F342-B231-1B292029135B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50D38E6-2F2A-3F41-93FC-059E3F0146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71D6BBE2-C452-6141-B09A-2B43E906D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6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EC34ED3-C19E-804E-85E6-97B1241FB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9CA69A-2FCA-7A41-BA0B-75F6ABB0A68E}" type="slidenum">
              <a:rPr kumimoji="1" lang="en-US" altLang="zh-TW"/>
              <a:pPr eaLnBrk="1" hangingPunct="1">
                <a:spcBef>
                  <a:spcPct val="0"/>
                </a:spcBef>
              </a:pPr>
              <a:t>24</a:t>
            </a:fld>
            <a:endParaRPr kumimoji="1" lang="en-US" altLang="zh-TW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B6AB8E4-5A37-F94E-9F99-9D7D7AEAD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81413B7-6E7E-AB4D-9A79-61C8E6FA1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2DC1107-CD02-344C-99A8-B45592B62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6143D7-B7A2-6B46-8DA5-5853D1C924A9}" type="slidenum">
              <a:rPr kumimoji="1" lang="en-US" altLang="zh-TW"/>
              <a:pPr eaLnBrk="1" hangingPunct="1">
                <a:spcBef>
                  <a:spcPct val="0"/>
                </a:spcBef>
              </a:pPr>
              <a:t>25</a:t>
            </a:fld>
            <a:endParaRPr kumimoji="1" lang="en-US" altLang="zh-TW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9BC5EBF-DF8C-8546-8091-96677919B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C7BBCA8-A103-A54E-B826-B244051D0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6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7C64347-623A-8C44-A25E-28C9B7E05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0E7D4D-9E5F-434C-9BAF-54FD790E2DE4}" type="slidenum">
              <a:rPr kumimoji="1" lang="en-US" altLang="zh-TW"/>
              <a:pPr eaLnBrk="1" hangingPunct="1">
                <a:spcBef>
                  <a:spcPct val="0"/>
                </a:spcBef>
              </a:pPr>
              <a:t>26</a:t>
            </a:fld>
            <a:endParaRPr kumimoji="1" lang="en-US" altLang="zh-TW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D12ACF5-4615-6444-AEAF-63A82A18B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5D1C6DD-1DFC-794F-911B-4264E5FCE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2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F5F8C94-0ED3-334C-B21A-61A877DB1A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479B88-1F57-2640-AFFB-DF4C951C3CF4}" type="slidenum">
              <a:rPr kumimoji="1" lang="en-US" altLang="zh-TW"/>
              <a:pPr eaLnBrk="1" hangingPunct="1">
                <a:spcBef>
                  <a:spcPct val="0"/>
                </a:spcBef>
              </a:pPr>
              <a:t>43</a:t>
            </a:fld>
            <a:endParaRPr kumimoji="1" lang="en-US" altLang="zh-TW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D4514FD-72ED-864E-99E7-E21C610F4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6DF6FB3-FBBB-C94B-BB37-B2D1F55EB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How to merge two sorted list?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Initially we put two pointers to the beginning of two lists. Then we begin to move the pointers.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The rule is, keep on moving one pointer until the elements it pointed to exceed the element pointed by the other pointer.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Each time we move either pointer, we put the corresponding element in the new merged list.</a:t>
            </a:r>
          </a:p>
        </p:txBody>
      </p:sp>
    </p:spTree>
    <p:extLst>
      <p:ext uri="{BB962C8B-B14F-4D97-AF65-F5344CB8AC3E}">
        <p14:creationId xmlns:p14="http://schemas.microsoft.com/office/powerpoint/2010/main" val="103009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90B10AE-F5F3-CE4F-9A9E-D586D269A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D4DD78-D79B-0A43-9C23-FEDC69759489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B2F40E6-4493-004F-A3F5-49C529F767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4935041-C5AD-3841-A44C-DF299B76A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3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E6894F8-9161-BF4B-ADF5-111A612E0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D1EABD-89B7-DF45-A938-C75893FFB1C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47CED45-3106-3649-890E-A783B188DB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7808AF2-B450-2645-93C6-C67EE359C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3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41F8BFC-229F-5144-AFA6-BE98B522F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9F9FCD-EC8E-0C48-AFE8-9FDDAD71DAF3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82AB24E-6D8A-8840-B34A-F48FC1E0DC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9AEBE06-272B-6341-A5D5-D958CC836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1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309E-7F66-E841-B442-C31F0162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1C5C-9095-C14C-B356-C5B6C8E1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E5DE-1DAD-B24B-890D-64EC677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fld id="{B03F77E8-EE91-9841-B3B5-B43ED0A276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493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5F551-E762-524A-B39A-D267FF2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2856A-C3F4-4442-B1BF-CC6C0037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C1EBE-A227-ED42-9330-ED0ACB1A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fld id="{239E0BA7-5BD2-F841-BC9D-18486F247F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0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5 - Lecture 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Searching &amp; Sorting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25A4C872-4B30-7E4C-9CCE-E248CECA9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B557F8-C60F-B848-9011-4185EA8F579F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10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399D19FB-C052-504F-8C98-BD72E5E9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0772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>
            <a:extLst>
              <a:ext uri="{FF2B5EF4-FFF2-40B4-BE49-F238E27FC236}">
                <a16:creationId xmlns:a16="http://schemas.microsoft.com/office/drawing/2014/main" id="{74928721-067A-B648-A4CD-D1047D6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46</a:t>
            </a:r>
            <a:r>
              <a:rPr lang="en-US" altLang="en-US">
                <a:solidFill>
                  <a:srgbClr val="FF0000"/>
                </a:solidFill>
              </a:rPr>
              <a:t>, 33, 26, 47, 17, 19, 35, 43, 42, 18, 47, 23, 12, 39, 49, 14, 32, 19, 27, 35</a:t>
            </a:r>
          </a:p>
        </p:txBody>
      </p:sp>
    </p:spTree>
    <p:extLst>
      <p:ext uri="{BB962C8B-B14F-4D97-AF65-F5344CB8AC3E}">
        <p14:creationId xmlns:p14="http://schemas.microsoft.com/office/powerpoint/2010/main" val="4489488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B69B8EC0-D829-3442-9DFE-3768322A6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EB19C8-89EC-2941-817E-CFD86E1D26AD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11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B86423BB-A852-6045-92B6-C39C3ADC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8750"/>
            <a:ext cx="80676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219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B4BD8B3A-54CE-DE48-BEAB-2F1235029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1CB261-3F01-1042-A0D8-1D177AAD498D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12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0AC61305-4857-D649-92F2-8612A28B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0175"/>
            <a:ext cx="80581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3953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DB18693E-C805-D244-AF7A-2D6E33645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76455E-02B6-504E-BBBF-023D57ECEF31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13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DC79A8CD-1A0F-B445-B459-661B1DCA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0676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16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57CF4E0B-06D5-0F46-88CC-4C391E99D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4F25BD-3E74-124E-96D4-9B8873AE871E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14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826E54BC-BD45-BD44-AE73-E114C4E2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486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531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C66FEF4-48F0-1246-9B1E-29A905C97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AC9853-040C-694A-8011-AD6C694E3113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15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9BBCF40-30FD-7246-91A0-81C29D75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295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6627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EB66CDC4-6ABE-FF4B-8467-E35584845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C989B5-A7E3-3748-A199-AC720EB53DAB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16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D6A72D52-9C16-904A-BB57-521B5F78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772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545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75F63A8-69B8-374A-926A-AE3949C87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E01AB5-6D6E-5540-BF77-016A449ECDF2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17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D4879562-29BD-E54B-86A2-94AD83F5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219200"/>
            <a:ext cx="8067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943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FBA93B55-F83C-3B41-956B-CDAE9533C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2CAC69-DAF5-2C45-B233-1F6D71CECBE6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18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B4BDE0AA-5900-674E-94D1-5BE26865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47775"/>
            <a:ext cx="80486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2037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F40D6294-5F6E-5D4A-B80B-5A42FDDFB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70B735-778C-064B-8C0E-B20D7FB8690E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19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7CFB7921-9FA0-4A40-ABFA-BDC6EC17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6643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AF4E9CF-2DC3-9446-B6EE-8D76330E2C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228600" y="932287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CFAD3D6-8197-4248-A972-A2B111D9A9F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 Insertion Sort, Bubble sort, Selection sort</a:t>
            </a:r>
            <a:r>
              <a:rPr lang="en-US" altLang="en-US" b="1"/>
              <a:t>, Quick sort,  Merge sort, Heap sort</a:t>
            </a:r>
            <a:r>
              <a:rPr lang="en-US" altLang="en-US"/>
              <a:t>, Partition exchange sort, Shell sort, Sorting on different keys, External sorting. Linear search, Binary search</a:t>
            </a:r>
            <a:r>
              <a:rPr lang="en-US" altLang="en-US" b="1"/>
              <a:t>, </a:t>
            </a:r>
            <a:r>
              <a:rPr lang="en-US" altLang="en-US"/>
              <a:t>Hashing: Hash Functions, Collision Resolution Techniques.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2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D59514D4-A2F1-D446-829C-575C2430CA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45DBC5-FCAD-8744-A85D-BDE6C7C3F12A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20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0F5F1086-F8A4-404B-9762-45B4A0E1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219200"/>
            <a:ext cx="80581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746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08C1D1F9-39EC-8148-B725-914F40CFF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3C224D-7F9C-6142-A4BD-CC7B0E599772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21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45C3AF7D-2BA0-E547-92CA-31AC1377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09675"/>
            <a:ext cx="80295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7908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6B9EE7BF-B587-1049-8F1A-3C479901D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6B86A7-6E49-0F45-B14F-16E063A3403C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22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A5943871-AC61-1D42-9EAC-345A088D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43000"/>
            <a:ext cx="80581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918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12DD06B2-2EAC-704B-8B30-41DE17371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FA3D3-77CA-D646-BD25-C8F591D7A687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23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E757B6C4-4D20-1147-AC85-6E629051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105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2883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CF2D2889-6D23-9840-960F-026367A24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685800" y="4763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Quicksort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1883F69E-E229-894D-96AE-C7A6F7D54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47800"/>
            <a:ext cx="78486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Implementation</a:t>
            </a:r>
          </a:p>
          <a:p>
            <a:pPr marL="819150" lvl="1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C05195A8-DA81-1341-96B2-F599B4F22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4975" y="6721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C18AE8-EAA8-6F4F-9276-BE95197BC0D5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24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49A25AB0-EEB4-CB48-B849-CC2613AA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4632325"/>
            <a:ext cx="5638800" cy="3048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D5E9A493-12C5-CF49-B955-BD843DEF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5013325"/>
            <a:ext cx="5638800" cy="3048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29703" name="Rectangle 4">
            <a:extLst>
              <a:ext uri="{FF2B5EF4-FFF2-40B4-BE49-F238E27FC236}">
                <a16:creationId xmlns:a16="http://schemas.microsoft.com/office/drawing/2014/main" id="{FC4A2ADE-0F69-434A-8840-124C3CC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4281488"/>
            <a:ext cx="6477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94BADBA3-E2EF-5941-94FB-47A4AA68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047875"/>
            <a:ext cx="84121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quicksort( void *a, int low, int high )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{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int pivot;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/* Termination condition! */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if ( high &gt; low )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{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pivot = partition( a, low, high );</a:t>
            </a:r>
            <a:r>
              <a:rPr lang="en-US" altLang="zh-TW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endParaRPr lang="en-US" altLang="zh-TW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TW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quicksort( a, low, pivot-1 );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quicksort( a, pivot+1, high );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}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</p:txBody>
      </p:sp>
      <p:sp>
        <p:nvSpPr>
          <p:cNvPr id="29705" name="AutoShape 8">
            <a:extLst>
              <a:ext uri="{FF2B5EF4-FFF2-40B4-BE49-F238E27FC236}">
                <a16:creationId xmlns:a16="http://schemas.microsoft.com/office/drawing/2014/main" id="{C445BC73-9B3E-DD40-963B-4EBC0709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4098925"/>
            <a:ext cx="1139825" cy="4984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ea typeface="宋体" panose="02010600030101010101" pitchFamily="2" charset="-122"/>
              </a:rPr>
              <a:t>Divide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58CA17BB-E75B-454A-846F-7BBA8BE9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4860925"/>
            <a:ext cx="1476375" cy="496888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ea typeface="宋体" panose="02010600030101010101" pitchFamily="2" charset="-122"/>
              </a:rPr>
              <a:t>Conquer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7" name="AutoShape 10">
            <a:extLst>
              <a:ext uri="{FF2B5EF4-FFF2-40B4-BE49-F238E27FC236}">
                <a16:creationId xmlns:a16="http://schemas.microsoft.com/office/drawing/2014/main" id="{23B86E08-D83A-EE4F-BD2C-38B43729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4586288"/>
            <a:ext cx="7315200" cy="7921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63DE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56843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9D55692-ED01-6843-8464-4D6D7D9D2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76200"/>
            <a:ext cx="74977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Quicksort - </a:t>
            </a:r>
            <a:r>
              <a:rPr lang="en-US" altLang="zh-CN" sz="3800">
                <a:ea typeface="宋体" panose="02010600030101010101" pitchFamily="2" charset="-122"/>
              </a:rPr>
              <a:t>Partition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12438F31-5052-3B48-826A-0B8FCFCB8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17F9AC-3FA3-9043-86AA-65DCA328DA58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25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A36A5247-EA78-294C-9ED3-9CECCB61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68024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 partition( int *a, int low, int high ) {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int left, right;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int pivot_item;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pivot_item = a[low];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pivot = left = low;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right = high;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while ( left &lt; right ) {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/* Move left while item &lt; pivot */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while( a[left] &lt;= pivot_item ) left++;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/* Move right while item &gt; pivot */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while( a[right] &gt; pivot_item ) right--;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if ( left &lt; right ) {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  SWAP(a,left,right); left++; right--;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}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/* right is final position for the pivot */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a[low] = a[right];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a[right] = pivot_item;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return right;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666662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15A3123-C2DD-8948-BCD0-B4F6B01EE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Quicksort - </a:t>
            </a:r>
            <a:r>
              <a:rPr lang="en-US" altLang="zh-CN" sz="3800" dirty="0">
                <a:ea typeface="宋体" panose="02010600030101010101" pitchFamily="2" charset="-122"/>
              </a:rPr>
              <a:t>Analysis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C4F2D2-6D15-3341-B1AA-65FE48AD0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59017"/>
            <a:ext cx="7886700" cy="43513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Partition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/>
              <a:t>Check every item once	</a:t>
            </a:r>
            <a:r>
              <a:rPr lang="en-US" altLang="zh-CN" i="1" dirty="0">
                <a:latin typeface="Times New Roman" pitchFamily="18" charset="0"/>
              </a:rPr>
              <a:t>O(n)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Conquer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/>
              <a:t>Divide data in half		</a:t>
            </a:r>
            <a:r>
              <a:rPr lang="en-US" altLang="zh-CN" i="1" dirty="0">
                <a:latin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</a:rPr>
              <a:t>log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n)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Total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/>
              <a:t>Product			</a:t>
            </a:r>
            <a:r>
              <a:rPr lang="en-US" altLang="zh-CN" i="1" dirty="0">
                <a:latin typeface="Times New Roman" pitchFamily="18" charset="0"/>
              </a:rPr>
              <a:t>O(n </a:t>
            </a:r>
            <a:r>
              <a:rPr lang="en-US" altLang="zh-CN" dirty="0">
                <a:latin typeface="Times New Roman" pitchFamily="18" charset="0"/>
              </a:rPr>
              <a:t>log</a:t>
            </a:r>
            <a:r>
              <a:rPr lang="en-US" altLang="zh-CN" i="1" dirty="0">
                <a:latin typeface="Times New Roman" pitchFamily="18" charset="0"/>
              </a:rPr>
              <a:t> n)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i="1" dirty="0"/>
              <a:t>Same as Heapsort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/>
              <a:t>quicksort is </a:t>
            </a:r>
            <a:r>
              <a:rPr lang="en-US" altLang="zh-CN" i="1" dirty="0"/>
              <a:t>generally</a:t>
            </a:r>
            <a:r>
              <a:rPr lang="en-US" altLang="zh-CN" dirty="0"/>
              <a:t> faster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Fewer comparisons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i="1" dirty="0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E729E351-61A7-2B44-B31C-2AC55F776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2B431D-5BB8-A34E-A1DB-86BE33E042EA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26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6384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3AA630E-8577-114E-88A1-0AA50E0E5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6673" y="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Quicksort vs Heap Sort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27EB24-2421-5A4C-AF57-1B53A7D6A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886700" cy="4351338"/>
          </a:xfrm>
        </p:spPr>
        <p:txBody>
          <a:bodyPr rtlCol="0">
            <a:normAutofit fontScale="92500"/>
          </a:bodyPr>
          <a:lstStyle/>
          <a:p>
            <a:pPr marL="365125" indent="-282575" eaLnBrk="1" fontAlgn="auto" hangingPunct="1">
              <a:spcAft>
                <a:spcPts val="0"/>
              </a:spcAft>
              <a:buFont typeface="Wingdings 2" pitchFamily="18" charset="2"/>
              <a:buChar char=""/>
              <a:defRPr/>
            </a:pPr>
            <a:r>
              <a:rPr lang="en-US" altLang="zh-CN" dirty="0"/>
              <a:t>Quicksort</a:t>
            </a:r>
            <a:endParaRPr lang="en-US" altLang="zh-CN" sz="2400" dirty="0"/>
          </a:p>
          <a:p>
            <a:pPr lvl="1" indent="-236538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CN" dirty="0"/>
              <a:t>Generally faster</a:t>
            </a:r>
          </a:p>
          <a:p>
            <a:pPr lvl="1" indent="-236538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CN" dirty="0"/>
              <a:t>Sometimes </a:t>
            </a:r>
            <a:r>
              <a:rPr lang="en-US" altLang="zh-CN" i="1" dirty="0">
                <a:latin typeface="Times New Roman" pitchFamily="18" charset="0"/>
              </a:rPr>
              <a:t>O(n</a:t>
            </a:r>
            <a:r>
              <a:rPr lang="en-US" altLang="zh-CN" baseline="30000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)</a:t>
            </a:r>
            <a:endParaRPr lang="en-US" altLang="zh-CN" dirty="0"/>
          </a:p>
          <a:p>
            <a:pPr marL="885825" lvl="2" eaLnBrk="1" fontAlgn="auto" hangingPunct="1">
              <a:spcAft>
                <a:spcPts val="0"/>
              </a:spcAft>
              <a:buFont typeface="Wingdings 2" pitchFamily="18" charset="2"/>
              <a:buChar char=""/>
              <a:defRPr/>
            </a:pPr>
            <a:r>
              <a:rPr lang="en-US" altLang="zh-CN" dirty="0"/>
              <a:t>Better pivot selection reduces probability</a:t>
            </a:r>
          </a:p>
          <a:p>
            <a:pPr lvl="1" indent="-236538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CN" dirty="0"/>
              <a:t>Use when you want average good performance</a:t>
            </a:r>
          </a:p>
          <a:p>
            <a:pPr marL="885825" lvl="2" eaLnBrk="1" fontAlgn="auto" hangingPunct="1">
              <a:spcAft>
                <a:spcPts val="0"/>
              </a:spcAft>
              <a:buFont typeface="Wingdings 2" pitchFamily="18" charset="2"/>
              <a:buChar char=""/>
              <a:defRPr/>
            </a:pPr>
            <a:r>
              <a:rPr lang="en-US" altLang="zh-CN" dirty="0"/>
              <a:t>Commercial applications, Information systems</a:t>
            </a:r>
          </a:p>
          <a:p>
            <a:pPr marL="365125" indent="-282575" eaLnBrk="1" fontAlgn="auto" hangingPunct="1">
              <a:spcAft>
                <a:spcPts val="0"/>
              </a:spcAft>
              <a:buFont typeface="Wingdings 2" pitchFamily="18" charset="2"/>
              <a:buChar char=""/>
              <a:defRPr/>
            </a:pPr>
            <a:r>
              <a:rPr lang="en-US" altLang="zh-CN" dirty="0"/>
              <a:t>Heap Sort</a:t>
            </a:r>
            <a:endParaRPr lang="en-US" altLang="zh-CN" sz="2400" dirty="0"/>
          </a:p>
          <a:p>
            <a:pPr lvl="1" indent="-236538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CN" dirty="0"/>
              <a:t>Generally slower</a:t>
            </a:r>
          </a:p>
          <a:p>
            <a:pPr lvl="1" indent="-236538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CN" dirty="0">
                <a:solidFill>
                  <a:srgbClr val="FC0128"/>
                </a:solidFill>
              </a:rPr>
              <a:t>Guaranteed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</a:rPr>
              <a:t>O(n </a:t>
            </a:r>
            <a:r>
              <a:rPr lang="en-US" altLang="zh-CN" dirty="0">
                <a:latin typeface="Times New Roman" pitchFamily="18" charset="0"/>
              </a:rPr>
              <a:t>log </a:t>
            </a:r>
            <a:r>
              <a:rPr lang="en-US" altLang="zh-CN" i="1" dirty="0">
                <a:latin typeface="Times New Roman" pitchFamily="18" charset="0"/>
              </a:rPr>
              <a:t>n)</a:t>
            </a:r>
            <a:r>
              <a:rPr lang="en-US" altLang="zh-CN" dirty="0"/>
              <a:t> 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9DA7D149-E87B-4F4F-909C-4159E45DE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94D85C-7D0E-7D45-9429-5D8D56CDB3A4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27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47153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6F6C98E-A9B2-5340-A3E8-0ED02EFB3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Merge Sort - Definition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6ABF31D-7F8C-B245-8351-0812F9F97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77724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zh-TW" b="1">
                <a:ea typeface="新細明體" panose="02020500000000000000" pitchFamily="18" charset="-120"/>
              </a:rPr>
              <a:t>Definition:</a:t>
            </a:r>
            <a:r>
              <a:rPr lang="en-US" altLang="zh-TW">
                <a:ea typeface="新細明體" panose="02020500000000000000" pitchFamily="18" charset="-120"/>
              </a:rPr>
              <a:t> A </a:t>
            </a: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sort</a:t>
            </a:r>
            <a:r>
              <a:rPr lang="en-US" altLang="zh-TW">
                <a:ea typeface="新細明體" panose="02020500000000000000" pitchFamily="18" charset="-120"/>
              </a:rPr>
              <a:t> algorithm</a:t>
            </a:r>
            <a:r>
              <a:rPr lang="en-US" altLang="zh-TW">
                <a:solidFill>
                  <a:srgbClr val="063DE8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that splits the items to be sorted into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two</a:t>
            </a:r>
            <a:r>
              <a:rPr lang="en-US" altLang="zh-TW">
                <a:ea typeface="新細明體" panose="02020500000000000000" pitchFamily="18" charset="-120"/>
              </a:rPr>
              <a:t> groups, </a:t>
            </a: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recursively</a:t>
            </a:r>
            <a:r>
              <a:rPr lang="en-US" altLang="zh-TW">
                <a:ea typeface="新細明體" panose="02020500000000000000" pitchFamily="18" charset="-120"/>
              </a:rPr>
              <a:t> sorts each group, and </a:t>
            </a: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merge</a:t>
            </a:r>
            <a:r>
              <a:rPr lang="en-US" altLang="zh-TW">
                <a:ea typeface="新細明體" panose="02020500000000000000" pitchFamily="18" charset="-120"/>
              </a:rPr>
              <a:t> them into a final sorted sequence. Run time is O (</a:t>
            </a:r>
            <a:r>
              <a:rPr lang="en-US" altLang="zh-TW" i="1">
                <a:solidFill>
                  <a:srgbClr val="FC0128"/>
                </a:solidFill>
                <a:ea typeface="新細明體" panose="02020500000000000000" pitchFamily="18" charset="-120"/>
              </a:rPr>
              <a:t>n log n</a:t>
            </a:r>
            <a:r>
              <a:rPr lang="en-US" altLang="zh-TW">
                <a:ea typeface="新細明體" panose="02020500000000000000" pitchFamily="18" charset="-120"/>
              </a:rPr>
              <a:t>). 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0923CAA8-7859-284E-BBF2-0167CE170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3C3396-8719-4E49-979E-0CEF4CD7A2F2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28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53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366E2ED-F716-A648-8C94-764100191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638" y="838200"/>
            <a:ext cx="8229600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Merge Sort </a:t>
            </a:r>
            <a:r>
              <a:rPr lang="en-US" altLang="zh-TW" dirty="0">
                <a:latin typeface="Palatino Linotype" panose="0204050205050503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Divide-and-Conquer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8FC1B87-7C88-9D40-8471-22104AC5D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6750"/>
            <a:ext cx="7640638" cy="4419600"/>
          </a:xfrm>
        </p:spPr>
        <p:txBody>
          <a:bodyPr rtlCol="0">
            <a:normAutofit fontScale="92500" lnSpcReduction="20000"/>
          </a:bodyPr>
          <a:lstStyle/>
          <a:p>
            <a:pPr marL="365125" indent="-282575" algn="just" eaLnBrk="1" fontAlgn="auto" hangingPunct="1">
              <a:spcAft>
                <a:spcPts val="0"/>
              </a:spcAft>
              <a:buFont typeface="Wingdings 2" pitchFamily="18" charset="2"/>
              <a:buChar char=""/>
              <a:defRPr/>
            </a:pPr>
            <a:endParaRPr lang="en-US" altLang="zh-TW" dirty="0">
              <a:solidFill>
                <a:srgbClr val="FF3300"/>
              </a:solidFill>
            </a:endParaRPr>
          </a:p>
          <a:p>
            <a:pPr marL="365125" indent="-282575" algn="just" eaLnBrk="1" fontAlgn="auto" hangingPunct="1">
              <a:spcAft>
                <a:spcPts val="0"/>
              </a:spcAft>
              <a:buFont typeface="Wingdings 2" pitchFamily="18" charset="2"/>
              <a:buChar char=""/>
              <a:defRPr/>
            </a:pPr>
            <a:r>
              <a:rPr lang="en-US" altLang="zh-TW" dirty="0">
                <a:solidFill>
                  <a:srgbClr val="FF3300"/>
                </a:solidFill>
              </a:rPr>
              <a:t>Divide-and-conquer</a:t>
            </a:r>
            <a:r>
              <a:rPr lang="en-US" altLang="zh-TW" dirty="0"/>
              <a:t> is a general algorithm design paradigm:</a:t>
            </a:r>
          </a:p>
          <a:p>
            <a:pPr lvl="1" indent="-236538" algn="just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TW" dirty="0">
                <a:solidFill>
                  <a:srgbClr val="FF3300"/>
                </a:solidFill>
              </a:rPr>
              <a:t>Divide</a:t>
            </a:r>
            <a:r>
              <a:rPr lang="en-US" altLang="zh-TW" dirty="0"/>
              <a:t>: divide the input data S in two disjoint subsets S1 and S2</a:t>
            </a:r>
          </a:p>
          <a:p>
            <a:pPr lvl="1" indent="-236538" algn="just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TW" dirty="0">
                <a:solidFill>
                  <a:srgbClr val="FF3300"/>
                </a:solidFill>
              </a:rPr>
              <a:t>Conquer</a:t>
            </a:r>
            <a:r>
              <a:rPr lang="en-US" altLang="zh-TW" dirty="0"/>
              <a:t>: solve the sub-problems associated with S1 and S2 recursively</a:t>
            </a:r>
          </a:p>
          <a:p>
            <a:pPr lvl="1" indent="-236538" algn="just" eaLnBrk="1" fontAlgn="auto" hangingPunct="1">
              <a:spcAft>
                <a:spcPts val="0"/>
              </a:spcAft>
              <a:buFont typeface="Verdana" pitchFamily="34" charset="0"/>
              <a:buChar char="◦"/>
              <a:defRPr/>
            </a:pPr>
            <a:r>
              <a:rPr lang="en-US" altLang="zh-TW" dirty="0">
                <a:solidFill>
                  <a:srgbClr val="FF3300"/>
                </a:solidFill>
              </a:rPr>
              <a:t>Combine</a:t>
            </a:r>
            <a:r>
              <a:rPr lang="en-US" altLang="zh-TW" dirty="0"/>
              <a:t>: combine the solutions for S1 and S2 into a solution for S</a:t>
            </a:r>
          </a:p>
          <a:p>
            <a:pPr marL="365125" indent="-282575" algn="just" eaLnBrk="1" fontAlgn="auto" hangingPunct="1">
              <a:spcAft>
                <a:spcPts val="0"/>
              </a:spcAft>
              <a:buFont typeface="Wingdings 2" pitchFamily="18" charset="2"/>
              <a:buChar char=""/>
              <a:defRPr/>
            </a:pPr>
            <a:r>
              <a:rPr lang="en-US" altLang="zh-TW" dirty="0"/>
              <a:t>The base case for the recursion are sub-problems of size 0 or 1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A179BDA4-B72F-AB46-BB76-CCEE0C523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5D59B-706B-3644-A781-0967DD4A03C0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29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0344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8DD75C-70E7-204B-8326-37DBF142EA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24354" y="943439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 this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F2A7-EECC-C04E-AF90-51B7559F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We will talk about</a:t>
            </a:r>
          </a:p>
          <a:p>
            <a:pPr>
              <a:defRPr/>
            </a:pPr>
            <a:r>
              <a:rPr lang="en-US" altLang="en-US" sz="2400" dirty="0"/>
              <a:t>Quick sort</a:t>
            </a:r>
          </a:p>
          <a:p>
            <a:pPr>
              <a:defRPr/>
            </a:pPr>
            <a:r>
              <a:rPr lang="en-US" altLang="en-US" sz="2400" dirty="0"/>
              <a:t>Merge sort</a:t>
            </a:r>
          </a:p>
          <a:p>
            <a:pPr>
              <a:defRPr/>
            </a:pPr>
            <a:r>
              <a:rPr lang="en-US" altLang="en-US" sz="2400" dirty="0"/>
              <a:t>Heap sort</a:t>
            </a:r>
            <a:endParaRPr lang="en-US" sz="24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FD25A35-7A71-AB45-9E3A-DC152E669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B646C2-1A40-E54E-940D-D2A3AD1FF75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215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4D321CE-594D-7240-B1C0-EA7E8C9A5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9691" y="-18585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Merge Sort Tree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C07A58A-1A8E-8A49-9567-0E25C5840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074" y="1442903"/>
            <a:ext cx="7710488" cy="3222625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3000" dirty="0"/>
              <a:t>An execution of merge-sort is depicted by a binary tree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TW" dirty="0"/>
              <a:t>each node represents a recursive call of merge-sort and stores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 unsorted sequence before the execution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 sorted sequence at the end of the execution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TW" dirty="0"/>
              <a:t>the root is the </a:t>
            </a:r>
            <a:r>
              <a:rPr lang="en-US" altLang="zh-TW" dirty="0">
                <a:solidFill>
                  <a:schemeClr val="accent2"/>
                </a:solidFill>
              </a:rPr>
              <a:t>initial</a:t>
            </a:r>
            <a:r>
              <a:rPr lang="en-US" altLang="zh-TW" dirty="0"/>
              <a:t> call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TW" dirty="0"/>
              <a:t>the leaves are calls on subsequences of size 0 or 1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6A86D7B0-D5B7-5947-BCE5-0F2EA6FF1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320A58-25A5-E941-84BA-4BEAA2811E68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30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C67459FD-343A-704E-AE4C-D0154B7D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4176713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4114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D52CA9E-B48C-6B4A-B9E5-32AEFD499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9051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Merge Sort - example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42D4BE3C-DE50-254A-9BE6-962A4A44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5DDADA-38FC-6045-9E8C-6FD72D4AB9CB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31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36868" name="Group 3">
            <a:extLst>
              <a:ext uri="{FF2B5EF4-FFF2-40B4-BE49-F238E27FC236}">
                <a16:creationId xmlns:a16="http://schemas.microsoft.com/office/drawing/2014/main" id="{0FEED459-A75D-894B-B66D-DFE2C880CAC0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36870" name="Rectangle 4">
              <a:extLst>
                <a:ext uri="{FF2B5EF4-FFF2-40B4-BE49-F238E27FC236}">
                  <a16:creationId xmlns:a16="http://schemas.microsoft.com/office/drawing/2014/main" id="{A8B501B0-85ED-534F-9817-223376634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71" name="Rectangle 5">
              <a:extLst>
                <a:ext uri="{FF2B5EF4-FFF2-40B4-BE49-F238E27FC236}">
                  <a16:creationId xmlns:a16="http://schemas.microsoft.com/office/drawing/2014/main" id="{337DD065-8F95-7449-9E2C-C27E41D52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| 3 8 6 1</a:t>
              </a:r>
            </a:p>
          </p:txBody>
        </p:sp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060C37A9-5725-A944-83B0-69CF07279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73" name="Rectangle 7">
              <a:extLst>
                <a:ext uri="{FF2B5EF4-FFF2-40B4-BE49-F238E27FC236}">
                  <a16:creationId xmlns:a16="http://schemas.microsoft.com/office/drawing/2014/main" id="{07472D33-2021-114E-B3EE-2D3C7113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6874" name="AutoShape 8">
              <a:extLst>
                <a:ext uri="{FF2B5EF4-FFF2-40B4-BE49-F238E27FC236}">
                  <a16:creationId xmlns:a16="http://schemas.microsoft.com/office/drawing/2014/main" id="{4526A6D1-106D-F843-B2AE-AA71AD2E6E2B}"/>
                </a:ext>
              </a:extLst>
            </p:cNvPr>
            <p:cNvCxnSpPr>
              <a:cxnSpLocks noChangeShapeType="1"/>
              <a:stCxn id="36871" idx="2"/>
              <a:endCxn id="36872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AutoShape 9">
              <a:extLst>
                <a:ext uri="{FF2B5EF4-FFF2-40B4-BE49-F238E27FC236}">
                  <a16:creationId xmlns:a16="http://schemas.microsoft.com/office/drawing/2014/main" id="{134C59D7-1DD4-104A-897F-426B274DA651}"/>
                </a:ext>
              </a:extLst>
            </p:cNvPr>
            <p:cNvCxnSpPr>
              <a:cxnSpLocks noChangeShapeType="1"/>
              <a:stCxn id="36871" idx="2"/>
              <a:endCxn id="36873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AutoShape 10">
              <a:extLst>
                <a:ext uri="{FF2B5EF4-FFF2-40B4-BE49-F238E27FC236}">
                  <a16:creationId xmlns:a16="http://schemas.microsoft.com/office/drawing/2014/main" id="{EB331EC0-5E2C-464E-9D3B-351D2A82E1B9}"/>
                </a:ext>
              </a:extLst>
            </p:cNvPr>
            <p:cNvCxnSpPr>
              <a:cxnSpLocks noChangeShapeType="1"/>
              <a:stCxn id="36872" idx="2"/>
              <a:endCxn id="36878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7" name="AutoShape 11">
              <a:extLst>
                <a:ext uri="{FF2B5EF4-FFF2-40B4-BE49-F238E27FC236}">
                  <a16:creationId xmlns:a16="http://schemas.microsoft.com/office/drawing/2014/main" id="{B4CA60E3-A3D3-664F-8DDB-101D2C2F4F2B}"/>
                </a:ext>
              </a:extLst>
            </p:cNvPr>
            <p:cNvCxnSpPr>
              <a:cxnSpLocks noChangeShapeType="1"/>
              <a:stCxn id="36872" idx="2"/>
              <a:endCxn id="36879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8" name="Rectangle 12">
              <a:extLst>
                <a:ext uri="{FF2B5EF4-FFF2-40B4-BE49-F238E27FC236}">
                  <a16:creationId xmlns:a16="http://schemas.microsoft.com/office/drawing/2014/main" id="{8F2A2DDD-C36E-4A42-BA34-251C5A51D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79" name="Rectangle 13">
              <a:extLst>
                <a:ext uri="{FF2B5EF4-FFF2-40B4-BE49-F238E27FC236}">
                  <a16:creationId xmlns:a16="http://schemas.microsoft.com/office/drawing/2014/main" id="{A2A3B0FF-3EC0-B845-806D-A2C6FCA5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6880" name="AutoShape 14">
              <a:extLst>
                <a:ext uri="{FF2B5EF4-FFF2-40B4-BE49-F238E27FC236}">
                  <a16:creationId xmlns:a16="http://schemas.microsoft.com/office/drawing/2014/main" id="{6C37B896-7259-8649-9129-BA35AA85F8E6}"/>
                </a:ext>
              </a:extLst>
            </p:cNvPr>
            <p:cNvCxnSpPr>
              <a:cxnSpLocks noChangeShapeType="1"/>
              <a:stCxn id="36873" idx="2"/>
              <a:endCxn id="36890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1" name="AutoShape 15">
              <a:extLst>
                <a:ext uri="{FF2B5EF4-FFF2-40B4-BE49-F238E27FC236}">
                  <a16:creationId xmlns:a16="http://schemas.microsoft.com/office/drawing/2014/main" id="{F7407DE6-DF4B-7141-94F4-3202BFFDC50F}"/>
                </a:ext>
              </a:extLst>
            </p:cNvPr>
            <p:cNvCxnSpPr>
              <a:cxnSpLocks noChangeShapeType="1"/>
              <a:stCxn id="36873" idx="2"/>
              <a:endCxn id="36870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2" name="Rectangle 16">
              <a:extLst>
                <a:ext uri="{FF2B5EF4-FFF2-40B4-BE49-F238E27FC236}">
                  <a16:creationId xmlns:a16="http://schemas.microsoft.com/office/drawing/2014/main" id="{B029624E-0B40-DD4F-8F83-45F89D2A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83" name="Rectangle 17">
              <a:extLst>
                <a:ext uri="{FF2B5EF4-FFF2-40B4-BE49-F238E27FC236}">
                  <a16:creationId xmlns:a16="http://schemas.microsoft.com/office/drawing/2014/main" id="{ED88B5AD-60B7-0546-901C-67615564E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6884" name="AutoShape 18">
              <a:extLst>
                <a:ext uri="{FF2B5EF4-FFF2-40B4-BE49-F238E27FC236}">
                  <a16:creationId xmlns:a16="http://schemas.microsoft.com/office/drawing/2014/main" id="{B53F04D7-50ED-2043-B84C-192E2A612EAB}"/>
                </a:ext>
              </a:extLst>
            </p:cNvPr>
            <p:cNvCxnSpPr>
              <a:cxnSpLocks noChangeShapeType="1"/>
              <a:stCxn id="36878" idx="2"/>
              <a:endCxn id="36882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19">
              <a:extLst>
                <a:ext uri="{FF2B5EF4-FFF2-40B4-BE49-F238E27FC236}">
                  <a16:creationId xmlns:a16="http://schemas.microsoft.com/office/drawing/2014/main" id="{3F9B75EC-AD39-9F48-9BC9-79256FA68711}"/>
                </a:ext>
              </a:extLst>
            </p:cNvPr>
            <p:cNvCxnSpPr>
              <a:cxnSpLocks noChangeShapeType="1"/>
              <a:stCxn id="36878" idx="2"/>
              <a:endCxn id="36883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6" name="Rectangle 20">
              <a:extLst>
                <a:ext uri="{FF2B5EF4-FFF2-40B4-BE49-F238E27FC236}">
                  <a16:creationId xmlns:a16="http://schemas.microsoft.com/office/drawing/2014/main" id="{8F756B68-36D3-334C-9691-BD8265A1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87" name="Rectangle 21">
              <a:extLst>
                <a:ext uri="{FF2B5EF4-FFF2-40B4-BE49-F238E27FC236}">
                  <a16:creationId xmlns:a16="http://schemas.microsoft.com/office/drawing/2014/main" id="{16791550-D965-A24B-A01E-162F0504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6888" name="AutoShape 22">
              <a:extLst>
                <a:ext uri="{FF2B5EF4-FFF2-40B4-BE49-F238E27FC236}">
                  <a16:creationId xmlns:a16="http://schemas.microsoft.com/office/drawing/2014/main" id="{DC201C6C-A4BE-4E4F-9F66-E54B7DC9C442}"/>
                </a:ext>
              </a:extLst>
            </p:cNvPr>
            <p:cNvCxnSpPr>
              <a:cxnSpLocks noChangeShapeType="1"/>
              <a:stCxn id="36879" idx="2"/>
              <a:endCxn id="36886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9" name="AutoShape 23">
              <a:extLst>
                <a:ext uri="{FF2B5EF4-FFF2-40B4-BE49-F238E27FC236}">
                  <a16:creationId xmlns:a16="http://schemas.microsoft.com/office/drawing/2014/main" id="{E43AEF03-8E7E-7D40-A16C-F0232AED4AC3}"/>
                </a:ext>
              </a:extLst>
            </p:cNvPr>
            <p:cNvCxnSpPr>
              <a:cxnSpLocks noChangeShapeType="1"/>
              <a:stCxn id="36879" idx="2"/>
              <a:endCxn id="36887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0" name="Rectangle 24">
              <a:extLst>
                <a:ext uri="{FF2B5EF4-FFF2-40B4-BE49-F238E27FC236}">
                  <a16:creationId xmlns:a16="http://schemas.microsoft.com/office/drawing/2014/main" id="{A9688C79-F4E6-F947-A6AC-60026FBFA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91" name="Rectangle 25">
              <a:extLst>
                <a:ext uri="{FF2B5EF4-FFF2-40B4-BE49-F238E27FC236}">
                  <a16:creationId xmlns:a16="http://schemas.microsoft.com/office/drawing/2014/main" id="{223875AB-BBA5-374F-BEFF-6273B815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92" name="Rectangle 26">
              <a:extLst>
                <a:ext uri="{FF2B5EF4-FFF2-40B4-BE49-F238E27FC236}">
                  <a16:creationId xmlns:a16="http://schemas.microsoft.com/office/drawing/2014/main" id="{6EB188D2-8CA6-4940-8E02-3A9733BEB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6893" name="AutoShape 27">
              <a:extLst>
                <a:ext uri="{FF2B5EF4-FFF2-40B4-BE49-F238E27FC236}">
                  <a16:creationId xmlns:a16="http://schemas.microsoft.com/office/drawing/2014/main" id="{3AD5B924-865D-5E40-A715-5BE77CE3F700}"/>
                </a:ext>
              </a:extLst>
            </p:cNvPr>
            <p:cNvCxnSpPr>
              <a:cxnSpLocks noChangeShapeType="1"/>
              <a:stCxn id="36890" idx="2"/>
              <a:endCxn id="36891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28">
              <a:extLst>
                <a:ext uri="{FF2B5EF4-FFF2-40B4-BE49-F238E27FC236}">
                  <a16:creationId xmlns:a16="http://schemas.microsoft.com/office/drawing/2014/main" id="{D238EB57-D8B6-254F-AB29-EE9D5790C42A}"/>
                </a:ext>
              </a:extLst>
            </p:cNvPr>
            <p:cNvCxnSpPr>
              <a:cxnSpLocks noChangeShapeType="1"/>
              <a:stCxn id="36890" idx="2"/>
              <a:endCxn id="36892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5" name="Rectangle 29">
              <a:extLst>
                <a:ext uri="{FF2B5EF4-FFF2-40B4-BE49-F238E27FC236}">
                  <a16:creationId xmlns:a16="http://schemas.microsoft.com/office/drawing/2014/main" id="{EC0216AF-9A70-2B41-B012-F1AAFE901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6896" name="Rectangle 30">
              <a:extLst>
                <a:ext uri="{FF2B5EF4-FFF2-40B4-BE49-F238E27FC236}">
                  <a16:creationId xmlns:a16="http://schemas.microsoft.com/office/drawing/2014/main" id="{7D43242C-803D-5147-910B-57D82489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6897" name="AutoShape 31">
              <a:extLst>
                <a:ext uri="{FF2B5EF4-FFF2-40B4-BE49-F238E27FC236}">
                  <a16:creationId xmlns:a16="http://schemas.microsoft.com/office/drawing/2014/main" id="{C952240E-0869-0540-89C0-B0C900D4B509}"/>
                </a:ext>
              </a:extLst>
            </p:cNvPr>
            <p:cNvCxnSpPr>
              <a:cxnSpLocks noChangeShapeType="1"/>
              <a:stCxn id="36870" idx="2"/>
              <a:endCxn id="36895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8" name="AutoShape 32">
              <a:extLst>
                <a:ext uri="{FF2B5EF4-FFF2-40B4-BE49-F238E27FC236}">
                  <a16:creationId xmlns:a16="http://schemas.microsoft.com/office/drawing/2014/main" id="{CE9D1257-DBC0-6A4D-A0AF-5241509EFDEB}"/>
                </a:ext>
              </a:extLst>
            </p:cNvPr>
            <p:cNvCxnSpPr>
              <a:cxnSpLocks noChangeShapeType="1"/>
              <a:stCxn id="36870" idx="2"/>
              <a:endCxn id="36896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869" name="Text Box 33">
            <a:extLst>
              <a:ext uri="{FF2B5EF4-FFF2-40B4-BE49-F238E27FC236}">
                <a16:creationId xmlns:a16="http://schemas.microsoft.com/office/drawing/2014/main" id="{9BE4A36F-F801-DC4E-B93E-82EB6624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24951135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1E99339D-75C5-EF42-BE38-9EDC4284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EC1EAE-9129-F74A-BBFF-A2B8F8DB26A0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32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A542AFA8-7CBE-EC46-8ADD-76A5AB2498F4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37895" name="Rectangle 4">
              <a:extLst>
                <a:ext uri="{FF2B5EF4-FFF2-40B4-BE49-F238E27FC236}">
                  <a16:creationId xmlns:a16="http://schemas.microsoft.com/office/drawing/2014/main" id="{E4905B6A-3C30-4D4E-85AC-3053585A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896" name="Rectangle 5">
              <a:extLst>
                <a:ext uri="{FF2B5EF4-FFF2-40B4-BE49-F238E27FC236}">
                  <a16:creationId xmlns:a16="http://schemas.microsoft.com/office/drawing/2014/main" id="{A479C767-578D-2C4F-A0C8-2735A5EB9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37897" name="Rectangle 6">
              <a:extLst>
                <a:ext uri="{FF2B5EF4-FFF2-40B4-BE49-F238E27FC236}">
                  <a16:creationId xmlns:a16="http://schemas.microsoft.com/office/drawing/2014/main" id="{09ADBE3A-882F-3D46-8BC7-11244144D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9 4</a:t>
              </a:r>
            </a:p>
          </p:txBody>
        </p:sp>
        <p:sp>
          <p:nvSpPr>
            <p:cNvPr id="37898" name="Rectangle 7">
              <a:extLst>
                <a:ext uri="{FF2B5EF4-FFF2-40B4-BE49-F238E27FC236}">
                  <a16:creationId xmlns:a16="http://schemas.microsoft.com/office/drawing/2014/main" id="{D23E6AA4-20F5-1448-84FD-20E49956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7899" name="AutoShape 8">
              <a:extLst>
                <a:ext uri="{FF2B5EF4-FFF2-40B4-BE49-F238E27FC236}">
                  <a16:creationId xmlns:a16="http://schemas.microsoft.com/office/drawing/2014/main" id="{82DD706C-28D3-4242-9CF7-5B72558640D5}"/>
                </a:ext>
              </a:extLst>
            </p:cNvPr>
            <p:cNvCxnSpPr>
              <a:cxnSpLocks noChangeShapeType="1"/>
              <a:stCxn id="37896" idx="2"/>
              <a:endCxn id="37897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0" name="AutoShape 9">
              <a:extLst>
                <a:ext uri="{FF2B5EF4-FFF2-40B4-BE49-F238E27FC236}">
                  <a16:creationId xmlns:a16="http://schemas.microsoft.com/office/drawing/2014/main" id="{37DA8DDD-B706-FE41-8858-27043836E6CC}"/>
                </a:ext>
              </a:extLst>
            </p:cNvPr>
            <p:cNvCxnSpPr>
              <a:cxnSpLocks noChangeShapeType="1"/>
              <a:stCxn id="37896" idx="2"/>
              <a:endCxn id="37898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AutoShape 10">
              <a:extLst>
                <a:ext uri="{FF2B5EF4-FFF2-40B4-BE49-F238E27FC236}">
                  <a16:creationId xmlns:a16="http://schemas.microsoft.com/office/drawing/2014/main" id="{74AD731A-311D-F949-8784-94E9C06D3AF4}"/>
                </a:ext>
              </a:extLst>
            </p:cNvPr>
            <p:cNvCxnSpPr>
              <a:cxnSpLocks noChangeShapeType="1"/>
              <a:stCxn id="37897" idx="2"/>
              <a:endCxn id="37903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2" name="AutoShape 11">
              <a:extLst>
                <a:ext uri="{FF2B5EF4-FFF2-40B4-BE49-F238E27FC236}">
                  <a16:creationId xmlns:a16="http://schemas.microsoft.com/office/drawing/2014/main" id="{AAE55C18-0A5A-1F4D-9EC7-1F338C785097}"/>
                </a:ext>
              </a:extLst>
            </p:cNvPr>
            <p:cNvCxnSpPr>
              <a:cxnSpLocks noChangeShapeType="1"/>
              <a:stCxn id="37897" idx="2"/>
              <a:endCxn id="37904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3" name="Rectangle 12">
              <a:extLst>
                <a:ext uri="{FF2B5EF4-FFF2-40B4-BE49-F238E27FC236}">
                  <a16:creationId xmlns:a16="http://schemas.microsoft.com/office/drawing/2014/main" id="{33F0FDA4-1250-8A43-A0E0-536A9C9FA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904" name="Rectangle 13">
              <a:extLst>
                <a:ext uri="{FF2B5EF4-FFF2-40B4-BE49-F238E27FC236}">
                  <a16:creationId xmlns:a16="http://schemas.microsoft.com/office/drawing/2014/main" id="{7597E190-10D8-9644-A6EF-6A285C48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7905" name="AutoShape 14">
              <a:extLst>
                <a:ext uri="{FF2B5EF4-FFF2-40B4-BE49-F238E27FC236}">
                  <a16:creationId xmlns:a16="http://schemas.microsoft.com/office/drawing/2014/main" id="{4D336FB5-8FC0-B147-8794-546C5E9AB074}"/>
                </a:ext>
              </a:extLst>
            </p:cNvPr>
            <p:cNvCxnSpPr>
              <a:cxnSpLocks noChangeShapeType="1"/>
              <a:stCxn id="37898" idx="2"/>
              <a:endCxn id="37915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AutoShape 15">
              <a:extLst>
                <a:ext uri="{FF2B5EF4-FFF2-40B4-BE49-F238E27FC236}">
                  <a16:creationId xmlns:a16="http://schemas.microsoft.com/office/drawing/2014/main" id="{0912E843-15DA-464F-B4E5-2839827534D9}"/>
                </a:ext>
              </a:extLst>
            </p:cNvPr>
            <p:cNvCxnSpPr>
              <a:cxnSpLocks noChangeShapeType="1"/>
              <a:stCxn id="37898" idx="2"/>
              <a:endCxn id="37895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7" name="Rectangle 16">
              <a:extLst>
                <a:ext uri="{FF2B5EF4-FFF2-40B4-BE49-F238E27FC236}">
                  <a16:creationId xmlns:a16="http://schemas.microsoft.com/office/drawing/2014/main" id="{3217999D-71E5-6348-AC94-311CCF18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908" name="Rectangle 17">
              <a:extLst>
                <a:ext uri="{FF2B5EF4-FFF2-40B4-BE49-F238E27FC236}">
                  <a16:creationId xmlns:a16="http://schemas.microsoft.com/office/drawing/2014/main" id="{8349DEF7-64E1-9842-B5C0-09B91A8A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7909" name="AutoShape 18">
              <a:extLst>
                <a:ext uri="{FF2B5EF4-FFF2-40B4-BE49-F238E27FC236}">
                  <a16:creationId xmlns:a16="http://schemas.microsoft.com/office/drawing/2014/main" id="{850219B8-E51D-A845-A50B-0F7A02AEB2C4}"/>
                </a:ext>
              </a:extLst>
            </p:cNvPr>
            <p:cNvCxnSpPr>
              <a:cxnSpLocks noChangeShapeType="1"/>
              <a:stCxn id="37903" idx="2"/>
              <a:endCxn id="37907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AutoShape 19">
              <a:extLst>
                <a:ext uri="{FF2B5EF4-FFF2-40B4-BE49-F238E27FC236}">
                  <a16:creationId xmlns:a16="http://schemas.microsoft.com/office/drawing/2014/main" id="{1F68B7F2-A7CA-BC4F-BDFB-92B481022C58}"/>
                </a:ext>
              </a:extLst>
            </p:cNvPr>
            <p:cNvCxnSpPr>
              <a:cxnSpLocks noChangeShapeType="1"/>
              <a:stCxn id="37903" idx="2"/>
              <a:endCxn id="37908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1" name="Rectangle 20">
              <a:extLst>
                <a:ext uri="{FF2B5EF4-FFF2-40B4-BE49-F238E27FC236}">
                  <a16:creationId xmlns:a16="http://schemas.microsoft.com/office/drawing/2014/main" id="{BC61BA2F-38AE-DC46-9C21-07EC534DB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912" name="Rectangle 21">
              <a:extLst>
                <a:ext uri="{FF2B5EF4-FFF2-40B4-BE49-F238E27FC236}">
                  <a16:creationId xmlns:a16="http://schemas.microsoft.com/office/drawing/2014/main" id="{8CCF4501-7F8B-D947-97D4-9CB3A4E54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7913" name="AutoShape 22">
              <a:extLst>
                <a:ext uri="{FF2B5EF4-FFF2-40B4-BE49-F238E27FC236}">
                  <a16:creationId xmlns:a16="http://schemas.microsoft.com/office/drawing/2014/main" id="{04925752-748F-9846-95CF-E575E1133A31}"/>
                </a:ext>
              </a:extLst>
            </p:cNvPr>
            <p:cNvCxnSpPr>
              <a:cxnSpLocks noChangeShapeType="1"/>
              <a:stCxn id="37904" idx="2"/>
              <a:endCxn id="37911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4" name="AutoShape 23">
              <a:extLst>
                <a:ext uri="{FF2B5EF4-FFF2-40B4-BE49-F238E27FC236}">
                  <a16:creationId xmlns:a16="http://schemas.microsoft.com/office/drawing/2014/main" id="{035DFB32-773D-AB40-86D5-DB269B33A655}"/>
                </a:ext>
              </a:extLst>
            </p:cNvPr>
            <p:cNvCxnSpPr>
              <a:cxnSpLocks noChangeShapeType="1"/>
              <a:stCxn id="37904" idx="2"/>
              <a:endCxn id="37912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5" name="Rectangle 24">
              <a:extLst>
                <a:ext uri="{FF2B5EF4-FFF2-40B4-BE49-F238E27FC236}">
                  <a16:creationId xmlns:a16="http://schemas.microsoft.com/office/drawing/2014/main" id="{680C2690-C7F0-AD49-BAE9-C43F607CA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916" name="Rectangle 25">
              <a:extLst>
                <a:ext uri="{FF2B5EF4-FFF2-40B4-BE49-F238E27FC236}">
                  <a16:creationId xmlns:a16="http://schemas.microsoft.com/office/drawing/2014/main" id="{CA39E64B-4BFC-5344-9E0A-7F04AB30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917" name="Rectangle 26">
              <a:extLst>
                <a:ext uri="{FF2B5EF4-FFF2-40B4-BE49-F238E27FC236}">
                  <a16:creationId xmlns:a16="http://schemas.microsoft.com/office/drawing/2014/main" id="{63B74A44-1212-D147-B4CD-DEC9616C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7918" name="AutoShape 27">
              <a:extLst>
                <a:ext uri="{FF2B5EF4-FFF2-40B4-BE49-F238E27FC236}">
                  <a16:creationId xmlns:a16="http://schemas.microsoft.com/office/drawing/2014/main" id="{4A56F440-6DEA-334D-A804-7254FA607968}"/>
                </a:ext>
              </a:extLst>
            </p:cNvPr>
            <p:cNvCxnSpPr>
              <a:cxnSpLocks noChangeShapeType="1"/>
              <a:stCxn id="37915" idx="2"/>
              <a:endCxn id="37916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9" name="AutoShape 28">
              <a:extLst>
                <a:ext uri="{FF2B5EF4-FFF2-40B4-BE49-F238E27FC236}">
                  <a16:creationId xmlns:a16="http://schemas.microsoft.com/office/drawing/2014/main" id="{6996130E-80FD-9244-9D62-AA0214BD8C79}"/>
                </a:ext>
              </a:extLst>
            </p:cNvPr>
            <p:cNvCxnSpPr>
              <a:cxnSpLocks noChangeShapeType="1"/>
              <a:stCxn id="37915" idx="2"/>
              <a:endCxn id="37917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0" name="Rectangle 29">
              <a:extLst>
                <a:ext uri="{FF2B5EF4-FFF2-40B4-BE49-F238E27FC236}">
                  <a16:creationId xmlns:a16="http://schemas.microsoft.com/office/drawing/2014/main" id="{DF7B9DA1-B0D9-D547-8EBB-5A509536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7921" name="Rectangle 30">
              <a:extLst>
                <a:ext uri="{FF2B5EF4-FFF2-40B4-BE49-F238E27FC236}">
                  <a16:creationId xmlns:a16="http://schemas.microsoft.com/office/drawing/2014/main" id="{705BD312-FCCA-0F4A-9D70-F3E64BB4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7922" name="AutoShape 31">
              <a:extLst>
                <a:ext uri="{FF2B5EF4-FFF2-40B4-BE49-F238E27FC236}">
                  <a16:creationId xmlns:a16="http://schemas.microsoft.com/office/drawing/2014/main" id="{535ADBA9-0E4B-ED43-B0C4-00546DA5F2F4}"/>
                </a:ext>
              </a:extLst>
            </p:cNvPr>
            <p:cNvCxnSpPr>
              <a:cxnSpLocks noChangeShapeType="1"/>
              <a:stCxn id="37895" idx="2"/>
              <a:endCxn id="37920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3" name="AutoShape 32">
              <a:extLst>
                <a:ext uri="{FF2B5EF4-FFF2-40B4-BE49-F238E27FC236}">
                  <a16:creationId xmlns:a16="http://schemas.microsoft.com/office/drawing/2014/main" id="{DB5150ED-8404-5846-A43C-5ABAA6B4B7C2}"/>
                </a:ext>
              </a:extLst>
            </p:cNvPr>
            <p:cNvCxnSpPr>
              <a:cxnSpLocks noChangeShapeType="1"/>
              <a:stCxn id="37895" idx="2"/>
              <a:endCxn id="37921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892" name="Line 33">
            <a:extLst>
              <a:ext uri="{FF2B5EF4-FFF2-40B4-BE49-F238E27FC236}">
                <a16:creationId xmlns:a16="http://schemas.microsoft.com/office/drawing/2014/main" id="{AAA506FA-E708-E34A-A2D1-CDEF5973E4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2603500"/>
            <a:ext cx="792162" cy="144463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893" name="Text Box 34">
            <a:extLst>
              <a:ext uri="{FF2B5EF4-FFF2-40B4-BE49-F238E27FC236}">
                <a16:creationId xmlns:a16="http://schemas.microsoft.com/office/drawing/2014/main" id="{5CD09BB0-817D-7E49-BB63-57835883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Recursive call, partition</a:t>
            </a: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996A11AD-3771-A045-90A7-25D10179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74" y="-96102"/>
            <a:ext cx="80152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dirty="0">
                <a:latin typeface="Calibri" panose="020F0502020204030204" pitchFamily="34" charset="0"/>
                <a:ea typeface="新細明體" panose="02020500000000000000" pitchFamily="18" charset="-120"/>
              </a:rPr>
              <a:t>   Merge Sort - example</a:t>
            </a:r>
          </a:p>
        </p:txBody>
      </p:sp>
    </p:spTree>
    <p:extLst>
      <p:ext uri="{BB962C8B-B14F-4D97-AF65-F5344CB8AC3E}">
        <p14:creationId xmlns:p14="http://schemas.microsoft.com/office/powerpoint/2010/main" val="11213127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A3CA78F-4CE0-554A-A707-37A8F161A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-6349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Merge Sort - example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5D22B8E0-07B8-5E40-9815-4A087A1C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E6AB8A-5ACC-1047-9B84-50AA915BF473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33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A4FDAF6F-77EF-2746-A601-F329767962A2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38919" name="Rectangle 4">
              <a:extLst>
                <a:ext uri="{FF2B5EF4-FFF2-40B4-BE49-F238E27FC236}">
                  <a16:creationId xmlns:a16="http://schemas.microsoft.com/office/drawing/2014/main" id="{0D3BD2BF-C9D0-4C45-8018-15A6D948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8920" name="Rectangle 5">
              <a:extLst>
                <a:ext uri="{FF2B5EF4-FFF2-40B4-BE49-F238E27FC236}">
                  <a16:creationId xmlns:a16="http://schemas.microsoft.com/office/drawing/2014/main" id="{E624976B-5E2F-FF4A-86BC-9FB422D7C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38921" name="Rectangle 6">
              <a:extLst>
                <a:ext uri="{FF2B5EF4-FFF2-40B4-BE49-F238E27FC236}">
                  <a16:creationId xmlns:a16="http://schemas.microsoft.com/office/drawing/2014/main" id="{2AB71E55-A437-C144-9CF2-991D3A09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9 4</a:t>
              </a:r>
            </a:p>
          </p:txBody>
        </p:sp>
        <p:sp>
          <p:nvSpPr>
            <p:cNvPr id="38922" name="Rectangle 7">
              <a:extLst>
                <a:ext uri="{FF2B5EF4-FFF2-40B4-BE49-F238E27FC236}">
                  <a16:creationId xmlns:a16="http://schemas.microsoft.com/office/drawing/2014/main" id="{85F38F26-F721-A94F-992C-B9296A17A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8923" name="AutoShape 8">
              <a:extLst>
                <a:ext uri="{FF2B5EF4-FFF2-40B4-BE49-F238E27FC236}">
                  <a16:creationId xmlns:a16="http://schemas.microsoft.com/office/drawing/2014/main" id="{57DC63CD-C75A-8E43-9D6E-CC5A2B5168FD}"/>
                </a:ext>
              </a:extLst>
            </p:cNvPr>
            <p:cNvCxnSpPr>
              <a:cxnSpLocks noChangeShapeType="1"/>
              <a:stCxn id="38920" idx="2"/>
              <a:endCxn id="38921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4" name="AutoShape 9">
              <a:extLst>
                <a:ext uri="{FF2B5EF4-FFF2-40B4-BE49-F238E27FC236}">
                  <a16:creationId xmlns:a16="http://schemas.microsoft.com/office/drawing/2014/main" id="{EFB56C5E-6DE9-9F43-B139-76934894E1FC}"/>
                </a:ext>
              </a:extLst>
            </p:cNvPr>
            <p:cNvCxnSpPr>
              <a:cxnSpLocks noChangeShapeType="1"/>
              <a:stCxn id="38920" idx="2"/>
              <a:endCxn id="38922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5" name="AutoShape 10">
              <a:extLst>
                <a:ext uri="{FF2B5EF4-FFF2-40B4-BE49-F238E27FC236}">
                  <a16:creationId xmlns:a16="http://schemas.microsoft.com/office/drawing/2014/main" id="{4A1ED797-D3B3-BB46-BA66-683192C9D545}"/>
                </a:ext>
              </a:extLst>
            </p:cNvPr>
            <p:cNvCxnSpPr>
              <a:cxnSpLocks noChangeShapeType="1"/>
              <a:stCxn id="38921" idx="2"/>
              <a:endCxn id="38927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6" name="AutoShape 11">
              <a:extLst>
                <a:ext uri="{FF2B5EF4-FFF2-40B4-BE49-F238E27FC236}">
                  <a16:creationId xmlns:a16="http://schemas.microsoft.com/office/drawing/2014/main" id="{3A9D326D-02CF-0A42-8BAC-B2203641805B}"/>
                </a:ext>
              </a:extLst>
            </p:cNvPr>
            <p:cNvCxnSpPr>
              <a:cxnSpLocks noChangeShapeType="1"/>
              <a:stCxn id="38921" idx="2"/>
              <a:endCxn id="38928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7" name="Rectangle 12">
              <a:extLst>
                <a:ext uri="{FF2B5EF4-FFF2-40B4-BE49-F238E27FC236}">
                  <a16:creationId xmlns:a16="http://schemas.microsoft.com/office/drawing/2014/main" id="{8EFEF7F0-0359-734D-961F-DD6AE3367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2</a:t>
              </a:r>
            </a:p>
          </p:txBody>
        </p:sp>
        <p:sp>
          <p:nvSpPr>
            <p:cNvPr id="38928" name="Rectangle 13">
              <a:extLst>
                <a:ext uri="{FF2B5EF4-FFF2-40B4-BE49-F238E27FC236}">
                  <a16:creationId xmlns:a16="http://schemas.microsoft.com/office/drawing/2014/main" id="{6CD50399-930A-6646-9BF5-6EA73B5A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8929" name="AutoShape 14">
              <a:extLst>
                <a:ext uri="{FF2B5EF4-FFF2-40B4-BE49-F238E27FC236}">
                  <a16:creationId xmlns:a16="http://schemas.microsoft.com/office/drawing/2014/main" id="{52F7E871-BDBE-B846-AEB7-A3A4E3502590}"/>
                </a:ext>
              </a:extLst>
            </p:cNvPr>
            <p:cNvCxnSpPr>
              <a:cxnSpLocks noChangeShapeType="1"/>
              <a:stCxn id="38922" idx="2"/>
              <a:endCxn id="38939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AutoShape 15">
              <a:extLst>
                <a:ext uri="{FF2B5EF4-FFF2-40B4-BE49-F238E27FC236}">
                  <a16:creationId xmlns:a16="http://schemas.microsoft.com/office/drawing/2014/main" id="{9E6D5FDD-F9FB-DF44-A3F0-EF401F106DB2}"/>
                </a:ext>
              </a:extLst>
            </p:cNvPr>
            <p:cNvCxnSpPr>
              <a:cxnSpLocks noChangeShapeType="1"/>
              <a:stCxn id="38922" idx="2"/>
              <a:endCxn id="38919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1" name="Rectangle 16">
              <a:extLst>
                <a:ext uri="{FF2B5EF4-FFF2-40B4-BE49-F238E27FC236}">
                  <a16:creationId xmlns:a16="http://schemas.microsoft.com/office/drawing/2014/main" id="{90F1EFA7-625F-8C48-ABFB-C038FA3C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8932" name="Rectangle 17">
              <a:extLst>
                <a:ext uri="{FF2B5EF4-FFF2-40B4-BE49-F238E27FC236}">
                  <a16:creationId xmlns:a16="http://schemas.microsoft.com/office/drawing/2014/main" id="{25CC9425-6B4A-F648-A192-E537BEB6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8933" name="AutoShape 18">
              <a:extLst>
                <a:ext uri="{FF2B5EF4-FFF2-40B4-BE49-F238E27FC236}">
                  <a16:creationId xmlns:a16="http://schemas.microsoft.com/office/drawing/2014/main" id="{641A274D-72A6-4E48-81B2-71F24B933FF0}"/>
                </a:ext>
              </a:extLst>
            </p:cNvPr>
            <p:cNvCxnSpPr>
              <a:cxnSpLocks noChangeShapeType="1"/>
              <a:stCxn id="38927" idx="2"/>
              <a:endCxn id="38931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AutoShape 19">
              <a:extLst>
                <a:ext uri="{FF2B5EF4-FFF2-40B4-BE49-F238E27FC236}">
                  <a16:creationId xmlns:a16="http://schemas.microsoft.com/office/drawing/2014/main" id="{93F21642-16E6-0C49-9908-6FA1D706ACF5}"/>
                </a:ext>
              </a:extLst>
            </p:cNvPr>
            <p:cNvCxnSpPr>
              <a:cxnSpLocks noChangeShapeType="1"/>
              <a:stCxn id="38927" idx="2"/>
              <a:endCxn id="38932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5" name="Rectangle 20">
              <a:extLst>
                <a:ext uri="{FF2B5EF4-FFF2-40B4-BE49-F238E27FC236}">
                  <a16:creationId xmlns:a16="http://schemas.microsoft.com/office/drawing/2014/main" id="{CA3E98AE-08C9-2E49-891A-444F86B8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8936" name="Rectangle 21">
              <a:extLst>
                <a:ext uri="{FF2B5EF4-FFF2-40B4-BE49-F238E27FC236}">
                  <a16:creationId xmlns:a16="http://schemas.microsoft.com/office/drawing/2014/main" id="{708A1DF9-2E69-204E-9EDB-D4B7D44C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8937" name="AutoShape 22">
              <a:extLst>
                <a:ext uri="{FF2B5EF4-FFF2-40B4-BE49-F238E27FC236}">
                  <a16:creationId xmlns:a16="http://schemas.microsoft.com/office/drawing/2014/main" id="{ACDF0547-26E0-1744-93F5-730187320D15}"/>
                </a:ext>
              </a:extLst>
            </p:cNvPr>
            <p:cNvCxnSpPr>
              <a:cxnSpLocks noChangeShapeType="1"/>
              <a:stCxn id="38928" idx="2"/>
              <a:endCxn id="38935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8" name="AutoShape 23">
              <a:extLst>
                <a:ext uri="{FF2B5EF4-FFF2-40B4-BE49-F238E27FC236}">
                  <a16:creationId xmlns:a16="http://schemas.microsoft.com/office/drawing/2014/main" id="{4FBB1EA6-0C97-A948-BF39-C3B96B23E307}"/>
                </a:ext>
              </a:extLst>
            </p:cNvPr>
            <p:cNvCxnSpPr>
              <a:cxnSpLocks noChangeShapeType="1"/>
              <a:stCxn id="38928" idx="2"/>
              <a:endCxn id="38936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9" name="Rectangle 24">
              <a:extLst>
                <a:ext uri="{FF2B5EF4-FFF2-40B4-BE49-F238E27FC236}">
                  <a16:creationId xmlns:a16="http://schemas.microsoft.com/office/drawing/2014/main" id="{2B03C14C-C1D6-BE43-8FC1-4EFC59D4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8940" name="Rectangle 25">
              <a:extLst>
                <a:ext uri="{FF2B5EF4-FFF2-40B4-BE49-F238E27FC236}">
                  <a16:creationId xmlns:a16="http://schemas.microsoft.com/office/drawing/2014/main" id="{F7FECC3A-CB51-2E4B-9B20-9D5F2E08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8941" name="Rectangle 26">
              <a:extLst>
                <a:ext uri="{FF2B5EF4-FFF2-40B4-BE49-F238E27FC236}">
                  <a16:creationId xmlns:a16="http://schemas.microsoft.com/office/drawing/2014/main" id="{D21659E3-6B21-D74C-8606-8B63BEABE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8942" name="AutoShape 27">
              <a:extLst>
                <a:ext uri="{FF2B5EF4-FFF2-40B4-BE49-F238E27FC236}">
                  <a16:creationId xmlns:a16="http://schemas.microsoft.com/office/drawing/2014/main" id="{82A74B91-7ACE-D34A-89A8-44873D2AEB4A}"/>
                </a:ext>
              </a:extLst>
            </p:cNvPr>
            <p:cNvCxnSpPr>
              <a:cxnSpLocks noChangeShapeType="1"/>
              <a:stCxn id="38939" idx="2"/>
              <a:endCxn id="38940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3" name="AutoShape 28">
              <a:extLst>
                <a:ext uri="{FF2B5EF4-FFF2-40B4-BE49-F238E27FC236}">
                  <a16:creationId xmlns:a16="http://schemas.microsoft.com/office/drawing/2014/main" id="{BF4F78B2-0404-5148-AC2C-8D10D44EBA76}"/>
                </a:ext>
              </a:extLst>
            </p:cNvPr>
            <p:cNvCxnSpPr>
              <a:cxnSpLocks noChangeShapeType="1"/>
              <a:stCxn id="38939" idx="2"/>
              <a:endCxn id="38941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4" name="Rectangle 29">
              <a:extLst>
                <a:ext uri="{FF2B5EF4-FFF2-40B4-BE49-F238E27FC236}">
                  <a16:creationId xmlns:a16="http://schemas.microsoft.com/office/drawing/2014/main" id="{702E3120-28F6-3B4D-B30F-198BA778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8945" name="Rectangle 30">
              <a:extLst>
                <a:ext uri="{FF2B5EF4-FFF2-40B4-BE49-F238E27FC236}">
                  <a16:creationId xmlns:a16="http://schemas.microsoft.com/office/drawing/2014/main" id="{C550D727-D8B6-244D-A20A-F288D0EF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8946" name="AutoShape 31">
              <a:extLst>
                <a:ext uri="{FF2B5EF4-FFF2-40B4-BE49-F238E27FC236}">
                  <a16:creationId xmlns:a16="http://schemas.microsoft.com/office/drawing/2014/main" id="{F69C50B0-CCB4-E24C-A94C-91624BFA5A6F}"/>
                </a:ext>
              </a:extLst>
            </p:cNvPr>
            <p:cNvCxnSpPr>
              <a:cxnSpLocks noChangeShapeType="1"/>
              <a:stCxn id="38919" idx="2"/>
              <a:endCxn id="38944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7" name="AutoShape 32">
              <a:extLst>
                <a:ext uri="{FF2B5EF4-FFF2-40B4-BE49-F238E27FC236}">
                  <a16:creationId xmlns:a16="http://schemas.microsoft.com/office/drawing/2014/main" id="{BA965664-9359-844E-807F-7E24848B44D9}"/>
                </a:ext>
              </a:extLst>
            </p:cNvPr>
            <p:cNvCxnSpPr>
              <a:cxnSpLocks noChangeShapeType="1"/>
              <a:stCxn id="38919" idx="2"/>
              <a:endCxn id="38945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7" name="Line 33">
            <a:extLst>
              <a:ext uri="{FF2B5EF4-FFF2-40B4-BE49-F238E27FC236}">
                <a16:creationId xmlns:a16="http://schemas.microsoft.com/office/drawing/2014/main" id="{E2E441F4-775C-4645-AA4A-AB0996435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5863" y="3500438"/>
            <a:ext cx="649287" cy="287337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8" name="Text Box 34">
            <a:extLst>
              <a:ext uri="{FF2B5EF4-FFF2-40B4-BE49-F238E27FC236}">
                <a16:creationId xmlns:a16="http://schemas.microsoft.com/office/drawing/2014/main" id="{024CCE4E-7618-7E43-80BE-623FB90B2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Recursive call, partition</a:t>
            </a:r>
          </a:p>
        </p:txBody>
      </p:sp>
    </p:spTree>
    <p:extLst>
      <p:ext uri="{BB962C8B-B14F-4D97-AF65-F5344CB8AC3E}">
        <p14:creationId xmlns:p14="http://schemas.microsoft.com/office/powerpoint/2010/main" val="27470144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10D32A7-D5D9-B349-A51D-2BBCA511F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788" y="-58833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Merge Sort - example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F2712134-3054-B540-8F46-32652B6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D3BB30-D7E0-CA45-826C-774936A6CC6C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34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39940" name="Group 3">
            <a:extLst>
              <a:ext uri="{FF2B5EF4-FFF2-40B4-BE49-F238E27FC236}">
                <a16:creationId xmlns:a16="http://schemas.microsoft.com/office/drawing/2014/main" id="{60E8B53E-AF2B-5D4A-AE6E-957B1752F140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39943" name="Rectangle 4">
              <a:extLst>
                <a:ext uri="{FF2B5EF4-FFF2-40B4-BE49-F238E27FC236}">
                  <a16:creationId xmlns:a16="http://schemas.microsoft.com/office/drawing/2014/main" id="{917F3865-E419-994C-92F6-884E8904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44" name="Rectangle 5">
              <a:extLst>
                <a:ext uri="{FF2B5EF4-FFF2-40B4-BE49-F238E27FC236}">
                  <a16:creationId xmlns:a16="http://schemas.microsoft.com/office/drawing/2014/main" id="{57AD79A7-25B5-D844-BB5B-E812824F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39945" name="Rectangle 6">
              <a:extLst>
                <a:ext uri="{FF2B5EF4-FFF2-40B4-BE49-F238E27FC236}">
                  <a16:creationId xmlns:a16="http://schemas.microsoft.com/office/drawing/2014/main" id="{F8D74524-D880-B24C-8745-71E974E8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9 4</a:t>
              </a:r>
            </a:p>
          </p:txBody>
        </p:sp>
        <p:sp>
          <p:nvSpPr>
            <p:cNvPr id="39946" name="Rectangle 7">
              <a:extLst>
                <a:ext uri="{FF2B5EF4-FFF2-40B4-BE49-F238E27FC236}">
                  <a16:creationId xmlns:a16="http://schemas.microsoft.com/office/drawing/2014/main" id="{61E346F3-C2B7-9B41-AA38-15F8FEB3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9947" name="AutoShape 8">
              <a:extLst>
                <a:ext uri="{FF2B5EF4-FFF2-40B4-BE49-F238E27FC236}">
                  <a16:creationId xmlns:a16="http://schemas.microsoft.com/office/drawing/2014/main" id="{F2A38600-C93A-A449-9FE0-EFA2A609C30F}"/>
                </a:ext>
              </a:extLst>
            </p:cNvPr>
            <p:cNvCxnSpPr>
              <a:cxnSpLocks noChangeShapeType="1"/>
              <a:stCxn id="39944" idx="2"/>
              <a:endCxn id="39945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AutoShape 9">
              <a:extLst>
                <a:ext uri="{FF2B5EF4-FFF2-40B4-BE49-F238E27FC236}">
                  <a16:creationId xmlns:a16="http://schemas.microsoft.com/office/drawing/2014/main" id="{CF741F69-C46B-3F4E-A19A-D8E7031BC061}"/>
                </a:ext>
              </a:extLst>
            </p:cNvPr>
            <p:cNvCxnSpPr>
              <a:cxnSpLocks noChangeShapeType="1"/>
              <a:stCxn id="39944" idx="2"/>
              <a:endCxn id="39946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10">
              <a:extLst>
                <a:ext uri="{FF2B5EF4-FFF2-40B4-BE49-F238E27FC236}">
                  <a16:creationId xmlns:a16="http://schemas.microsoft.com/office/drawing/2014/main" id="{78BCCA9E-95AA-8C4F-8716-9D8DB0189F9C}"/>
                </a:ext>
              </a:extLst>
            </p:cNvPr>
            <p:cNvCxnSpPr>
              <a:cxnSpLocks noChangeShapeType="1"/>
              <a:stCxn id="39945" idx="2"/>
              <a:endCxn id="39951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11">
              <a:extLst>
                <a:ext uri="{FF2B5EF4-FFF2-40B4-BE49-F238E27FC236}">
                  <a16:creationId xmlns:a16="http://schemas.microsoft.com/office/drawing/2014/main" id="{7424AE2D-35F7-AB4F-A057-7908784BB871}"/>
                </a:ext>
              </a:extLst>
            </p:cNvPr>
            <p:cNvCxnSpPr>
              <a:cxnSpLocks noChangeShapeType="1"/>
              <a:stCxn id="39945" idx="2"/>
              <a:endCxn id="39952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1" name="Rectangle 12">
              <a:extLst>
                <a:ext uri="{FF2B5EF4-FFF2-40B4-BE49-F238E27FC236}">
                  <a16:creationId xmlns:a16="http://schemas.microsoft.com/office/drawing/2014/main" id="{947733FF-6954-B546-BBAE-322066FB4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2</a:t>
              </a:r>
            </a:p>
          </p:txBody>
        </p:sp>
        <p:sp>
          <p:nvSpPr>
            <p:cNvPr id="39952" name="Rectangle 13">
              <a:extLst>
                <a:ext uri="{FF2B5EF4-FFF2-40B4-BE49-F238E27FC236}">
                  <a16:creationId xmlns:a16="http://schemas.microsoft.com/office/drawing/2014/main" id="{870D0A6A-906B-7442-B5BA-D2C237529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9953" name="AutoShape 14">
              <a:extLst>
                <a:ext uri="{FF2B5EF4-FFF2-40B4-BE49-F238E27FC236}">
                  <a16:creationId xmlns:a16="http://schemas.microsoft.com/office/drawing/2014/main" id="{E8423F43-FC9D-D048-8D9B-CF972154ED83}"/>
                </a:ext>
              </a:extLst>
            </p:cNvPr>
            <p:cNvCxnSpPr>
              <a:cxnSpLocks noChangeShapeType="1"/>
              <a:stCxn id="39946" idx="2"/>
              <a:endCxn id="39963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15">
              <a:extLst>
                <a:ext uri="{FF2B5EF4-FFF2-40B4-BE49-F238E27FC236}">
                  <a16:creationId xmlns:a16="http://schemas.microsoft.com/office/drawing/2014/main" id="{2DC13D73-4B44-F446-9CB9-6AC05EA3EBFC}"/>
                </a:ext>
              </a:extLst>
            </p:cNvPr>
            <p:cNvCxnSpPr>
              <a:cxnSpLocks noChangeShapeType="1"/>
              <a:stCxn id="39946" idx="2"/>
              <a:endCxn id="39943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5" name="Rectangle 16">
              <a:extLst>
                <a:ext uri="{FF2B5EF4-FFF2-40B4-BE49-F238E27FC236}">
                  <a16:creationId xmlns:a16="http://schemas.microsoft.com/office/drawing/2014/main" id="{17C659DA-0BC3-844D-9177-69BC04C85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9956" name="Rectangle 17">
              <a:extLst>
                <a:ext uri="{FF2B5EF4-FFF2-40B4-BE49-F238E27FC236}">
                  <a16:creationId xmlns:a16="http://schemas.microsoft.com/office/drawing/2014/main" id="{56BCE4EB-EAC2-E448-9D23-B31153EB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9957" name="AutoShape 18">
              <a:extLst>
                <a:ext uri="{FF2B5EF4-FFF2-40B4-BE49-F238E27FC236}">
                  <a16:creationId xmlns:a16="http://schemas.microsoft.com/office/drawing/2014/main" id="{3241B62B-683A-0842-ABB8-DD68FFA4D092}"/>
                </a:ext>
              </a:extLst>
            </p:cNvPr>
            <p:cNvCxnSpPr>
              <a:cxnSpLocks noChangeShapeType="1"/>
              <a:stCxn id="39951" idx="2"/>
              <a:endCxn id="39955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8" name="AutoShape 19">
              <a:extLst>
                <a:ext uri="{FF2B5EF4-FFF2-40B4-BE49-F238E27FC236}">
                  <a16:creationId xmlns:a16="http://schemas.microsoft.com/office/drawing/2014/main" id="{6C44CB3E-38E7-3A45-B72D-2682626F52CD}"/>
                </a:ext>
              </a:extLst>
            </p:cNvPr>
            <p:cNvCxnSpPr>
              <a:cxnSpLocks noChangeShapeType="1"/>
              <a:stCxn id="39951" idx="2"/>
              <a:endCxn id="39956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9" name="Rectangle 20">
              <a:extLst>
                <a:ext uri="{FF2B5EF4-FFF2-40B4-BE49-F238E27FC236}">
                  <a16:creationId xmlns:a16="http://schemas.microsoft.com/office/drawing/2014/main" id="{D6F19296-298E-C746-BF68-F8BE68398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60" name="Rectangle 21">
              <a:extLst>
                <a:ext uri="{FF2B5EF4-FFF2-40B4-BE49-F238E27FC236}">
                  <a16:creationId xmlns:a16="http://schemas.microsoft.com/office/drawing/2014/main" id="{6D1491F3-F497-0146-AFD4-AD540A6D8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9961" name="AutoShape 22">
              <a:extLst>
                <a:ext uri="{FF2B5EF4-FFF2-40B4-BE49-F238E27FC236}">
                  <a16:creationId xmlns:a16="http://schemas.microsoft.com/office/drawing/2014/main" id="{39A19256-5F16-CC4F-BBF2-2EF025F6513D}"/>
                </a:ext>
              </a:extLst>
            </p:cNvPr>
            <p:cNvCxnSpPr>
              <a:cxnSpLocks noChangeShapeType="1"/>
              <a:stCxn id="39952" idx="2"/>
              <a:endCxn id="39959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2" name="AutoShape 23">
              <a:extLst>
                <a:ext uri="{FF2B5EF4-FFF2-40B4-BE49-F238E27FC236}">
                  <a16:creationId xmlns:a16="http://schemas.microsoft.com/office/drawing/2014/main" id="{7F29A338-E7C0-C549-8C4B-303F78B48767}"/>
                </a:ext>
              </a:extLst>
            </p:cNvPr>
            <p:cNvCxnSpPr>
              <a:cxnSpLocks noChangeShapeType="1"/>
              <a:stCxn id="39952" idx="2"/>
              <a:endCxn id="39960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Rectangle 24">
              <a:extLst>
                <a:ext uri="{FF2B5EF4-FFF2-40B4-BE49-F238E27FC236}">
                  <a16:creationId xmlns:a16="http://schemas.microsoft.com/office/drawing/2014/main" id="{11432C64-EBE8-A24C-9215-3B9323AC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64" name="Rectangle 25">
              <a:extLst>
                <a:ext uri="{FF2B5EF4-FFF2-40B4-BE49-F238E27FC236}">
                  <a16:creationId xmlns:a16="http://schemas.microsoft.com/office/drawing/2014/main" id="{A29015B2-04A1-914D-853E-6CE4FB61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65" name="Rectangle 26">
              <a:extLst>
                <a:ext uri="{FF2B5EF4-FFF2-40B4-BE49-F238E27FC236}">
                  <a16:creationId xmlns:a16="http://schemas.microsoft.com/office/drawing/2014/main" id="{BCDADC8A-C698-C940-A910-FE23E6D57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9966" name="AutoShape 27">
              <a:extLst>
                <a:ext uri="{FF2B5EF4-FFF2-40B4-BE49-F238E27FC236}">
                  <a16:creationId xmlns:a16="http://schemas.microsoft.com/office/drawing/2014/main" id="{FDF7773C-4712-DF4E-9C73-FD72DD566D01}"/>
                </a:ext>
              </a:extLst>
            </p:cNvPr>
            <p:cNvCxnSpPr>
              <a:cxnSpLocks noChangeShapeType="1"/>
              <a:stCxn id="39963" idx="2"/>
              <a:endCxn id="39964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AutoShape 28">
              <a:extLst>
                <a:ext uri="{FF2B5EF4-FFF2-40B4-BE49-F238E27FC236}">
                  <a16:creationId xmlns:a16="http://schemas.microsoft.com/office/drawing/2014/main" id="{5F53C826-721D-D344-A592-5165342C062B}"/>
                </a:ext>
              </a:extLst>
            </p:cNvPr>
            <p:cNvCxnSpPr>
              <a:cxnSpLocks noChangeShapeType="1"/>
              <a:stCxn id="39963" idx="2"/>
              <a:endCxn id="39965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Rectangle 29">
              <a:extLst>
                <a:ext uri="{FF2B5EF4-FFF2-40B4-BE49-F238E27FC236}">
                  <a16:creationId xmlns:a16="http://schemas.microsoft.com/office/drawing/2014/main" id="{791C34C5-670A-AD44-94D6-4EBB4489F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69" name="Rectangle 30">
              <a:extLst>
                <a:ext uri="{FF2B5EF4-FFF2-40B4-BE49-F238E27FC236}">
                  <a16:creationId xmlns:a16="http://schemas.microsoft.com/office/drawing/2014/main" id="{A0207044-C5F6-9D45-A8C4-04BC3FF70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39970" name="AutoShape 31">
              <a:extLst>
                <a:ext uri="{FF2B5EF4-FFF2-40B4-BE49-F238E27FC236}">
                  <a16:creationId xmlns:a16="http://schemas.microsoft.com/office/drawing/2014/main" id="{8EC3CCD6-B9EF-9E47-9A55-C013B2F22562}"/>
                </a:ext>
              </a:extLst>
            </p:cNvPr>
            <p:cNvCxnSpPr>
              <a:cxnSpLocks noChangeShapeType="1"/>
              <a:stCxn id="39943" idx="2"/>
              <a:endCxn id="39968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1" name="AutoShape 32">
              <a:extLst>
                <a:ext uri="{FF2B5EF4-FFF2-40B4-BE49-F238E27FC236}">
                  <a16:creationId xmlns:a16="http://schemas.microsoft.com/office/drawing/2014/main" id="{B70C0BBD-3117-A340-AD66-E2B847B776AE}"/>
                </a:ext>
              </a:extLst>
            </p:cNvPr>
            <p:cNvCxnSpPr>
              <a:cxnSpLocks noChangeShapeType="1"/>
              <a:stCxn id="39943" idx="2"/>
              <a:endCxn id="39969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941" name="Line 33">
            <a:extLst>
              <a:ext uri="{FF2B5EF4-FFF2-40B4-BE49-F238E27FC236}">
                <a16:creationId xmlns:a16="http://schemas.microsoft.com/office/drawing/2014/main" id="{1313538B-C5E1-884C-9A21-5B1180B84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75" y="4508500"/>
            <a:ext cx="358775" cy="2159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9942" name="Text Box 34">
            <a:extLst>
              <a:ext uri="{FF2B5EF4-FFF2-40B4-BE49-F238E27FC236}">
                <a16:creationId xmlns:a16="http://schemas.microsoft.com/office/drawing/2014/main" id="{D87AE6AC-7F99-B642-ACB4-EAFE53E4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Recursive call, base case</a:t>
            </a:r>
          </a:p>
        </p:txBody>
      </p:sp>
    </p:spTree>
    <p:extLst>
      <p:ext uri="{BB962C8B-B14F-4D97-AF65-F5344CB8AC3E}">
        <p14:creationId xmlns:p14="http://schemas.microsoft.com/office/powerpoint/2010/main" val="402562143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CC6EAC-B32B-B843-AD64-0E7709208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-52388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Merge Sort - example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E4FBFEC7-600F-3045-ACDC-4167BFF4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8E6BF-7560-AA4B-AB76-6FBF5E3ECBE6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35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AEB8CEA4-0B77-B14A-B6C2-910E37725DFF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40967" name="Rectangle 4">
              <a:extLst>
                <a:ext uri="{FF2B5EF4-FFF2-40B4-BE49-F238E27FC236}">
                  <a16:creationId xmlns:a16="http://schemas.microsoft.com/office/drawing/2014/main" id="{1D4625D8-EC21-3E49-9F6C-D666393B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68" name="Rectangle 5">
              <a:extLst>
                <a:ext uri="{FF2B5EF4-FFF2-40B4-BE49-F238E27FC236}">
                  <a16:creationId xmlns:a16="http://schemas.microsoft.com/office/drawing/2014/main" id="{31B3FE01-447B-3647-A53D-83718459A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40969" name="Rectangle 6">
              <a:extLst>
                <a:ext uri="{FF2B5EF4-FFF2-40B4-BE49-F238E27FC236}">
                  <a16:creationId xmlns:a16="http://schemas.microsoft.com/office/drawing/2014/main" id="{96587A0A-5E3B-F848-B9CF-98480B553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9 4</a:t>
              </a:r>
            </a:p>
          </p:txBody>
        </p:sp>
        <p:sp>
          <p:nvSpPr>
            <p:cNvPr id="40970" name="Rectangle 7">
              <a:extLst>
                <a:ext uri="{FF2B5EF4-FFF2-40B4-BE49-F238E27FC236}">
                  <a16:creationId xmlns:a16="http://schemas.microsoft.com/office/drawing/2014/main" id="{191F3D16-18E5-0444-A712-5F682679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0971" name="AutoShape 8">
              <a:extLst>
                <a:ext uri="{FF2B5EF4-FFF2-40B4-BE49-F238E27FC236}">
                  <a16:creationId xmlns:a16="http://schemas.microsoft.com/office/drawing/2014/main" id="{22AF61AE-C0D4-B245-B86E-D7A7D2B6E2BD}"/>
                </a:ext>
              </a:extLst>
            </p:cNvPr>
            <p:cNvCxnSpPr>
              <a:cxnSpLocks noChangeShapeType="1"/>
              <a:stCxn id="40968" idx="2"/>
              <a:endCxn id="40969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9">
              <a:extLst>
                <a:ext uri="{FF2B5EF4-FFF2-40B4-BE49-F238E27FC236}">
                  <a16:creationId xmlns:a16="http://schemas.microsoft.com/office/drawing/2014/main" id="{5F47D6F5-2DBB-2C4F-B660-96C0E6C6B847}"/>
                </a:ext>
              </a:extLst>
            </p:cNvPr>
            <p:cNvCxnSpPr>
              <a:cxnSpLocks noChangeShapeType="1"/>
              <a:stCxn id="40968" idx="2"/>
              <a:endCxn id="40970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10">
              <a:extLst>
                <a:ext uri="{FF2B5EF4-FFF2-40B4-BE49-F238E27FC236}">
                  <a16:creationId xmlns:a16="http://schemas.microsoft.com/office/drawing/2014/main" id="{FD64DA9E-296C-164E-90A3-39175890E264}"/>
                </a:ext>
              </a:extLst>
            </p:cNvPr>
            <p:cNvCxnSpPr>
              <a:cxnSpLocks noChangeShapeType="1"/>
              <a:stCxn id="40969" idx="2"/>
              <a:endCxn id="40975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11">
              <a:extLst>
                <a:ext uri="{FF2B5EF4-FFF2-40B4-BE49-F238E27FC236}">
                  <a16:creationId xmlns:a16="http://schemas.microsoft.com/office/drawing/2014/main" id="{6BA8831A-D3E9-314E-9841-6443908B8BD8}"/>
                </a:ext>
              </a:extLst>
            </p:cNvPr>
            <p:cNvCxnSpPr>
              <a:cxnSpLocks noChangeShapeType="1"/>
              <a:stCxn id="40969" idx="2"/>
              <a:endCxn id="40976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5" name="Rectangle 12">
              <a:extLst>
                <a:ext uri="{FF2B5EF4-FFF2-40B4-BE49-F238E27FC236}">
                  <a16:creationId xmlns:a16="http://schemas.microsoft.com/office/drawing/2014/main" id="{52E6AB9C-0E4E-404F-9CB5-4EE6FD9BF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2</a:t>
              </a:r>
            </a:p>
          </p:txBody>
        </p:sp>
        <p:sp>
          <p:nvSpPr>
            <p:cNvPr id="40976" name="Rectangle 13">
              <a:extLst>
                <a:ext uri="{FF2B5EF4-FFF2-40B4-BE49-F238E27FC236}">
                  <a16:creationId xmlns:a16="http://schemas.microsoft.com/office/drawing/2014/main" id="{E4210CB1-75A1-B749-AABA-86F6B53BF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0977" name="AutoShape 14">
              <a:extLst>
                <a:ext uri="{FF2B5EF4-FFF2-40B4-BE49-F238E27FC236}">
                  <a16:creationId xmlns:a16="http://schemas.microsoft.com/office/drawing/2014/main" id="{21C951C9-01BD-274F-BB25-4201A70CEEAE}"/>
                </a:ext>
              </a:extLst>
            </p:cNvPr>
            <p:cNvCxnSpPr>
              <a:cxnSpLocks noChangeShapeType="1"/>
              <a:stCxn id="40970" idx="2"/>
              <a:endCxn id="40987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AutoShape 15">
              <a:extLst>
                <a:ext uri="{FF2B5EF4-FFF2-40B4-BE49-F238E27FC236}">
                  <a16:creationId xmlns:a16="http://schemas.microsoft.com/office/drawing/2014/main" id="{5BC987EC-F57A-6B49-BA7E-E8D00ED5E4AB}"/>
                </a:ext>
              </a:extLst>
            </p:cNvPr>
            <p:cNvCxnSpPr>
              <a:cxnSpLocks noChangeShapeType="1"/>
              <a:stCxn id="40970" idx="2"/>
              <a:endCxn id="40967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9" name="Rectangle 16">
              <a:extLst>
                <a:ext uri="{FF2B5EF4-FFF2-40B4-BE49-F238E27FC236}">
                  <a16:creationId xmlns:a16="http://schemas.microsoft.com/office/drawing/2014/main" id="{6896B626-26DF-4544-A378-A852D28B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0980" name="Rectangle 17">
              <a:extLst>
                <a:ext uri="{FF2B5EF4-FFF2-40B4-BE49-F238E27FC236}">
                  <a16:creationId xmlns:a16="http://schemas.microsoft.com/office/drawing/2014/main" id="{06D2FA67-BFA9-6F46-9E63-904142E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cxnSp>
          <p:nvCxnSpPr>
            <p:cNvPr id="40981" name="AutoShape 18">
              <a:extLst>
                <a:ext uri="{FF2B5EF4-FFF2-40B4-BE49-F238E27FC236}">
                  <a16:creationId xmlns:a16="http://schemas.microsoft.com/office/drawing/2014/main" id="{A73936B0-2D39-BF4D-9F29-3B86226B3435}"/>
                </a:ext>
              </a:extLst>
            </p:cNvPr>
            <p:cNvCxnSpPr>
              <a:cxnSpLocks noChangeShapeType="1"/>
              <a:stCxn id="40975" idx="2"/>
              <a:endCxn id="40979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AutoShape 19">
              <a:extLst>
                <a:ext uri="{FF2B5EF4-FFF2-40B4-BE49-F238E27FC236}">
                  <a16:creationId xmlns:a16="http://schemas.microsoft.com/office/drawing/2014/main" id="{03A3C5C5-C17E-114D-B0AB-26C905F8A0CB}"/>
                </a:ext>
              </a:extLst>
            </p:cNvPr>
            <p:cNvCxnSpPr>
              <a:cxnSpLocks noChangeShapeType="1"/>
              <a:stCxn id="40975" idx="2"/>
              <a:endCxn id="40980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3" name="Rectangle 20">
              <a:extLst>
                <a:ext uri="{FF2B5EF4-FFF2-40B4-BE49-F238E27FC236}">
                  <a16:creationId xmlns:a16="http://schemas.microsoft.com/office/drawing/2014/main" id="{88ACA0E5-4A68-D747-8DBA-5A5012CF9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4" name="Rectangle 21">
              <a:extLst>
                <a:ext uri="{FF2B5EF4-FFF2-40B4-BE49-F238E27FC236}">
                  <a16:creationId xmlns:a16="http://schemas.microsoft.com/office/drawing/2014/main" id="{25B70143-CD6E-C049-83E7-464BDFDC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0985" name="AutoShape 22">
              <a:extLst>
                <a:ext uri="{FF2B5EF4-FFF2-40B4-BE49-F238E27FC236}">
                  <a16:creationId xmlns:a16="http://schemas.microsoft.com/office/drawing/2014/main" id="{ACEBF2CA-1FE0-DA4D-9247-5B66B200154A}"/>
                </a:ext>
              </a:extLst>
            </p:cNvPr>
            <p:cNvCxnSpPr>
              <a:cxnSpLocks noChangeShapeType="1"/>
              <a:stCxn id="40976" idx="2"/>
              <a:endCxn id="40983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AutoShape 23">
              <a:extLst>
                <a:ext uri="{FF2B5EF4-FFF2-40B4-BE49-F238E27FC236}">
                  <a16:creationId xmlns:a16="http://schemas.microsoft.com/office/drawing/2014/main" id="{95CAAAFD-6025-1541-B94A-42D5A090EC55}"/>
                </a:ext>
              </a:extLst>
            </p:cNvPr>
            <p:cNvCxnSpPr>
              <a:cxnSpLocks noChangeShapeType="1"/>
              <a:stCxn id="40976" idx="2"/>
              <a:endCxn id="40984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7" name="Rectangle 24">
              <a:extLst>
                <a:ext uri="{FF2B5EF4-FFF2-40B4-BE49-F238E27FC236}">
                  <a16:creationId xmlns:a16="http://schemas.microsoft.com/office/drawing/2014/main" id="{414C422A-8592-9241-92AD-34787CA6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8" name="Rectangle 25">
              <a:extLst>
                <a:ext uri="{FF2B5EF4-FFF2-40B4-BE49-F238E27FC236}">
                  <a16:creationId xmlns:a16="http://schemas.microsoft.com/office/drawing/2014/main" id="{8C6942D9-FDC2-BF42-A5F4-CBF95E5AE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9" name="Rectangle 26">
              <a:extLst>
                <a:ext uri="{FF2B5EF4-FFF2-40B4-BE49-F238E27FC236}">
                  <a16:creationId xmlns:a16="http://schemas.microsoft.com/office/drawing/2014/main" id="{7552F722-3A9B-2248-B7F2-5CA3028F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0990" name="AutoShape 27">
              <a:extLst>
                <a:ext uri="{FF2B5EF4-FFF2-40B4-BE49-F238E27FC236}">
                  <a16:creationId xmlns:a16="http://schemas.microsoft.com/office/drawing/2014/main" id="{6A59B383-0F3F-AB40-95BE-787AE1B366D2}"/>
                </a:ext>
              </a:extLst>
            </p:cNvPr>
            <p:cNvCxnSpPr>
              <a:cxnSpLocks noChangeShapeType="1"/>
              <a:stCxn id="40987" idx="2"/>
              <a:endCxn id="40988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AutoShape 28">
              <a:extLst>
                <a:ext uri="{FF2B5EF4-FFF2-40B4-BE49-F238E27FC236}">
                  <a16:creationId xmlns:a16="http://schemas.microsoft.com/office/drawing/2014/main" id="{F875D805-DC46-BE45-8976-59DBCE012E98}"/>
                </a:ext>
              </a:extLst>
            </p:cNvPr>
            <p:cNvCxnSpPr>
              <a:cxnSpLocks noChangeShapeType="1"/>
              <a:stCxn id="40987" idx="2"/>
              <a:endCxn id="40989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2" name="Rectangle 29">
              <a:extLst>
                <a:ext uri="{FF2B5EF4-FFF2-40B4-BE49-F238E27FC236}">
                  <a16:creationId xmlns:a16="http://schemas.microsoft.com/office/drawing/2014/main" id="{D5116FE4-C4F1-8047-999B-71BEA7B9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93" name="Rectangle 30">
              <a:extLst>
                <a:ext uri="{FF2B5EF4-FFF2-40B4-BE49-F238E27FC236}">
                  <a16:creationId xmlns:a16="http://schemas.microsoft.com/office/drawing/2014/main" id="{CA991E81-9E98-8041-A66D-1EBD56D8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0994" name="AutoShape 31">
              <a:extLst>
                <a:ext uri="{FF2B5EF4-FFF2-40B4-BE49-F238E27FC236}">
                  <a16:creationId xmlns:a16="http://schemas.microsoft.com/office/drawing/2014/main" id="{EF2740FF-D932-CD44-8D45-90292D445002}"/>
                </a:ext>
              </a:extLst>
            </p:cNvPr>
            <p:cNvCxnSpPr>
              <a:cxnSpLocks noChangeShapeType="1"/>
              <a:stCxn id="40967" idx="2"/>
              <a:endCxn id="40992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5" name="AutoShape 32">
              <a:extLst>
                <a:ext uri="{FF2B5EF4-FFF2-40B4-BE49-F238E27FC236}">
                  <a16:creationId xmlns:a16="http://schemas.microsoft.com/office/drawing/2014/main" id="{37A94A1F-B10A-8649-87CE-ED3ACBED3A33}"/>
                </a:ext>
              </a:extLst>
            </p:cNvPr>
            <p:cNvCxnSpPr>
              <a:cxnSpLocks noChangeShapeType="1"/>
              <a:stCxn id="40967" idx="2"/>
              <a:endCxn id="40993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5" name="Line 33">
            <a:extLst>
              <a:ext uri="{FF2B5EF4-FFF2-40B4-BE49-F238E27FC236}">
                <a16:creationId xmlns:a16="http://schemas.microsoft.com/office/drawing/2014/main" id="{78147A46-8D73-FA4C-9FEE-7046CC1DF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508500"/>
            <a:ext cx="358775" cy="2159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966" name="Text Box 34">
            <a:extLst>
              <a:ext uri="{FF2B5EF4-FFF2-40B4-BE49-F238E27FC236}">
                <a16:creationId xmlns:a16="http://schemas.microsoft.com/office/drawing/2014/main" id="{CB6AE295-F3CB-E546-A7CC-D465FDEF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Recursive call, base case</a:t>
            </a:r>
          </a:p>
        </p:txBody>
      </p:sp>
    </p:spTree>
    <p:extLst>
      <p:ext uri="{BB962C8B-B14F-4D97-AF65-F5344CB8AC3E}">
        <p14:creationId xmlns:p14="http://schemas.microsoft.com/office/powerpoint/2010/main" val="28820471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78769D0-BDBA-9D4E-9FBA-8821BD1E7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2919" y="-51535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Merge Sort - example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0B5D0AD4-476A-6C46-86D6-ACFC5C23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8C54A5-9BEB-6943-BAD1-A78A6D4F4FA3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36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41988" name="Group 3">
            <a:extLst>
              <a:ext uri="{FF2B5EF4-FFF2-40B4-BE49-F238E27FC236}">
                <a16:creationId xmlns:a16="http://schemas.microsoft.com/office/drawing/2014/main" id="{A1ABC0F1-00BA-C842-A763-768B2694D75B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41992" name="Rectangle 4">
              <a:extLst>
                <a:ext uri="{FF2B5EF4-FFF2-40B4-BE49-F238E27FC236}">
                  <a16:creationId xmlns:a16="http://schemas.microsoft.com/office/drawing/2014/main" id="{F7ECF444-1B7F-6440-9A76-005E584D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3" name="Rectangle 5">
              <a:extLst>
                <a:ext uri="{FF2B5EF4-FFF2-40B4-BE49-F238E27FC236}">
                  <a16:creationId xmlns:a16="http://schemas.microsoft.com/office/drawing/2014/main" id="{6EC1EBF8-F69E-DB46-AC80-2E05FDEFC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41994" name="Rectangle 6">
              <a:extLst>
                <a:ext uri="{FF2B5EF4-FFF2-40B4-BE49-F238E27FC236}">
                  <a16:creationId xmlns:a16="http://schemas.microsoft.com/office/drawing/2014/main" id="{5C4D3A8E-1DFE-8B49-A394-4F33817F6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9 4</a:t>
              </a:r>
            </a:p>
          </p:txBody>
        </p:sp>
        <p:sp>
          <p:nvSpPr>
            <p:cNvPr id="41995" name="Rectangle 7">
              <a:extLst>
                <a:ext uri="{FF2B5EF4-FFF2-40B4-BE49-F238E27FC236}">
                  <a16:creationId xmlns:a16="http://schemas.microsoft.com/office/drawing/2014/main" id="{78106B61-0C36-FE43-827D-8D1505B6A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1996" name="AutoShape 8">
              <a:extLst>
                <a:ext uri="{FF2B5EF4-FFF2-40B4-BE49-F238E27FC236}">
                  <a16:creationId xmlns:a16="http://schemas.microsoft.com/office/drawing/2014/main" id="{B9695A04-56F8-A74B-9127-9AB9EF03D1DA}"/>
                </a:ext>
              </a:extLst>
            </p:cNvPr>
            <p:cNvCxnSpPr>
              <a:cxnSpLocks noChangeShapeType="1"/>
              <a:stCxn id="41993" idx="2"/>
              <a:endCxn id="41994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9">
              <a:extLst>
                <a:ext uri="{FF2B5EF4-FFF2-40B4-BE49-F238E27FC236}">
                  <a16:creationId xmlns:a16="http://schemas.microsoft.com/office/drawing/2014/main" id="{9D35F19E-C439-594E-80C4-6D1C7AD1E95A}"/>
                </a:ext>
              </a:extLst>
            </p:cNvPr>
            <p:cNvCxnSpPr>
              <a:cxnSpLocks noChangeShapeType="1"/>
              <a:stCxn id="41993" idx="2"/>
              <a:endCxn id="41995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10">
              <a:extLst>
                <a:ext uri="{FF2B5EF4-FFF2-40B4-BE49-F238E27FC236}">
                  <a16:creationId xmlns:a16="http://schemas.microsoft.com/office/drawing/2014/main" id="{97496EF8-5356-9142-9875-CF295A408D86}"/>
                </a:ext>
              </a:extLst>
            </p:cNvPr>
            <p:cNvCxnSpPr>
              <a:cxnSpLocks noChangeShapeType="1"/>
              <a:stCxn id="41994" idx="2"/>
              <a:endCxn id="42000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11">
              <a:extLst>
                <a:ext uri="{FF2B5EF4-FFF2-40B4-BE49-F238E27FC236}">
                  <a16:creationId xmlns:a16="http://schemas.microsoft.com/office/drawing/2014/main" id="{D372A1A3-96D3-644E-9AC6-4E0C7F886701}"/>
                </a:ext>
              </a:extLst>
            </p:cNvPr>
            <p:cNvCxnSpPr>
              <a:cxnSpLocks noChangeShapeType="1"/>
              <a:stCxn id="41994" idx="2"/>
              <a:endCxn id="42001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0" name="Rectangle 12">
              <a:extLst>
                <a:ext uri="{FF2B5EF4-FFF2-40B4-BE49-F238E27FC236}">
                  <a16:creationId xmlns:a16="http://schemas.microsoft.com/office/drawing/2014/main" id="{4F18605D-A2A1-D441-A92C-F3E5892A8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2 7</a:t>
              </a:r>
              <a:endPara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001" name="Rectangle 13">
              <a:extLst>
                <a:ext uri="{FF2B5EF4-FFF2-40B4-BE49-F238E27FC236}">
                  <a16:creationId xmlns:a16="http://schemas.microsoft.com/office/drawing/2014/main" id="{9A7F348D-28A0-9544-AC72-84EE2465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2002" name="AutoShape 14">
              <a:extLst>
                <a:ext uri="{FF2B5EF4-FFF2-40B4-BE49-F238E27FC236}">
                  <a16:creationId xmlns:a16="http://schemas.microsoft.com/office/drawing/2014/main" id="{AF2181B4-02FF-5B40-A53B-2D2F715D12F4}"/>
                </a:ext>
              </a:extLst>
            </p:cNvPr>
            <p:cNvCxnSpPr>
              <a:cxnSpLocks noChangeShapeType="1"/>
              <a:stCxn id="41995" idx="2"/>
              <a:endCxn id="42012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3" name="AutoShape 15">
              <a:extLst>
                <a:ext uri="{FF2B5EF4-FFF2-40B4-BE49-F238E27FC236}">
                  <a16:creationId xmlns:a16="http://schemas.microsoft.com/office/drawing/2014/main" id="{EC246C48-2441-2B42-BC94-A6EF214A4FE3}"/>
                </a:ext>
              </a:extLst>
            </p:cNvPr>
            <p:cNvCxnSpPr>
              <a:cxnSpLocks noChangeShapeType="1"/>
              <a:stCxn id="41995" idx="2"/>
              <a:endCxn id="41992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4" name="Rectangle 16">
              <a:extLst>
                <a:ext uri="{FF2B5EF4-FFF2-40B4-BE49-F238E27FC236}">
                  <a16:creationId xmlns:a16="http://schemas.microsoft.com/office/drawing/2014/main" id="{557FB5A8-17B5-4F4F-8D41-04BF5703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2005" name="Rectangle 17">
              <a:extLst>
                <a:ext uri="{FF2B5EF4-FFF2-40B4-BE49-F238E27FC236}">
                  <a16:creationId xmlns:a16="http://schemas.microsoft.com/office/drawing/2014/main" id="{CA835434-58B4-FA47-B4E3-016B092E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cxnSp>
          <p:nvCxnSpPr>
            <p:cNvPr id="42006" name="AutoShape 18">
              <a:extLst>
                <a:ext uri="{FF2B5EF4-FFF2-40B4-BE49-F238E27FC236}">
                  <a16:creationId xmlns:a16="http://schemas.microsoft.com/office/drawing/2014/main" id="{B57D9DD3-96AA-6044-BF3A-666AAF6F6245}"/>
                </a:ext>
              </a:extLst>
            </p:cNvPr>
            <p:cNvCxnSpPr>
              <a:cxnSpLocks noChangeShapeType="1"/>
              <a:stCxn id="42000" idx="2"/>
              <a:endCxn id="42004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AutoShape 19">
              <a:extLst>
                <a:ext uri="{FF2B5EF4-FFF2-40B4-BE49-F238E27FC236}">
                  <a16:creationId xmlns:a16="http://schemas.microsoft.com/office/drawing/2014/main" id="{EBF7C4D8-1096-3949-B037-1CE054B6BB18}"/>
                </a:ext>
              </a:extLst>
            </p:cNvPr>
            <p:cNvCxnSpPr>
              <a:cxnSpLocks noChangeShapeType="1"/>
              <a:stCxn id="42000" idx="2"/>
              <a:endCxn id="42005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8" name="Rectangle 20">
              <a:extLst>
                <a:ext uri="{FF2B5EF4-FFF2-40B4-BE49-F238E27FC236}">
                  <a16:creationId xmlns:a16="http://schemas.microsoft.com/office/drawing/2014/main" id="{1AF64E1B-5C18-774A-A82E-8EDCCDE12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2009" name="Rectangle 21">
              <a:extLst>
                <a:ext uri="{FF2B5EF4-FFF2-40B4-BE49-F238E27FC236}">
                  <a16:creationId xmlns:a16="http://schemas.microsoft.com/office/drawing/2014/main" id="{DF2EE1CD-6715-914E-B4C9-7069433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2010" name="AutoShape 22">
              <a:extLst>
                <a:ext uri="{FF2B5EF4-FFF2-40B4-BE49-F238E27FC236}">
                  <a16:creationId xmlns:a16="http://schemas.microsoft.com/office/drawing/2014/main" id="{4150AFAB-1346-8145-BE2E-F7DDFD3A212F}"/>
                </a:ext>
              </a:extLst>
            </p:cNvPr>
            <p:cNvCxnSpPr>
              <a:cxnSpLocks noChangeShapeType="1"/>
              <a:stCxn id="42001" idx="2"/>
              <a:endCxn id="42008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1" name="AutoShape 23">
              <a:extLst>
                <a:ext uri="{FF2B5EF4-FFF2-40B4-BE49-F238E27FC236}">
                  <a16:creationId xmlns:a16="http://schemas.microsoft.com/office/drawing/2014/main" id="{ED5072EE-1A47-A047-A242-562E419403B5}"/>
                </a:ext>
              </a:extLst>
            </p:cNvPr>
            <p:cNvCxnSpPr>
              <a:cxnSpLocks noChangeShapeType="1"/>
              <a:stCxn id="42001" idx="2"/>
              <a:endCxn id="42009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2" name="Rectangle 24">
              <a:extLst>
                <a:ext uri="{FF2B5EF4-FFF2-40B4-BE49-F238E27FC236}">
                  <a16:creationId xmlns:a16="http://schemas.microsoft.com/office/drawing/2014/main" id="{A2737A4C-83F2-B943-9190-69FD47E1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2013" name="Rectangle 25">
              <a:extLst>
                <a:ext uri="{FF2B5EF4-FFF2-40B4-BE49-F238E27FC236}">
                  <a16:creationId xmlns:a16="http://schemas.microsoft.com/office/drawing/2014/main" id="{A89E55FD-DF22-3040-B2EA-09831D634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2014" name="Rectangle 26">
              <a:extLst>
                <a:ext uri="{FF2B5EF4-FFF2-40B4-BE49-F238E27FC236}">
                  <a16:creationId xmlns:a16="http://schemas.microsoft.com/office/drawing/2014/main" id="{D35FABEB-9E1D-DE4B-BA2E-73CD2090C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2015" name="AutoShape 27">
              <a:extLst>
                <a:ext uri="{FF2B5EF4-FFF2-40B4-BE49-F238E27FC236}">
                  <a16:creationId xmlns:a16="http://schemas.microsoft.com/office/drawing/2014/main" id="{7F53FE20-30CA-2847-B6DE-C3444DF1FB56}"/>
                </a:ext>
              </a:extLst>
            </p:cNvPr>
            <p:cNvCxnSpPr>
              <a:cxnSpLocks noChangeShapeType="1"/>
              <a:stCxn id="42012" idx="2"/>
              <a:endCxn id="42013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6" name="AutoShape 28">
              <a:extLst>
                <a:ext uri="{FF2B5EF4-FFF2-40B4-BE49-F238E27FC236}">
                  <a16:creationId xmlns:a16="http://schemas.microsoft.com/office/drawing/2014/main" id="{B5BE1F73-7C36-6A4F-9572-38B6D86FAFC8}"/>
                </a:ext>
              </a:extLst>
            </p:cNvPr>
            <p:cNvCxnSpPr>
              <a:cxnSpLocks noChangeShapeType="1"/>
              <a:stCxn id="42012" idx="2"/>
              <a:endCxn id="42014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7" name="Rectangle 29">
              <a:extLst>
                <a:ext uri="{FF2B5EF4-FFF2-40B4-BE49-F238E27FC236}">
                  <a16:creationId xmlns:a16="http://schemas.microsoft.com/office/drawing/2014/main" id="{FA669E47-DB99-8849-9FC7-0D2C859B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2018" name="Rectangle 30">
              <a:extLst>
                <a:ext uri="{FF2B5EF4-FFF2-40B4-BE49-F238E27FC236}">
                  <a16:creationId xmlns:a16="http://schemas.microsoft.com/office/drawing/2014/main" id="{192B620B-C3D6-2045-824F-5DF7092DB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2019" name="AutoShape 31">
              <a:extLst>
                <a:ext uri="{FF2B5EF4-FFF2-40B4-BE49-F238E27FC236}">
                  <a16:creationId xmlns:a16="http://schemas.microsoft.com/office/drawing/2014/main" id="{5E82499B-9272-524E-802B-C64F3F51C738}"/>
                </a:ext>
              </a:extLst>
            </p:cNvPr>
            <p:cNvCxnSpPr>
              <a:cxnSpLocks noChangeShapeType="1"/>
              <a:stCxn id="41992" idx="2"/>
              <a:endCxn id="42017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0" name="AutoShape 32">
              <a:extLst>
                <a:ext uri="{FF2B5EF4-FFF2-40B4-BE49-F238E27FC236}">
                  <a16:creationId xmlns:a16="http://schemas.microsoft.com/office/drawing/2014/main" id="{3EFEEE01-DB4A-0245-B3ED-14D6772495A1}"/>
                </a:ext>
              </a:extLst>
            </p:cNvPr>
            <p:cNvCxnSpPr>
              <a:cxnSpLocks noChangeShapeType="1"/>
              <a:stCxn id="41992" idx="2"/>
              <a:endCxn id="42018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89" name="Line 33">
            <a:extLst>
              <a:ext uri="{FF2B5EF4-FFF2-40B4-BE49-F238E27FC236}">
                <a16:creationId xmlns:a16="http://schemas.microsoft.com/office/drawing/2014/main" id="{83C3D753-49AB-8348-B6FA-11F2B0008E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508500"/>
            <a:ext cx="358775" cy="215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990" name="Line 34">
            <a:extLst>
              <a:ext uri="{FF2B5EF4-FFF2-40B4-BE49-F238E27FC236}">
                <a16:creationId xmlns:a16="http://schemas.microsoft.com/office/drawing/2014/main" id="{C5FD8FAB-3471-7F46-9C46-B2B789734D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4508500"/>
            <a:ext cx="360362" cy="215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991" name="Text Box 35">
            <a:extLst>
              <a:ext uri="{FF2B5EF4-FFF2-40B4-BE49-F238E27FC236}">
                <a16:creationId xmlns:a16="http://schemas.microsoft.com/office/drawing/2014/main" id="{1FE248EF-86CD-E144-93BA-C8298F97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4728617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A9203EB-2677-F44A-8C00-1627551F3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-65087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Merge Sort - example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24EA9079-349B-0D48-A023-E031BB82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7985CE-D741-394E-8E56-3B5FCDEA836E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37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43012" name="Group 3">
            <a:extLst>
              <a:ext uri="{FF2B5EF4-FFF2-40B4-BE49-F238E27FC236}">
                <a16:creationId xmlns:a16="http://schemas.microsoft.com/office/drawing/2014/main" id="{CC9AD1B6-564F-6C47-948B-6C39D24D5945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43018" name="Rectangle 4">
              <a:extLst>
                <a:ext uri="{FF2B5EF4-FFF2-40B4-BE49-F238E27FC236}">
                  <a16:creationId xmlns:a16="http://schemas.microsoft.com/office/drawing/2014/main" id="{5801BEBD-F676-B24D-BBA6-457BE50E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19" name="Rectangle 5">
              <a:extLst>
                <a:ext uri="{FF2B5EF4-FFF2-40B4-BE49-F238E27FC236}">
                  <a16:creationId xmlns:a16="http://schemas.microsoft.com/office/drawing/2014/main" id="{F4796500-023E-BA4C-A055-1B9558FC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43020" name="Rectangle 6">
              <a:extLst>
                <a:ext uri="{FF2B5EF4-FFF2-40B4-BE49-F238E27FC236}">
                  <a16:creationId xmlns:a16="http://schemas.microsoft.com/office/drawing/2014/main" id="{6A72F9DE-2885-9F42-BEA4-6981BC40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9 4</a:t>
              </a:r>
            </a:p>
          </p:txBody>
        </p:sp>
        <p:sp>
          <p:nvSpPr>
            <p:cNvPr id="43021" name="Rectangle 7">
              <a:extLst>
                <a:ext uri="{FF2B5EF4-FFF2-40B4-BE49-F238E27FC236}">
                  <a16:creationId xmlns:a16="http://schemas.microsoft.com/office/drawing/2014/main" id="{98858F03-A442-7C46-BE80-AB4091DB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3022" name="AutoShape 8">
              <a:extLst>
                <a:ext uri="{FF2B5EF4-FFF2-40B4-BE49-F238E27FC236}">
                  <a16:creationId xmlns:a16="http://schemas.microsoft.com/office/drawing/2014/main" id="{1AE726C0-827B-CA41-BDB1-EF89858B2092}"/>
                </a:ext>
              </a:extLst>
            </p:cNvPr>
            <p:cNvCxnSpPr>
              <a:cxnSpLocks noChangeShapeType="1"/>
              <a:stCxn id="43019" idx="2"/>
              <a:endCxn id="43020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3" name="AutoShape 9">
              <a:extLst>
                <a:ext uri="{FF2B5EF4-FFF2-40B4-BE49-F238E27FC236}">
                  <a16:creationId xmlns:a16="http://schemas.microsoft.com/office/drawing/2014/main" id="{37A91F6D-56B9-FC41-BB00-84C2115D8CD2}"/>
                </a:ext>
              </a:extLst>
            </p:cNvPr>
            <p:cNvCxnSpPr>
              <a:cxnSpLocks noChangeShapeType="1"/>
              <a:stCxn id="43019" idx="2"/>
              <a:endCxn id="43021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10">
              <a:extLst>
                <a:ext uri="{FF2B5EF4-FFF2-40B4-BE49-F238E27FC236}">
                  <a16:creationId xmlns:a16="http://schemas.microsoft.com/office/drawing/2014/main" id="{D94366BA-CDE7-6647-A921-6FA2771A695D}"/>
                </a:ext>
              </a:extLst>
            </p:cNvPr>
            <p:cNvCxnSpPr>
              <a:cxnSpLocks noChangeShapeType="1"/>
              <a:stCxn id="43020" idx="2"/>
              <a:endCxn id="43026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5" name="AutoShape 11">
              <a:extLst>
                <a:ext uri="{FF2B5EF4-FFF2-40B4-BE49-F238E27FC236}">
                  <a16:creationId xmlns:a16="http://schemas.microsoft.com/office/drawing/2014/main" id="{9455D005-2996-254E-84E7-207B0023C95C}"/>
                </a:ext>
              </a:extLst>
            </p:cNvPr>
            <p:cNvCxnSpPr>
              <a:cxnSpLocks noChangeShapeType="1"/>
              <a:stCxn id="43020" idx="2"/>
              <a:endCxn id="43027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6" name="Rectangle 12">
              <a:extLst>
                <a:ext uri="{FF2B5EF4-FFF2-40B4-BE49-F238E27FC236}">
                  <a16:creationId xmlns:a16="http://schemas.microsoft.com/office/drawing/2014/main" id="{EC678617-18BE-7B47-9E40-0CDEE7C14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2 7</a:t>
              </a:r>
              <a:endPara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3027" name="Rectangle 13">
              <a:extLst>
                <a:ext uri="{FF2B5EF4-FFF2-40B4-BE49-F238E27FC236}">
                  <a16:creationId xmlns:a16="http://schemas.microsoft.com/office/drawing/2014/main" id="{72A664BC-78D4-1245-8270-482A65BA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4 9</a:t>
              </a:r>
              <a:endParaRPr lang="en-US" altLang="zh-TW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3028" name="AutoShape 14">
              <a:extLst>
                <a:ext uri="{FF2B5EF4-FFF2-40B4-BE49-F238E27FC236}">
                  <a16:creationId xmlns:a16="http://schemas.microsoft.com/office/drawing/2014/main" id="{68D9C673-FFA8-564C-8C24-A6FFF4181260}"/>
                </a:ext>
              </a:extLst>
            </p:cNvPr>
            <p:cNvCxnSpPr>
              <a:cxnSpLocks noChangeShapeType="1"/>
              <a:stCxn id="43021" idx="2"/>
              <a:endCxn id="43036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15">
              <a:extLst>
                <a:ext uri="{FF2B5EF4-FFF2-40B4-BE49-F238E27FC236}">
                  <a16:creationId xmlns:a16="http://schemas.microsoft.com/office/drawing/2014/main" id="{C4CCDE62-1552-0A48-8A5A-D71ED8AF6A20}"/>
                </a:ext>
              </a:extLst>
            </p:cNvPr>
            <p:cNvCxnSpPr>
              <a:cxnSpLocks noChangeShapeType="1"/>
              <a:stCxn id="43021" idx="2"/>
              <a:endCxn id="43018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0" name="Rectangle 16">
              <a:extLst>
                <a:ext uri="{FF2B5EF4-FFF2-40B4-BE49-F238E27FC236}">
                  <a16:creationId xmlns:a16="http://schemas.microsoft.com/office/drawing/2014/main" id="{4F03DF50-AA8F-B040-96E2-5E102BD43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3031" name="Rectangle 17">
              <a:extLst>
                <a:ext uri="{FF2B5EF4-FFF2-40B4-BE49-F238E27FC236}">
                  <a16:creationId xmlns:a16="http://schemas.microsoft.com/office/drawing/2014/main" id="{A5DF9042-B321-2746-934F-0566437F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cxnSp>
          <p:nvCxnSpPr>
            <p:cNvPr id="43032" name="AutoShape 18">
              <a:extLst>
                <a:ext uri="{FF2B5EF4-FFF2-40B4-BE49-F238E27FC236}">
                  <a16:creationId xmlns:a16="http://schemas.microsoft.com/office/drawing/2014/main" id="{5E00D8FF-9DA7-BE4B-8822-9E06BF073838}"/>
                </a:ext>
              </a:extLst>
            </p:cNvPr>
            <p:cNvCxnSpPr>
              <a:cxnSpLocks noChangeShapeType="1"/>
              <a:stCxn id="43026" idx="2"/>
              <a:endCxn id="43030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AutoShape 19">
              <a:extLst>
                <a:ext uri="{FF2B5EF4-FFF2-40B4-BE49-F238E27FC236}">
                  <a16:creationId xmlns:a16="http://schemas.microsoft.com/office/drawing/2014/main" id="{0CCB1080-CD4F-3E42-8F4E-40BF5994D02F}"/>
                </a:ext>
              </a:extLst>
            </p:cNvPr>
            <p:cNvCxnSpPr>
              <a:cxnSpLocks noChangeShapeType="1"/>
              <a:stCxn id="43026" idx="2"/>
              <a:endCxn id="43031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4" name="AutoShape 22">
              <a:extLst>
                <a:ext uri="{FF2B5EF4-FFF2-40B4-BE49-F238E27FC236}">
                  <a16:creationId xmlns:a16="http://schemas.microsoft.com/office/drawing/2014/main" id="{5330871E-D977-C040-B4BA-7D307658346A}"/>
                </a:ext>
              </a:extLst>
            </p:cNvPr>
            <p:cNvCxnSpPr>
              <a:cxnSpLocks noChangeShapeType="1"/>
              <a:stCxn id="43027" idx="2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5" name="AutoShape 23">
              <a:extLst>
                <a:ext uri="{FF2B5EF4-FFF2-40B4-BE49-F238E27FC236}">
                  <a16:creationId xmlns:a16="http://schemas.microsoft.com/office/drawing/2014/main" id="{D8C9C3B3-9C7A-8A4A-876B-30ADB3E32265}"/>
                </a:ext>
              </a:extLst>
            </p:cNvPr>
            <p:cNvCxnSpPr>
              <a:cxnSpLocks noChangeShapeType="1"/>
              <a:stCxn id="43027" idx="2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6" name="Rectangle 24">
              <a:extLst>
                <a:ext uri="{FF2B5EF4-FFF2-40B4-BE49-F238E27FC236}">
                  <a16:creationId xmlns:a16="http://schemas.microsoft.com/office/drawing/2014/main" id="{97C57F87-B68F-F141-8BA9-303BEA0A8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37" name="Rectangle 25">
              <a:extLst>
                <a:ext uri="{FF2B5EF4-FFF2-40B4-BE49-F238E27FC236}">
                  <a16:creationId xmlns:a16="http://schemas.microsoft.com/office/drawing/2014/main" id="{69EAC213-84CB-F248-BBC5-C7E8FC6E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38" name="Rectangle 26">
              <a:extLst>
                <a:ext uri="{FF2B5EF4-FFF2-40B4-BE49-F238E27FC236}">
                  <a16:creationId xmlns:a16="http://schemas.microsoft.com/office/drawing/2014/main" id="{C3AFDBED-4289-064D-B169-6CD420C3B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3039" name="AutoShape 27">
              <a:extLst>
                <a:ext uri="{FF2B5EF4-FFF2-40B4-BE49-F238E27FC236}">
                  <a16:creationId xmlns:a16="http://schemas.microsoft.com/office/drawing/2014/main" id="{B43412B7-7619-4C4D-9202-96A6F83FF78F}"/>
                </a:ext>
              </a:extLst>
            </p:cNvPr>
            <p:cNvCxnSpPr>
              <a:cxnSpLocks noChangeShapeType="1"/>
              <a:stCxn id="43036" idx="2"/>
              <a:endCxn id="43037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0" name="AutoShape 28">
              <a:extLst>
                <a:ext uri="{FF2B5EF4-FFF2-40B4-BE49-F238E27FC236}">
                  <a16:creationId xmlns:a16="http://schemas.microsoft.com/office/drawing/2014/main" id="{0250B0F0-61EA-CD49-8D16-8368AD021369}"/>
                </a:ext>
              </a:extLst>
            </p:cNvPr>
            <p:cNvCxnSpPr>
              <a:cxnSpLocks noChangeShapeType="1"/>
              <a:stCxn id="43036" idx="2"/>
              <a:endCxn id="43038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1" name="Rectangle 29">
              <a:extLst>
                <a:ext uri="{FF2B5EF4-FFF2-40B4-BE49-F238E27FC236}">
                  <a16:creationId xmlns:a16="http://schemas.microsoft.com/office/drawing/2014/main" id="{301729DC-3F83-BB4C-9D13-641AD4DA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42" name="Rectangle 30">
              <a:extLst>
                <a:ext uri="{FF2B5EF4-FFF2-40B4-BE49-F238E27FC236}">
                  <a16:creationId xmlns:a16="http://schemas.microsoft.com/office/drawing/2014/main" id="{60D98060-0A22-2A4A-9F74-F9733192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3043" name="AutoShape 31">
              <a:extLst>
                <a:ext uri="{FF2B5EF4-FFF2-40B4-BE49-F238E27FC236}">
                  <a16:creationId xmlns:a16="http://schemas.microsoft.com/office/drawing/2014/main" id="{7B585D38-3368-284E-AB01-9DBFE8FEF73E}"/>
                </a:ext>
              </a:extLst>
            </p:cNvPr>
            <p:cNvCxnSpPr>
              <a:cxnSpLocks noChangeShapeType="1"/>
              <a:stCxn id="43018" idx="2"/>
              <a:endCxn id="43041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4" name="AutoShape 32">
              <a:extLst>
                <a:ext uri="{FF2B5EF4-FFF2-40B4-BE49-F238E27FC236}">
                  <a16:creationId xmlns:a16="http://schemas.microsoft.com/office/drawing/2014/main" id="{6B6C9C98-D94B-BC4A-A586-798677C16E53}"/>
                </a:ext>
              </a:extLst>
            </p:cNvPr>
            <p:cNvCxnSpPr>
              <a:cxnSpLocks noChangeShapeType="1"/>
              <a:stCxn id="43018" idx="2"/>
              <a:endCxn id="43042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3" name="Line 33">
            <a:extLst>
              <a:ext uri="{FF2B5EF4-FFF2-40B4-BE49-F238E27FC236}">
                <a16:creationId xmlns:a16="http://schemas.microsoft.com/office/drawing/2014/main" id="{8E302253-32D5-3941-A884-1A93C66877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5375" y="4508500"/>
            <a:ext cx="358775" cy="215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4" name="Line 34">
            <a:extLst>
              <a:ext uri="{FF2B5EF4-FFF2-40B4-BE49-F238E27FC236}">
                <a16:creationId xmlns:a16="http://schemas.microsoft.com/office/drawing/2014/main" id="{D6059CC7-63CA-364C-9793-62A54EEF6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188" y="4508500"/>
            <a:ext cx="360362" cy="215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5" name="Text Box 35">
            <a:extLst>
              <a:ext uri="{FF2B5EF4-FFF2-40B4-BE49-F238E27FC236}">
                <a16:creationId xmlns:a16="http://schemas.microsoft.com/office/drawing/2014/main" id="{F2F282C6-C58D-BA48-9A01-37D81B7C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Recursive call, base case, …, base case, merge</a:t>
            </a:r>
          </a:p>
        </p:txBody>
      </p:sp>
      <p:sp>
        <p:nvSpPr>
          <p:cNvPr id="43016" name="Rectangle 20">
            <a:extLst>
              <a:ext uri="{FF2B5EF4-FFF2-40B4-BE49-F238E27FC236}">
                <a16:creationId xmlns:a16="http://schemas.microsoft.com/office/drawing/2014/main" id="{57353C22-A45E-434E-A508-70DCB6CA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4797425"/>
            <a:ext cx="877887" cy="503238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9</a:t>
            </a:r>
            <a:r>
              <a: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  <a:sym typeface="Wingdings" pitchFamily="2" charset="2"/>
              </a:rPr>
              <a:t></a:t>
            </a:r>
            <a:r>
              <a: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3017" name="Rectangle 21">
            <a:extLst>
              <a:ext uri="{FF2B5EF4-FFF2-40B4-BE49-F238E27FC236}">
                <a16:creationId xmlns:a16="http://schemas.microsoft.com/office/drawing/2014/main" id="{75877A7E-8819-F044-B2FF-C9B2C6E4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797425"/>
            <a:ext cx="877888" cy="503238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4</a:t>
            </a:r>
            <a:r>
              <a: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  <a:sym typeface="Wingdings" pitchFamily="2" charset="2"/>
              </a:rPr>
              <a:t></a:t>
            </a:r>
            <a:r>
              <a: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95017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EDF4DA8-2967-4342-8878-673E719D3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2744" y="-30955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Merge Sort - example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5446BB68-6D47-C84D-AA25-759F211C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52310-006D-F446-8D93-9DC380A6A191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38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44036" name="Group 3">
            <a:extLst>
              <a:ext uri="{FF2B5EF4-FFF2-40B4-BE49-F238E27FC236}">
                <a16:creationId xmlns:a16="http://schemas.microsoft.com/office/drawing/2014/main" id="{EA2222C4-83AB-E24C-B5B0-E604774A0207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44040" name="Rectangle 4">
              <a:extLst>
                <a:ext uri="{FF2B5EF4-FFF2-40B4-BE49-F238E27FC236}">
                  <a16:creationId xmlns:a16="http://schemas.microsoft.com/office/drawing/2014/main" id="{47CF3FEC-7450-2F41-884A-954E6F36E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4041" name="Rectangle 5">
              <a:extLst>
                <a:ext uri="{FF2B5EF4-FFF2-40B4-BE49-F238E27FC236}">
                  <a16:creationId xmlns:a16="http://schemas.microsoft.com/office/drawing/2014/main" id="{0A74B268-8338-F14D-A44A-843274EA5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44042" name="Rectangle 6">
              <a:extLst>
                <a:ext uri="{FF2B5EF4-FFF2-40B4-BE49-F238E27FC236}">
                  <a16:creationId xmlns:a16="http://schemas.microsoft.com/office/drawing/2014/main" id="{FC7E75DD-1DA6-3840-8DB5-921441D0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72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2 4 7 9</a:t>
              </a:r>
              <a:endPara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043" name="Rectangle 7">
              <a:extLst>
                <a:ext uri="{FF2B5EF4-FFF2-40B4-BE49-F238E27FC236}">
                  <a16:creationId xmlns:a16="http://schemas.microsoft.com/office/drawing/2014/main" id="{402C99DB-4F34-AB41-9C8D-003B0960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4044" name="AutoShape 8">
              <a:extLst>
                <a:ext uri="{FF2B5EF4-FFF2-40B4-BE49-F238E27FC236}">
                  <a16:creationId xmlns:a16="http://schemas.microsoft.com/office/drawing/2014/main" id="{F6E5A2FF-A06D-3C4A-A9B1-AD40E887D8B6}"/>
                </a:ext>
              </a:extLst>
            </p:cNvPr>
            <p:cNvCxnSpPr>
              <a:cxnSpLocks noChangeShapeType="1"/>
              <a:stCxn id="44041" idx="2"/>
              <a:endCxn id="44042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5" name="AutoShape 9">
              <a:extLst>
                <a:ext uri="{FF2B5EF4-FFF2-40B4-BE49-F238E27FC236}">
                  <a16:creationId xmlns:a16="http://schemas.microsoft.com/office/drawing/2014/main" id="{5DDE65BA-FE4A-B248-B94C-173BEEC984CD}"/>
                </a:ext>
              </a:extLst>
            </p:cNvPr>
            <p:cNvCxnSpPr>
              <a:cxnSpLocks noChangeShapeType="1"/>
              <a:stCxn id="44041" idx="2"/>
              <a:endCxn id="44043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6" name="AutoShape 10">
              <a:extLst>
                <a:ext uri="{FF2B5EF4-FFF2-40B4-BE49-F238E27FC236}">
                  <a16:creationId xmlns:a16="http://schemas.microsoft.com/office/drawing/2014/main" id="{87F3934F-E9DA-7242-9649-A18CDB2A499B}"/>
                </a:ext>
              </a:extLst>
            </p:cNvPr>
            <p:cNvCxnSpPr>
              <a:cxnSpLocks noChangeShapeType="1"/>
              <a:stCxn id="44042" idx="2"/>
              <a:endCxn id="44048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AutoShape 11">
              <a:extLst>
                <a:ext uri="{FF2B5EF4-FFF2-40B4-BE49-F238E27FC236}">
                  <a16:creationId xmlns:a16="http://schemas.microsoft.com/office/drawing/2014/main" id="{02C8BB24-104D-0142-8F15-FF273321C345}"/>
                </a:ext>
              </a:extLst>
            </p:cNvPr>
            <p:cNvCxnSpPr>
              <a:cxnSpLocks noChangeShapeType="1"/>
              <a:stCxn id="44042" idx="2"/>
              <a:endCxn id="44049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8" name="Rectangle 12">
              <a:extLst>
                <a:ext uri="{FF2B5EF4-FFF2-40B4-BE49-F238E27FC236}">
                  <a16:creationId xmlns:a16="http://schemas.microsoft.com/office/drawing/2014/main" id="{563BC65C-98AD-7D46-B1D6-730BDD4E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2 7</a:t>
              </a:r>
              <a:endPara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049" name="Rectangle 13">
              <a:extLst>
                <a:ext uri="{FF2B5EF4-FFF2-40B4-BE49-F238E27FC236}">
                  <a16:creationId xmlns:a16="http://schemas.microsoft.com/office/drawing/2014/main" id="{A1EBC9BB-7484-1A44-BE96-E27A67C4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4 9</a:t>
              </a:r>
              <a:endParaRPr lang="en-US" altLang="zh-TW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4050" name="AutoShape 14">
              <a:extLst>
                <a:ext uri="{FF2B5EF4-FFF2-40B4-BE49-F238E27FC236}">
                  <a16:creationId xmlns:a16="http://schemas.microsoft.com/office/drawing/2014/main" id="{B422B18F-3A9B-F14D-9AD1-F2705A71F44E}"/>
                </a:ext>
              </a:extLst>
            </p:cNvPr>
            <p:cNvCxnSpPr>
              <a:cxnSpLocks noChangeShapeType="1"/>
              <a:stCxn id="44043" idx="2"/>
              <a:endCxn id="44060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15">
              <a:extLst>
                <a:ext uri="{FF2B5EF4-FFF2-40B4-BE49-F238E27FC236}">
                  <a16:creationId xmlns:a16="http://schemas.microsoft.com/office/drawing/2014/main" id="{980F6A40-49F4-5C46-B33F-9E72652C76D2}"/>
                </a:ext>
              </a:extLst>
            </p:cNvPr>
            <p:cNvCxnSpPr>
              <a:cxnSpLocks noChangeShapeType="1"/>
              <a:stCxn id="44043" idx="2"/>
              <a:endCxn id="44040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2" name="Rectangle 16">
              <a:extLst>
                <a:ext uri="{FF2B5EF4-FFF2-40B4-BE49-F238E27FC236}">
                  <a16:creationId xmlns:a16="http://schemas.microsoft.com/office/drawing/2014/main" id="{A5D88FD1-D19F-7A4C-9AD9-6978A32E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4053" name="Rectangle 17">
              <a:extLst>
                <a:ext uri="{FF2B5EF4-FFF2-40B4-BE49-F238E27FC236}">
                  <a16:creationId xmlns:a16="http://schemas.microsoft.com/office/drawing/2014/main" id="{94DA0A0C-4EA0-AF44-9D62-2B843736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cxnSp>
          <p:nvCxnSpPr>
            <p:cNvPr id="44054" name="AutoShape 18">
              <a:extLst>
                <a:ext uri="{FF2B5EF4-FFF2-40B4-BE49-F238E27FC236}">
                  <a16:creationId xmlns:a16="http://schemas.microsoft.com/office/drawing/2014/main" id="{D1D3D8C0-E4AC-D541-9E74-81B18033DD13}"/>
                </a:ext>
              </a:extLst>
            </p:cNvPr>
            <p:cNvCxnSpPr>
              <a:cxnSpLocks noChangeShapeType="1"/>
              <a:stCxn id="44048" idx="2"/>
              <a:endCxn id="44052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19">
              <a:extLst>
                <a:ext uri="{FF2B5EF4-FFF2-40B4-BE49-F238E27FC236}">
                  <a16:creationId xmlns:a16="http://schemas.microsoft.com/office/drawing/2014/main" id="{355861D4-56AC-454F-BF1E-2FBC21E5C3B8}"/>
                </a:ext>
              </a:extLst>
            </p:cNvPr>
            <p:cNvCxnSpPr>
              <a:cxnSpLocks noChangeShapeType="1"/>
              <a:stCxn id="44048" idx="2"/>
              <a:endCxn id="44053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6" name="Rectangle 20">
              <a:extLst>
                <a:ext uri="{FF2B5EF4-FFF2-40B4-BE49-F238E27FC236}">
                  <a16:creationId xmlns:a16="http://schemas.microsoft.com/office/drawing/2014/main" id="{2E42D7CA-27E1-C64E-AA1B-363A32DE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44057" name="Rectangle 21">
              <a:extLst>
                <a:ext uri="{FF2B5EF4-FFF2-40B4-BE49-F238E27FC236}">
                  <a16:creationId xmlns:a16="http://schemas.microsoft.com/office/drawing/2014/main" id="{CDC50C7D-8BF0-FC4A-896E-5C826CE8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4058" name="AutoShape 22">
              <a:extLst>
                <a:ext uri="{FF2B5EF4-FFF2-40B4-BE49-F238E27FC236}">
                  <a16:creationId xmlns:a16="http://schemas.microsoft.com/office/drawing/2014/main" id="{113EE4F2-C37B-6741-9A95-91B6C2A3A47C}"/>
                </a:ext>
              </a:extLst>
            </p:cNvPr>
            <p:cNvCxnSpPr>
              <a:cxnSpLocks noChangeShapeType="1"/>
              <a:stCxn id="44049" idx="2"/>
              <a:endCxn id="44056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9" name="AutoShape 23">
              <a:extLst>
                <a:ext uri="{FF2B5EF4-FFF2-40B4-BE49-F238E27FC236}">
                  <a16:creationId xmlns:a16="http://schemas.microsoft.com/office/drawing/2014/main" id="{DA4DA1D6-CAEF-1849-8EAB-2B26B37C801B}"/>
                </a:ext>
              </a:extLst>
            </p:cNvPr>
            <p:cNvCxnSpPr>
              <a:cxnSpLocks noChangeShapeType="1"/>
              <a:stCxn id="44049" idx="2"/>
              <a:endCxn id="44057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Rectangle 24">
              <a:extLst>
                <a:ext uri="{FF2B5EF4-FFF2-40B4-BE49-F238E27FC236}">
                  <a16:creationId xmlns:a16="http://schemas.microsoft.com/office/drawing/2014/main" id="{2EE76C56-E52A-164E-B4BD-053A8889D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4061" name="Rectangle 25">
              <a:extLst>
                <a:ext uri="{FF2B5EF4-FFF2-40B4-BE49-F238E27FC236}">
                  <a16:creationId xmlns:a16="http://schemas.microsoft.com/office/drawing/2014/main" id="{ED92A0F0-CA5B-404A-A260-0ED2AA9B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4062" name="Rectangle 26">
              <a:extLst>
                <a:ext uri="{FF2B5EF4-FFF2-40B4-BE49-F238E27FC236}">
                  <a16:creationId xmlns:a16="http://schemas.microsoft.com/office/drawing/2014/main" id="{4CA6627C-5859-604C-8535-5C1B5F40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4063" name="AutoShape 27">
              <a:extLst>
                <a:ext uri="{FF2B5EF4-FFF2-40B4-BE49-F238E27FC236}">
                  <a16:creationId xmlns:a16="http://schemas.microsoft.com/office/drawing/2014/main" id="{73D62E1F-969C-D241-9353-8139C1D12ABF}"/>
                </a:ext>
              </a:extLst>
            </p:cNvPr>
            <p:cNvCxnSpPr>
              <a:cxnSpLocks noChangeShapeType="1"/>
              <a:stCxn id="44060" idx="2"/>
              <a:endCxn id="44061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4" name="AutoShape 28">
              <a:extLst>
                <a:ext uri="{FF2B5EF4-FFF2-40B4-BE49-F238E27FC236}">
                  <a16:creationId xmlns:a16="http://schemas.microsoft.com/office/drawing/2014/main" id="{5551F306-1B96-864D-AE1A-2C4F6828B7A1}"/>
                </a:ext>
              </a:extLst>
            </p:cNvPr>
            <p:cNvCxnSpPr>
              <a:cxnSpLocks noChangeShapeType="1"/>
              <a:stCxn id="44060" idx="2"/>
              <a:endCxn id="44062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5" name="Rectangle 29">
              <a:extLst>
                <a:ext uri="{FF2B5EF4-FFF2-40B4-BE49-F238E27FC236}">
                  <a16:creationId xmlns:a16="http://schemas.microsoft.com/office/drawing/2014/main" id="{06AC11A7-F0D6-3B42-93AC-7A2C750B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sp>
          <p:nvSpPr>
            <p:cNvPr id="44066" name="Rectangle 30">
              <a:extLst>
                <a:ext uri="{FF2B5EF4-FFF2-40B4-BE49-F238E27FC236}">
                  <a16:creationId xmlns:a16="http://schemas.microsoft.com/office/drawing/2014/main" id="{BD8262E4-7D95-254E-89DB-84402A59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ea typeface="新細明體" panose="02020500000000000000" pitchFamily="18" charset="-120"/>
              </a:endParaRPr>
            </a:p>
          </p:txBody>
        </p:sp>
        <p:cxnSp>
          <p:nvCxnSpPr>
            <p:cNvPr id="44067" name="AutoShape 31">
              <a:extLst>
                <a:ext uri="{FF2B5EF4-FFF2-40B4-BE49-F238E27FC236}">
                  <a16:creationId xmlns:a16="http://schemas.microsoft.com/office/drawing/2014/main" id="{DEAC47E8-FD4B-FC4F-AC8C-71D52CFE7A06}"/>
                </a:ext>
              </a:extLst>
            </p:cNvPr>
            <p:cNvCxnSpPr>
              <a:cxnSpLocks noChangeShapeType="1"/>
              <a:stCxn id="44040" idx="2"/>
              <a:endCxn id="44065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8" name="AutoShape 32">
              <a:extLst>
                <a:ext uri="{FF2B5EF4-FFF2-40B4-BE49-F238E27FC236}">
                  <a16:creationId xmlns:a16="http://schemas.microsoft.com/office/drawing/2014/main" id="{2AAF676B-8E43-094F-BDCE-14DE9BF6918C}"/>
                </a:ext>
              </a:extLst>
            </p:cNvPr>
            <p:cNvCxnSpPr>
              <a:cxnSpLocks noChangeShapeType="1"/>
              <a:stCxn id="44040" idx="2"/>
              <a:endCxn id="44066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37" name="Line 33">
            <a:extLst>
              <a:ext uri="{FF2B5EF4-FFF2-40B4-BE49-F238E27FC236}">
                <a16:creationId xmlns:a16="http://schemas.microsoft.com/office/drawing/2014/main" id="{3EF38A33-37DA-024C-9311-2554895EBB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1775" y="3500438"/>
            <a:ext cx="647700" cy="288925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038" name="Line 34">
            <a:extLst>
              <a:ext uri="{FF2B5EF4-FFF2-40B4-BE49-F238E27FC236}">
                <a16:creationId xmlns:a16="http://schemas.microsoft.com/office/drawing/2014/main" id="{95FC7CE3-68AA-C445-A3FA-AF332D8D0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3500438"/>
            <a:ext cx="720725" cy="288925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039" name="Text Box 35">
            <a:extLst>
              <a:ext uri="{FF2B5EF4-FFF2-40B4-BE49-F238E27FC236}">
                <a16:creationId xmlns:a16="http://schemas.microsoft.com/office/drawing/2014/main" id="{B8FD0AD4-D51D-1843-B27C-05E7B79C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91804895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C470F33-CB8B-C042-AE8D-90DDA2CD7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5654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Merge Sort - example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13AF0292-DB4C-974D-9357-BE3754F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672A59-3E6E-1342-8100-D7BE11057B9C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39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45060" name="Group 3">
            <a:extLst>
              <a:ext uri="{FF2B5EF4-FFF2-40B4-BE49-F238E27FC236}">
                <a16:creationId xmlns:a16="http://schemas.microsoft.com/office/drawing/2014/main" id="{73AA42BE-A59A-7A45-9AA0-82C8E9A77DE6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45064" name="Rectangle 4">
              <a:extLst>
                <a:ext uri="{FF2B5EF4-FFF2-40B4-BE49-F238E27FC236}">
                  <a16:creationId xmlns:a16="http://schemas.microsoft.com/office/drawing/2014/main" id="{D2E0926E-1811-6B47-B8E3-C5C88EF8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6 1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1 6</a:t>
              </a:r>
            </a:p>
          </p:txBody>
        </p:sp>
        <p:sp>
          <p:nvSpPr>
            <p:cNvPr id="45065" name="Rectangle 5">
              <a:extLst>
                <a:ext uri="{FF2B5EF4-FFF2-40B4-BE49-F238E27FC236}">
                  <a16:creationId xmlns:a16="http://schemas.microsoft.com/office/drawing/2014/main" id="{BF3421BB-0784-3749-A874-9C11B7E6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7 2 9 4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 3 8 6 1</a:t>
              </a:r>
            </a:p>
          </p:txBody>
        </p:sp>
        <p:sp>
          <p:nvSpPr>
            <p:cNvPr id="45066" name="Rectangle 6">
              <a:extLst>
                <a:ext uri="{FF2B5EF4-FFF2-40B4-BE49-F238E27FC236}">
                  <a16:creationId xmlns:a16="http://schemas.microsoft.com/office/drawing/2014/main" id="{8E45454C-42BA-0140-A1E5-E250D44E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72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2 4 7 9</a:t>
              </a:r>
              <a:endPara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067" name="Rectangle 7">
              <a:extLst>
                <a:ext uri="{FF2B5EF4-FFF2-40B4-BE49-F238E27FC236}">
                  <a16:creationId xmlns:a16="http://schemas.microsoft.com/office/drawing/2014/main" id="{930C700D-9468-CD49-8822-439A187B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3 8 6 1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1 3 8 6</a:t>
              </a:r>
            </a:p>
          </p:txBody>
        </p:sp>
        <p:cxnSp>
          <p:nvCxnSpPr>
            <p:cNvPr id="45068" name="AutoShape 8">
              <a:extLst>
                <a:ext uri="{FF2B5EF4-FFF2-40B4-BE49-F238E27FC236}">
                  <a16:creationId xmlns:a16="http://schemas.microsoft.com/office/drawing/2014/main" id="{F1AB4EE0-2E0A-1447-969C-0EC5A1479BEE}"/>
                </a:ext>
              </a:extLst>
            </p:cNvPr>
            <p:cNvCxnSpPr>
              <a:cxnSpLocks noChangeShapeType="1"/>
              <a:stCxn id="45065" idx="2"/>
              <a:endCxn id="45066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AutoShape 9">
              <a:extLst>
                <a:ext uri="{FF2B5EF4-FFF2-40B4-BE49-F238E27FC236}">
                  <a16:creationId xmlns:a16="http://schemas.microsoft.com/office/drawing/2014/main" id="{43FFF17D-697D-3C47-8FB8-C8DC5B972E0A}"/>
                </a:ext>
              </a:extLst>
            </p:cNvPr>
            <p:cNvCxnSpPr>
              <a:cxnSpLocks noChangeShapeType="1"/>
              <a:stCxn id="45065" idx="2"/>
              <a:endCxn id="45067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AutoShape 10">
              <a:extLst>
                <a:ext uri="{FF2B5EF4-FFF2-40B4-BE49-F238E27FC236}">
                  <a16:creationId xmlns:a16="http://schemas.microsoft.com/office/drawing/2014/main" id="{A3C4EDB8-E15F-554C-BD78-F13714DDA50E}"/>
                </a:ext>
              </a:extLst>
            </p:cNvPr>
            <p:cNvCxnSpPr>
              <a:cxnSpLocks noChangeShapeType="1"/>
              <a:stCxn id="45066" idx="2"/>
              <a:endCxn id="45072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AutoShape 11">
              <a:extLst>
                <a:ext uri="{FF2B5EF4-FFF2-40B4-BE49-F238E27FC236}">
                  <a16:creationId xmlns:a16="http://schemas.microsoft.com/office/drawing/2014/main" id="{26C71F8F-609E-A943-B5E5-8DD1C29167A4}"/>
                </a:ext>
              </a:extLst>
            </p:cNvPr>
            <p:cNvCxnSpPr>
              <a:cxnSpLocks noChangeShapeType="1"/>
              <a:stCxn id="45066" idx="2"/>
              <a:endCxn id="45073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2" name="Rectangle 12">
              <a:extLst>
                <a:ext uri="{FF2B5EF4-FFF2-40B4-BE49-F238E27FC236}">
                  <a16:creationId xmlns:a16="http://schemas.microsoft.com/office/drawing/2014/main" id="{4CDA529B-E8ED-7D4B-B2C1-E2959490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2 7</a:t>
              </a:r>
              <a:endPara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073" name="Rectangle 13">
              <a:extLst>
                <a:ext uri="{FF2B5EF4-FFF2-40B4-BE49-F238E27FC236}">
                  <a16:creationId xmlns:a16="http://schemas.microsoft.com/office/drawing/2014/main" id="{C4B7B1E3-2142-5640-A2D0-B0EAF3B6E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4 9</a:t>
              </a:r>
              <a:endParaRPr lang="en-US" altLang="zh-TW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5074" name="AutoShape 14">
              <a:extLst>
                <a:ext uri="{FF2B5EF4-FFF2-40B4-BE49-F238E27FC236}">
                  <a16:creationId xmlns:a16="http://schemas.microsoft.com/office/drawing/2014/main" id="{828724AD-ACE4-B44D-846B-09E1F9706A0B}"/>
                </a:ext>
              </a:extLst>
            </p:cNvPr>
            <p:cNvCxnSpPr>
              <a:cxnSpLocks noChangeShapeType="1"/>
              <a:stCxn id="45067" idx="2"/>
              <a:endCxn id="45084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5" name="AutoShape 15">
              <a:extLst>
                <a:ext uri="{FF2B5EF4-FFF2-40B4-BE49-F238E27FC236}">
                  <a16:creationId xmlns:a16="http://schemas.microsoft.com/office/drawing/2014/main" id="{EEA951C3-D7C8-A742-AF6C-AC4E4A967B3E}"/>
                </a:ext>
              </a:extLst>
            </p:cNvPr>
            <p:cNvCxnSpPr>
              <a:cxnSpLocks noChangeShapeType="1"/>
              <a:stCxn id="45067" idx="2"/>
              <a:endCxn id="45064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6" name="Rectangle 16">
              <a:extLst>
                <a:ext uri="{FF2B5EF4-FFF2-40B4-BE49-F238E27FC236}">
                  <a16:creationId xmlns:a16="http://schemas.microsoft.com/office/drawing/2014/main" id="{DA47B483-016C-1C4C-9F52-6A683041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5077" name="Rectangle 17">
              <a:extLst>
                <a:ext uri="{FF2B5EF4-FFF2-40B4-BE49-F238E27FC236}">
                  <a16:creationId xmlns:a16="http://schemas.microsoft.com/office/drawing/2014/main" id="{C4B16C7C-7555-2247-BE04-6F9412E8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cxnSp>
          <p:nvCxnSpPr>
            <p:cNvPr id="45078" name="AutoShape 18">
              <a:extLst>
                <a:ext uri="{FF2B5EF4-FFF2-40B4-BE49-F238E27FC236}">
                  <a16:creationId xmlns:a16="http://schemas.microsoft.com/office/drawing/2014/main" id="{1361CDFB-B6D5-F346-ACB5-91AE050E2485}"/>
                </a:ext>
              </a:extLst>
            </p:cNvPr>
            <p:cNvCxnSpPr>
              <a:cxnSpLocks noChangeShapeType="1"/>
              <a:stCxn id="45072" idx="2"/>
              <a:endCxn id="45076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9" name="AutoShape 19">
              <a:extLst>
                <a:ext uri="{FF2B5EF4-FFF2-40B4-BE49-F238E27FC236}">
                  <a16:creationId xmlns:a16="http://schemas.microsoft.com/office/drawing/2014/main" id="{A9F9D8F1-6A48-7A4D-9B4F-A5766AC55BB6}"/>
                </a:ext>
              </a:extLst>
            </p:cNvPr>
            <p:cNvCxnSpPr>
              <a:cxnSpLocks noChangeShapeType="1"/>
              <a:stCxn id="45072" idx="2"/>
              <a:endCxn id="45077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80" name="Rectangle 20">
              <a:extLst>
                <a:ext uri="{FF2B5EF4-FFF2-40B4-BE49-F238E27FC236}">
                  <a16:creationId xmlns:a16="http://schemas.microsoft.com/office/drawing/2014/main" id="{804846C4-F521-CD40-BB08-B2802DC0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45081" name="Rectangle 21">
              <a:extLst>
                <a:ext uri="{FF2B5EF4-FFF2-40B4-BE49-F238E27FC236}">
                  <a16:creationId xmlns:a16="http://schemas.microsoft.com/office/drawing/2014/main" id="{30F65BB3-D208-244D-9F83-D1CD84A81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5082" name="AutoShape 22">
              <a:extLst>
                <a:ext uri="{FF2B5EF4-FFF2-40B4-BE49-F238E27FC236}">
                  <a16:creationId xmlns:a16="http://schemas.microsoft.com/office/drawing/2014/main" id="{01A8E814-4D43-1B48-82FA-2B6C6A841A62}"/>
                </a:ext>
              </a:extLst>
            </p:cNvPr>
            <p:cNvCxnSpPr>
              <a:cxnSpLocks noChangeShapeType="1"/>
              <a:stCxn id="45073" idx="2"/>
              <a:endCxn id="45080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83" name="AutoShape 23">
              <a:extLst>
                <a:ext uri="{FF2B5EF4-FFF2-40B4-BE49-F238E27FC236}">
                  <a16:creationId xmlns:a16="http://schemas.microsoft.com/office/drawing/2014/main" id="{F86BEA2A-A5F2-9B46-B7CB-5FFE0102F667}"/>
                </a:ext>
              </a:extLst>
            </p:cNvPr>
            <p:cNvCxnSpPr>
              <a:cxnSpLocks noChangeShapeType="1"/>
              <a:stCxn id="45073" idx="2"/>
              <a:endCxn id="45081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84" name="Rectangle 24">
              <a:extLst>
                <a:ext uri="{FF2B5EF4-FFF2-40B4-BE49-F238E27FC236}">
                  <a16:creationId xmlns:a16="http://schemas.microsoft.com/office/drawing/2014/main" id="{E19B991A-2FDA-ED44-9CFC-B2BDEEE4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3 8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3 8</a:t>
              </a:r>
            </a:p>
          </p:txBody>
        </p:sp>
        <p:sp>
          <p:nvSpPr>
            <p:cNvPr id="45085" name="Rectangle 25">
              <a:extLst>
                <a:ext uri="{FF2B5EF4-FFF2-40B4-BE49-F238E27FC236}">
                  <a16:creationId xmlns:a16="http://schemas.microsoft.com/office/drawing/2014/main" id="{02DBB7BF-8166-EC48-835C-429E7B7DD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5086" name="Rectangle 26">
              <a:extLst>
                <a:ext uri="{FF2B5EF4-FFF2-40B4-BE49-F238E27FC236}">
                  <a16:creationId xmlns:a16="http://schemas.microsoft.com/office/drawing/2014/main" id="{D609601D-1468-F54F-9474-F61A7A069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8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45087" name="AutoShape 27">
              <a:extLst>
                <a:ext uri="{FF2B5EF4-FFF2-40B4-BE49-F238E27FC236}">
                  <a16:creationId xmlns:a16="http://schemas.microsoft.com/office/drawing/2014/main" id="{01959583-D3C6-8E40-B066-2FB745C2A00E}"/>
                </a:ext>
              </a:extLst>
            </p:cNvPr>
            <p:cNvCxnSpPr>
              <a:cxnSpLocks noChangeShapeType="1"/>
              <a:stCxn id="45084" idx="2"/>
              <a:endCxn id="45085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88" name="AutoShape 28">
              <a:extLst>
                <a:ext uri="{FF2B5EF4-FFF2-40B4-BE49-F238E27FC236}">
                  <a16:creationId xmlns:a16="http://schemas.microsoft.com/office/drawing/2014/main" id="{433FB10C-F18E-B847-8734-FD3658566783}"/>
                </a:ext>
              </a:extLst>
            </p:cNvPr>
            <p:cNvCxnSpPr>
              <a:cxnSpLocks noChangeShapeType="1"/>
              <a:stCxn id="45084" idx="2"/>
              <a:endCxn id="45086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89" name="Rectangle 29">
              <a:extLst>
                <a:ext uri="{FF2B5EF4-FFF2-40B4-BE49-F238E27FC236}">
                  <a16:creationId xmlns:a16="http://schemas.microsoft.com/office/drawing/2014/main" id="{F0424CB3-69DF-4F4F-A815-3700CE23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6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5090" name="Rectangle 30">
              <a:extLst>
                <a:ext uri="{FF2B5EF4-FFF2-40B4-BE49-F238E27FC236}">
                  <a16:creationId xmlns:a16="http://schemas.microsoft.com/office/drawing/2014/main" id="{F0AEFB8F-2CF6-A548-85AE-9BA757A35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45091" name="AutoShape 31">
              <a:extLst>
                <a:ext uri="{FF2B5EF4-FFF2-40B4-BE49-F238E27FC236}">
                  <a16:creationId xmlns:a16="http://schemas.microsoft.com/office/drawing/2014/main" id="{1AE76BE3-9FA1-4B40-BFD5-5876ADA9AFE9}"/>
                </a:ext>
              </a:extLst>
            </p:cNvPr>
            <p:cNvCxnSpPr>
              <a:cxnSpLocks noChangeShapeType="1"/>
              <a:stCxn id="45064" idx="2"/>
              <a:endCxn id="45089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2" name="AutoShape 32">
              <a:extLst>
                <a:ext uri="{FF2B5EF4-FFF2-40B4-BE49-F238E27FC236}">
                  <a16:creationId xmlns:a16="http://schemas.microsoft.com/office/drawing/2014/main" id="{EF79E96C-ACB4-1044-92F6-72547C12EE92}"/>
                </a:ext>
              </a:extLst>
            </p:cNvPr>
            <p:cNvCxnSpPr>
              <a:cxnSpLocks noChangeShapeType="1"/>
              <a:stCxn id="45064" idx="2"/>
              <a:endCxn id="45090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61" name="Line 33">
            <a:extLst>
              <a:ext uri="{FF2B5EF4-FFF2-40B4-BE49-F238E27FC236}">
                <a16:creationId xmlns:a16="http://schemas.microsoft.com/office/drawing/2014/main" id="{9A41167C-98C6-C749-9BF0-CD3D0CD650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77050" y="3500438"/>
            <a:ext cx="647700" cy="288925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62" name="Line 34">
            <a:extLst>
              <a:ext uri="{FF2B5EF4-FFF2-40B4-BE49-F238E27FC236}">
                <a16:creationId xmlns:a16="http://schemas.microsoft.com/office/drawing/2014/main" id="{C4D79770-7798-FC45-A884-A29FBBB98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3500438"/>
            <a:ext cx="720725" cy="288925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63" name="Text Box 35">
            <a:extLst>
              <a:ext uri="{FF2B5EF4-FFF2-40B4-BE49-F238E27FC236}">
                <a16:creationId xmlns:a16="http://schemas.microsoft.com/office/drawing/2014/main" id="{7DD0D0B2-A2D1-0B4E-AA4C-D8AE449B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48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Recursive call, …, merge, merge</a:t>
            </a:r>
          </a:p>
        </p:txBody>
      </p:sp>
    </p:spTree>
    <p:extLst>
      <p:ext uri="{BB962C8B-B14F-4D97-AF65-F5344CB8AC3E}">
        <p14:creationId xmlns:p14="http://schemas.microsoft.com/office/powerpoint/2010/main" val="34365896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F80F79-07F9-7D43-BDB0-92FBBF9BE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609600" y="35312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Quick Sort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2336087-D50E-9C45-891E-EF4BE774B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253331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Efficient sorting algorithm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 of 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Divide and Conquer </a:t>
            </a:r>
            <a:r>
              <a:rPr lang="en-US" altLang="zh-CN" dirty="0">
                <a:ea typeface="宋体" panose="02010600030101010101" pitchFamily="2" charset="-122"/>
              </a:rPr>
              <a:t>algorithm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Two phases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Partition phase</a:t>
            </a:r>
          </a:p>
          <a:p>
            <a:pPr lvl="2" eaLnBrk="1" hangingPunct="1"/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Divides</a:t>
            </a:r>
            <a:r>
              <a:rPr lang="en-US" altLang="zh-CN" dirty="0">
                <a:ea typeface="宋体" panose="02010600030101010101" pitchFamily="2" charset="-122"/>
              </a:rPr>
              <a:t> the work into half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Sort phase</a:t>
            </a:r>
          </a:p>
          <a:p>
            <a:pPr lvl="2" eaLnBrk="1" hangingPunct="1"/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Conquers</a:t>
            </a:r>
            <a:r>
              <a:rPr lang="en-US" altLang="zh-CN" dirty="0">
                <a:ea typeface="宋体" panose="02010600030101010101" pitchFamily="2" charset="-122"/>
              </a:rPr>
              <a:t> the halves!</a:t>
            </a:r>
            <a:endParaRPr lang="en-US" altLang="zh-TW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63AA8968-9BB7-EC48-BD39-FC6681C5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67787-1C85-8C40-A6B9-B74B6F7C5B9E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4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49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7B7410D-BB63-CF41-8B73-E0CADA1BC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-29233"/>
            <a:ext cx="801528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Merge Sort - example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C0E7AA41-3136-8F41-A09F-890B9D6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6FA55D-9FDE-3148-B536-BDC69A8A504C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40</a:t>
            </a:fld>
            <a:endParaRPr lang="en-US" altLang="zh-TW" sz="1200">
              <a:solidFill>
                <a:srgbClr val="FFFFFF"/>
              </a:solidFill>
            </a:endParaRPr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id="{212AB737-5CE2-804B-B9F7-2C88C1485511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989138"/>
            <a:ext cx="8307388" cy="3311525"/>
            <a:chOff x="150" y="1253"/>
            <a:chExt cx="5233" cy="2086"/>
          </a:xfrm>
        </p:grpSpPr>
        <p:sp>
          <p:nvSpPr>
            <p:cNvPr id="46088" name="Rectangle 4">
              <a:extLst>
                <a:ext uri="{FF2B5EF4-FFF2-40B4-BE49-F238E27FC236}">
                  <a16:creationId xmlns:a16="http://schemas.microsoft.com/office/drawing/2014/main" id="{3BD141C7-1DD9-3542-B70A-4AD2EEDE0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6 1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1 6</a:t>
              </a:r>
            </a:p>
          </p:txBody>
        </p:sp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F7454FE7-A7E5-1D46-BE19-0DA56DB4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2585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7294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3861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12346789</a:t>
              </a:r>
              <a:endPara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AA440EF9-6AC2-EA4F-AC9C-CEF41BE8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72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2 4 7 9</a:t>
              </a:r>
              <a:endParaRPr lang="en-US" altLang="zh-TW" sz="2400" b="1">
                <a:solidFill>
                  <a:srgbClr val="FF330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33A35626-49D1-CF42-B651-20CACDDC5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1588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3 8 6 1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1 3 8 6</a:t>
              </a:r>
            </a:p>
          </p:txBody>
        </p:sp>
        <p:cxnSp>
          <p:nvCxnSpPr>
            <p:cNvPr id="46092" name="AutoShape 8">
              <a:extLst>
                <a:ext uri="{FF2B5EF4-FFF2-40B4-BE49-F238E27FC236}">
                  <a16:creationId xmlns:a16="http://schemas.microsoft.com/office/drawing/2014/main" id="{110836E9-2BC5-FC45-A668-7811606B7FA1}"/>
                </a:ext>
              </a:extLst>
            </p:cNvPr>
            <p:cNvCxnSpPr>
              <a:cxnSpLocks noChangeShapeType="1"/>
              <a:stCxn id="46089" idx="2"/>
              <a:endCxn id="46090" idx="0"/>
            </p:cNvCxnSpPr>
            <p:nvPr/>
          </p:nvCxnSpPr>
          <p:spPr bwMode="auto">
            <a:xfrm flipH="1">
              <a:off x="1451" y="1578"/>
              <a:ext cx="131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3" name="AutoShape 9">
              <a:extLst>
                <a:ext uri="{FF2B5EF4-FFF2-40B4-BE49-F238E27FC236}">
                  <a16:creationId xmlns:a16="http://schemas.microsoft.com/office/drawing/2014/main" id="{79EFA615-080F-2142-8EF4-F1E0F9EE2C1A}"/>
                </a:ext>
              </a:extLst>
            </p:cNvPr>
            <p:cNvCxnSpPr>
              <a:cxnSpLocks noChangeShapeType="1"/>
              <a:stCxn id="46089" idx="2"/>
              <a:endCxn id="46091" idx="0"/>
            </p:cNvCxnSpPr>
            <p:nvPr/>
          </p:nvCxnSpPr>
          <p:spPr bwMode="auto">
            <a:xfrm>
              <a:off x="2767" y="1578"/>
              <a:ext cx="13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4" name="AutoShape 10">
              <a:extLst>
                <a:ext uri="{FF2B5EF4-FFF2-40B4-BE49-F238E27FC236}">
                  <a16:creationId xmlns:a16="http://schemas.microsoft.com/office/drawing/2014/main" id="{F44DF431-D84C-0B42-8AA2-774FF0891F67}"/>
                </a:ext>
              </a:extLst>
            </p:cNvPr>
            <p:cNvCxnSpPr>
              <a:cxnSpLocks noChangeShapeType="1"/>
              <a:stCxn id="46090" idx="2"/>
              <a:endCxn id="46096" idx="0"/>
            </p:cNvCxnSpPr>
            <p:nvPr/>
          </p:nvCxnSpPr>
          <p:spPr bwMode="auto">
            <a:xfrm flipH="1">
              <a:off x="774" y="2167"/>
              <a:ext cx="677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5" name="AutoShape 11">
              <a:extLst>
                <a:ext uri="{FF2B5EF4-FFF2-40B4-BE49-F238E27FC236}">
                  <a16:creationId xmlns:a16="http://schemas.microsoft.com/office/drawing/2014/main" id="{9DC829FA-B71A-EE49-865D-F626FE92139E}"/>
                </a:ext>
              </a:extLst>
            </p:cNvPr>
            <p:cNvCxnSpPr>
              <a:cxnSpLocks noChangeShapeType="1"/>
              <a:stCxn id="46090" idx="2"/>
              <a:endCxn id="46097" idx="0"/>
            </p:cNvCxnSpPr>
            <p:nvPr/>
          </p:nvCxnSpPr>
          <p:spPr bwMode="auto">
            <a:xfrm>
              <a:off x="1451" y="2167"/>
              <a:ext cx="679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6" name="Rectangle 12">
              <a:extLst>
                <a:ext uri="{FF2B5EF4-FFF2-40B4-BE49-F238E27FC236}">
                  <a16:creationId xmlns:a16="http://schemas.microsoft.com/office/drawing/2014/main" id="{94E87FB4-9A02-704E-8C97-6A9D143D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2478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2 7</a:t>
              </a:r>
              <a:endParaRPr lang="en-US" altLang="zh-TW" sz="2400" b="1">
                <a:solidFill>
                  <a:srgbClr val="800080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097" name="Rectangle 13">
              <a:extLst>
                <a:ext uri="{FF2B5EF4-FFF2-40B4-BE49-F238E27FC236}">
                  <a16:creationId xmlns:a16="http://schemas.microsoft.com/office/drawing/2014/main" id="{1D8E8171-389D-5F46-A0BB-EBD6C7D5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|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4 9</a:t>
              </a:r>
              <a:endParaRPr lang="en-US" altLang="zh-TW">
                <a:latin typeface="Palatino Linotype" panose="0204050205050503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6098" name="AutoShape 14">
              <a:extLst>
                <a:ext uri="{FF2B5EF4-FFF2-40B4-BE49-F238E27FC236}">
                  <a16:creationId xmlns:a16="http://schemas.microsoft.com/office/drawing/2014/main" id="{E2B99E6F-4C05-AE40-B855-999E5CACB613}"/>
                </a:ext>
              </a:extLst>
            </p:cNvPr>
            <p:cNvCxnSpPr>
              <a:cxnSpLocks noChangeShapeType="1"/>
              <a:stCxn id="46091" idx="2"/>
              <a:endCxn id="46108" idx="0"/>
            </p:cNvCxnSpPr>
            <p:nvPr/>
          </p:nvCxnSpPr>
          <p:spPr bwMode="auto">
            <a:xfrm flipH="1">
              <a:off x="3400" y="2167"/>
              <a:ext cx="68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9" name="AutoShape 15">
              <a:extLst>
                <a:ext uri="{FF2B5EF4-FFF2-40B4-BE49-F238E27FC236}">
                  <a16:creationId xmlns:a16="http://schemas.microsoft.com/office/drawing/2014/main" id="{B3780C67-345C-614A-A082-97F99704A64A}"/>
                </a:ext>
              </a:extLst>
            </p:cNvPr>
            <p:cNvCxnSpPr>
              <a:cxnSpLocks noChangeShapeType="1"/>
              <a:stCxn id="46091" idx="2"/>
              <a:endCxn id="46088" idx="0"/>
            </p:cNvCxnSpPr>
            <p:nvPr/>
          </p:nvCxnSpPr>
          <p:spPr bwMode="auto">
            <a:xfrm>
              <a:off x="4082" y="2167"/>
              <a:ext cx="67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D74906B9-7F79-4E4C-AD37-DCEBD6524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AF8AAB68-FA79-944C-9BE4-02971F78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cxnSp>
          <p:nvCxnSpPr>
            <p:cNvPr id="46102" name="AutoShape 18">
              <a:extLst>
                <a:ext uri="{FF2B5EF4-FFF2-40B4-BE49-F238E27FC236}">
                  <a16:creationId xmlns:a16="http://schemas.microsoft.com/office/drawing/2014/main" id="{DE7F212F-3A94-9540-A013-65AFE69A5EB4}"/>
                </a:ext>
              </a:extLst>
            </p:cNvPr>
            <p:cNvCxnSpPr>
              <a:cxnSpLocks noChangeShapeType="1"/>
              <a:stCxn id="46096" idx="2"/>
              <a:endCxn id="46100" idx="0"/>
            </p:cNvCxnSpPr>
            <p:nvPr/>
          </p:nvCxnSpPr>
          <p:spPr bwMode="auto">
            <a:xfrm flipH="1">
              <a:off x="427" y="2803"/>
              <a:ext cx="347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3" name="AutoShape 19">
              <a:extLst>
                <a:ext uri="{FF2B5EF4-FFF2-40B4-BE49-F238E27FC236}">
                  <a16:creationId xmlns:a16="http://schemas.microsoft.com/office/drawing/2014/main" id="{CD776648-DB45-EF44-A388-DDA52C05669D}"/>
                </a:ext>
              </a:extLst>
            </p:cNvPr>
            <p:cNvCxnSpPr>
              <a:cxnSpLocks noChangeShapeType="1"/>
              <a:stCxn id="46096" idx="2"/>
              <a:endCxn id="46101" idx="0"/>
            </p:cNvCxnSpPr>
            <p:nvPr/>
          </p:nvCxnSpPr>
          <p:spPr bwMode="auto">
            <a:xfrm>
              <a:off x="774" y="2803"/>
              <a:ext cx="342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665B6E1F-44E0-4149-A399-4E5E1034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46105" name="Rectangle 21">
              <a:extLst>
                <a:ext uri="{FF2B5EF4-FFF2-40B4-BE49-F238E27FC236}">
                  <a16:creationId xmlns:a16="http://schemas.microsoft.com/office/drawing/2014/main" id="{CE9D6649-1ADC-6140-95EE-F47503D4D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6106" name="AutoShape 22">
              <a:extLst>
                <a:ext uri="{FF2B5EF4-FFF2-40B4-BE49-F238E27FC236}">
                  <a16:creationId xmlns:a16="http://schemas.microsoft.com/office/drawing/2014/main" id="{41E457EE-09A0-5D47-A2D8-E7001EE7E9A9}"/>
                </a:ext>
              </a:extLst>
            </p:cNvPr>
            <p:cNvCxnSpPr>
              <a:cxnSpLocks noChangeShapeType="1"/>
              <a:stCxn id="46097" idx="2"/>
              <a:endCxn id="46104" idx="0"/>
            </p:cNvCxnSpPr>
            <p:nvPr/>
          </p:nvCxnSpPr>
          <p:spPr bwMode="auto">
            <a:xfrm flipH="1">
              <a:off x="178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7" name="AutoShape 23">
              <a:extLst>
                <a:ext uri="{FF2B5EF4-FFF2-40B4-BE49-F238E27FC236}">
                  <a16:creationId xmlns:a16="http://schemas.microsoft.com/office/drawing/2014/main" id="{509122E0-5A0F-A447-B2E6-55CEDEAE97A3}"/>
                </a:ext>
              </a:extLst>
            </p:cNvPr>
            <p:cNvCxnSpPr>
              <a:cxnSpLocks noChangeShapeType="1"/>
              <a:stCxn id="46097" idx="2"/>
              <a:endCxn id="46105" idx="0"/>
            </p:cNvCxnSpPr>
            <p:nvPr/>
          </p:nvCxnSpPr>
          <p:spPr bwMode="auto">
            <a:xfrm>
              <a:off x="213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7C09F0EA-1F36-A440-95CA-48DC01044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129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3 8 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 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3 8</a:t>
              </a:r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6B5CBD2C-7CE4-374A-B1A6-A376646A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55519C7E-5DBB-EA4D-B163-3CE02D4C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8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46111" name="AutoShape 27">
              <a:extLst>
                <a:ext uri="{FF2B5EF4-FFF2-40B4-BE49-F238E27FC236}">
                  <a16:creationId xmlns:a16="http://schemas.microsoft.com/office/drawing/2014/main" id="{214A9475-95F4-2F4A-9BD2-1E41D2EDB910}"/>
                </a:ext>
              </a:extLst>
            </p:cNvPr>
            <p:cNvCxnSpPr>
              <a:cxnSpLocks noChangeShapeType="1"/>
              <a:stCxn id="46108" idx="2"/>
              <a:endCxn id="46109" idx="0"/>
            </p:cNvCxnSpPr>
            <p:nvPr/>
          </p:nvCxnSpPr>
          <p:spPr bwMode="auto">
            <a:xfrm flipH="1">
              <a:off x="3057" y="2802"/>
              <a:ext cx="343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2" name="AutoShape 28">
              <a:extLst>
                <a:ext uri="{FF2B5EF4-FFF2-40B4-BE49-F238E27FC236}">
                  <a16:creationId xmlns:a16="http://schemas.microsoft.com/office/drawing/2014/main" id="{D32E591A-2A38-3A44-9499-AE3E8536F557}"/>
                </a:ext>
              </a:extLst>
            </p:cNvPr>
            <p:cNvCxnSpPr>
              <a:cxnSpLocks noChangeShapeType="1"/>
              <a:stCxn id="46108" idx="2"/>
              <a:endCxn id="46110" idx="0"/>
            </p:cNvCxnSpPr>
            <p:nvPr/>
          </p:nvCxnSpPr>
          <p:spPr bwMode="auto">
            <a:xfrm>
              <a:off x="3400" y="2802"/>
              <a:ext cx="346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13" name="Rectangle 29">
              <a:extLst>
                <a:ext uri="{FF2B5EF4-FFF2-40B4-BE49-F238E27FC236}">
                  <a16:creationId xmlns:a16="http://schemas.microsoft.com/office/drawing/2014/main" id="{B85A8A26-EE85-A649-97A8-2046B06F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6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6114" name="Rectangle 30">
              <a:extLst>
                <a:ext uri="{FF2B5EF4-FFF2-40B4-BE49-F238E27FC236}">
                  <a16:creationId xmlns:a16="http://schemas.microsoft.com/office/drawing/2014/main" id="{C97EC142-8A60-D149-ACBF-31AFB45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22"/>
              <a:ext cx="553" cy="31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>
                  <a:solidFill>
                    <a:srgbClr val="800080"/>
                  </a:solidFill>
                  <a:latin typeface="Tahoma" panose="020B0604030504040204" pitchFamily="34" charset="0"/>
                  <a:ea typeface="新細明體" panose="02020500000000000000" pitchFamily="18" charset="-120"/>
                  <a:sym typeface="Wingdings" pitchFamily="2" charset="2"/>
                </a:rPr>
                <a:t></a:t>
              </a:r>
              <a:r>
                <a:rPr lang="en-US" altLang="zh-TW" sz="2400" b="1">
                  <a:solidFill>
                    <a:srgbClr val="FF3300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46115" name="AutoShape 31">
              <a:extLst>
                <a:ext uri="{FF2B5EF4-FFF2-40B4-BE49-F238E27FC236}">
                  <a16:creationId xmlns:a16="http://schemas.microsoft.com/office/drawing/2014/main" id="{AC516CA6-4E94-B24F-9576-A320EDBFF9B4}"/>
                </a:ext>
              </a:extLst>
            </p:cNvPr>
            <p:cNvCxnSpPr>
              <a:cxnSpLocks noChangeShapeType="1"/>
              <a:stCxn id="46088" idx="2"/>
              <a:endCxn id="46113" idx="0"/>
            </p:cNvCxnSpPr>
            <p:nvPr/>
          </p:nvCxnSpPr>
          <p:spPr bwMode="auto">
            <a:xfrm flipH="1">
              <a:off x="4418" y="2802"/>
              <a:ext cx="34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6" name="AutoShape 32">
              <a:extLst>
                <a:ext uri="{FF2B5EF4-FFF2-40B4-BE49-F238E27FC236}">
                  <a16:creationId xmlns:a16="http://schemas.microsoft.com/office/drawing/2014/main" id="{5279ACF4-FBF6-A44D-80FF-99C1BD9F7F44}"/>
                </a:ext>
              </a:extLst>
            </p:cNvPr>
            <p:cNvCxnSpPr>
              <a:cxnSpLocks noChangeShapeType="1"/>
              <a:stCxn id="46088" idx="2"/>
              <a:endCxn id="46114" idx="0"/>
            </p:cNvCxnSpPr>
            <p:nvPr/>
          </p:nvCxnSpPr>
          <p:spPr bwMode="auto">
            <a:xfrm>
              <a:off x="4760" y="2802"/>
              <a:ext cx="34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5" name="Line 33">
            <a:extLst>
              <a:ext uri="{FF2B5EF4-FFF2-40B4-BE49-F238E27FC236}">
                <a16:creationId xmlns:a16="http://schemas.microsoft.com/office/drawing/2014/main" id="{19F13C96-81F6-8841-8AB0-CD7594C033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19700" y="2565400"/>
            <a:ext cx="792163" cy="142875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6" name="Line 34">
            <a:extLst>
              <a:ext uri="{FF2B5EF4-FFF2-40B4-BE49-F238E27FC236}">
                <a16:creationId xmlns:a16="http://schemas.microsoft.com/office/drawing/2014/main" id="{94F3415E-14CC-484D-A111-46DBBF619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565400"/>
            <a:ext cx="792163" cy="142875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7" name="Text Box 35">
            <a:extLst>
              <a:ext uri="{FF2B5EF4-FFF2-40B4-BE49-F238E27FC236}">
                <a16:creationId xmlns:a16="http://schemas.microsoft.com/office/drawing/2014/main" id="{D8E31EDE-8955-DC42-8CEE-E952BCC3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1">
                <a:latin typeface="Palatino Linotype" panose="02040502050505030304" pitchFamily="18" charset="0"/>
                <a:ea typeface="新細明體" panose="02020500000000000000" pitchFamily="18" charset="-12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63139196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6A063D1-7B69-164C-A63E-853F59369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-91282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Merge Sort - analysis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000AAD3-7C1D-9B4B-9EE6-5BB389B2B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36957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The height h of the merge-sort tree is log n + 1 = </a:t>
            </a:r>
            <a:r>
              <a:rPr lang="en-US" altLang="zh-TW" sz="2000" dirty="0">
                <a:solidFill>
                  <a:srgbClr val="063DE8"/>
                </a:solidFill>
              </a:rPr>
              <a:t>O(log n)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TW" dirty="0"/>
              <a:t> at each recursive call we divide in half the sequence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The overall amount or work done at the nodes of depth </a:t>
            </a:r>
            <a:r>
              <a:rPr lang="en-US" altLang="zh-TW" sz="2000" i="1" dirty="0" err="1">
                <a:solidFill>
                  <a:srgbClr val="063DE8"/>
                </a:solidFill>
              </a:rPr>
              <a:t>i</a:t>
            </a:r>
            <a:r>
              <a:rPr lang="en-US" altLang="zh-TW" sz="2000" dirty="0"/>
              <a:t> is O(n)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TW" dirty="0"/>
              <a:t>we partition and merge 2</a:t>
            </a:r>
            <a:r>
              <a:rPr lang="en-US" altLang="zh-TW" baseline="30000" dirty="0"/>
              <a:t>i</a:t>
            </a:r>
            <a:r>
              <a:rPr lang="en-US" altLang="zh-TW" dirty="0"/>
              <a:t> sequences of size n/2</a:t>
            </a:r>
            <a:r>
              <a:rPr lang="en-US" altLang="zh-TW" baseline="30000" dirty="0"/>
              <a:t>i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TW" dirty="0"/>
              <a:t>we make 2</a:t>
            </a:r>
            <a:r>
              <a:rPr lang="en-US" altLang="zh-TW" baseline="30000" dirty="0"/>
              <a:t>i+1</a:t>
            </a:r>
            <a:r>
              <a:rPr lang="en-US" altLang="zh-TW" dirty="0"/>
              <a:t> recursive calls</a:t>
            </a:r>
            <a:endParaRPr lang="en-US" altLang="zh-TW" dirty="0">
              <a:solidFill>
                <a:srgbClr val="063DE8"/>
              </a:solidFill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Thus, the total running time of merge-sort is </a:t>
            </a:r>
            <a:r>
              <a:rPr lang="en-US" altLang="zh-TW" sz="2000" dirty="0">
                <a:solidFill>
                  <a:srgbClr val="063DE8"/>
                </a:solidFill>
              </a:rPr>
              <a:t>O(n log n)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63DE8"/>
              </a:solidFill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63DE8"/>
              </a:solidFill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63DE8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rgbClr val="063DE8"/>
                </a:solidFill>
              </a:rPr>
              <a:t> 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2E42D78E-13E2-1848-B7CD-7F1DDF932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70867E-4809-9F44-950E-0A6AA9558F1E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41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E163030D-3352-4C4F-A3CA-84678157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976688"/>
            <a:ext cx="590550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4182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D15388B-9C8A-2D42-A09A-AA0E23E51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3010" y="0"/>
            <a:ext cx="99822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Merge Sort </a:t>
            </a:r>
            <a:r>
              <a:rPr lang="en-US" altLang="zh-TW" dirty="0">
                <a:latin typeface="Palatino Linotype" panose="0204050205050503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sample code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3CF7727-4E5C-0F4A-BD3A-A71D3E83B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9641" y="1676400"/>
            <a:ext cx="79248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mergesort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(int low, int high)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	if (low&lt;high)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	{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		int middle=(</a:t>
            </a:r>
            <a:r>
              <a:rPr lang="en-US" altLang="en-US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low+high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)/2;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mergesort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(low, middle);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mergesort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(middle+1,  high);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		merge(low, middle, high);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 	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  <a:endParaRPr lang="en-US" altLang="zh-TW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40EFFDEF-74B3-1F42-888B-84BA02487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0F1290-B8C7-694C-A71F-5642FE62A34E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42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85896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48453BE-B9FF-5949-9C74-CC2F49086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7713" y="990600"/>
            <a:ext cx="8015287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Merge Sort </a:t>
            </a:r>
            <a:r>
              <a:rPr lang="en-US" altLang="zh-TW">
                <a:latin typeface="Palatino Linotype" panose="0204050205050503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sample code (cont.)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054DF59-58AB-FE4B-B832-E569916214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2362200"/>
            <a:ext cx="7620000" cy="384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void merge(int low, int middle, int high)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int i, j, k;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// copy both halves of a to auxiliary array b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for (i=low; i&lt;=high; i++)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	b[i]=a[i];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i=low; j=middle+1; k=low;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// copy back next-greatest element at each time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while (i&lt;=middle &amp;&amp; j&lt;=high)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	if (b[i]&lt;=b[j]) 	a[k++]=b[i++];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	else 		a[k++]=b[j++];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// copy back remaining elements of first half (if any)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while (i&lt;=middle)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		a[k++]=b[i++];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TW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56" name="Slide Number Placeholder 6">
            <a:extLst>
              <a:ext uri="{FF2B5EF4-FFF2-40B4-BE49-F238E27FC236}">
                <a16:creationId xmlns:a16="http://schemas.microsoft.com/office/drawing/2014/main" id="{B46D7722-0FF4-AF4A-AC9C-721E0AF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F603A6-A326-7345-B552-99A5D8306BDB}" type="slidenum">
              <a:rPr lang="en-US" altLang="zh-TW" sz="1200">
                <a:solidFill>
                  <a:srgbClr val="FFFFFF"/>
                </a:solidFill>
              </a:rPr>
              <a:pPr eaLnBrk="1" hangingPunct="1"/>
              <a:t>43</a:t>
            </a:fld>
            <a:endParaRPr lang="en-US" altLang="zh-TW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2103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7250939A-BF1E-A14D-ABD7-26737C0B55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7F46C4-2B32-F842-82E1-23DB987DC5DE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0F0B3D9-7EAF-7E49-874B-AA0C300F8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488" y="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Heap data structure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8E9D7BF-4264-2D44-8AEC-4F5D688D9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algn="just" eaLnBrk="1" hangingPunct="1"/>
            <a:r>
              <a:rPr lang="en-US" altLang="en-US" dirty="0"/>
              <a:t>Binary tree</a:t>
            </a:r>
          </a:p>
          <a:p>
            <a:pPr marL="533400" indent="-533400" algn="just" eaLnBrk="1" hangingPunct="1"/>
            <a:endParaRPr lang="en-US" altLang="en-US" dirty="0"/>
          </a:p>
          <a:p>
            <a:pPr marL="533400" indent="-533400" algn="just" eaLnBrk="1" hangingPunct="1"/>
            <a:r>
              <a:rPr lang="en-US" altLang="en-US" dirty="0"/>
              <a:t>Balanced</a:t>
            </a:r>
          </a:p>
          <a:p>
            <a:pPr marL="533400" indent="-533400" algn="just" eaLnBrk="1" hangingPunct="1"/>
            <a:endParaRPr lang="en-US" altLang="en-US" dirty="0"/>
          </a:p>
          <a:p>
            <a:pPr marL="533400" indent="-533400" algn="just" eaLnBrk="1" hangingPunct="1"/>
            <a:r>
              <a:rPr lang="en-US" altLang="en-US" dirty="0"/>
              <a:t>Left-justified or Complete</a:t>
            </a:r>
          </a:p>
          <a:p>
            <a:pPr marL="533400" indent="-533400" algn="just" eaLnBrk="1" hangingPunct="1"/>
            <a:endParaRPr lang="en-US" altLang="en-US" dirty="0"/>
          </a:p>
          <a:p>
            <a:pPr marL="533400" indent="-533400" algn="just" eaLnBrk="1" hangingPunct="1"/>
            <a:r>
              <a:rPr lang="en-US" altLang="en-US" dirty="0"/>
              <a:t>(Max) Heap property: no node has a value greater than the value in its parent</a:t>
            </a:r>
          </a:p>
          <a:p>
            <a:pPr marL="533400" indent="-533400" algn="just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5933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C3307DCE-A297-BD43-B9BF-070122812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E74C6A-B1EB-3640-9D60-E3F95F469371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B17D45D-5C67-CB4C-9E98-6AC17CBD1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7062" y="-29737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Balanced binary trees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CAABD96-6FBE-5141-8077-E75F9A8C0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066800"/>
            <a:ext cx="8575675" cy="2308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Recall: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chemeClr val="tx2"/>
                </a:solidFill>
              </a:rPr>
              <a:t>depth of a node</a:t>
            </a:r>
            <a:r>
              <a:rPr lang="en-US" altLang="en-US" dirty="0"/>
              <a:t> is its distance from the root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chemeClr val="tx2"/>
                </a:solidFill>
              </a:rPr>
              <a:t>depth of a tree</a:t>
            </a:r>
            <a:r>
              <a:rPr lang="en-US" altLang="en-US" dirty="0"/>
              <a:t> is the depth of the deepest node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A binary tree of depth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chemeClr val="tx2"/>
                </a:solidFill>
              </a:rPr>
              <a:t>balanced</a:t>
            </a:r>
            <a:r>
              <a:rPr lang="en-US" altLang="en-US" dirty="0"/>
              <a:t> if all the nodes at depths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 dirty="0"/>
              <a:t> through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n-2</a:t>
            </a:r>
            <a:r>
              <a:rPr lang="en-US" altLang="en-US" dirty="0"/>
              <a:t> have two children</a:t>
            </a:r>
          </a:p>
        </p:txBody>
      </p:sp>
      <p:grpSp>
        <p:nvGrpSpPr>
          <p:cNvPr id="2" name="Group 101">
            <a:extLst>
              <a:ext uri="{FF2B5EF4-FFF2-40B4-BE49-F238E27FC236}">
                <a16:creationId xmlns:a16="http://schemas.microsoft.com/office/drawing/2014/main" id="{A745399B-FBA1-6E41-B834-57BEADF9D7F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191000"/>
            <a:ext cx="2438400" cy="1600200"/>
            <a:chOff x="384" y="2640"/>
            <a:chExt cx="1536" cy="1008"/>
          </a:xfrm>
        </p:grpSpPr>
        <p:sp>
          <p:nvSpPr>
            <p:cNvPr id="51258" name="Text Box 4">
              <a:extLst>
                <a:ext uri="{FF2B5EF4-FFF2-40B4-BE49-F238E27FC236}">
                  <a16:creationId xmlns:a16="http://schemas.microsoft.com/office/drawing/2014/main" id="{EDFD8D18-6C1B-FF47-B762-6EC88939F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60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Balanced</a:t>
              </a:r>
            </a:p>
          </p:txBody>
        </p:sp>
        <p:sp>
          <p:nvSpPr>
            <p:cNvPr id="51259" name="Oval 7">
              <a:extLst>
                <a:ext uri="{FF2B5EF4-FFF2-40B4-BE49-F238E27FC236}">
                  <a16:creationId xmlns:a16="http://schemas.microsoft.com/office/drawing/2014/main" id="{C0DD94FF-67E6-0647-BD5A-0440FDC0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0" name="Oval 8">
              <a:extLst>
                <a:ext uri="{FF2B5EF4-FFF2-40B4-BE49-F238E27FC236}">
                  <a16:creationId xmlns:a16="http://schemas.microsoft.com/office/drawing/2014/main" id="{AD7ECDD6-447C-0542-A4E0-47FB0471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1" name="Oval 9">
              <a:extLst>
                <a:ext uri="{FF2B5EF4-FFF2-40B4-BE49-F238E27FC236}">
                  <a16:creationId xmlns:a16="http://schemas.microsoft.com/office/drawing/2014/main" id="{8BC86F7A-6609-3149-9CD0-9501D5EAB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2" name="Oval 10">
              <a:extLst>
                <a:ext uri="{FF2B5EF4-FFF2-40B4-BE49-F238E27FC236}">
                  <a16:creationId xmlns:a16="http://schemas.microsoft.com/office/drawing/2014/main" id="{40310730-DF6E-E244-90AA-17498F8C7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3" name="Oval 11">
              <a:extLst>
                <a:ext uri="{FF2B5EF4-FFF2-40B4-BE49-F238E27FC236}">
                  <a16:creationId xmlns:a16="http://schemas.microsoft.com/office/drawing/2014/main" id="{70F87E93-641A-864F-AD73-C537FF974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4" name="Oval 12">
              <a:extLst>
                <a:ext uri="{FF2B5EF4-FFF2-40B4-BE49-F238E27FC236}">
                  <a16:creationId xmlns:a16="http://schemas.microsoft.com/office/drawing/2014/main" id="{E0B7E069-A8C7-FA4B-B0AB-0F8637C5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5" name="Oval 13">
              <a:extLst>
                <a:ext uri="{FF2B5EF4-FFF2-40B4-BE49-F238E27FC236}">
                  <a16:creationId xmlns:a16="http://schemas.microsoft.com/office/drawing/2014/main" id="{7FA2EF3F-853D-8949-8561-FBAD2F0C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66" name="Line 15">
              <a:extLst>
                <a:ext uri="{FF2B5EF4-FFF2-40B4-BE49-F238E27FC236}">
                  <a16:creationId xmlns:a16="http://schemas.microsoft.com/office/drawing/2014/main" id="{AA02B3E5-BDC2-764D-BE40-811908712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Line 16">
              <a:extLst>
                <a:ext uri="{FF2B5EF4-FFF2-40B4-BE49-F238E27FC236}">
                  <a16:creationId xmlns:a16="http://schemas.microsoft.com/office/drawing/2014/main" id="{CD5940F0-1813-804C-BAFF-03156E61F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Line 17">
              <a:extLst>
                <a:ext uri="{FF2B5EF4-FFF2-40B4-BE49-F238E27FC236}">
                  <a16:creationId xmlns:a16="http://schemas.microsoft.com/office/drawing/2014/main" id="{5C9A3805-353D-074E-A895-A27ECC8F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Line 18">
              <a:extLst>
                <a:ext uri="{FF2B5EF4-FFF2-40B4-BE49-F238E27FC236}">
                  <a16:creationId xmlns:a16="http://schemas.microsoft.com/office/drawing/2014/main" id="{0C6DA371-98E0-294A-9DE4-946610B2D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Line 19">
              <a:extLst>
                <a:ext uri="{FF2B5EF4-FFF2-40B4-BE49-F238E27FC236}">
                  <a16:creationId xmlns:a16="http://schemas.microsoft.com/office/drawing/2014/main" id="{5BDCA10C-8A72-304D-B87A-37E5DFA7B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1" name="Line 20">
              <a:extLst>
                <a:ext uri="{FF2B5EF4-FFF2-40B4-BE49-F238E27FC236}">
                  <a16:creationId xmlns:a16="http://schemas.microsoft.com/office/drawing/2014/main" id="{3D2A779C-A4C3-D048-B342-54A9CD6F8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Oval 25">
              <a:extLst>
                <a:ext uri="{FF2B5EF4-FFF2-40B4-BE49-F238E27FC236}">
                  <a16:creationId xmlns:a16="http://schemas.microsoft.com/office/drawing/2014/main" id="{1AEFCB8F-470D-4C45-92B1-C7BA9BCB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3" name="Oval 26">
              <a:extLst>
                <a:ext uri="{FF2B5EF4-FFF2-40B4-BE49-F238E27FC236}">
                  <a16:creationId xmlns:a16="http://schemas.microsoft.com/office/drawing/2014/main" id="{83C18106-6F64-0749-9D54-372AB1F4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4" name="Oval 27">
              <a:extLst>
                <a:ext uri="{FF2B5EF4-FFF2-40B4-BE49-F238E27FC236}">
                  <a16:creationId xmlns:a16="http://schemas.microsoft.com/office/drawing/2014/main" id="{76D223A2-9D89-CD4D-AAAC-AD1FCF69F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5" name="Oval 28">
              <a:extLst>
                <a:ext uri="{FF2B5EF4-FFF2-40B4-BE49-F238E27FC236}">
                  <a16:creationId xmlns:a16="http://schemas.microsoft.com/office/drawing/2014/main" id="{BA7E2B81-2805-8F47-9601-DE635D9C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6" name="Oval 29">
              <a:extLst>
                <a:ext uri="{FF2B5EF4-FFF2-40B4-BE49-F238E27FC236}">
                  <a16:creationId xmlns:a16="http://schemas.microsoft.com/office/drawing/2014/main" id="{3001E538-C72B-674A-8553-ECC565BE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7" name="Oval 30">
              <a:extLst>
                <a:ext uri="{FF2B5EF4-FFF2-40B4-BE49-F238E27FC236}">
                  <a16:creationId xmlns:a16="http://schemas.microsoft.com/office/drawing/2014/main" id="{888E0BB9-80A0-2C43-8E1E-9319A63BA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8" name="Oval 31">
              <a:extLst>
                <a:ext uri="{FF2B5EF4-FFF2-40B4-BE49-F238E27FC236}">
                  <a16:creationId xmlns:a16="http://schemas.microsoft.com/office/drawing/2014/main" id="{7972AE4F-9EF9-634D-9D56-A7A48501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79" name="Line 32">
              <a:extLst>
                <a:ext uri="{FF2B5EF4-FFF2-40B4-BE49-F238E27FC236}">
                  <a16:creationId xmlns:a16="http://schemas.microsoft.com/office/drawing/2014/main" id="{DB1A94AF-9705-0248-9937-55D52486E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0" name="Line 33">
              <a:extLst>
                <a:ext uri="{FF2B5EF4-FFF2-40B4-BE49-F238E27FC236}">
                  <a16:creationId xmlns:a16="http://schemas.microsoft.com/office/drawing/2014/main" id="{62977727-0175-C940-9717-DAAF013C9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Line 34">
              <a:extLst>
                <a:ext uri="{FF2B5EF4-FFF2-40B4-BE49-F238E27FC236}">
                  <a16:creationId xmlns:a16="http://schemas.microsoft.com/office/drawing/2014/main" id="{3BD77F9C-63DD-E644-A7F8-BD87FE44B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Line 35">
              <a:extLst>
                <a:ext uri="{FF2B5EF4-FFF2-40B4-BE49-F238E27FC236}">
                  <a16:creationId xmlns:a16="http://schemas.microsoft.com/office/drawing/2014/main" id="{B9A4835F-334A-AF45-B763-45D4F06EE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Line 36">
              <a:extLst>
                <a:ext uri="{FF2B5EF4-FFF2-40B4-BE49-F238E27FC236}">
                  <a16:creationId xmlns:a16="http://schemas.microsoft.com/office/drawing/2014/main" id="{DD5A0DF1-11CB-F44C-9B17-99D78978C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4" name="Line 37">
              <a:extLst>
                <a:ext uri="{FF2B5EF4-FFF2-40B4-BE49-F238E27FC236}">
                  <a16:creationId xmlns:a16="http://schemas.microsoft.com/office/drawing/2014/main" id="{D863E763-E9AF-DD4B-8206-852AE435A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5" name="Oval 38">
              <a:extLst>
                <a:ext uri="{FF2B5EF4-FFF2-40B4-BE49-F238E27FC236}">
                  <a16:creationId xmlns:a16="http://schemas.microsoft.com/office/drawing/2014/main" id="{3F10A6CE-0412-EF49-9505-71E18C83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86" name="Line 39">
              <a:extLst>
                <a:ext uri="{FF2B5EF4-FFF2-40B4-BE49-F238E27FC236}">
                  <a16:creationId xmlns:a16="http://schemas.microsoft.com/office/drawing/2014/main" id="{8A6380D9-3F25-9545-BE40-85E0E8930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7" name="Line 40">
              <a:extLst>
                <a:ext uri="{FF2B5EF4-FFF2-40B4-BE49-F238E27FC236}">
                  <a16:creationId xmlns:a16="http://schemas.microsoft.com/office/drawing/2014/main" id="{46C7E4BE-DFAE-2345-8782-31D1D5C20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2">
            <a:extLst>
              <a:ext uri="{FF2B5EF4-FFF2-40B4-BE49-F238E27FC236}">
                <a16:creationId xmlns:a16="http://schemas.microsoft.com/office/drawing/2014/main" id="{A5E876E4-977D-5E4D-87C3-6085BE55B0A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91000"/>
            <a:ext cx="2286000" cy="1600200"/>
            <a:chOff x="2208" y="2640"/>
            <a:chExt cx="1440" cy="1008"/>
          </a:xfrm>
        </p:grpSpPr>
        <p:sp>
          <p:nvSpPr>
            <p:cNvPr id="51236" name="Text Box 6">
              <a:extLst>
                <a:ext uri="{FF2B5EF4-FFF2-40B4-BE49-F238E27FC236}">
                  <a16:creationId xmlns:a16="http://schemas.microsoft.com/office/drawing/2014/main" id="{B9394220-33E3-A34E-8500-24232187E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36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Balanced</a:t>
              </a:r>
            </a:p>
          </p:txBody>
        </p:sp>
        <p:sp>
          <p:nvSpPr>
            <p:cNvPr id="51237" name="Oval 43">
              <a:extLst>
                <a:ext uri="{FF2B5EF4-FFF2-40B4-BE49-F238E27FC236}">
                  <a16:creationId xmlns:a16="http://schemas.microsoft.com/office/drawing/2014/main" id="{96F01DB8-4883-F44A-969E-09E6997F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38" name="Oval 44">
              <a:extLst>
                <a:ext uri="{FF2B5EF4-FFF2-40B4-BE49-F238E27FC236}">
                  <a16:creationId xmlns:a16="http://schemas.microsoft.com/office/drawing/2014/main" id="{CF0B058E-9464-9D42-A02D-F83FE64B1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39" name="Oval 45">
              <a:extLst>
                <a:ext uri="{FF2B5EF4-FFF2-40B4-BE49-F238E27FC236}">
                  <a16:creationId xmlns:a16="http://schemas.microsoft.com/office/drawing/2014/main" id="{15645F03-FAED-2748-98FC-46E2A469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40" name="Oval 47">
              <a:extLst>
                <a:ext uri="{FF2B5EF4-FFF2-40B4-BE49-F238E27FC236}">
                  <a16:creationId xmlns:a16="http://schemas.microsoft.com/office/drawing/2014/main" id="{A7A66FAF-A048-0A48-B7F0-E91C0CA0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41" name="Oval 48">
              <a:extLst>
                <a:ext uri="{FF2B5EF4-FFF2-40B4-BE49-F238E27FC236}">
                  <a16:creationId xmlns:a16="http://schemas.microsoft.com/office/drawing/2014/main" id="{2A8DD357-56FD-3143-99C4-19FE00F5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42" name="Oval 49">
              <a:extLst>
                <a:ext uri="{FF2B5EF4-FFF2-40B4-BE49-F238E27FC236}">
                  <a16:creationId xmlns:a16="http://schemas.microsoft.com/office/drawing/2014/main" id="{241E8E97-551E-5D43-B374-96476B54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43" name="Line 50">
              <a:extLst>
                <a:ext uri="{FF2B5EF4-FFF2-40B4-BE49-F238E27FC236}">
                  <a16:creationId xmlns:a16="http://schemas.microsoft.com/office/drawing/2014/main" id="{0B604281-B765-CA4F-9D6C-210B328A2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Line 51">
              <a:extLst>
                <a:ext uri="{FF2B5EF4-FFF2-40B4-BE49-F238E27FC236}">
                  <a16:creationId xmlns:a16="http://schemas.microsoft.com/office/drawing/2014/main" id="{09424003-8164-334D-B43F-5655F7586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Line 52">
              <a:extLst>
                <a:ext uri="{FF2B5EF4-FFF2-40B4-BE49-F238E27FC236}">
                  <a16:creationId xmlns:a16="http://schemas.microsoft.com/office/drawing/2014/main" id="{AA6F5890-0D51-DB4E-BC3A-BF2D6AAED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Line 54">
              <a:extLst>
                <a:ext uri="{FF2B5EF4-FFF2-40B4-BE49-F238E27FC236}">
                  <a16:creationId xmlns:a16="http://schemas.microsoft.com/office/drawing/2014/main" id="{A5EA0673-7C8A-F241-B31F-0423CBACE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Line 55">
              <a:extLst>
                <a:ext uri="{FF2B5EF4-FFF2-40B4-BE49-F238E27FC236}">
                  <a16:creationId xmlns:a16="http://schemas.microsoft.com/office/drawing/2014/main" id="{D42B489B-E71B-5143-B4A8-2B545C3D2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Oval 56">
              <a:extLst>
                <a:ext uri="{FF2B5EF4-FFF2-40B4-BE49-F238E27FC236}">
                  <a16:creationId xmlns:a16="http://schemas.microsoft.com/office/drawing/2014/main" id="{C71836ED-C442-144A-BC4B-DB49D214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49" name="Oval 57">
              <a:extLst>
                <a:ext uri="{FF2B5EF4-FFF2-40B4-BE49-F238E27FC236}">
                  <a16:creationId xmlns:a16="http://schemas.microsoft.com/office/drawing/2014/main" id="{D07A1468-2B52-994A-8DA0-D1D56A2B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50" name="Oval 58">
              <a:extLst>
                <a:ext uri="{FF2B5EF4-FFF2-40B4-BE49-F238E27FC236}">
                  <a16:creationId xmlns:a16="http://schemas.microsoft.com/office/drawing/2014/main" id="{B7BA71F1-0BB8-F448-8A71-6CA5D30D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51" name="Oval 59">
              <a:extLst>
                <a:ext uri="{FF2B5EF4-FFF2-40B4-BE49-F238E27FC236}">
                  <a16:creationId xmlns:a16="http://schemas.microsoft.com/office/drawing/2014/main" id="{96F968A4-8460-7F4E-A82B-78DA7AFA0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52" name="Line 64">
              <a:extLst>
                <a:ext uri="{FF2B5EF4-FFF2-40B4-BE49-F238E27FC236}">
                  <a16:creationId xmlns:a16="http://schemas.microsoft.com/office/drawing/2014/main" id="{FA861900-2413-1C40-A325-8CF143E0B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Line 66">
              <a:extLst>
                <a:ext uri="{FF2B5EF4-FFF2-40B4-BE49-F238E27FC236}">
                  <a16:creationId xmlns:a16="http://schemas.microsoft.com/office/drawing/2014/main" id="{6292986F-D9B3-4144-A0C1-3438A369A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Line 67">
              <a:extLst>
                <a:ext uri="{FF2B5EF4-FFF2-40B4-BE49-F238E27FC236}">
                  <a16:creationId xmlns:a16="http://schemas.microsoft.com/office/drawing/2014/main" id="{82A39FAB-0C3F-9849-97B3-8F36B77FC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Oval 69">
              <a:extLst>
                <a:ext uri="{FF2B5EF4-FFF2-40B4-BE49-F238E27FC236}">
                  <a16:creationId xmlns:a16="http://schemas.microsoft.com/office/drawing/2014/main" id="{C5951734-2416-B643-B253-C9DE062D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56" name="Line 70">
              <a:extLst>
                <a:ext uri="{FF2B5EF4-FFF2-40B4-BE49-F238E27FC236}">
                  <a16:creationId xmlns:a16="http://schemas.microsoft.com/office/drawing/2014/main" id="{28D7CACB-3782-3C42-9DB6-21817ABD5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Line 71">
              <a:extLst>
                <a:ext uri="{FF2B5EF4-FFF2-40B4-BE49-F238E27FC236}">
                  <a16:creationId xmlns:a16="http://schemas.microsoft.com/office/drawing/2014/main" id="{C2A898CD-FF25-774C-BC69-E32A531E9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3">
            <a:extLst>
              <a:ext uri="{FF2B5EF4-FFF2-40B4-BE49-F238E27FC236}">
                <a16:creationId xmlns:a16="http://schemas.microsoft.com/office/drawing/2014/main" id="{4402F7D1-5CD4-644C-8352-8D51A0ACF2CC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4191000"/>
            <a:ext cx="2058987" cy="1600200"/>
            <a:chOff x="3887" y="2640"/>
            <a:chExt cx="1297" cy="1008"/>
          </a:xfrm>
        </p:grpSpPr>
        <p:sp>
          <p:nvSpPr>
            <p:cNvPr id="51212" name="Text Box 5">
              <a:extLst>
                <a:ext uri="{FF2B5EF4-FFF2-40B4-BE49-F238E27FC236}">
                  <a16:creationId xmlns:a16="http://schemas.microsoft.com/office/drawing/2014/main" id="{123DD3BF-D8EF-5C45-AEBF-92FAAE80B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Not balanced</a:t>
              </a:r>
            </a:p>
          </p:txBody>
        </p:sp>
        <p:sp>
          <p:nvSpPr>
            <p:cNvPr id="51213" name="Oval 72">
              <a:extLst>
                <a:ext uri="{FF2B5EF4-FFF2-40B4-BE49-F238E27FC236}">
                  <a16:creationId xmlns:a16="http://schemas.microsoft.com/office/drawing/2014/main" id="{CBAD69D9-795C-E24B-912D-647CBE07F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14" name="Oval 73">
              <a:extLst>
                <a:ext uri="{FF2B5EF4-FFF2-40B4-BE49-F238E27FC236}">
                  <a16:creationId xmlns:a16="http://schemas.microsoft.com/office/drawing/2014/main" id="{7B436130-5DBE-0541-9F8E-078A474D9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15" name="Oval 74">
              <a:extLst>
                <a:ext uri="{FF2B5EF4-FFF2-40B4-BE49-F238E27FC236}">
                  <a16:creationId xmlns:a16="http://schemas.microsoft.com/office/drawing/2014/main" id="{0CA0E08A-7D61-C04D-8C2F-13187F1B9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16" name="Oval 75">
              <a:extLst>
                <a:ext uri="{FF2B5EF4-FFF2-40B4-BE49-F238E27FC236}">
                  <a16:creationId xmlns:a16="http://schemas.microsoft.com/office/drawing/2014/main" id="{BE49C7AE-CE68-074C-BF43-5A04FE82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17" name="Oval 76">
              <a:extLst>
                <a:ext uri="{FF2B5EF4-FFF2-40B4-BE49-F238E27FC236}">
                  <a16:creationId xmlns:a16="http://schemas.microsoft.com/office/drawing/2014/main" id="{5FB4DC8F-3259-8347-9486-48560C59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18" name="Oval 77">
              <a:extLst>
                <a:ext uri="{FF2B5EF4-FFF2-40B4-BE49-F238E27FC236}">
                  <a16:creationId xmlns:a16="http://schemas.microsoft.com/office/drawing/2014/main" id="{0847FBC3-C71C-2C43-9014-98BB54471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19" name="Oval 78">
              <a:extLst>
                <a:ext uri="{FF2B5EF4-FFF2-40B4-BE49-F238E27FC236}">
                  <a16:creationId xmlns:a16="http://schemas.microsoft.com/office/drawing/2014/main" id="{23928F7A-9B8D-7F45-90D8-FF8CC8F8B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20" name="Line 79">
              <a:extLst>
                <a:ext uri="{FF2B5EF4-FFF2-40B4-BE49-F238E27FC236}">
                  <a16:creationId xmlns:a16="http://schemas.microsoft.com/office/drawing/2014/main" id="{647D4399-348A-5440-8873-985A8E517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5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80">
              <a:extLst>
                <a:ext uri="{FF2B5EF4-FFF2-40B4-BE49-F238E27FC236}">
                  <a16:creationId xmlns:a16="http://schemas.microsoft.com/office/drawing/2014/main" id="{F0774CA0-56A9-EE4C-816F-284861A9C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7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81">
              <a:extLst>
                <a:ext uri="{FF2B5EF4-FFF2-40B4-BE49-F238E27FC236}">
                  <a16:creationId xmlns:a16="http://schemas.microsoft.com/office/drawing/2014/main" id="{130F17B2-9B67-4340-9942-C775B1E1F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82">
              <a:extLst>
                <a:ext uri="{FF2B5EF4-FFF2-40B4-BE49-F238E27FC236}">
                  <a16:creationId xmlns:a16="http://schemas.microsoft.com/office/drawing/2014/main" id="{C0A836D6-EEAC-D449-932F-E6DB8015F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7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83">
              <a:extLst>
                <a:ext uri="{FF2B5EF4-FFF2-40B4-BE49-F238E27FC236}">
                  <a16:creationId xmlns:a16="http://schemas.microsoft.com/office/drawing/2014/main" id="{CC3F993E-6875-6347-A2CE-4F0259C10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9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84">
              <a:extLst>
                <a:ext uri="{FF2B5EF4-FFF2-40B4-BE49-F238E27FC236}">
                  <a16:creationId xmlns:a16="http://schemas.microsoft.com/office/drawing/2014/main" id="{CC8B31BD-C7FD-B446-BBAD-6A0874988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1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Oval 85">
              <a:extLst>
                <a:ext uri="{FF2B5EF4-FFF2-40B4-BE49-F238E27FC236}">
                  <a16:creationId xmlns:a16="http://schemas.microsoft.com/office/drawing/2014/main" id="{F5ECB07F-72FD-204D-A7AA-F164C49E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27" name="Oval 86">
              <a:extLst>
                <a:ext uri="{FF2B5EF4-FFF2-40B4-BE49-F238E27FC236}">
                  <a16:creationId xmlns:a16="http://schemas.microsoft.com/office/drawing/2014/main" id="{D61E7E60-4627-5546-9355-E7F769D8A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28" name="Oval 88">
              <a:extLst>
                <a:ext uri="{FF2B5EF4-FFF2-40B4-BE49-F238E27FC236}">
                  <a16:creationId xmlns:a16="http://schemas.microsoft.com/office/drawing/2014/main" id="{2A387F14-90CC-EC47-9470-F761C6ABE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326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29" name="Oval 91">
              <a:extLst>
                <a:ext uri="{FF2B5EF4-FFF2-40B4-BE49-F238E27FC236}">
                  <a16:creationId xmlns:a16="http://schemas.microsoft.com/office/drawing/2014/main" id="{FCABE74B-A058-524A-A7D1-5E8F62599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30" name="Line 92">
              <a:extLst>
                <a:ext uri="{FF2B5EF4-FFF2-40B4-BE49-F238E27FC236}">
                  <a16:creationId xmlns:a16="http://schemas.microsoft.com/office/drawing/2014/main" id="{06FFE098-8267-1E42-ADBF-E6AB8420E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1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93">
              <a:extLst>
                <a:ext uri="{FF2B5EF4-FFF2-40B4-BE49-F238E27FC236}">
                  <a16:creationId xmlns:a16="http://schemas.microsoft.com/office/drawing/2014/main" id="{85256E5F-098B-F84E-8912-84B2696D8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3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95">
              <a:extLst>
                <a:ext uri="{FF2B5EF4-FFF2-40B4-BE49-F238E27FC236}">
                  <a16:creationId xmlns:a16="http://schemas.microsoft.com/office/drawing/2014/main" id="{968D49FF-9F52-6B4E-96ED-34A75B696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3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Oval 98">
              <a:extLst>
                <a:ext uri="{FF2B5EF4-FFF2-40B4-BE49-F238E27FC236}">
                  <a16:creationId xmlns:a16="http://schemas.microsoft.com/office/drawing/2014/main" id="{8EB8FF3F-CCDD-2948-9D79-9114EB9A0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1234" name="Line 99">
              <a:extLst>
                <a:ext uri="{FF2B5EF4-FFF2-40B4-BE49-F238E27FC236}">
                  <a16:creationId xmlns:a16="http://schemas.microsoft.com/office/drawing/2014/main" id="{D44B2AAD-A182-1C48-9F25-CBF3820A4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100">
              <a:extLst>
                <a:ext uri="{FF2B5EF4-FFF2-40B4-BE49-F238E27FC236}">
                  <a16:creationId xmlns:a16="http://schemas.microsoft.com/office/drawing/2014/main" id="{F6A79615-CD8C-FA47-BA0C-5E77DB5EE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3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7">
            <a:extLst>
              <a:ext uri="{FF2B5EF4-FFF2-40B4-BE49-F238E27FC236}">
                <a16:creationId xmlns:a16="http://schemas.microsoft.com/office/drawing/2014/main" id="{5D7199FF-4E50-D949-9231-35CFA98F221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990600" cy="1011238"/>
            <a:chOff x="288" y="2784"/>
            <a:chExt cx="624" cy="637"/>
          </a:xfrm>
        </p:grpSpPr>
        <p:sp>
          <p:nvSpPr>
            <p:cNvPr id="51209" name="Text Box 104">
              <a:extLst>
                <a:ext uri="{FF2B5EF4-FFF2-40B4-BE49-F238E27FC236}">
                  <a16:creationId xmlns:a16="http://schemas.microsoft.com/office/drawing/2014/main" id="{CBFD1AFE-135C-814D-94E2-9CCF91B9B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84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Verdana" panose="020B0604030504040204" pitchFamily="34" charset="0"/>
                </a:rPr>
                <a:t>n-2</a:t>
              </a:r>
            </a:p>
          </p:txBody>
        </p:sp>
        <p:sp>
          <p:nvSpPr>
            <p:cNvPr id="51210" name="Text Box 105">
              <a:extLst>
                <a:ext uri="{FF2B5EF4-FFF2-40B4-BE49-F238E27FC236}">
                  <a16:creationId xmlns:a16="http://schemas.microsoft.com/office/drawing/2014/main" id="{44139207-2A54-A74E-8B4C-BDFF6D0E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76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Verdana" panose="020B0604030504040204" pitchFamily="34" charset="0"/>
                </a:rPr>
                <a:t>n-1</a:t>
              </a:r>
            </a:p>
          </p:txBody>
        </p:sp>
        <p:sp>
          <p:nvSpPr>
            <p:cNvPr id="51211" name="Text Box 106">
              <a:extLst>
                <a:ext uri="{FF2B5EF4-FFF2-40B4-BE49-F238E27FC236}">
                  <a16:creationId xmlns:a16="http://schemas.microsoft.com/office/drawing/2014/main" id="{ADC79DF1-CF6E-2848-9073-7C8BA17CA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16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Verdana" panose="020B060403050404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EB06E2AE-DBC9-4947-A17F-CDC59442A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00F08A-10B6-BD47-A0B5-F88F50B33C1C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925E0B5-97F5-864F-A4E3-5BFC076E3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-1588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   Left-justified binary trees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1DC7AF7-8608-904C-BEE5-716EBA551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38200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/>
              <a:t>A balanced binary tree of depth </a:t>
            </a:r>
            <a:r>
              <a:rPr lang="en-US" alt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n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chemeClr val="tx2"/>
                </a:solidFill>
              </a:rPr>
              <a:t>left-justified</a:t>
            </a:r>
            <a:r>
              <a:rPr lang="en-US" altLang="en-US" dirty="0"/>
              <a:t> if:</a:t>
            </a:r>
          </a:p>
          <a:p>
            <a:pPr lvl="1" algn="just" eaLnBrk="1" hangingPunct="1"/>
            <a:r>
              <a:rPr lang="en-US" altLang="en-US" dirty="0"/>
              <a:t>it has</a:t>
            </a:r>
            <a:r>
              <a:rPr lang="en-US" altLang="en-US" dirty="0">
                <a:solidFill>
                  <a:srgbClr val="FFFF99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2</a:t>
            </a:r>
            <a:r>
              <a:rPr lang="en-US" altLang="en-US" sz="3600" baseline="30000" dirty="0">
                <a:solidFill>
                  <a:schemeClr val="accent2"/>
                </a:solidFill>
                <a:latin typeface="Trebuchet MS" panose="020B0703020202090204" pitchFamily="34" charset="0"/>
              </a:rPr>
              <a:t>n</a:t>
            </a:r>
            <a:r>
              <a:rPr lang="en-US" altLang="en-US" dirty="0">
                <a:solidFill>
                  <a:srgbClr val="FFFF99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dirty="0"/>
              <a:t>nodes at depth </a:t>
            </a:r>
            <a:r>
              <a:rPr lang="en-US" alt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n</a:t>
            </a:r>
            <a:r>
              <a:rPr lang="en-US" altLang="en-US" dirty="0"/>
              <a:t> (the tree is “full”), or</a:t>
            </a:r>
          </a:p>
          <a:p>
            <a:pPr lvl="1" algn="just" eaLnBrk="1" hangingPunct="1"/>
            <a:r>
              <a:rPr lang="en-US" altLang="en-US" dirty="0"/>
              <a:t>it has</a:t>
            </a:r>
            <a:r>
              <a:rPr lang="en-US" altLang="en-US" dirty="0">
                <a:solidFill>
                  <a:srgbClr val="FFFF99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2</a:t>
            </a:r>
            <a:r>
              <a:rPr lang="en-US" altLang="en-US" sz="3600" baseline="30000" dirty="0">
                <a:solidFill>
                  <a:schemeClr val="accent2"/>
                </a:solidFill>
                <a:latin typeface="Trebuchet MS" panose="020B0703020202090204" pitchFamily="34" charset="0"/>
              </a:rPr>
              <a:t>k</a:t>
            </a:r>
            <a:r>
              <a:rPr lang="en-US" altLang="en-US" dirty="0">
                <a:solidFill>
                  <a:srgbClr val="FFFF99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dirty="0"/>
              <a:t>nodes at depth </a:t>
            </a:r>
            <a:r>
              <a:rPr lang="en-US" alt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k</a:t>
            </a:r>
            <a:r>
              <a:rPr lang="en-US" altLang="en-US" dirty="0"/>
              <a:t>, for all</a:t>
            </a:r>
            <a:r>
              <a:rPr lang="en-US" altLang="en-US" dirty="0">
                <a:solidFill>
                  <a:srgbClr val="FFFF99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k &lt; n</a:t>
            </a:r>
            <a:r>
              <a:rPr lang="en-US" altLang="en-US" dirty="0"/>
              <a:t>, </a:t>
            </a:r>
            <a:r>
              <a:rPr lang="en-US" altLang="en-US" i="1" dirty="0"/>
              <a:t>and</a:t>
            </a:r>
            <a:r>
              <a:rPr lang="en-US" altLang="en-US" dirty="0"/>
              <a:t> all the leaves at depth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dirty="0"/>
              <a:t> are as far left as possible</a:t>
            </a:r>
            <a:endParaRPr lang="en-US" altLang="en-US" dirty="0">
              <a:solidFill>
                <a:srgbClr val="FFFF99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DA78288F-16AA-8046-9611-B24B76EA85F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2286000" cy="1752600"/>
            <a:chOff x="864" y="2640"/>
            <a:chExt cx="1440" cy="1104"/>
          </a:xfrm>
        </p:grpSpPr>
        <p:sp>
          <p:nvSpPr>
            <p:cNvPr id="52257" name="Text Box 4">
              <a:extLst>
                <a:ext uri="{FF2B5EF4-FFF2-40B4-BE49-F238E27FC236}">
                  <a16:creationId xmlns:a16="http://schemas.microsoft.com/office/drawing/2014/main" id="{4E54A693-21CF-524A-AEF6-FD1DD5E55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5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Left-justified</a:t>
              </a:r>
            </a:p>
          </p:txBody>
        </p:sp>
        <p:sp>
          <p:nvSpPr>
            <p:cNvPr id="52258" name="Oval 8">
              <a:extLst>
                <a:ext uri="{FF2B5EF4-FFF2-40B4-BE49-F238E27FC236}">
                  <a16:creationId xmlns:a16="http://schemas.microsoft.com/office/drawing/2014/main" id="{2D5D919C-2D42-604C-BC3B-BA406C47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59" name="Oval 9">
              <a:extLst>
                <a:ext uri="{FF2B5EF4-FFF2-40B4-BE49-F238E27FC236}">
                  <a16:creationId xmlns:a16="http://schemas.microsoft.com/office/drawing/2014/main" id="{86A3AE3F-02E4-C745-A43C-4A6EED17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60" name="Oval 10">
              <a:extLst>
                <a:ext uri="{FF2B5EF4-FFF2-40B4-BE49-F238E27FC236}">
                  <a16:creationId xmlns:a16="http://schemas.microsoft.com/office/drawing/2014/main" id="{D1403309-7B2A-B043-A3C3-14E82FBD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61" name="Oval 11">
              <a:extLst>
                <a:ext uri="{FF2B5EF4-FFF2-40B4-BE49-F238E27FC236}">
                  <a16:creationId xmlns:a16="http://schemas.microsoft.com/office/drawing/2014/main" id="{FE04C3E6-6402-924E-9017-74A584D91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62" name="Oval 12">
              <a:extLst>
                <a:ext uri="{FF2B5EF4-FFF2-40B4-BE49-F238E27FC236}">
                  <a16:creationId xmlns:a16="http://schemas.microsoft.com/office/drawing/2014/main" id="{584F3C15-9263-DD42-80F2-96D19F439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63" name="Oval 13">
              <a:extLst>
                <a:ext uri="{FF2B5EF4-FFF2-40B4-BE49-F238E27FC236}">
                  <a16:creationId xmlns:a16="http://schemas.microsoft.com/office/drawing/2014/main" id="{66207AE7-581B-AF44-9780-860241F2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64" name="Oval 14">
              <a:extLst>
                <a:ext uri="{FF2B5EF4-FFF2-40B4-BE49-F238E27FC236}">
                  <a16:creationId xmlns:a16="http://schemas.microsoft.com/office/drawing/2014/main" id="{CF8590F5-0577-AF4F-8757-D7F6F324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65" name="Line 15">
              <a:extLst>
                <a:ext uri="{FF2B5EF4-FFF2-40B4-BE49-F238E27FC236}">
                  <a16:creationId xmlns:a16="http://schemas.microsoft.com/office/drawing/2014/main" id="{178B8B05-9EBD-EC49-8448-707931C58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Line 16">
              <a:extLst>
                <a:ext uri="{FF2B5EF4-FFF2-40B4-BE49-F238E27FC236}">
                  <a16:creationId xmlns:a16="http://schemas.microsoft.com/office/drawing/2014/main" id="{82E6339A-7BBE-5340-8035-797F770C5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Line 17">
              <a:extLst>
                <a:ext uri="{FF2B5EF4-FFF2-40B4-BE49-F238E27FC236}">
                  <a16:creationId xmlns:a16="http://schemas.microsoft.com/office/drawing/2014/main" id="{2D2C1124-CAB8-DF44-BCD6-69FB5598C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8" name="Line 18">
              <a:extLst>
                <a:ext uri="{FF2B5EF4-FFF2-40B4-BE49-F238E27FC236}">
                  <a16:creationId xmlns:a16="http://schemas.microsoft.com/office/drawing/2014/main" id="{425737FB-C3D8-8742-9FB4-AAC1F0827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9" name="Line 19">
              <a:extLst>
                <a:ext uri="{FF2B5EF4-FFF2-40B4-BE49-F238E27FC236}">
                  <a16:creationId xmlns:a16="http://schemas.microsoft.com/office/drawing/2014/main" id="{D577B6AB-341F-A347-9AD7-6510DCC02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0" name="Line 20">
              <a:extLst>
                <a:ext uri="{FF2B5EF4-FFF2-40B4-BE49-F238E27FC236}">
                  <a16:creationId xmlns:a16="http://schemas.microsoft.com/office/drawing/2014/main" id="{1DE9DE93-CE24-1844-A1CF-DBB00EEFB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Oval 21">
              <a:extLst>
                <a:ext uri="{FF2B5EF4-FFF2-40B4-BE49-F238E27FC236}">
                  <a16:creationId xmlns:a16="http://schemas.microsoft.com/office/drawing/2014/main" id="{27A1835B-884F-E74F-AB89-D6BA88D2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72" name="Oval 22">
              <a:extLst>
                <a:ext uri="{FF2B5EF4-FFF2-40B4-BE49-F238E27FC236}">
                  <a16:creationId xmlns:a16="http://schemas.microsoft.com/office/drawing/2014/main" id="{8F0AC261-E0F1-8544-864F-96D530DF8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73" name="Oval 23">
              <a:extLst>
                <a:ext uri="{FF2B5EF4-FFF2-40B4-BE49-F238E27FC236}">
                  <a16:creationId xmlns:a16="http://schemas.microsoft.com/office/drawing/2014/main" id="{8D502C04-9F3F-8B48-9BE7-8CB8276F7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74" name="Oval 27">
              <a:extLst>
                <a:ext uri="{FF2B5EF4-FFF2-40B4-BE49-F238E27FC236}">
                  <a16:creationId xmlns:a16="http://schemas.microsoft.com/office/drawing/2014/main" id="{82C4FD34-EEDB-8C42-AC7B-F5494E48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75" name="Line 28">
              <a:extLst>
                <a:ext uri="{FF2B5EF4-FFF2-40B4-BE49-F238E27FC236}">
                  <a16:creationId xmlns:a16="http://schemas.microsoft.com/office/drawing/2014/main" id="{C8C00EB9-2093-C849-86CA-14066981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6" name="Line 29">
              <a:extLst>
                <a:ext uri="{FF2B5EF4-FFF2-40B4-BE49-F238E27FC236}">
                  <a16:creationId xmlns:a16="http://schemas.microsoft.com/office/drawing/2014/main" id="{6729A564-5CEA-FE48-8890-6FB1CB405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7" name="Line 32">
              <a:extLst>
                <a:ext uri="{FF2B5EF4-FFF2-40B4-BE49-F238E27FC236}">
                  <a16:creationId xmlns:a16="http://schemas.microsoft.com/office/drawing/2014/main" id="{552542E1-0879-ED43-B51F-7B4A526F1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2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8" name="Oval 34">
              <a:extLst>
                <a:ext uri="{FF2B5EF4-FFF2-40B4-BE49-F238E27FC236}">
                  <a16:creationId xmlns:a16="http://schemas.microsoft.com/office/drawing/2014/main" id="{E55402D0-FEC5-B44A-98CC-816493FCD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79" name="Line 35">
              <a:extLst>
                <a:ext uri="{FF2B5EF4-FFF2-40B4-BE49-F238E27FC236}">
                  <a16:creationId xmlns:a16="http://schemas.microsoft.com/office/drawing/2014/main" id="{BFDA7632-25EC-B94C-902F-8A32A2498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0" name="Line 36">
              <a:extLst>
                <a:ext uri="{FF2B5EF4-FFF2-40B4-BE49-F238E27FC236}">
                  <a16:creationId xmlns:a16="http://schemas.microsoft.com/office/drawing/2014/main" id="{85179046-915F-BB4D-A76F-210FDEB54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7">
            <a:extLst>
              <a:ext uri="{FF2B5EF4-FFF2-40B4-BE49-F238E27FC236}">
                <a16:creationId xmlns:a16="http://schemas.microsoft.com/office/drawing/2014/main" id="{2528C1F5-9EBD-F441-A3C8-552D0310339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2590800" cy="1752600"/>
            <a:chOff x="2976" y="2640"/>
            <a:chExt cx="1632" cy="1104"/>
          </a:xfrm>
        </p:grpSpPr>
        <p:sp>
          <p:nvSpPr>
            <p:cNvPr id="52231" name="Text Box 5">
              <a:extLst>
                <a:ext uri="{FF2B5EF4-FFF2-40B4-BE49-F238E27FC236}">
                  <a16:creationId xmlns:a16="http://schemas.microsoft.com/office/drawing/2014/main" id="{53D84F77-8D61-4845-A4B5-18CF281E9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5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Not left-justified</a:t>
              </a:r>
            </a:p>
          </p:txBody>
        </p:sp>
        <p:sp>
          <p:nvSpPr>
            <p:cNvPr id="52232" name="Oval 37">
              <a:extLst>
                <a:ext uri="{FF2B5EF4-FFF2-40B4-BE49-F238E27FC236}">
                  <a16:creationId xmlns:a16="http://schemas.microsoft.com/office/drawing/2014/main" id="{94E95443-B4DE-D14D-91F3-824BF9B6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33" name="Oval 38">
              <a:extLst>
                <a:ext uri="{FF2B5EF4-FFF2-40B4-BE49-F238E27FC236}">
                  <a16:creationId xmlns:a16="http://schemas.microsoft.com/office/drawing/2014/main" id="{F36237CC-758B-1749-A7DE-90F274FD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34" name="Oval 39">
              <a:extLst>
                <a:ext uri="{FF2B5EF4-FFF2-40B4-BE49-F238E27FC236}">
                  <a16:creationId xmlns:a16="http://schemas.microsoft.com/office/drawing/2014/main" id="{9D7A7888-9952-684C-B27F-1973D1A0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35" name="Oval 40">
              <a:extLst>
                <a:ext uri="{FF2B5EF4-FFF2-40B4-BE49-F238E27FC236}">
                  <a16:creationId xmlns:a16="http://schemas.microsoft.com/office/drawing/2014/main" id="{ABD1D576-888A-6C44-9B0B-C1A5E4AC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36" name="Oval 42">
              <a:extLst>
                <a:ext uri="{FF2B5EF4-FFF2-40B4-BE49-F238E27FC236}">
                  <a16:creationId xmlns:a16="http://schemas.microsoft.com/office/drawing/2014/main" id="{37A4559F-7B72-3344-88FF-8C98C849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37" name="Oval 43">
              <a:extLst>
                <a:ext uri="{FF2B5EF4-FFF2-40B4-BE49-F238E27FC236}">
                  <a16:creationId xmlns:a16="http://schemas.microsoft.com/office/drawing/2014/main" id="{8C6A7D14-3B10-E343-8FDA-D1A5338A7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38" name="Line 44">
              <a:extLst>
                <a:ext uri="{FF2B5EF4-FFF2-40B4-BE49-F238E27FC236}">
                  <a16:creationId xmlns:a16="http://schemas.microsoft.com/office/drawing/2014/main" id="{86F36144-45B8-6C4D-B8CB-8643F08C9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45">
              <a:extLst>
                <a:ext uri="{FF2B5EF4-FFF2-40B4-BE49-F238E27FC236}">
                  <a16:creationId xmlns:a16="http://schemas.microsoft.com/office/drawing/2014/main" id="{7B990FF5-8472-0D49-9388-8917B5CDC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47">
              <a:extLst>
                <a:ext uri="{FF2B5EF4-FFF2-40B4-BE49-F238E27FC236}">
                  <a16:creationId xmlns:a16="http://schemas.microsoft.com/office/drawing/2014/main" id="{DEAF2BC5-CA82-614F-B790-E1FE19D61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48">
              <a:extLst>
                <a:ext uri="{FF2B5EF4-FFF2-40B4-BE49-F238E27FC236}">
                  <a16:creationId xmlns:a16="http://schemas.microsoft.com/office/drawing/2014/main" id="{A687A59E-ADA4-8542-8CB3-136CA711B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Line 49">
              <a:extLst>
                <a:ext uri="{FF2B5EF4-FFF2-40B4-BE49-F238E27FC236}">
                  <a16:creationId xmlns:a16="http://schemas.microsoft.com/office/drawing/2014/main" id="{B9A1E7E8-DE9E-A74C-9F62-8660CC816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Oval 50">
              <a:extLst>
                <a:ext uri="{FF2B5EF4-FFF2-40B4-BE49-F238E27FC236}">
                  <a16:creationId xmlns:a16="http://schemas.microsoft.com/office/drawing/2014/main" id="{68807B4F-F51E-DE4C-8C4B-8A46593A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44" name="Oval 51">
              <a:extLst>
                <a:ext uri="{FF2B5EF4-FFF2-40B4-BE49-F238E27FC236}">
                  <a16:creationId xmlns:a16="http://schemas.microsoft.com/office/drawing/2014/main" id="{432EE1AF-5C77-894F-9B6D-E79B6ECD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45" name="Oval 52">
              <a:extLst>
                <a:ext uri="{FF2B5EF4-FFF2-40B4-BE49-F238E27FC236}">
                  <a16:creationId xmlns:a16="http://schemas.microsoft.com/office/drawing/2014/main" id="{0CF2044B-8E39-B64A-9674-F322FDFA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46" name="Oval 54">
              <a:extLst>
                <a:ext uri="{FF2B5EF4-FFF2-40B4-BE49-F238E27FC236}">
                  <a16:creationId xmlns:a16="http://schemas.microsoft.com/office/drawing/2014/main" id="{544B8D6A-E7D9-D343-A316-B47AEF4E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47" name="Oval 55">
              <a:extLst>
                <a:ext uri="{FF2B5EF4-FFF2-40B4-BE49-F238E27FC236}">
                  <a16:creationId xmlns:a16="http://schemas.microsoft.com/office/drawing/2014/main" id="{07D250BB-F53D-5345-A058-8A228551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48" name="Oval 56">
              <a:extLst>
                <a:ext uri="{FF2B5EF4-FFF2-40B4-BE49-F238E27FC236}">
                  <a16:creationId xmlns:a16="http://schemas.microsoft.com/office/drawing/2014/main" id="{FB3D27E1-B963-0C44-9736-76301FF7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49" name="Line 57">
              <a:extLst>
                <a:ext uri="{FF2B5EF4-FFF2-40B4-BE49-F238E27FC236}">
                  <a16:creationId xmlns:a16="http://schemas.microsoft.com/office/drawing/2014/main" id="{4A9E1C4E-081A-0842-9390-5C77651C2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Line 58">
              <a:extLst>
                <a:ext uri="{FF2B5EF4-FFF2-40B4-BE49-F238E27FC236}">
                  <a16:creationId xmlns:a16="http://schemas.microsoft.com/office/drawing/2014/main" id="{998398F1-F462-A74B-9F98-3B06F1ECD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59">
              <a:extLst>
                <a:ext uri="{FF2B5EF4-FFF2-40B4-BE49-F238E27FC236}">
                  <a16:creationId xmlns:a16="http://schemas.microsoft.com/office/drawing/2014/main" id="{1F28CC43-5AAB-9D43-B345-6645059A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61">
              <a:extLst>
                <a:ext uri="{FF2B5EF4-FFF2-40B4-BE49-F238E27FC236}">
                  <a16:creationId xmlns:a16="http://schemas.microsoft.com/office/drawing/2014/main" id="{51533B4A-FB55-F849-9886-2BAD2597A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62">
              <a:extLst>
                <a:ext uri="{FF2B5EF4-FFF2-40B4-BE49-F238E27FC236}">
                  <a16:creationId xmlns:a16="http://schemas.microsoft.com/office/drawing/2014/main" id="{EAE5EDDD-8360-DA4B-BBB5-EA3B2788B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Oval 63">
              <a:extLst>
                <a:ext uri="{FF2B5EF4-FFF2-40B4-BE49-F238E27FC236}">
                  <a16:creationId xmlns:a16="http://schemas.microsoft.com/office/drawing/2014/main" id="{DE1F0F5A-AF1A-3B4B-AB03-1EB92F15D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2255" name="Line 64">
              <a:extLst>
                <a:ext uri="{FF2B5EF4-FFF2-40B4-BE49-F238E27FC236}">
                  <a16:creationId xmlns:a16="http://schemas.microsoft.com/office/drawing/2014/main" id="{97A2847D-A5B8-5449-8E90-0B826379E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65">
              <a:extLst>
                <a:ext uri="{FF2B5EF4-FFF2-40B4-BE49-F238E27FC236}">
                  <a16:creationId xmlns:a16="http://schemas.microsoft.com/office/drawing/2014/main" id="{8FA111B1-4AE6-2B4F-A8F0-6067943AD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6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4AD70180-2ADC-4F43-9059-3F104B847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9EEA1B-1DCC-EC4F-B0EB-D8800167D229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B959859-B96B-6B4B-94C0-8075D1720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-29737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  Building up to heap sort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65CFFCD-4B77-E741-8757-7A4FEEC4D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How to build a heap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to maintain a heap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to use a heap to sort data</a:t>
            </a:r>
          </a:p>
        </p:txBody>
      </p:sp>
    </p:spTree>
    <p:extLst>
      <p:ext uri="{BB962C8B-B14F-4D97-AF65-F5344CB8AC3E}">
        <p14:creationId xmlns:p14="http://schemas.microsoft.com/office/powerpoint/2010/main" val="249998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25BBAF33-DADA-2644-BBBD-72557EC8B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21A6E0-6F0A-D04D-90C2-46CBBA8BFFB1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6AE8E24-B7E6-6E4E-BE20-FF86C7922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6812" y="30956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The heap property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A3A25F8-E9DD-F243-B6C0-4A5F2C1249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055708"/>
            <a:ext cx="818515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/>
              <a:t>A node has the </a:t>
            </a:r>
            <a:r>
              <a:rPr lang="en-US" altLang="en-US" dirty="0">
                <a:solidFill>
                  <a:schemeClr val="tx2"/>
                </a:solidFill>
              </a:rPr>
              <a:t>heap property</a:t>
            </a:r>
            <a:r>
              <a:rPr lang="en-US" altLang="en-US" dirty="0"/>
              <a:t> if the value in the node is as large as or larger than the values in its children</a:t>
            </a:r>
          </a:p>
        </p:txBody>
      </p:sp>
      <p:sp>
        <p:nvSpPr>
          <p:cNvPr id="54277" name="Rectangle 25">
            <a:extLst>
              <a:ext uri="{FF2B5EF4-FFF2-40B4-BE49-F238E27FC236}">
                <a16:creationId xmlns:a16="http://schemas.microsoft.com/office/drawing/2014/main" id="{A6A7100B-C81A-854F-AE55-114E6A97DE9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4876800"/>
            <a:ext cx="80010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All leaf nodes automatically have the heap property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A binary tree is a </a:t>
            </a:r>
            <a:r>
              <a:rPr lang="en-US" altLang="en-US" dirty="0">
                <a:solidFill>
                  <a:schemeClr val="tx2"/>
                </a:solidFill>
              </a:rPr>
              <a:t>heap</a:t>
            </a:r>
            <a:r>
              <a:rPr lang="en-US" altLang="en-US" dirty="0"/>
              <a:t> if </a:t>
            </a:r>
            <a:r>
              <a:rPr lang="en-US" altLang="en-US" i="1" dirty="0"/>
              <a:t>all</a:t>
            </a:r>
            <a:r>
              <a:rPr lang="en-US" altLang="en-US" dirty="0"/>
              <a:t> nodes in it have the heap property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0CCE783D-A1AC-A14D-B92D-EF7018A16FA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87625"/>
            <a:ext cx="2057400" cy="2212975"/>
            <a:chOff x="624" y="1812"/>
            <a:chExt cx="1296" cy="1394"/>
          </a:xfrm>
        </p:grpSpPr>
        <p:sp>
          <p:nvSpPr>
            <p:cNvPr id="54293" name="Oval 4">
              <a:extLst>
                <a:ext uri="{FF2B5EF4-FFF2-40B4-BE49-F238E27FC236}">
                  <a16:creationId xmlns:a16="http://schemas.microsoft.com/office/drawing/2014/main" id="{64816CE2-B11A-DA4B-985E-5A8489A83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4294" name="Oval 5">
              <a:extLst>
                <a:ext uri="{FF2B5EF4-FFF2-40B4-BE49-F238E27FC236}">
                  <a16:creationId xmlns:a16="http://schemas.microsoft.com/office/drawing/2014/main" id="{B235573B-D5C9-8B4D-B80D-D30C169D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4295" name="Oval 6">
              <a:extLst>
                <a:ext uri="{FF2B5EF4-FFF2-40B4-BE49-F238E27FC236}">
                  <a16:creationId xmlns:a16="http://schemas.microsoft.com/office/drawing/2014/main" id="{9B8FAA76-3487-7B41-815E-1C8FEBED9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54296" name="Line 7">
              <a:extLst>
                <a:ext uri="{FF2B5EF4-FFF2-40B4-BE49-F238E27FC236}">
                  <a16:creationId xmlns:a16="http://schemas.microsoft.com/office/drawing/2014/main" id="{E10AD3EA-770F-4446-86E1-AC776BB35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Line 8">
              <a:extLst>
                <a:ext uri="{FF2B5EF4-FFF2-40B4-BE49-F238E27FC236}">
                  <a16:creationId xmlns:a16="http://schemas.microsoft.com/office/drawing/2014/main" id="{8CA2778B-49C4-D24A-8FB4-D8874ECE6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Text Box 19">
              <a:extLst>
                <a:ext uri="{FF2B5EF4-FFF2-40B4-BE49-F238E27FC236}">
                  <a16:creationId xmlns:a16="http://schemas.microsoft.com/office/drawing/2014/main" id="{5E6FF784-D09F-244C-B423-3DC0AFF54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88"/>
              <a:ext cx="124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Blue node has heap property</a:t>
              </a:r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D971E9B8-1CB5-7740-BC1B-F62990A46F5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590800"/>
            <a:ext cx="1981200" cy="2212975"/>
            <a:chOff x="2208" y="1812"/>
            <a:chExt cx="1248" cy="1394"/>
          </a:xfrm>
        </p:grpSpPr>
        <p:sp>
          <p:nvSpPr>
            <p:cNvPr id="54287" name="Oval 9">
              <a:extLst>
                <a:ext uri="{FF2B5EF4-FFF2-40B4-BE49-F238E27FC236}">
                  <a16:creationId xmlns:a16="http://schemas.microsoft.com/office/drawing/2014/main" id="{C3D7257C-4EDF-E24C-B864-5EEE82E9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4288" name="Oval 10">
              <a:extLst>
                <a:ext uri="{FF2B5EF4-FFF2-40B4-BE49-F238E27FC236}">
                  <a16:creationId xmlns:a16="http://schemas.microsoft.com/office/drawing/2014/main" id="{AB8434DC-3FEF-4E43-B308-79B3E1F9C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4289" name="Oval 11">
              <a:extLst>
                <a:ext uri="{FF2B5EF4-FFF2-40B4-BE49-F238E27FC236}">
                  <a16:creationId xmlns:a16="http://schemas.microsoft.com/office/drawing/2014/main" id="{4120A112-0EFC-A948-978F-5F19014D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4290" name="Line 12">
              <a:extLst>
                <a:ext uri="{FF2B5EF4-FFF2-40B4-BE49-F238E27FC236}">
                  <a16:creationId xmlns:a16="http://schemas.microsoft.com/office/drawing/2014/main" id="{86344AF1-1CFE-D24E-B891-754E63A9B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Line 13">
              <a:extLst>
                <a:ext uri="{FF2B5EF4-FFF2-40B4-BE49-F238E27FC236}">
                  <a16:creationId xmlns:a16="http://schemas.microsoft.com/office/drawing/2014/main" id="{5048C16B-2283-6C4A-8D41-9040526BA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501B3F22-CEAD-6246-8D09-A1A343065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688"/>
              <a:ext cx="124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Blue node has heap property</a:t>
              </a: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BC7A54D4-1E91-664D-86C8-7AFFD407E81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587625"/>
            <a:ext cx="2590800" cy="2212975"/>
            <a:chOff x="3600" y="1812"/>
            <a:chExt cx="1632" cy="1394"/>
          </a:xfrm>
        </p:grpSpPr>
        <p:sp>
          <p:nvSpPr>
            <p:cNvPr id="54281" name="Oval 14">
              <a:extLst>
                <a:ext uri="{FF2B5EF4-FFF2-40B4-BE49-F238E27FC236}">
                  <a16:creationId xmlns:a16="http://schemas.microsoft.com/office/drawing/2014/main" id="{DC56DFC3-41CC-5E4C-ADF6-F9229955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4282" name="Oval 15">
              <a:extLst>
                <a:ext uri="{FF2B5EF4-FFF2-40B4-BE49-F238E27FC236}">
                  <a16:creationId xmlns:a16="http://schemas.microsoft.com/office/drawing/2014/main" id="{481BB345-26CF-744F-9207-6C52AE5E7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4283" name="Oval 16">
              <a:extLst>
                <a:ext uri="{FF2B5EF4-FFF2-40B4-BE49-F238E27FC236}">
                  <a16:creationId xmlns:a16="http://schemas.microsoft.com/office/drawing/2014/main" id="{859BD266-2F24-804B-A4A6-CB5D1820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54284" name="Line 17">
              <a:extLst>
                <a:ext uri="{FF2B5EF4-FFF2-40B4-BE49-F238E27FC236}">
                  <a16:creationId xmlns:a16="http://schemas.microsoft.com/office/drawing/2014/main" id="{68CA0054-3764-FE42-A2C3-0FCF1D1AA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8">
              <a:extLst>
                <a:ext uri="{FF2B5EF4-FFF2-40B4-BE49-F238E27FC236}">
                  <a16:creationId xmlns:a16="http://schemas.microsoft.com/office/drawing/2014/main" id="{621507A6-3D56-4E45-B92C-7AE3D4B42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Text Box 21">
              <a:extLst>
                <a:ext uri="{FF2B5EF4-FFF2-40B4-BE49-F238E27FC236}">
                  <a16:creationId xmlns:a16="http://schemas.microsoft.com/office/drawing/2014/main" id="{DC807085-998D-1344-9C9A-61BAD618B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16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Blue node does not have heap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2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48B4F3BF-5FE0-3C46-9EDA-6AE3343F9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4C01EE-7F6E-CE4E-AE67-1805F5B4883E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690A5E0-1921-5246-8DA4-8B8499742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628650" y="251618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 err="1">
                <a:solidFill>
                  <a:schemeClr val="tx1"/>
                </a:solidFill>
                <a:latin typeface="Verdana" panose="020B0604030504040204" pitchFamily="34" charset="0"/>
              </a:rPr>
              <a:t>shiftUp</a:t>
            </a:r>
            <a:endParaRPr lang="en-US" altLang="en-US" sz="36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F22A5F5-053C-5A4F-B400-BC708DB31C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371600"/>
            <a:ext cx="77724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Given a node that does not have the heap property, you can give it the heap property by exchanging its value with the value of the larger child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EF770B96-C37A-B740-B299-D211AEF61EF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09600" y="5334000"/>
            <a:ext cx="78486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/>
              <a:t>This is sometimes called </a:t>
            </a:r>
            <a:r>
              <a:rPr lang="en-US" altLang="en-US" sz="2400">
                <a:solidFill>
                  <a:schemeClr val="tx2"/>
                </a:solidFill>
              </a:rPr>
              <a:t>shifting up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C94F1DFE-D252-CF46-9604-DA05B95D585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800350"/>
            <a:ext cx="1981200" cy="2212975"/>
            <a:chOff x="3216" y="1764"/>
            <a:chExt cx="1248" cy="1394"/>
          </a:xfrm>
        </p:grpSpPr>
        <p:sp>
          <p:nvSpPr>
            <p:cNvPr id="55311" name="Oval 6">
              <a:extLst>
                <a:ext uri="{FF2B5EF4-FFF2-40B4-BE49-F238E27FC236}">
                  <a16:creationId xmlns:a16="http://schemas.microsoft.com/office/drawing/2014/main" id="{E5CA1375-10A0-6D40-83D3-AA2B1C920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764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55312" name="Oval 7">
              <a:extLst>
                <a:ext uri="{FF2B5EF4-FFF2-40B4-BE49-F238E27FC236}">
                  <a16:creationId xmlns:a16="http://schemas.microsoft.com/office/drawing/2014/main" id="{BB2CB7FB-1CA4-144D-9992-B5B1D2A05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5313" name="Oval 8">
              <a:extLst>
                <a:ext uri="{FF2B5EF4-FFF2-40B4-BE49-F238E27FC236}">
                  <a16:creationId xmlns:a16="http://schemas.microsoft.com/office/drawing/2014/main" id="{FD485336-2000-764C-81AE-7CEA2CE6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5314" name="Line 9">
              <a:extLst>
                <a:ext uri="{FF2B5EF4-FFF2-40B4-BE49-F238E27FC236}">
                  <a16:creationId xmlns:a16="http://schemas.microsoft.com/office/drawing/2014/main" id="{519C6BE1-0DC2-3E43-AF7B-F3FCA035D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06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10">
              <a:extLst>
                <a:ext uri="{FF2B5EF4-FFF2-40B4-BE49-F238E27FC236}">
                  <a16:creationId xmlns:a16="http://schemas.microsoft.com/office/drawing/2014/main" id="{1C0A487D-FBD0-6743-8DFA-02F146ADC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Text Box 11">
              <a:extLst>
                <a:ext uri="{FF2B5EF4-FFF2-40B4-BE49-F238E27FC236}">
                  <a16:creationId xmlns:a16="http://schemas.microsoft.com/office/drawing/2014/main" id="{F0E8F9E6-29D2-F14F-8933-22DAF9FFB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40"/>
              <a:ext cx="124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Blue node has heap property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05B84891-4C68-E94A-BA7B-8FDCEC2C4AB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00350"/>
            <a:ext cx="2590800" cy="2212975"/>
            <a:chOff x="912" y="1764"/>
            <a:chExt cx="1632" cy="1394"/>
          </a:xfrm>
        </p:grpSpPr>
        <p:sp>
          <p:nvSpPr>
            <p:cNvPr id="55305" name="Oval 13">
              <a:extLst>
                <a:ext uri="{FF2B5EF4-FFF2-40B4-BE49-F238E27FC236}">
                  <a16:creationId xmlns:a16="http://schemas.microsoft.com/office/drawing/2014/main" id="{5C67E26B-721D-DA41-8829-A4191471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64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5306" name="Oval 14">
              <a:extLst>
                <a:ext uri="{FF2B5EF4-FFF2-40B4-BE49-F238E27FC236}">
                  <a16:creationId xmlns:a16="http://schemas.microsoft.com/office/drawing/2014/main" id="{4B8964D7-6D54-6647-B077-F4784A6B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5307" name="Oval 15">
              <a:extLst>
                <a:ext uri="{FF2B5EF4-FFF2-40B4-BE49-F238E27FC236}">
                  <a16:creationId xmlns:a16="http://schemas.microsoft.com/office/drawing/2014/main" id="{AE53C585-19B5-9D47-B312-3545E918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55308" name="Line 16">
              <a:extLst>
                <a:ext uri="{FF2B5EF4-FFF2-40B4-BE49-F238E27FC236}">
                  <a16:creationId xmlns:a16="http://schemas.microsoft.com/office/drawing/2014/main" id="{7DD736EF-2A49-D945-BB7E-BCA05945D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06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Line 17">
              <a:extLst>
                <a:ext uri="{FF2B5EF4-FFF2-40B4-BE49-F238E27FC236}">
                  <a16:creationId xmlns:a16="http://schemas.microsoft.com/office/drawing/2014/main" id="{A9441528-7517-AB4D-974A-F45CDD579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Text Box 18">
              <a:extLst>
                <a:ext uri="{FF2B5EF4-FFF2-40B4-BE49-F238E27FC236}">
                  <a16:creationId xmlns:a16="http://schemas.microsoft.com/office/drawing/2014/main" id="{7FE86534-A138-2048-A94F-8EF7B025A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40"/>
              <a:ext cx="16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Blue node does not have heap property</a:t>
              </a:r>
            </a:p>
          </p:txBody>
        </p:sp>
      </p:grpSp>
      <p:sp>
        <p:nvSpPr>
          <p:cNvPr id="11283" name="AutoShape 19">
            <a:extLst>
              <a:ext uri="{FF2B5EF4-FFF2-40B4-BE49-F238E27FC236}">
                <a16:creationId xmlns:a16="http://schemas.microsoft.com/office/drawing/2014/main" id="{C659CEB5-52B8-B742-BDD4-058B8D67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EFE868A-0A65-314E-8CFB-73AEC5336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533400" y="1508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Quicksort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0FB69CF-C75B-B247-9F56-C8063B1DB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8212" y="1340643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Partition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Choose a 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pivot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Find the position for the pivot so that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all elements to the left are less</a:t>
            </a:r>
            <a:r>
              <a:rPr lang="en-US" altLang="zh-TW" dirty="0">
                <a:ea typeface="宋体" panose="02010600030101010101" pitchFamily="2" charset="-122"/>
              </a:rPr>
              <a:t> / equ</a:t>
            </a:r>
            <a:r>
              <a:rPr lang="en-US" altLang="zh-TW" dirty="0">
                <a:ea typeface="新細明體" panose="02020500000000000000" pitchFamily="18" charset="-120"/>
              </a:rPr>
              <a:t>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all elements to the right are </a:t>
            </a:r>
            <a:r>
              <a:rPr lang="en-US" altLang="zh-TW" dirty="0">
                <a:ea typeface="新細明體" panose="02020500000000000000" pitchFamily="18" charset="-120"/>
              </a:rPr>
              <a:t>equal / </a:t>
            </a:r>
            <a:r>
              <a:rPr lang="en-US" altLang="zh-CN" dirty="0">
                <a:ea typeface="宋体" panose="02010600030101010101" pitchFamily="2" charset="-122"/>
              </a:rPr>
              <a:t>greater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27A59A54-6C0B-3146-A9C4-C62BF3C80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C7013A-721E-4D4D-9CFE-497C87777ADC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5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E9A84D5B-CE7C-3C4A-BA5D-1078BB4DD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7239000" cy="685800"/>
          </a:xfrm>
          <a:prstGeom prst="rect">
            <a:avLst/>
          </a:prstGeom>
          <a:noFill/>
          <a:ln w="57150">
            <a:solidFill>
              <a:srgbClr val="063D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94C1B172-AF83-494F-927A-475893AD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43400"/>
            <a:ext cx="914400" cy="685800"/>
          </a:xfrm>
          <a:prstGeom prst="rect">
            <a:avLst/>
          </a:prstGeom>
          <a:noFill/>
          <a:ln w="57150">
            <a:solidFill>
              <a:srgbClr val="063D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FA38BF24-E3D6-FE46-90C2-B2BD44B4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4577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ea typeface="宋体" panose="02010600030101010101" pitchFamily="2" charset="-122"/>
              </a:rPr>
              <a:t>&lt; </a:t>
            </a:r>
            <a:r>
              <a:rPr lang="en-US" altLang="zh-TW" sz="2400" b="1">
                <a:ea typeface="宋体" panose="02010600030101010101" pitchFamily="2" charset="-122"/>
              </a:rPr>
              <a:t>=</a:t>
            </a:r>
            <a:r>
              <a:rPr lang="en-US" altLang="zh-CN" sz="2400" b="1">
                <a:ea typeface="宋体" panose="02010600030101010101" pitchFamily="2" charset="-122"/>
              </a:rPr>
              <a:t>pivot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" name="Text Box 7">
            <a:extLst>
              <a:ext uri="{FF2B5EF4-FFF2-40B4-BE49-F238E27FC236}">
                <a16:creationId xmlns:a16="http://schemas.microsoft.com/office/drawing/2014/main" id="{FD1FC2E9-FBB6-8C40-8EBE-1957427E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577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400" b="1">
                <a:ea typeface="宋体" panose="02010600030101010101" pitchFamily="2" charset="-122"/>
              </a:rPr>
              <a:t>=</a:t>
            </a:r>
            <a:r>
              <a:rPr lang="en-US" altLang="zh-CN" sz="2400" b="1">
                <a:ea typeface="宋体" panose="02010600030101010101" pitchFamily="2" charset="-122"/>
              </a:rPr>
              <a:t>&gt; pivot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" name="Text Box 8">
            <a:extLst>
              <a:ext uri="{FF2B5EF4-FFF2-40B4-BE49-F238E27FC236}">
                <a16:creationId xmlns:a16="http://schemas.microsoft.com/office/drawing/2014/main" id="{6552B5D3-081A-B84C-9A50-9DC51B188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5770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ea typeface="宋体" panose="02010600030101010101" pitchFamily="2" charset="-122"/>
              </a:rPr>
              <a:t>pivot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58177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F44BE353-18D5-4C48-B7ED-BE932579E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2974EF-304B-4D4D-A7A2-A307D0FCDAC7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E115161-3033-4344-AFAA-83FB01535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7144" y="3717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Constructing a heap I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87ACC62-23A1-0F48-AAAE-1ED11C7B0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800" dirty="0"/>
              <a:t>A tree consisting of a single node is automatically a heap</a:t>
            </a:r>
          </a:p>
          <a:p>
            <a:pPr algn="just" eaLnBrk="1" hangingPunct="1"/>
            <a:r>
              <a:rPr lang="en-US" altLang="en-US" sz="2800" dirty="0"/>
              <a:t>We construct a heap by adding nodes one at a time:</a:t>
            </a:r>
          </a:p>
          <a:p>
            <a:pPr lvl="1" algn="just" eaLnBrk="1" hangingPunct="1"/>
            <a:r>
              <a:rPr lang="en-US" altLang="en-US" sz="2400" dirty="0"/>
              <a:t>Add the node just to the right of the rightmost node in the deepest level</a:t>
            </a:r>
          </a:p>
          <a:p>
            <a:pPr lvl="1" algn="just" eaLnBrk="1" hangingPunct="1"/>
            <a:r>
              <a:rPr lang="en-US" altLang="en-US" sz="2400" dirty="0"/>
              <a:t>If the deepest level is full, start a new level</a:t>
            </a:r>
          </a:p>
          <a:p>
            <a:pPr algn="just" eaLnBrk="1" hangingPunct="1"/>
            <a:r>
              <a:rPr lang="en-US" altLang="en-US" sz="2800" dirty="0"/>
              <a:t>Examples: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82354F01-61AC-5C44-B0E5-D8F13377123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029200"/>
            <a:ext cx="1600200" cy="1143000"/>
            <a:chOff x="3168" y="3024"/>
            <a:chExt cx="1008" cy="720"/>
          </a:xfrm>
        </p:grpSpPr>
        <p:sp>
          <p:nvSpPr>
            <p:cNvPr id="56345" name="Oval 21">
              <a:extLst>
                <a:ext uri="{FF2B5EF4-FFF2-40B4-BE49-F238E27FC236}">
                  <a16:creationId xmlns:a16="http://schemas.microsoft.com/office/drawing/2014/main" id="{122EF43D-4AAA-4F42-8EF4-972AFB07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46" name="Oval 22">
              <a:extLst>
                <a:ext uri="{FF2B5EF4-FFF2-40B4-BE49-F238E27FC236}">
                  <a16:creationId xmlns:a16="http://schemas.microsoft.com/office/drawing/2014/main" id="{5585137B-FD8E-7743-BB17-8CA8F7BC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47" name="Oval 23">
              <a:extLst>
                <a:ext uri="{FF2B5EF4-FFF2-40B4-BE49-F238E27FC236}">
                  <a16:creationId xmlns:a16="http://schemas.microsoft.com/office/drawing/2014/main" id="{F869F793-D866-6E44-ADAB-6EECDBBD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48" name="Oval 24">
              <a:extLst>
                <a:ext uri="{FF2B5EF4-FFF2-40B4-BE49-F238E27FC236}">
                  <a16:creationId xmlns:a16="http://schemas.microsoft.com/office/drawing/2014/main" id="{85A1B8A6-EC5E-004B-939A-132C7407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49" name="Oval 25">
              <a:extLst>
                <a:ext uri="{FF2B5EF4-FFF2-40B4-BE49-F238E27FC236}">
                  <a16:creationId xmlns:a16="http://schemas.microsoft.com/office/drawing/2014/main" id="{E940AE76-4E86-C943-B1E2-A71F6FE8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50" name="Oval 26">
              <a:extLst>
                <a:ext uri="{FF2B5EF4-FFF2-40B4-BE49-F238E27FC236}">
                  <a16:creationId xmlns:a16="http://schemas.microsoft.com/office/drawing/2014/main" id="{DCF81A32-B056-8D49-A3F8-E39133ED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51" name="Oval 27">
              <a:extLst>
                <a:ext uri="{FF2B5EF4-FFF2-40B4-BE49-F238E27FC236}">
                  <a16:creationId xmlns:a16="http://schemas.microsoft.com/office/drawing/2014/main" id="{8CF17578-784E-7D42-923D-CB99827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52" name="Line 28">
              <a:extLst>
                <a:ext uri="{FF2B5EF4-FFF2-40B4-BE49-F238E27FC236}">
                  <a16:creationId xmlns:a16="http://schemas.microsoft.com/office/drawing/2014/main" id="{5A90A66C-EDFB-B14F-8D74-8DDD699A4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29">
              <a:extLst>
                <a:ext uri="{FF2B5EF4-FFF2-40B4-BE49-F238E27FC236}">
                  <a16:creationId xmlns:a16="http://schemas.microsoft.com/office/drawing/2014/main" id="{D35B81F0-8B5E-CA4D-B9C8-D7AB80775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0">
              <a:extLst>
                <a:ext uri="{FF2B5EF4-FFF2-40B4-BE49-F238E27FC236}">
                  <a16:creationId xmlns:a16="http://schemas.microsoft.com/office/drawing/2014/main" id="{3D8634EC-0E65-734C-BF1D-7DF577785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1">
              <a:extLst>
                <a:ext uri="{FF2B5EF4-FFF2-40B4-BE49-F238E27FC236}">
                  <a16:creationId xmlns:a16="http://schemas.microsoft.com/office/drawing/2014/main" id="{C55271FC-671C-BF48-A914-0A3DCC251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2">
              <a:extLst>
                <a:ext uri="{FF2B5EF4-FFF2-40B4-BE49-F238E27FC236}">
                  <a16:creationId xmlns:a16="http://schemas.microsoft.com/office/drawing/2014/main" id="{4D84F037-F927-8545-BD5C-80FD62184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3">
              <a:extLst>
                <a:ext uri="{FF2B5EF4-FFF2-40B4-BE49-F238E27FC236}">
                  <a16:creationId xmlns:a16="http://schemas.microsoft.com/office/drawing/2014/main" id="{12BD76C2-5471-7E44-AA44-4B5E3EF50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62D4D9CB-1670-D745-9F87-DF640F2EF73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05400"/>
            <a:ext cx="1371600" cy="1143000"/>
            <a:chOff x="960" y="3024"/>
            <a:chExt cx="864" cy="720"/>
          </a:xfrm>
        </p:grpSpPr>
        <p:sp>
          <p:nvSpPr>
            <p:cNvPr id="56336" name="Oval 5">
              <a:extLst>
                <a:ext uri="{FF2B5EF4-FFF2-40B4-BE49-F238E27FC236}">
                  <a16:creationId xmlns:a16="http://schemas.microsoft.com/office/drawing/2014/main" id="{3348D036-C0A1-0E4F-81EC-DF525A8C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37" name="Oval 6">
              <a:extLst>
                <a:ext uri="{FF2B5EF4-FFF2-40B4-BE49-F238E27FC236}">
                  <a16:creationId xmlns:a16="http://schemas.microsoft.com/office/drawing/2014/main" id="{4311DD8F-1C1D-504D-87F7-2426CB22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38" name="Oval 7">
              <a:extLst>
                <a:ext uri="{FF2B5EF4-FFF2-40B4-BE49-F238E27FC236}">
                  <a16:creationId xmlns:a16="http://schemas.microsoft.com/office/drawing/2014/main" id="{422BFEAE-AC25-884B-9E80-E9AC1F75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39" name="Oval 8">
              <a:extLst>
                <a:ext uri="{FF2B5EF4-FFF2-40B4-BE49-F238E27FC236}">
                  <a16:creationId xmlns:a16="http://schemas.microsoft.com/office/drawing/2014/main" id="{0F3DCDB7-DBC9-324A-A492-C41846F3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40" name="Oval 9">
              <a:extLst>
                <a:ext uri="{FF2B5EF4-FFF2-40B4-BE49-F238E27FC236}">
                  <a16:creationId xmlns:a16="http://schemas.microsoft.com/office/drawing/2014/main" id="{B46B700D-8EC8-3C47-B139-28820DB7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41" name="Line 13">
              <a:extLst>
                <a:ext uri="{FF2B5EF4-FFF2-40B4-BE49-F238E27FC236}">
                  <a16:creationId xmlns:a16="http://schemas.microsoft.com/office/drawing/2014/main" id="{C9124F1F-EBCF-A148-8544-4DBC1BEE3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14">
              <a:extLst>
                <a:ext uri="{FF2B5EF4-FFF2-40B4-BE49-F238E27FC236}">
                  <a16:creationId xmlns:a16="http://schemas.microsoft.com/office/drawing/2014/main" id="{D0A87E93-B7EE-704F-8B63-A43A0F845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Line 19">
              <a:extLst>
                <a:ext uri="{FF2B5EF4-FFF2-40B4-BE49-F238E27FC236}">
                  <a16:creationId xmlns:a16="http://schemas.microsoft.com/office/drawing/2014/main" id="{7CF55854-9DC2-1547-B581-3D410443E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Line 20">
              <a:extLst>
                <a:ext uri="{FF2B5EF4-FFF2-40B4-BE49-F238E27FC236}">
                  <a16:creationId xmlns:a16="http://schemas.microsoft.com/office/drawing/2014/main" id="{C641EE29-548F-F84F-BD79-0753AB1C9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29CCD66E-556B-1942-9FF0-18BBC4050C6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800600"/>
            <a:ext cx="2438400" cy="1447800"/>
            <a:chOff x="1536" y="2832"/>
            <a:chExt cx="1536" cy="912"/>
          </a:xfrm>
        </p:grpSpPr>
        <p:sp>
          <p:nvSpPr>
            <p:cNvPr id="56333" name="Oval 34">
              <a:extLst>
                <a:ext uri="{FF2B5EF4-FFF2-40B4-BE49-F238E27FC236}">
                  <a16:creationId xmlns:a16="http://schemas.microsoft.com/office/drawing/2014/main" id="{46635D27-83A7-9247-95FE-63DF8F883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  <p:sp>
          <p:nvSpPr>
            <p:cNvPr id="56334" name="Line 35">
              <a:extLst>
                <a:ext uri="{FF2B5EF4-FFF2-40B4-BE49-F238E27FC236}">
                  <a16:creationId xmlns:a16="http://schemas.microsoft.com/office/drawing/2014/main" id="{EFCAF579-68BD-1143-97AA-BC9D01126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456"/>
              <a:ext cx="96" cy="14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AutoShape 38">
              <a:extLst>
                <a:ext uri="{FF2B5EF4-FFF2-40B4-BE49-F238E27FC236}">
                  <a16:creationId xmlns:a16="http://schemas.microsoft.com/office/drawing/2014/main" id="{38468F0B-8128-E94A-B69C-F9948E88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32"/>
              <a:ext cx="1104" cy="528"/>
            </a:xfrm>
            <a:prstGeom prst="wedgeRoundRectCallout">
              <a:avLst>
                <a:gd name="adj1" fmla="val -72282"/>
                <a:gd name="adj2" fmla="val 102273"/>
                <a:gd name="adj3" fmla="val 16667"/>
              </a:avLst>
            </a:prstGeom>
            <a:noFill/>
            <a:ln w="15875">
              <a:solidFill>
                <a:schemeClr val="accent2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Add a new node here</a:t>
              </a:r>
            </a:p>
          </p:txBody>
        </p: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3F12CAF6-7AA4-BB4A-9722-6645363A8C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800600"/>
            <a:ext cx="1828800" cy="1828800"/>
            <a:chOff x="3024" y="2832"/>
            <a:chExt cx="1152" cy="1152"/>
          </a:xfrm>
        </p:grpSpPr>
        <p:grpSp>
          <p:nvGrpSpPr>
            <p:cNvPr id="56329" name="Group 47">
              <a:extLst>
                <a:ext uri="{FF2B5EF4-FFF2-40B4-BE49-F238E27FC236}">
                  <a16:creationId xmlns:a16="http://schemas.microsoft.com/office/drawing/2014/main" id="{A56D66E5-9113-BF46-9FA3-9CB17CAF8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696"/>
              <a:ext cx="192" cy="288"/>
              <a:chOff x="2592" y="3312"/>
              <a:chExt cx="192" cy="288"/>
            </a:xfrm>
          </p:grpSpPr>
          <p:sp>
            <p:nvSpPr>
              <p:cNvPr id="56331" name="Oval 44">
                <a:extLst>
                  <a:ext uri="{FF2B5EF4-FFF2-40B4-BE49-F238E27FC236}">
                    <a16:creationId xmlns:a16="http://schemas.microsoft.com/office/drawing/2014/main" id="{65EA8580-9E38-7247-9E6D-52FA59F51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44" cy="144"/>
              </a:xfrm>
              <a:prstGeom prst="ellips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" pitchFamily="2" charset="0"/>
                </a:endParaRPr>
              </a:p>
            </p:txBody>
          </p:sp>
          <p:sp>
            <p:nvSpPr>
              <p:cNvPr id="56332" name="Line 45">
                <a:extLst>
                  <a:ext uri="{FF2B5EF4-FFF2-40B4-BE49-F238E27FC236}">
                    <a16:creationId xmlns:a16="http://schemas.microsoft.com/office/drawing/2014/main" id="{47F696EF-6532-7F46-8429-604B6331F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331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0" name="AutoShape 46">
              <a:extLst>
                <a:ext uri="{FF2B5EF4-FFF2-40B4-BE49-F238E27FC236}">
                  <a16:creationId xmlns:a16="http://schemas.microsoft.com/office/drawing/2014/main" id="{0C8AE754-E36B-144A-B955-2405A33B7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1104" cy="528"/>
            </a:xfrm>
            <a:prstGeom prst="wedgeRoundRectCallout">
              <a:avLst>
                <a:gd name="adj1" fmla="val 38588"/>
                <a:gd name="adj2" fmla="val 132954"/>
                <a:gd name="adj3" fmla="val 16667"/>
              </a:avLst>
            </a:prstGeom>
            <a:noFill/>
            <a:ln w="15875">
              <a:solidFill>
                <a:schemeClr val="tx2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Add a new node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50590139-364A-1744-83CD-C9709A892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579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6B49A5-FA72-A74B-8073-6C1D39FDC7DC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E23B8E0-C2FD-4C43-874A-1FD3E8AD2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3039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Constructing a heap II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7BEE7A8-9ADA-FF4E-A73A-04D0FE773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Each time we add a node, we may destroy the heap property of its parent node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To fix this, we sift up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But each time we sift up, the value of the topmost node in the sift may increase, and this may destroy the heap property of </a:t>
            </a:r>
            <a:r>
              <a:rPr lang="en-US" altLang="en-US" sz="2800" i="1" dirty="0"/>
              <a:t>its</a:t>
            </a:r>
            <a:r>
              <a:rPr lang="en-US" altLang="en-US" sz="2800" dirty="0"/>
              <a:t> parent node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We repeat the sifting up process, moving up in the tree, until either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We reach nodes whose values don’t need to be swapped (because the parent is </a:t>
            </a:r>
            <a:r>
              <a:rPr lang="en-US" altLang="en-US" sz="2400" i="1" dirty="0"/>
              <a:t>still</a:t>
            </a:r>
            <a:r>
              <a:rPr lang="en-US" altLang="en-US" sz="2400" dirty="0"/>
              <a:t> larger than both children), or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We reach the root</a:t>
            </a:r>
          </a:p>
        </p:txBody>
      </p:sp>
    </p:spTree>
    <p:extLst>
      <p:ext uri="{BB962C8B-B14F-4D97-AF65-F5344CB8AC3E}">
        <p14:creationId xmlns:p14="http://schemas.microsoft.com/office/powerpoint/2010/main" val="1822174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2">
            <a:extLst>
              <a:ext uri="{FF2B5EF4-FFF2-40B4-BE49-F238E27FC236}">
                <a16:creationId xmlns:a16="http://schemas.microsoft.com/office/drawing/2014/main" id="{CE8D914C-87AB-A345-A6FE-F580F9321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0ECB7E-A092-8F4A-BDD0-C49165026202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D8FD581-3E29-494B-BE46-7BA1A7890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6590" y="-35719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  Constructing a heap III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F192BE24-0A88-2D41-8C30-F082198EA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4F16D120-C33F-9C43-9E4C-1D589C82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C3A4835A-6BE6-3842-9572-F6125E83D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4372413-731D-0F40-A2A7-A6DA82613A9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58427" name="Oval 7">
              <a:extLst>
                <a:ext uri="{FF2B5EF4-FFF2-40B4-BE49-F238E27FC236}">
                  <a16:creationId xmlns:a16="http://schemas.microsoft.com/office/drawing/2014/main" id="{44F01635-0602-9B4E-BA98-EE8B30DF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8428" name="Oval 8">
              <a:extLst>
                <a:ext uri="{FF2B5EF4-FFF2-40B4-BE49-F238E27FC236}">
                  <a16:creationId xmlns:a16="http://schemas.microsoft.com/office/drawing/2014/main" id="{F3F746C6-F170-4747-8BC0-E073FEAD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8429" name="Line 9">
              <a:extLst>
                <a:ext uri="{FF2B5EF4-FFF2-40B4-BE49-F238E27FC236}">
                  <a16:creationId xmlns:a16="http://schemas.microsoft.com/office/drawing/2014/main" id="{1A79A330-5129-374B-BE19-8477AC419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AutoShape 10">
            <a:extLst>
              <a:ext uri="{FF2B5EF4-FFF2-40B4-BE49-F238E27FC236}">
                <a16:creationId xmlns:a16="http://schemas.microsoft.com/office/drawing/2014/main" id="{A5712E30-D80F-DB4C-A2E3-086B70C2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itchFamily="2" charset="0"/>
            </a:endParaRPr>
          </a:p>
        </p:txBody>
      </p:sp>
      <p:grpSp>
        <p:nvGrpSpPr>
          <p:cNvPr id="3" name="Group 56">
            <a:extLst>
              <a:ext uri="{FF2B5EF4-FFF2-40B4-BE49-F238E27FC236}">
                <a16:creationId xmlns:a16="http://schemas.microsoft.com/office/drawing/2014/main" id="{0AA853FE-ABDC-0C40-9BAE-D8A71AA2B0C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58425" name="Freeform 11">
              <a:extLst>
                <a:ext uri="{FF2B5EF4-FFF2-40B4-BE49-F238E27FC236}">
                  <a16:creationId xmlns:a16="http://schemas.microsoft.com/office/drawing/2014/main" id="{0BED5C0E-6C07-A34F-9D42-42988A50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Freeform 12">
              <a:extLst>
                <a:ext uri="{FF2B5EF4-FFF2-40B4-BE49-F238E27FC236}">
                  <a16:creationId xmlns:a16="http://schemas.microsoft.com/office/drawing/2014/main" id="{C5DE6A95-7CA7-BC43-A6DC-02F53A99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  <a:gd name="T9" fmla="*/ 0 w 170"/>
                <a:gd name="T10" fmla="*/ 0 h 258"/>
                <a:gd name="T11" fmla="*/ 170 w 170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D5C6481E-D344-F54C-98C0-71A43D334B6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58422" name="Oval 13">
              <a:extLst>
                <a:ext uri="{FF2B5EF4-FFF2-40B4-BE49-F238E27FC236}">
                  <a16:creationId xmlns:a16="http://schemas.microsoft.com/office/drawing/2014/main" id="{CBA976B7-FE37-AF43-8247-6DC061CD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8423" name="Oval 14">
              <a:extLst>
                <a:ext uri="{FF2B5EF4-FFF2-40B4-BE49-F238E27FC236}">
                  <a16:creationId xmlns:a16="http://schemas.microsoft.com/office/drawing/2014/main" id="{62000EC0-9904-C74B-8893-0CF36E738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8424" name="Line 15">
              <a:extLst>
                <a:ext uri="{FF2B5EF4-FFF2-40B4-BE49-F238E27FC236}">
                  <a16:creationId xmlns:a16="http://schemas.microsoft.com/office/drawing/2014/main" id="{98B1901E-F056-BF46-90E8-2D7AD2C75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9" name="Line 18">
            <a:extLst>
              <a:ext uri="{FF2B5EF4-FFF2-40B4-BE49-F238E27FC236}">
                <a16:creationId xmlns:a16="http://schemas.microsoft.com/office/drawing/2014/main" id="{21F1394E-8E98-1940-9AB5-FBC82909D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B8B4DE8A-113F-704C-BA3E-50F8303A6D5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58417" name="Oval 19">
              <a:extLst>
                <a:ext uri="{FF2B5EF4-FFF2-40B4-BE49-F238E27FC236}">
                  <a16:creationId xmlns:a16="http://schemas.microsoft.com/office/drawing/2014/main" id="{C2F2584D-6903-0F43-A180-33975844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8418" name="Oval 20">
              <a:extLst>
                <a:ext uri="{FF2B5EF4-FFF2-40B4-BE49-F238E27FC236}">
                  <a16:creationId xmlns:a16="http://schemas.microsoft.com/office/drawing/2014/main" id="{D98FB98D-83FB-D646-885D-14F150489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8419" name="Line 21">
              <a:extLst>
                <a:ext uri="{FF2B5EF4-FFF2-40B4-BE49-F238E27FC236}">
                  <a16:creationId xmlns:a16="http://schemas.microsoft.com/office/drawing/2014/main" id="{4FAD9723-E0D0-A349-9D2F-E0F8E88DD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0" name="Oval 22">
              <a:extLst>
                <a:ext uri="{FF2B5EF4-FFF2-40B4-BE49-F238E27FC236}">
                  <a16:creationId xmlns:a16="http://schemas.microsoft.com/office/drawing/2014/main" id="{65EABBFB-6C6E-974B-BB8D-9E4DCD47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58421" name="Line 23">
              <a:extLst>
                <a:ext uri="{FF2B5EF4-FFF2-40B4-BE49-F238E27FC236}">
                  <a16:creationId xmlns:a16="http://schemas.microsoft.com/office/drawing/2014/main" id="{521254E8-FDE1-2941-9461-2B5C0A289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9">
            <a:extLst>
              <a:ext uri="{FF2B5EF4-FFF2-40B4-BE49-F238E27FC236}">
                <a16:creationId xmlns:a16="http://schemas.microsoft.com/office/drawing/2014/main" id="{EA12E3FF-AE41-AB4A-B9E2-E5C29A48C6C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58410" name="Oval 24">
              <a:extLst>
                <a:ext uri="{FF2B5EF4-FFF2-40B4-BE49-F238E27FC236}">
                  <a16:creationId xmlns:a16="http://schemas.microsoft.com/office/drawing/2014/main" id="{C2404CD5-E317-1A4F-A7CF-4EF7D118E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8411" name="Oval 25">
              <a:extLst>
                <a:ext uri="{FF2B5EF4-FFF2-40B4-BE49-F238E27FC236}">
                  <a16:creationId xmlns:a16="http://schemas.microsoft.com/office/drawing/2014/main" id="{3E5E2465-6150-9340-B32A-22871732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8412" name="Line 26">
              <a:extLst>
                <a:ext uri="{FF2B5EF4-FFF2-40B4-BE49-F238E27FC236}">
                  <a16:creationId xmlns:a16="http://schemas.microsoft.com/office/drawing/2014/main" id="{C3843E3E-37EC-4C4F-A99A-BDCB717D7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Oval 27">
              <a:extLst>
                <a:ext uri="{FF2B5EF4-FFF2-40B4-BE49-F238E27FC236}">
                  <a16:creationId xmlns:a16="http://schemas.microsoft.com/office/drawing/2014/main" id="{726A1489-AA52-B74F-8095-0863842F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58414" name="Line 28">
              <a:extLst>
                <a:ext uri="{FF2B5EF4-FFF2-40B4-BE49-F238E27FC236}">
                  <a16:creationId xmlns:a16="http://schemas.microsoft.com/office/drawing/2014/main" id="{809DE8EA-D3B6-5843-96EC-E76043161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Oval 29">
              <a:extLst>
                <a:ext uri="{FF2B5EF4-FFF2-40B4-BE49-F238E27FC236}">
                  <a16:creationId xmlns:a16="http://schemas.microsoft.com/office/drawing/2014/main" id="{EF6C1760-8C2B-674E-861E-9D84C97C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8416" name="Line 30">
              <a:extLst>
                <a:ext uri="{FF2B5EF4-FFF2-40B4-BE49-F238E27FC236}">
                  <a16:creationId xmlns:a16="http://schemas.microsoft.com/office/drawing/2014/main" id="{B6DEE1C9-82EB-5C4C-A198-44FAAD663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0">
            <a:extLst>
              <a:ext uri="{FF2B5EF4-FFF2-40B4-BE49-F238E27FC236}">
                <a16:creationId xmlns:a16="http://schemas.microsoft.com/office/drawing/2014/main" id="{89084129-A3B7-D945-A782-46058391EA4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58408" name="Freeform 31">
              <a:extLst>
                <a:ext uri="{FF2B5EF4-FFF2-40B4-BE49-F238E27FC236}">
                  <a16:creationId xmlns:a16="http://schemas.microsoft.com/office/drawing/2014/main" id="{19CFEBFC-5C39-CC41-BA1D-524739755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Freeform 32">
              <a:extLst>
                <a:ext uri="{FF2B5EF4-FFF2-40B4-BE49-F238E27FC236}">
                  <a16:creationId xmlns:a16="http://schemas.microsoft.com/office/drawing/2014/main" id="{3FB62717-F45A-4F4A-8D0C-86A040DA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9864122C-1057-314B-AA20-C7C026FB454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58401" name="Oval 33">
              <a:extLst>
                <a:ext uri="{FF2B5EF4-FFF2-40B4-BE49-F238E27FC236}">
                  <a16:creationId xmlns:a16="http://schemas.microsoft.com/office/drawing/2014/main" id="{95F5FA2D-652E-E745-AAFB-55343AEC6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8402" name="Oval 34">
              <a:extLst>
                <a:ext uri="{FF2B5EF4-FFF2-40B4-BE49-F238E27FC236}">
                  <a16:creationId xmlns:a16="http://schemas.microsoft.com/office/drawing/2014/main" id="{A1C2EA24-0C14-D949-8B3D-9148385C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B50A4B74-64AC-F241-BA1B-4FD3ABBE9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Oval 36">
              <a:extLst>
                <a:ext uri="{FF2B5EF4-FFF2-40B4-BE49-F238E27FC236}">
                  <a16:creationId xmlns:a16="http://schemas.microsoft.com/office/drawing/2014/main" id="{22CB303F-1C22-6046-87E0-1C75B1627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BDADBAE3-5C33-BE46-8999-12EF1AD9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Oval 38">
              <a:extLst>
                <a:ext uri="{FF2B5EF4-FFF2-40B4-BE49-F238E27FC236}">
                  <a16:creationId xmlns:a16="http://schemas.microsoft.com/office/drawing/2014/main" id="{067DD92E-DAB8-8E4E-9DF2-EC6F148A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8407" name="Line 39">
              <a:extLst>
                <a:ext uri="{FF2B5EF4-FFF2-40B4-BE49-F238E27FC236}">
                  <a16:creationId xmlns:a16="http://schemas.microsoft.com/office/drawing/2014/main" id="{F799E1C7-E8A2-544C-B5B6-69103A58F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3">
            <a:extLst>
              <a:ext uri="{FF2B5EF4-FFF2-40B4-BE49-F238E27FC236}">
                <a16:creationId xmlns:a16="http://schemas.microsoft.com/office/drawing/2014/main" id="{824380A4-E065-274A-ABCF-A819B5652CB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2057400" cy="1905000"/>
            <a:chOff x="3408" y="2352"/>
            <a:chExt cx="1296" cy="1200"/>
          </a:xfrm>
        </p:grpSpPr>
        <p:sp>
          <p:nvSpPr>
            <p:cNvPr id="58394" name="Oval 40">
              <a:extLst>
                <a:ext uri="{FF2B5EF4-FFF2-40B4-BE49-F238E27FC236}">
                  <a16:creationId xmlns:a16="http://schemas.microsoft.com/office/drawing/2014/main" id="{5EF92009-C48B-7E4A-BE90-E12152FF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58395" name="Oval 41">
              <a:extLst>
                <a:ext uri="{FF2B5EF4-FFF2-40B4-BE49-F238E27FC236}">
                  <a16:creationId xmlns:a16="http://schemas.microsoft.com/office/drawing/2014/main" id="{CA217EBF-4EFA-8C4F-AA46-A0FC6CA03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8396" name="Line 42">
              <a:extLst>
                <a:ext uri="{FF2B5EF4-FFF2-40B4-BE49-F238E27FC236}">
                  <a16:creationId xmlns:a16="http://schemas.microsoft.com/office/drawing/2014/main" id="{BAE21378-9D7A-C940-9D49-C799AACB3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Oval 43">
              <a:extLst>
                <a:ext uri="{FF2B5EF4-FFF2-40B4-BE49-F238E27FC236}">
                  <a16:creationId xmlns:a16="http://schemas.microsoft.com/office/drawing/2014/main" id="{0E4AA0B3-9032-F847-9D47-E060EB94F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58398" name="Line 44">
              <a:extLst>
                <a:ext uri="{FF2B5EF4-FFF2-40B4-BE49-F238E27FC236}">
                  <a16:creationId xmlns:a16="http://schemas.microsoft.com/office/drawing/2014/main" id="{290F14C0-B71C-334A-BF4B-C0CF631F8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Oval 45">
              <a:extLst>
                <a:ext uri="{FF2B5EF4-FFF2-40B4-BE49-F238E27FC236}">
                  <a16:creationId xmlns:a16="http://schemas.microsoft.com/office/drawing/2014/main" id="{718D4BED-664F-2049-A170-1DAAA7AE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8400" name="Line 46">
              <a:extLst>
                <a:ext uri="{FF2B5EF4-FFF2-40B4-BE49-F238E27FC236}">
                  <a16:creationId xmlns:a16="http://schemas.microsoft.com/office/drawing/2014/main" id="{FFAF9AA1-B2B6-FB4C-8023-992D7F17B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2">
            <a:extLst>
              <a:ext uri="{FF2B5EF4-FFF2-40B4-BE49-F238E27FC236}">
                <a16:creationId xmlns:a16="http://schemas.microsoft.com/office/drawing/2014/main" id="{5F6FED6E-166B-7043-B18A-5592E08E2F19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58392" name="Freeform 47">
              <a:extLst>
                <a:ext uri="{FF2B5EF4-FFF2-40B4-BE49-F238E27FC236}">
                  <a16:creationId xmlns:a16="http://schemas.microsoft.com/office/drawing/2014/main" id="{9C8F3E2D-B028-7D42-A9FD-19946CA0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Freeform 48">
              <a:extLst>
                <a:ext uri="{FF2B5EF4-FFF2-40B4-BE49-F238E27FC236}">
                  <a16:creationId xmlns:a16="http://schemas.microsoft.com/office/drawing/2014/main" id="{4F7A94EE-96FE-3B41-ACE4-D93827F82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01" name="AutoShape 49">
            <a:extLst>
              <a:ext uri="{FF2B5EF4-FFF2-40B4-BE49-F238E27FC236}">
                <a16:creationId xmlns:a16="http://schemas.microsoft.com/office/drawing/2014/main" id="{BBD1BD16-9BBF-304E-8567-E5F2023B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itchFamily="2" charset="0"/>
            </a:endParaRPr>
          </a:p>
        </p:txBody>
      </p:sp>
      <p:sp>
        <p:nvSpPr>
          <p:cNvPr id="49202" name="AutoShape 50">
            <a:extLst>
              <a:ext uri="{FF2B5EF4-FFF2-40B4-BE49-F238E27FC236}">
                <a16:creationId xmlns:a16="http://schemas.microsoft.com/office/drawing/2014/main" id="{D60090DE-2ED0-4E47-9708-50C84C7D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itchFamily="2" charset="0"/>
            </a:endParaRPr>
          </a:p>
        </p:txBody>
      </p:sp>
      <p:sp>
        <p:nvSpPr>
          <p:cNvPr id="58388" name="Text Box 51">
            <a:extLst>
              <a:ext uri="{FF2B5EF4-FFF2-40B4-BE49-F238E27FC236}">
                <a16:creationId xmlns:a16="http://schemas.microsoft.com/office/drawing/2014/main" id="{CF713F16-4A1C-B34F-80B7-5242B0E5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89" name="Text Box 52">
            <a:extLst>
              <a:ext uri="{FF2B5EF4-FFF2-40B4-BE49-F238E27FC236}">
                <a16:creationId xmlns:a16="http://schemas.microsoft.com/office/drawing/2014/main" id="{79093B88-1270-044F-9552-C48C559B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90" name="Text Box 53">
            <a:extLst>
              <a:ext uri="{FF2B5EF4-FFF2-40B4-BE49-F238E27FC236}">
                <a16:creationId xmlns:a16="http://schemas.microsoft.com/office/drawing/2014/main" id="{6C957DB7-5908-8447-99B2-55BBCF2E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91" name="Text Box 54">
            <a:extLst>
              <a:ext uri="{FF2B5EF4-FFF2-40B4-BE49-F238E27FC236}">
                <a16:creationId xmlns:a16="http://schemas.microsoft.com/office/drawing/2014/main" id="{DD86A865-2362-B34C-BDB2-C3181C4D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00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59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  <p:bldP spid="49201" grpId="0" animBg="1"/>
      <p:bldP spid="4920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F26F7464-E677-F048-91DB-26C17B885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E08163-E60B-454D-8DB3-B9B8EA58C8A2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3D8F70A-D430-FB45-A916-65E680C30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9056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/>
              <a:t>         Other children are not affected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C12DB6F-7238-3D48-8AFE-5BFFA7E96D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4181475"/>
            <a:ext cx="8237538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000"/>
              <a:t>The node containing 8 is not affected because its parent gets larger, not smaller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678DEF7D-2AC4-5743-8B6A-4434D992E0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81000" y="4833938"/>
            <a:ext cx="8405813" cy="122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/>
              <a:t>The node containing 5 is not affected because its parent gets larger, not smaller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/>
              <a:t>The node containing 8 is still not affected because, although its parent got smaller, its parent is still greater than it was originally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1B021CF-E400-9945-A0FA-8604C04FCFE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2057400" cy="1905000"/>
            <a:chOff x="768" y="1104"/>
            <a:chExt cx="1296" cy="1200"/>
          </a:xfrm>
        </p:grpSpPr>
        <p:grpSp>
          <p:nvGrpSpPr>
            <p:cNvPr id="59429" name="Group 6">
              <a:extLst>
                <a:ext uri="{FF2B5EF4-FFF2-40B4-BE49-F238E27FC236}">
                  <a16:creationId xmlns:a16="http://schemas.microsoft.com/office/drawing/2014/main" id="{6C673366-FAEE-194F-BADA-430FD72D4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59432" name="Oval 7">
                <a:extLst>
                  <a:ext uri="{FF2B5EF4-FFF2-40B4-BE49-F238E27FC236}">
                    <a16:creationId xmlns:a16="http://schemas.microsoft.com/office/drawing/2014/main" id="{CB6CA364-5DFD-5547-9461-0B9225C3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59433" name="Oval 8">
                <a:extLst>
                  <a:ext uri="{FF2B5EF4-FFF2-40B4-BE49-F238E27FC236}">
                    <a16:creationId xmlns:a16="http://schemas.microsoft.com/office/drawing/2014/main" id="{E8AB59E1-B444-4048-862A-4A45012CB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59434" name="Line 9">
                <a:extLst>
                  <a:ext uri="{FF2B5EF4-FFF2-40B4-BE49-F238E27FC236}">
                    <a16:creationId xmlns:a16="http://schemas.microsoft.com/office/drawing/2014/main" id="{05FB54C7-8D8F-F04C-873A-E243D1CDE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5" name="Oval 10">
                <a:extLst>
                  <a:ext uri="{FF2B5EF4-FFF2-40B4-BE49-F238E27FC236}">
                    <a16:creationId xmlns:a16="http://schemas.microsoft.com/office/drawing/2014/main" id="{03358723-84B1-B047-8B3C-3DBB23AAD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59436" name="Line 11">
                <a:extLst>
                  <a:ext uri="{FF2B5EF4-FFF2-40B4-BE49-F238E27FC236}">
                    <a16:creationId xmlns:a16="http://schemas.microsoft.com/office/drawing/2014/main" id="{E49D4502-BA55-EE45-A2D3-8DA12AD70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Oval 12">
                <a:extLst>
                  <a:ext uri="{FF2B5EF4-FFF2-40B4-BE49-F238E27FC236}">
                    <a16:creationId xmlns:a16="http://schemas.microsoft.com/office/drawing/2014/main" id="{40368DBC-E353-1247-BC9F-1133A339A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9438" name="Line 13">
                <a:extLst>
                  <a:ext uri="{FF2B5EF4-FFF2-40B4-BE49-F238E27FC236}">
                    <a16:creationId xmlns:a16="http://schemas.microsoft.com/office/drawing/2014/main" id="{FEDEDCA0-6EF4-5E4F-A80A-AFDBBD428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30" name="Oval 14">
              <a:extLst>
                <a:ext uri="{FF2B5EF4-FFF2-40B4-BE49-F238E27FC236}">
                  <a16:creationId xmlns:a16="http://schemas.microsoft.com/office/drawing/2014/main" id="{2364B0D0-89AA-8C45-AD9A-4105AF12D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59431" name="Line 15">
              <a:extLst>
                <a:ext uri="{FF2B5EF4-FFF2-40B4-BE49-F238E27FC236}">
                  <a16:creationId xmlns:a16="http://schemas.microsoft.com/office/drawing/2014/main" id="{798CA190-BCA1-C84C-96E3-A57BDCBCD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D7D46B06-0630-0341-98CB-3DDCB17D123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771775"/>
            <a:ext cx="539750" cy="595313"/>
            <a:chOff x="1280" y="1746"/>
            <a:chExt cx="340" cy="375"/>
          </a:xfrm>
        </p:grpSpPr>
        <p:sp>
          <p:nvSpPr>
            <p:cNvPr id="59427" name="Freeform 17">
              <a:extLst>
                <a:ext uri="{FF2B5EF4-FFF2-40B4-BE49-F238E27FC236}">
                  <a16:creationId xmlns:a16="http://schemas.microsoft.com/office/drawing/2014/main" id="{2891EE23-3296-4E4B-A9F1-51434DBC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861"/>
              <a:ext cx="197" cy="260"/>
            </a:xfrm>
            <a:custGeom>
              <a:avLst/>
              <a:gdLst>
                <a:gd name="T0" fmla="*/ 197 w 197"/>
                <a:gd name="T1" fmla="*/ 260 h 260"/>
                <a:gd name="T2" fmla="*/ 114 w 197"/>
                <a:gd name="T3" fmla="*/ 233 h 260"/>
                <a:gd name="T4" fmla="*/ 41 w 197"/>
                <a:gd name="T5" fmla="*/ 164 h 260"/>
                <a:gd name="T6" fmla="*/ 0 w 197"/>
                <a:gd name="T7" fmla="*/ 0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60"/>
                <a:gd name="T14" fmla="*/ 197 w 19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Freeform 18">
              <a:extLst>
                <a:ext uri="{FF2B5EF4-FFF2-40B4-BE49-F238E27FC236}">
                  <a16:creationId xmlns:a16="http://schemas.microsoft.com/office/drawing/2014/main" id="{25152ED4-C7E3-FE45-A84B-D69A3CA12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1746"/>
              <a:ext cx="157" cy="283"/>
            </a:xfrm>
            <a:custGeom>
              <a:avLst/>
              <a:gdLst>
                <a:gd name="T0" fmla="*/ 0 w 157"/>
                <a:gd name="T1" fmla="*/ 0 h 283"/>
                <a:gd name="T2" fmla="*/ 91 w 157"/>
                <a:gd name="T3" fmla="*/ 41 h 283"/>
                <a:gd name="T4" fmla="*/ 147 w 157"/>
                <a:gd name="T5" fmla="*/ 151 h 283"/>
                <a:gd name="T6" fmla="*/ 152 w 157"/>
                <a:gd name="T7" fmla="*/ 283 h 2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283"/>
                <a:gd name="T14" fmla="*/ 157 w 157"/>
                <a:gd name="T15" fmla="*/ 283 h 2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9" name="AutoShape 19">
            <a:extLst>
              <a:ext uri="{FF2B5EF4-FFF2-40B4-BE49-F238E27FC236}">
                <a16:creationId xmlns:a16="http://schemas.microsoft.com/office/drawing/2014/main" id="{12533F1F-8F74-1842-9693-A35C87D7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itchFamily="2" charset="0"/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7E0F5E7B-3165-3141-974D-9055F3A8F0F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752600"/>
            <a:ext cx="2057400" cy="1905000"/>
            <a:chOff x="768" y="1104"/>
            <a:chExt cx="1296" cy="1200"/>
          </a:xfrm>
        </p:grpSpPr>
        <p:grpSp>
          <p:nvGrpSpPr>
            <p:cNvPr id="59417" name="Group 21">
              <a:extLst>
                <a:ext uri="{FF2B5EF4-FFF2-40B4-BE49-F238E27FC236}">
                  <a16:creationId xmlns:a16="http://schemas.microsoft.com/office/drawing/2014/main" id="{463CA3D0-2D1B-0543-83F1-56B5159C4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59420" name="Oval 22">
                <a:extLst>
                  <a:ext uri="{FF2B5EF4-FFF2-40B4-BE49-F238E27FC236}">
                    <a16:creationId xmlns:a16="http://schemas.microsoft.com/office/drawing/2014/main" id="{4AE4DA0E-D088-C04D-B050-C0679DD04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59421" name="Oval 23">
                <a:extLst>
                  <a:ext uri="{FF2B5EF4-FFF2-40B4-BE49-F238E27FC236}">
                    <a16:creationId xmlns:a16="http://schemas.microsoft.com/office/drawing/2014/main" id="{6EC8A8C1-8042-BD45-8300-D7DFB3D96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59422" name="Line 24">
                <a:extLst>
                  <a:ext uri="{FF2B5EF4-FFF2-40B4-BE49-F238E27FC236}">
                    <a16:creationId xmlns:a16="http://schemas.microsoft.com/office/drawing/2014/main" id="{04AE0B59-72D4-5347-B3E0-055A2E156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3" name="Oval 25">
                <a:extLst>
                  <a:ext uri="{FF2B5EF4-FFF2-40B4-BE49-F238E27FC236}">
                    <a16:creationId xmlns:a16="http://schemas.microsoft.com/office/drawing/2014/main" id="{165C0949-326D-D542-BCCA-F1D4CDC1F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59424" name="Line 26">
                <a:extLst>
                  <a:ext uri="{FF2B5EF4-FFF2-40B4-BE49-F238E27FC236}">
                    <a16:creationId xmlns:a16="http://schemas.microsoft.com/office/drawing/2014/main" id="{CF5CEA33-F232-7548-B226-55A322FC2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5" name="Oval 27">
                <a:extLst>
                  <a:ext uri="{FF2B5EF4-FFF2-40B4-BE49-F238E27FC236}">
                    <a16:creationId xmlns:a16="http://schemas.microsoft.com/office/drawing/2014/main" id="{988FF057-03C9-5145-BC5F-AFE16C6ED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9426" name="Line 28">
                <a:extLst>
                  <a:ext uri="{FF2B5EF4-FFF2-40B4-BE49-F238E27FC236}">
                    <a16:creationId xmlns:a16="http://schemas.microsoft.com/office/drawing/2014/main" id="{7FA7FC0B-05E0-2541-AF3F-585C0C95C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18" name="Oval 29">
              <a:extLst>
                <a:ext uri="{FF2B5EF4-FFF2-40B4-BE49-F238E27FC236}">
                  <a16:creationId xmlns:a16="http://schemas.microsoft.com/office/drawing/2014/main" id="{D19F0683-8278-6344-B6A9-2ECCE09A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9419" name="Line 30">
              <a:extLst>
                <a:ext uri="{FF2B5EF4-FFF2-40B4-BE49-F238E27FC236}">
                  <a16:creationId xmlns:a16="http://schemas.microsoft.com/office/drawing/2014/main" id="{89B32B17-D79C-3E4A-A38B-354418911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1" name="AutoShape 31">
            <a:extLst>
              <a:ext uri="{FF2B5EF4-FFF2-40B4-BE49-F238E27FC236}">
                <a16:creationId xmlns:a16="http://schemas.microsoft.com/office/drawing/2014/main" id="{3F27D4EC-80BD-5C41-80A1-FB7C9489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itchFamily="2" charset="0"/>
            </a:endParaRP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DDB1515A-99A5-AC4E-8F43-1053EA378F1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752600"/>
            <a:ext cx="2057400" cy="1905000"/>
            <a:chOff x="768" y="1104"/>
            <a:chExt cx="1296" cy="1200"/>
          </a:xfrm>
        </p:grpSpPr>
        <p:grpSp>
          <p:nvGrpSpPr>
            <p:cNvPr id="59407" name="Group 33">
              <a:extLst>
                <a:ext uri="{FF2B5EF4-FFF2-40B4-BE49-F238E27FC236}">
                  <a16:creationId xmlns:a16="http://schemas.microsoft.com/office/drawing/2014/main" id="{D1C4F420-29B9-6D4E-9B5E-6D1F14280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59410" name="Oval 34">
                <a:extLst>
                  <a:ext uri="{FF2B5EF4-FFF2-40B4-BE49-F238E27FC236}">
                    <a16:creationId xmlns:a16="http://schemas.microsoft.com/office/drawing/2014/main" id="{58CFEC2E-C9EF-274F-8FF9-E996A0360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59411" name="Oval 35">
                <a:extLst>
                  <a:ext uri="{FF2B5EF4-FFF2-40B4-BE49-F238E27FC236}">
                    <a16:creationId xmlns:a16="http://schemas.microsoft.com/office/drawing/2014/main" id="{848E24A6-0508-B948-80B9-CFE2C8F11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59412" name="Line 36">
                <a:extLst>
                  <a:ext uri="{FF2B5EF4-FFF2-40B4-BE49-F238E27FC236}">
                    <a16:creationId xmlns:a16="http://schemas.microsoft.com/office/drawing/2014/main" id="{AE9B17AF-5D4D-5A44-B9AB-BD75E9AB3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3" name="Oval 37">
                <a:extLst>
                  <a:ext uri="{FF2B5EF4-FFF2-40B4-BE49-F238E27FC236}">
                    <a16:creationId xmlns:a16="http://schemas.microsoft.com/office/drawing/2014/main" id="{05136F2C-49C8-0945-82D8-0C18DA004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59414" name="Line 38">
                <a:extLst>
                  <a:ext uri="{FF2B5EF4-FFF2-40B4-BE49-F238E27FC236}">
                    <a16:creationId xmlns:a16="http://schemas.microsoft.com/office/drawing/2014/main" id="{7BED5429-43AE-084A-A955-2F85BE17F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5" name="Oval 39">
                <a:extLst>
                  <a:ext uri="{FF2B5EF4-FFF2-40B4-BE49-F238E27FC236}">
                    <a16:creationId xmlns:a16="http://schemas.microsoft.com/office/drawing/2014/main" id="{E36ECF53-C5D8-5949-A952-B380084A5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9416" name="Line 40">
                <a:extLst>
                  <a:ext uri="{FF2B5EF4-FFF2-40B4-BE49-F238E27FC236}">
                    <a16:creationId xmlns:a16="http://schemas.microsoft.com/office/drawing/2014/main" id="{94C5FAB2-1D67-ED48-AA6C-7D2410330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08" name="Oval 41">
              <a:extLst>
                <a:ext uri="{FF2B5EF4-FFF2-40B4-BE49-F238E27FC236}">
                  <a16:creationId xmlns:a16="http://schemas.microsoft.com/office/drawing/2014/main" id="{93CC2130-5C3F-DB49-A12B-995ECE2A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59409" name="Line 42">
              <a:extLst>
                <a:ext uri="{FF2B5EF4-FFF2-40B4-BE49-F238E27FC236}">
                  <a16:creationId xmlns:a16="http://schemas.microsoft.com/office/drawing/2014/main" id="{D7272116-8657-FE4F-94D8-89F9566FC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3">
            <a:extLst>
              <a:ext uri="{FF2B5EF4-FFF2-40B4-BE49-F238E27FC236}">
                <a16:creationId xmlns:a16="http://schemas.microsoft.com/office/drawing/2014/main" id="{DC30C8C8-1135-3345-A88C-0974CCF99BCC}"/>
              </a:ext>
            </a:extLst>
          </p:cNvPr>
          <p:cNvGrpSpPr>
            <a:grpSpLocks/>
          </p:cNvGrpSpPr>
          <p:nvPr/>
        </p:nvGrpSpPr>
        <p:grpSpPr bwMode="auto">
          <a:xfrm>
            <a:off x="4181475" y="2038350"/>
            <a:ext cx="619125" cy="552450"/>
            <a:chOff x="2298" y="2544"/>
            <a:chExt cx="390" cy="348"/>
          </a:xfrm>
        </p:grpSpPr>
        <p:sp>
          <p:nvSpPr>
            <p:cNvPr id="59405" name="Freeform 44">
              <a:extLst>
                <a:ext uri="{FF2B5EF4-FFF2-40B4-BE49-F238E27FC236}">
                  <a16:creationId xmlns:a16="http://schemas.microsoft.com/office/drawing/2014/main" id="{A8623503-1A73-3B46-8935-8BCF311E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Freeform 45">
              <a:extLst>
                <a:ext uri="{FF2B5EF4-FFF2-40B4-BE49-F238E27FC236}">
                  <a16:creationId xmlns:a16="http://schemas.microsoft.com/office/drawing/2014/main" id="{CAB086E2-0F2F-6D49-93B9-D72B925A2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9" grpId="0" animBg="1"/>
      <p:bldP spid="512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A21427A9-2263-774E-86F6-E93DB3661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632084-BCA1-0047-9C6A-46553C65E9DB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01E675C-4EDC-5142-AF2B-D3D20892D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6812" y="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 sample heap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133CB48-DC13-744B-BBBD-14D52F5813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2954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Here’s a sample binary tree after it has been heapified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5FD71A0C-F375-1A42-86BA-6EE7F30A75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4953000"/>
            <a:ext cx="7772400" cy="167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Notice that heapified does </a:t>
            </a:r>
            <a:r>
              <a:rPr lang="en-US" altLang="en-US" sz="2400" i="1"/>
              <a:t>not</a:t>
            </a:r>
            <a:r>
              <a:rPr lang="en-US" altLang="en-US" sz="2400"/>
              <a:t> mean sorted</a:t>
            </a:r>
          </a:p>
          <a:p>
            <a:pPr algn="just" eaLnBrk="1" hangingPunct="1"/>
            <a:r>
              <a:rPr lang="en-US" altLang="en-US" sz="2400"/>
              <a:t>Heapifying does </a:t>
            </a:r>
            <a:r>
              <a:rPr lang="en-US" altLang="en-US" sz="2400" i="1"/>
              <a:t>not</a:t>
            </a:r>
            <a:r>
              <a:rPr lang="en-US" altLang="en-US" sz="2400"/>
              <a:t> change the shape of the binary tree; this binary tree is balanced and left-justified because it started out that way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43B76AA3-7065-4742-A470-0C640B696DE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6781800" cy="2590800"/>
            <a:chOff x="624" y="1248"/>
            <a:chExt cx="4272" cy="1632"/>
          </a:xfrm>
        </p:grpSpPr>
        <p:sp>
          <p:nvSpPr>
            <p:cNvPr id="60423" name="Oval 5">
              <a:extLst>
                <a:ext uri="{FF2B5EF4-FFF2-40B4-BE49-F238E27FC236}">
                  <a16:creationId xmlns:a16="http://schemas.microsoft.com/office/drawing/2014/main" id="{F66EFBF7-A844-F348-A219-C2654446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60424" name="Oval 6">
              <a:extLst>
                <a:ext uri="{FF2B5EF4-FFF2-40B4-BE49-F238E27FC236}">
                  <a16:creationId xmlns:a16="http://schemas.microsoft.com/office/drawing/2014/main" id="{A04BCD59-3409-E943-8C8D-9E81B361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0425" name="Oval 7">
              <a:extLst>
                <a:ext uri="{FF2B5EF4-FFF2-40B4-BE49-F238E27FC236}">
                  <a16:creationId xmlns:a16="http://schemas.microsoft.com/office/drawing/2014/main" id="{79D1D81A-CC50-A84C-9904-36C77C78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60426" name="Line 8">
              <a:extLst>
                <a:ext uri="{FF2B5EF4-FFF2-40B4-BE49-F238E27FC236}">
                  <a16:creationId xmlns:a16="http://schemas.microsoft.com/office/drawing/2014/main" id="{991E81A5-DD58-C041-A944-84EC7A0CE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9">
              <a:extLst>
                <a:ext uri="{FF2B5EF4-FFF2-40B4-BE49-F238E27FC236}">
                  <a16:creationId xmlns:a16="http://schemas.microsoft.com/office/drawing/2014/main" id="{98100677-29B0-AD48-AD7C-871A39956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Oval 10">
              <a:extLst>
                <a:ext uri="{FF2B5EF4-FFF2-40B4-BE49-F238E27FC236}">
                  <a16:creationId xmlns:a16="http://schemas.microsoft.com/office/drawing/2014/main" id="{896A46CF-9058-4945-BF78-C0682CBD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0429" name="Oval 11">
              <a:extLst>
                <a:ext uri="{FF2B5EF4-FFF2-40B4-BE49-F238E27FC236}">
                  <a16:creationId xmlns:a16="http://schemas.microsoft.com/office/drawing/2014/main" id="{F9292600-7EB6-FA4F-9646-CB80CF69B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60430" name="Oval 12">
              <a:extLst>
                <a:ext uri="{FF2B5EF4-FFF2-40B4-BE49-F238E27FC236}">
                  <a16:creationId xmlns:a16="http://schemas.microsoft.com/office/drawing/2014/main" id="{0821D7EF-03F5-2B4C-8038-39B30ACBA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60431" name="Line 13">
              <a:extLst>
                <a:ext uri="{FF2B5EF4-FFF2-40B4-BE49-F238E27FC236}">
                  <a16:creationId xmlns:a16="http://schemas.microsoft.com/office/drawing/2014/main" id="{D7879E10-684E-1342-B662-6D79228A5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Line 14">
              <a:extLst>
                <a:ext uri="{FF2B5EF4-FFF2-40B4-BE49-F238E27FC236}">
                  <a16:creationId xmlns:a16="http://schemas.microsoft.com/office/drawing/2014/main" id="{782D3734-5EF2-EA44-9414-56FB6E407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Oval 15">
              <a:extLst>
                <a:ext uri="{FF2B5EF4-FFF2-40B4-BE49-F238E27FC236}">
                  <a16:creationId xmlns:a16="http://schemas.microsoft.com/office/drawing/2014/main" id="{13AC15B9-966E-CF47-B8ED-26ACAA29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0434" name="Oval 16">
              <a:extLst>
                <a:ext uri="{FF2B5EF4-FFF2-40B4-BE49-F238E27FC236}">
                  <a16:creationId xmlns:a16="http://schemas.microsoft.com/office/drawing/2014/main" id="{07933687-E5CA-9743-BB7E-651AEAAB3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60435" name="Oval 17">
              <a:extLst>
                <a:ext uri="{FF2B5EF4-FFF2-40B4-BE49-F238E27FC236}">
                  <a16:creationId xmlns:a16="http://schemas.microsoft.com/office/drawing/2014/main" id="{686F311A-67BD-D041-B90A-6F050F0D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60436" name="Line 18">
              <a:extLst>
                <a:ext uri="{FF2B5EF4-FFF2-40B4-BE49-F238E27FC236}">
                  <a16:creationId xmlns:a16="http://schemas.microsoft.com/office/drawing/2014/main" id="{4CE4488E-B6EE-0A4A-9397-3A1A6FEF7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19">
              <a:extLst>
                <a:ext uri="{FF2B5EF4-FFF2-40B4-BE49-F238E27FC236}">
                  <a16:creationId xmlns:a16="http://schemas.microsoft.com/office/drawing/2014/main" id="{CA6EAE71-C61E-E841-9136-16D4B5033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Oval 20">
              <a:extLst>
                <a:ext uri="{FF2B5EF4-FFF2-40B4-BE49-F238E27FC236}">
                  <a16:creationId xmlns:a16="http://schemas.microsoft.com/office/drawing/2014/main" id="{43630461-4F2B-1C40-889B-C0B3AA52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60439" name="Oval 25">
              <a:extLst>
                <a:ext uri="{FF2B5EF4-FFF2-40B4-BE49-F238E27FC236}">
                  <a16:creationId xmlns:a16="http://schemas.microsoft.com/office/drawing/2014/main" id="{15D10A16-3C39-7C4B-BA07-C23F4581E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60440" name="Oval 26">
              <a:extLst>
                <a:ext uri="{FF2B5EF4-FFF2-40B4-BE49-F238E27FC236}">
                  <a16:creationId xmlns:a16="http://schemas.microsoft.com/office/drawing/2014/main" id="{373A15AF-D000-5444-8B57-08641552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60441" name="Oval 27">
              <a:extLst>
                <a:ext uri="{FF2B5EF4-FFF2-40B4-BE49-F238E27FC236}">
                  <a16:creationId xmlns:a16="http://schemas.microsoft.com/office/drawing/2014/main" id="{5EBED246-40A4-4244-8FB1-0D91F834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0442" name="Line 28">
              <a:extLst>
                <a:ext uri="{FF2B5EF4-FFF2-40B4-BE49-F238E27FC236}">
                  <a16:creationId xmlns:a16="http://schemas.microsoft.com/office/drawing/2014/main" id="{F614B1E1-DFEB-7C4D-BEFC-4ABAEF8F1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29">
              <a:extLst>
                <a:ext uri="{FF2B5EF4-FFF2-40B4-BE49-F238E27FC236}">
                  <a16:creationId xmlns:a16="http://schemas.microsoft.com/office/drawing/2014/main" id="{09CDA30D-C4C0-FF45-8E21-0DC59CEB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30">
              <a:extLst>
                <a:ext uri="{FF2B5EF4-FFF2-40B4-BE49-F238E27FC236}">
                  <a16:creationId xmlns:a16="http://schemas.microsoft.com/office/drawing/2014/main" id="{0007891A-DED2-8549-86BD-71C3420D8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31">
              <a:extLst>
                <a:ext uri="{FF2B5EF4-FFF2-40B4-BE49-F238E27FC236}">
                  <a16:creationId xmlns:a16="http://schemas.microsoft.com/office/drawing/2014/main" id="{2E28DB7A-09CD-A24E-9677-12209DB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Line 32">
              <a:extLst>
                <a:ext uri="{FF2B5EF4-FFF2-40B4-BE49-F238E27FC236}">
                  <a16:creationId xmlns:a16="http://schemas.microsoft.com/office/drawing/2014/main" id="{3E5C7F9F-7983-F643-B95D-11884E2C2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33">
              <a:extLst>
                <a:ext uri="{FF2B5EF4-FFF2-40B4-BE49-F238E27FC236}">
                  <a16:creationId xmlns:a16="http://schemas.microsoft.com/office/drawing/2014/main" id="{11B1B630-ECCE-964F-B084-9CCBA9B69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1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AEA5DF01-B0C1-A046-8956-BE4D23923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B9AF7D-E6C0-B041-98D1-355C213E6374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DC73D43-FEC8-254A-A00B-5EFFEC1A6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6431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       Removing the root (animated)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5646F5E-E716-3D4D-AE01-EF2B150763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295400"/>
            <a:ext cx="77724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Notice that the largest number is now in the root</a:t>
            </a:r>
          </a:p>
          <a:p>
            <a:pPr algn="just" eaLnBrk="1" hangingPunct="1"/>
            <a:r>
              <a:rPr lang="en-US" altLang="en-US" sz="2400"/>
              <a:t>Suppose we </a:t>
            </a:r>
            <a:r>
              <a:rPr lang="en-US" altLang="en-US" sz="2400" i="1"/>
              <a:t>discard</a:t>
            </a:r>
            <a:r>
              <a:rPr lang="en-US" altLang="en-US" sz="2400"/>
              <a:t> the root: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ACA16406-77BD-F44C-8F66-D7F4C537A9F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4953000"/>
            <a:ext cx="7772400" cy="167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How can we fix the binary tree so it is once again </a:t>
            </a:r>
            <a:r>
              <a:rPr lang="en-US" altLang="en-US" sz="2400" i="1"/>
              <a:t>balanced and left-justified?</a:t>
            </a:r>
          </a:p>
          <a:p>
            <a:pPr algn="just" eaLnBrk="1" hangingPunct="1"/>
            <a:r>
              <a:rPr lang="en-US" altLang="en-US" sz="2400"/>
              <a:t>Solution: remove the rightmost leaf at the deepest level and use it for the new root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87C21CAC-3DD2-B14F-A50F-1A0062DE2EB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14600"/>
            <a:ext cx="6781800" cy="2286000"/>
            <a:chOff x="624" y="1584"/>
            <a:chExt cx="4272" cy="1440"/>
          </a:xfrm>
        </p:grpSpPr>
        <p:sp>
          <p:nvSpPr>
            <p:cNvPr id="61451" name="Oval 5">
              <a:extLst>
                <a:ext uri="{FF2B5EF4-FFF2-40B4-BE49-F238E27FC236}">
                  <a16:creationId xmlns:a16="http://schemas.microsoft.com/office/drawing/2014/main" id="{1E45048D-A74A-A145-A874-78911498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61452" name="Oval 6">
              <a:extLst>
                <a:ext uri="{FF2B5EF4-FFF2-40B4-BE49-F238E27FC236}">
                  <a16:creationId xmlns:a16="http://schemas.microsoft.com/office/drawing/2014/main" id="{6FB8CBC7-FF8B-2D4C-8785-EA52B7B19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1453" name="Oval 7">
              <a:extLst>
                <a:ext uri="{FF2B5EF4-FFF2-40B4-BE49-F238E27FC236}">
                  <a16:creationId xmlns:a16="http://schemas.microsoft.com/office/drawing/2014/main" id="{CA6938B3-41CA-7446-88CD-2E234474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61454" name="Line 8">
              <a:extLst>
                <a:ext uri="{FF2B5EF4-FFF2-40B4-BE49-F238E27FC236}">
                  <a16:creationId xmlns:a16="http://schemas.microsoft.com/office/drawing/2014/main" id="{8AE2858E-9E13-AE4F-9330-850F0A2DB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9">
              <a:extLst>
                <a:ext uri="{FF2B5EF4-FFF2-40B4-BE49-F238E27FC236}">
                  <a16:creationId xmlns:a16="http://schemas.microsoft.com/office/drawing/2014/main" id="{829E86F7-AE51-9A41-B7F3-A7BDCA70D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Oval 10">
              <a:extLst>
                <a:ext uri="{FF2B5EF4-FFF2-40B4-BE49-F238E27FC236}">
                  <a16:creationId xmlns:a16="http://schemas.microsoft.com/office/drawing/2014/main" id="{25E5B075-D72C-304A-B30B-3A625A38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1457" name="Oval 11">
              <a:extLst>
                <a:ext uri="{FF2B5EF4-FFF2-40B4-BE49-F238E27FC236}">
                  <a16:creationId xmlns:a16="http://schemas.microsoft.com/office/drawing/2014/main" id="{49668C3F-B0E6-1C45-95E2-22B9B584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61458" name="Oval 12">
              <a:extLst>
                <a:ext uri="{FF2B5EF4-FFF2-40B4-BE49-F238E27FC236}">
                  <a16:creationId xmlns:a16="http://schemas.microsoft.com/office/drawing/2014/main" id="{4471665B-1F2A-9D42-ACD6-338A4681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61459" name="Line 13">
              <a:extLst>
                <a:ext uri="{FF2B5EF4-FFF2-40B4-BE49-F238E27FC236}">
                  <a16:creationId xmlns:a16="http://schemas.microsoft.com/office/drawing/2014/main" id="{3F6AE1F2-91DB-CA49-BD22-C2093900E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14">
              <a:extLst>
                <a:ext uri="{FF2B5EF4-FFF2-40B4-BE49-F238E27FC236}">
                  <a16:creationId xmlns:a16="http://schemas.microsoft.com/office/drawing/2014/main" id="{249935E1-60FA-9D48-A863-F718F157E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Oval 15">
              <a:extLst>
                <a:ext uri="{FF2B5EF4-FFF2-40B4-BE49-F238E27FC236}">
                  <a16:creationId xmlns:a16="http://schemas.microsoft.com/office/drawing/2014/main" id="{806D3FBF-2990-F949-B0AE-CC898D8F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1462" name="Oval 16">
              <a:extLst>
                <a:ext uri="{FF2B5EF4-FFF2-40B4-BE49-F238E27FC236}">
                  <a16:creationId xmlns:a16="http://schemas.microsoft.com/office/drawing/2014/main" id="{32E4E297-2D1F-9548-AD30-8343834E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61463" name="Oval 17">
              <a:extLst>
                <a:ext uri="{FF2B5EF4-FFF2-40B4-BE49-F238E27FC236}">
                  <a16:creationId xmlns:a16="http://schemas.microsoft.com/office/drawing/2014/main" id="{30A4AE30-CDD9-8E4B-A6E0-3371EACA7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61464" name="Line 18">
              <a:extLst>
                <a:ext uri="{FF2B5EF4-FFF2-40B4-BE49-F238E27FC236}">
                  <a16:creationId xmlns:a16="http://schemas.microsoft.com/office/drawing/2014/main" id="{0966776B-3EAF-9049-A7F4-2F5BEACAE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9">
              <a:extLst>
                <a:ext uri="{FF2B5EF4-FFF2-40B4-BE49-F238E27FC236}">
                  <a16:creationId xmlns:a16="http://schemas.microsoft.com/office/drawing/2014/main" id="{AD3E8897-AED7-1A4F-AFB2-6CE6087AD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Oval 20">
              <a:extLst>
                <a:ext uri="{FF2B5EF4-FFF2-40B4-BE49-F238E27FC236}">
                  <a16:creationId xmlns:a16="http://schemas.microsoft.com/office/drawing/2014/main" id="{F74E6CFE-D82F-444B-88D8-26F12CC9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61467" name="Oval 22">
              <a:extLst>
                <a:ext uri="{FF2B5EF4-FFF2-40B4-BE49-F238E27FC236}">
                  <a16:creationId xmlns:a16="http://schemas.microsoft.com/office/drawing/2014/main" id="{4078B796-A885-CC40-A7BD-0DF6F8CE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61468" name="Oval 23">
              <a:extLst>
                <a:ext uri="{FF2B5EF4-FFF2-40B4-BE49-F238E27FC236}">
                  <a16:creationId xmlns:a16="http://schemas.microsoft.com/office/drawing/2014/main" id="{CC9F19AB-FD1E-E44B-B569-A5BE0777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1469" name="Line 24">
              <a:extLst>
                <a:ext uri="{FF2B5EF4-FFF2-40B4-BE49-F238E27FC236}">
                  <a16:creationId xmlns:a16="http://schemas.microsoft.com/office/drawing/2014/main" id="{FCFBB6EE-314C-8F42-8345-04CB9CCB4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25">
              <a:extLst>
                <a:ext uri="{FF2B5EF4-FFF2-40B4-BE49-F238E27FC236}">
                  <a16:creationId xmlns:a16="http://schemas.microsoft.com/office/drawing/2014/main" id="{925D0AEF-E0C4-D647-ACC5-93DB08484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26">
              <a:extLst>
                <a:ext uri="{FF2B5EF4-FFF2-40B4-BE49-F238E27FC236}">
                  <a16:creationId xmlns:a16="http://schemas.microsoft.com/office/drawing/2014/main" id="{541B09F8-A68E-B141-A8C6-E7BD22F29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27">
              <a:extLst>
                <a:ext uri="{FF2B5EF4-FFF2-40B4-BE49-F238E27FC236}">
                  <a16:creationId xmlns:a16="http://schemas.microsoft.com/office/drawing/2014/main" id="{4E908A38-5B2D-E444-BA1B-65DBCF06D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28">
              <a:extLst>
                <a:ext uri="{FF2B5EF4-FFF2-40B4-BE49-F238E27FC236}">
                  <a16:creationId xmlns:a16="http://schemas.microsoft.com/office/drawing/2014/main" id="{DB446642-1311-5F42-81CF-47E1EEB37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Line 29">
              <a:extLst>
                <a:ext uri="{FF2B5EF4-FFF2-40B4-BE49-F238E27FC236}">
                  <a16:creationId xmlns:a16="http://schemas.microsoft.com/office/drawing/2014/main" id="{4001783C-D6C4-C046-876D-1D36A8FDE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5" name="Freeform 33">
            <a:extLst>
              <a:ext uri="{FF2B5EF4-FFF2-40B4-BE49-F238E27FC236}">
                <a16:creationId xmlns:a16="http://schemas.microsoft.com/office/drawing/2014/main" id="{1E6E9EC2-9B04-AC4A-B6D6-22BFD1E88FCC}"/>
              </a:ext>
            </a:extLst>
          </p:cNvPr>
          <p:cNvSpPr>
            <a:spLocks/>
          </p:cNvSpPr>
          <p:nvPr/>
        </p:nvSpPr>
        <p:spPr bwMode="auto">
          <a:xfrm>
            <a:off x="4705350" y="2638425"/>
            <a:ext cx="1517650" cy="1781175"/>
          </a:xfrm>
          <a:custGeom>
            <a:avLst/>
            <a:gdLst>
              <a:gd name="T0" fmla="*/ 2147483647 w 956"/>
              <a:gd name="T1" fmla="*/ 2147483647 h 1122"/>
              <a:gd name="T2" fmla="*/ 2147483647 w 956"/>
              <a:gd name="T3" fmla="*/ 2147483647 h 1122"/>
              <a:gd name="T4" fmla="*/ 2147483647 w 956"/>
              <a:gd name="T5" fmla="*/ 2147483647 h 1122"/>
              <a:gd name="T6" fmla="*/ 2147483647 w 956"/>
              <a:gd name="T7" fmla="*/ 2147483647 h 1122"/>
              <a:gd name="T8" fmla="*/ 2147483647 w 956"/>
              <a:gd name="T9" fmla="*/ 2147483647 h 1122"/>
              <a:gd name="T10" fmla="*/ 0 w 956"/>
              <a:gd name="T11" fmla="*/ 0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6"/>
              <a:gd name="T19" fmla="*/ 0 h 1122"/>
              <a:gd name="T20" fmla="*/ 956 w 956"/>
              <a:gd name="T21" fmla="*/ 1122 h 1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6" h="1122">
                <a:moveTo>
                  <a:pt x="924" y="1122"/>
                </a:moveTo>
                <a:cubicBezTo>
                  <a:pt x="940" y="1002"/>
                  <a:pt x="956" y="882"/>
                  <a:pt x="924" y="786"/>
                </a:cubicBezTo>
                <a:cubicBezTo>
                  <a:pt x="892" y="690"/>
                  <a:pt x="829" y="598"/>
                  <a:pt x="732" y="546"/>
                </a:cubicBezTo>
                <a:cubicBezTo>
                  <a:pt x="635" y="494"/>
                  <a:pt x="448" y="504"/>
                  <a:pt x="342" y="474"/>
                </a:cubicBezTo>
                <a:cubicBezTo>
                  <a:pt x="236" y="444"/>
                  <a:pt x="153" y="445"/>
                  <a:pt x="96" y="366"/>
                </a:cubicBezTo>
                <a:cubicBezTo>
                  <a:pt x="39" y="287"/>
                  <a:pt x="20" y="76"/>
                  <a:pt x="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52A8191F-E1CF-374C-BE09-C12800A4C5B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209800"/>
            <a:ext cx="2133600" cy="2667000"/>
            <a:chOff x="2784" y="1392"/>
            <a:chExt cx="1344" cy="1680"/>
          </a:xfrm>
        </p:grpSpPr>
        <p:sp>
          <p:nvSpPr>
            <p:cNvPr id="61449" name="Oval 31">
              <a:extLst>
                <a:ext uri="{FF2B5EF4-FFF2-40B4-BE49-F238E27FC236}">
                  <a16:creationId xmlns:a16="http://schemas.microsoft.com/office/drawing/2014/main" id="{DCFF8023-B63B-D249-B7C0-DB540262D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61450" name="Rectangle 34">
              <a:extLst>
                <a:ext uri="{FF2B5EF4-FFF2-40B4-BE49-F238E27FC236}">
                  <a16:creationId xmlns:a16="http://schemas.microsoft.com/office/drawing/2014/main" id="{9F7BE3DF-7A26-C94C-9478-5F367F63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92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1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CCEF2BEA-96BA-5C4E-88BC-FCA686CF5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fld id="{8AA1752A-6472-DB43-9954-989C776AB799}" type="slidenum">
              <a:rPr lang="en-US" altLang="en-US" sz="1400"/>
              <a:pPr algn="just" eaLnBrk="1" hangingPunct="1"/>
              <a:t>56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D34D312-7622-1943-BDFA-C210A64E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71" y="-56356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/>
              <a:t>           The </a:t>
            </a:r>
            <a:r>
              <a:rPr lang="en-US" altLang="en-US" sz="3600" dirty="0" err="1">
                <a:solidFill>
                  <a:schemeClr val="tx1"/>
                </a:solidFill>
                <a:latin typeface="Verdana" panose="020B0604030504040204" pitchFamily="34" charset="0"/>
              </a:rPr>
              <a:t>reHeap</a:t>
            </a:r>
            <a:r>
              <a:rPr lang="en-US" altLang="en-US" dirty="0"/>
              <a:t> method I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097C1DC-B4F9-D04E-BA60-4A1097C58B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990600"/>
            <a:ext cx="77724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Our tree is balanced and left-justified, but no longer a heap</a:t>
            </a:r>
          </a:p>
          <a:p>
            <a:pPr algn="just" eaLnBrk="1" hangingPunct="1"/>
            <a:r>
              <a:rPr lang="en-US" altLang="en-US" sz="2400"/>
              <a:t>However, </a:t>
            </a:r>
            <a:r>
              <a:rPr lang="en-US" altLang="en-US" sz="2400" i="1"/>
              <a:t>only the root</a:t>
            </a:r>
            <a:r>
              <a:rPr lang="en-US" altLang="en-US" sz="2400"/>
              <a:t> lacks the heap property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22AD6525-07B0-5246-B28C-37F1D455FAF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5181600"/>
            <a:ext cx="77724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We can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shiftDown()</a:t>
            </a:r>
            <a:r>
              <a:rPr lang="en-US" altLang="en-US" sz="2400"/>
              <a:t> the root</a:t>
            </a:r>
            <a:endParaRPr lang="en-US" altLang="en-US" sz="2400" i="1"/>
          </a:p>
          <a:p>
            <a:pPr algn="just" eaLnBrk="1" hangingPunct="1"/>
            <a:r>
              <a:rPr lang="en-US" altLang="en-US" sz="2400"/>
              <a:t>After doing this, one and only one of its children may have lost the heap property</a:t>
            </a:r>
          </a:p>
        </p:txBody>
      </p:sp>
      <p:grpSp>
        <p:nvGrpSpPr>
          <p:cNvPr id="62470" name="Group 36">
            <a:extLst>
              <a:ext uri="{FF2B5EF4-FFF2-40B4-BE49-F238E27FC236}">
                <a16:creationId xmlns:a16="http://schemas.microsoft.com/office/drawing/2014/main" id="{CA053D29-97D7-AA42-A4B2-5CAB66D973D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62473" name="Oval 6">
              <a:extLst>
                <a:ext uri="{FF2B5EF4-FFF2-40B4-BE49-F238E27FC236}">
                  <a16:creationId xmlns:a16="http://schemas.microsoft.com/office/drawing/2014/main" id="{69D228DC-3B83-974B-9650-DD023AFF7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62474" name="Oval 7">
              <a:extLst>
                <a:ext uri="{FF2B5EF4-FFF2-40B4-BE49-F238E27FC236}">
                  <a16:creationId xmlns:a16="http://schemas.microsoft.com/office/drawing/2014/main" id="{341180AC-DEF0-114B-A28D-DF2084BA2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2475" name="Oval 8">
              <a:extLst>
                <a:ext uri="{FF2B5EF4-FFF2-40B4-BE49-F238E27FC236}">
                  <a16:creationId xmlns:a16="http://schemas.microsoft.com/office/drawing/2014/main" id="{17484514-8035-D545-A097-4E4AFC000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62476" name="Line 9">
              <a:extLst>
                <a:ext uri="{FF2B5EF4-FFF2-40B4-BE49-F238E27FC236}">
                  <a16:creationId xmlns:a16="http://schemas.microsoft.com/office/drawing/2014/main" id="{A244641D-1C27-E046-BF3D-B2A14212B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0">
              <a:extLst>
                <a:ext uri="{FF2B5EF4-FFF2-40B4-BE49-F238E27FC236}">
                  <a16:creationId xmlns:a16="http://schemas.microsoft.com/office/drawing/2014/main" id="{2B4E0DBD-FED4-944E-80B8-218B6B338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Oval 11">
              <a:extLst>
                <a:ext uri="{FF2B5EF4-FFF2-40B4-BE49-F238E27FC236}">
                  <a16:creationId xmlns:a16="http://schemas.microsoft.com/office/drawing/2014/main" id="{201E4B1C-133C-5C48-A021-C9B10455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2479" name="Oval 12">
              <a:extLst>
                <a:ext uri="{FF2B5EF4-FFF2-40B4-BE49-F238E27FC236}">
                  <a16:creationId xmlns:a16="http://schemas.microsoft.com/office/drawing/2014/main" id="{D5996B2D-D6CC-814D-B2E3-1DA52D282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62480" name="Oval 13">
              <a:extLst>
                <a:ext uri="{FF2B5EF4-FFF2-40B4-BE49-F238E27FC236}">
                  <a16:creationId xmlns:a16="http://schemas.microsoft.com/office/drawing/2014/main" id="{96EE2175-7141-0B4E-9827-44CE06FA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62481" name="Line 14">
              <a:extLst>
                <a:ext uri="{FF2B5EF4-FFF2-40B4-BE49-F238E27FC236}">
                  <a16:creationId xmlns:a16="http://schemas.microsoft.com/office/drawing/2014/main" id="{BF3315E4-C246-A645-A79C-A870FEBF4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5">
              <a:extLst>
                <a:ext uri="{FF2B5EF4-FFF2-40B4-BE49-F238E27FC236}">
                  <a16:creationId xmlns:a16="http://schemas.microsoft.com/office/drawing/2014/main" id="{CDF6054C-E9E4-7A4C-96F6-2359A34CF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Oval 16">
              <a:extLst>
                <a:ext uri="{FF2B5EF4-FFF2-40B4-BE49-F238E27FC236}">
                  <a16:creationId xmlns:a16="http://schemas.microsoft.com/office/drawing/2014/main" id="{BE613A8E-B38E-D941-87D4-9EC2C5003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2484" name="Oval 18">
              <a:extLst>
                <a:ext uri="{FF2B5EF4-FFF2-40B4-BE49-F238E27FC236}">
                  <a16:creationId xmlns:a16="http://schemas.microsoft.com/office/drawing/2014/main" id="{B0FDEACA-3FE3-5442-89C3-0EE8CE6D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62485" name="Line 19">
              <a:extLst>
                <a:ext uri="{FF2B5EF4-FFF2-40B4-BE49-F238E27FC236}">
                  <a16:creationId xmlns:a16="http://schemas.microsoft.com/office/drawing/2014/main" id="{45767481-DE3F-1B4D-97F7-A32E4B4FF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Oval 21">
              <a:extLst>
                <a:ext uri="{FF2B5EF4-FFF2-40B4-BE49-F238E27FC236}">
                  <a16:creationId xmlns:a16="http://schemas.microsoft.com/office/drawing/2014/main" id="{EBAADE10-4A66-AE48-932F-8B2CF788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62487" name="Oval 22">
              <a:extLst>
                <a:ext uri="{FF2B5EF4-FFF2-40B4-BE49-F238E27FC236}">
                  <a16:creationId xmlns:a16="http://schemas.microsoft.com/office/drawing/2014/main" id="{EB3AF3C7-6D90-674C-BBCD-F5B542C7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62488" name="Oval 23">
              <a:extLst>
                <a:ext uri="{FF2B5EF4-FFF2-40B4-BE49-F238E27FC236}">
                  <a16:creationId xmlns:a16="http://schemas.microsoft.com/office/drawing/2014/main" id="{99202C44-4262-D140-A7BE-A44E49437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2489" name="Line 24">
              <a:extLst>
                <a:ext uri="{FF2B5EF4-FFF2-40B4-BE49-F238E27FC236}">
                  <a16:creationId xmlns:a16="http://schemas.microsoft.com/office/drawing/2014/main" id="{08392F4B-168E-3848-8255-5F13244A0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Line 25">
              <a:extLst>
                <a:ext uri="{FF2B5EF4-FFF2-40B4-BE49-F238E27FC236}">
                  <a16:creationId xmlns:a16="http://schemas.microsoft.com/office/drawing/2014/main" id="{BFA8C2F3-B1B3-1144-9819-38BD04DFA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Line 26">
              <a:extLst>
                <a:ext uri="{FF2B5EF4-FFF2-40B4-BE49-F238E27FC236}">
                  <a16:creationId xmlns:a16="http://schemas.microsoft.com/office/drawing/2014/main" id="{6AAA7C1F-7A9A-6D41-A9D1-CB9D5A7AD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Line 27">
              <a:extLst>
                <a:ext uri="{FF2B5EF4-FFF2-40B4-BE49-F238E27FC236}">
                  <a16:creationId xmlns:a16="http://schemas.microsoft.com/office/drawing/2014/main" id="{C7E4EC09-B9B8-DF40-87CE-C433EF0E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3" name="Line 28">
              <a:extLst>
                <a:ext uri="{FF2B5EF4-FFF2-40B4-BE49-F238E27FC236}">
                  <a16:creationId xmlns:a16="http://schemas.microsoft.com/office/drawing/2014/main" id="{77C1CBA1-7C13-1848-81B0-7A6BF9B32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4" name="Line 29">
              <a:extLst>
                <a:ext uri="{FF2B5EF4-FFF2-40B4-BE49-F238E27FC236}">
                  <a16:creationId xmlns:a16="http://schemas.microsoft.com/office/drawing/2014/main" id="{8302E1AE-62DF-C744-85F8-3B7F03D71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Oval 32">
              <a:extLst>
                <a:ext uri="{FF2B5EF4-FFF2-40B4-BE49-F238E27FC236}">
                  <a16:creationId xmlns:a16="http://schemas.microsoft.com/office/drawing/2014/main" id="{3AA979A9-456A-CD48-B204-6550C253F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000">
                  <a:solidFill>
                    <a:schemeClr val="tx2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</p:grpSp>
      <p:sp>
        <p:nvSpPr>
          <p:cNvPr id="21538" name="Freeform 34">
            <a:extLst>
              <a:ext uri="{FF2B5EF4-FFF2-40B4-BE49-F238E27FC236}">
                <a16:creationId xmlns:a16="http://schemas.microsoft.com/office/drawing/2014/main" id="{52157257-ED4D-1346-A7F0-C8FFA2A34C5F}"/>
              </a:ext>
            </a:extLst>
          </p:cNvPr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296"/>
              <a:gd name="T14" fmla="*/ 816 w 816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Freeform 35">
            <a:extLst>
              <a:ext uri="{FF2B5EF4-FFF2-40B4-BE49-F238E27FC236}">
                <a16:creationId xmlns:a16="http://schemas.microsoft.com/office/drawing/2014/main" id="{D9C3DA11-ECA4-454B-93AB-B9D6ABCE3817}"/>
              </a:ext>
            </a:extLst>
          </p:cNvPr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96"/>
              <a:gd name="T14" fmla="*/ 864 w 864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1B04BAB3-C7F1-0C42-99D4-4C53D239E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8BC446-654B-E04A-8961-1F6C51DA59E4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8C98DEA-641E-8E42-ACE1-802FDBB34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4355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The </a:t>
            </a:r>
            <a:r>
              <a:rPr lang="en-US" altLang="en-US" sz="3600" dirty="0" err="1">
                <a:solidFill>
                  <a:schemeClr val="tx1"/>
                </a:solidFill>
                <a:latin typeface="Verdana" panose="020B0604030504040204" pitchFamily="34" charset="0"/>
              </a:rPr>
              <a:t>reHeap</a:t>
            </a:r>
            <a:r>
              <a:rPr lang="en-US" altLang="en-US" dirty="0"/>
              <a:t> method II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0B401B4-6434-D348-8D41-2F57A865A3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295400"/>
            <a:ext cx="77724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/>
              <a:t>Now the left child of the root (still the number </a:t>
            </a:r>
            <a:r>
              <a:rPr lang="en-US" altLang="en-US" sz="2000">
                <a:solidFill>
                  <a:schemeClr val="tx2"/>
                </a:solidFill>
                <a:latin typeface="Verdana" panose="020B0604030504040204" pitchFamily="34" charset="0"/>
              </a:rPr>
              <a:t>11</a:t>
            </a:r>
            <a:r>
              <a:rPr lang="en-US" altLang="en-US" sz="2400"/>
              <a:t>) lacks the heap property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2F618097-3705-2642-92EA-AF40ECAC29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5181600"/>
            <a:ext cx="77724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/>
              <a:t>We can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siftDown()</a:t>
            </a:r>
            <a:r>
              <a:rPr lang="en-US" altLang="en-US" sz="2400"/>
              <a:t> this node</a:t>
            </a:r>
            <a:endParaRPr lang="en-US" altLang="en-US" sz="2400" i="1"/>
          </a:p>
          <a:p>
            <a:pPr eaLnBrk="1" hangingPunct="1"/>
            <a:r>
              <a:rPr lang="en-US" altLang="en-US" sz="2400"/>
              <a:t>After doing this, one and only one of its children may have lost the heap property</a:t>
            </a:r>
          </a:p>
        </p:txBody>
      </p:sp>
      <p:grpSp>
        <p:nvGrpSpPr>
          <p:cNvPr id="63494" name="Group 5">
            <a:extLst>
              <a:ext uri="{FF2B5EF4-FFF2-40B4-BE49-F238E27FC236}">
                <a16:creationId xmlns:a16="http://schemas.microsoft.com/office/drawing/2014/main" id="{1BE671F9-AFBB-3A4C-8397-2CF4C8F69BF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63497" name="Oval 6">
              <a:extLst>
                <a:ext uri="{FF2B5EF4-FFF2-40B4-BE49-F238E27FC236}">
                  <a16:creationId xmlns:a16="http://schemas.microsoft.com/office/drawing/2014/main" id="{79E9BCC0-EF2C-D24B-9727-D281BA35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63498" name="Oval 7">
              <a:extLst>
                <a:ext uri="{FF2B5EF4-FFF2-40B4-BE49-F238E27FC236}">
                  <a16:creationId xmlns:a16="http://schemas.microsoft.com/office/drawing/2014/main" id="{F689531A-9FA5-AE47-A44B-FE25C275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3499" name="Oval 8">
              <a:extLst>
                <a:ext uri="{FF2B5EF4-FFF2-40B4-BE49-F238E27FC236}">
                  <a16:creationId xmlns:a16="http://schemas.microsoft.com/office/drawing/2014/main" id="{5A2CC973-CF0A-6242-B483-6821A48D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63500" name="Line 9">
              <a:extLst>
                <a:ext uri="{FF2B5EF4-FFF2-40B4-BE49-F238E27FC236}">
                  <a16:creationId xmlns:a16="http://schemas.microsoft.com/office/drawing/2014/main" id="{35F1DCB8-3E43-E540-A1A9-08FA49AF2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10">
              <a:extLst>
                <a:ext uri="{FF2B5EF4-FFF2-40B4-BE49-F238E27FC236}">
                  <a16:creationId xmlns:a16="http://schemas.microsoft.com/office/drawing/2014/main" id="{8D88ED36-3DE4-9249-AE48-86FB9145F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Oval 11">
              <a:extLst>
                <a:ext uri="{FF2B5EF4-FFF2-40B4-BE49-F238E27FC236}">
                  <a16:creationId xmlns:a16="http://schemas.microsoft.com/office/drawing/2014/main" id="{5B58007E-CF4C-1144-807D-3ADE63A4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3503" name="Oval 12">
              <a:extLst>
                <a:ext uri="{FF2B5EF4-FFF2-40B4-BE49-F238E27FC236}">
                  <a16:creationId xmlns:a16="http://schemas.microsoft.com/office/drawing/2014/main" id="{A9A5BE8D-2135-594F-AA5E-138B4A5C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63504" name="Oval 13">
              <a:extLst>
                <a:ext uri="{FF2B5EF4-FFF2-40B4-BE49-F238E27FC236}">
                  <a16:creationId xmlns:a16="http://schemas.microsoft.com/office/drawing/2014/main" id="{64B2B185-22EC-2742-A88A-5BF50DEF2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63505" name="Line 14">
              <a:extLst>
                <a:ext uri="{FF2B5EF4-FFF2-40B4-BE49-F238E27FC236}">
                  <a16:creationId xmlns:a16="http://schemas.microsoft.com/office/drawing/2014/main" id="{5F0C031D-4A0E-8140-BAC3-9FCDCB82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15">
              <a:extLst>
                <a:ext uri="{FF2B5EF4-FFF2-40B4-BE49-F238E27FC236}">
                  <a16:creationId xmlns:a16="http://schemas.microsoft.com/office/drawing/2014/main" id="{AC55451E-26F7-C64A-B7D2-6EBD11767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Oval 16">
              <a:extLst>
                <a:ext uri="{FF2B5EF4-FFF2-40B4-BE49-F238E27FC236}">
                  <a16:creationId xmlns:a16="http://schemas.microsoft.com/office/drawing/2014/main" id="{32E35B7A-58B6-FF4D-83EA-541400BAF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3508" name="Oval 17">
              <a:extLst>
                <a:ext uri="{FF2B5EF4-FFF2-40B4-BE49-F238E27FC236}">
                  <a16:creationId xmlns:a16="http://schemas.microsoft.com/office/drawing/2014/main" id="{59A1A267-C399-2749-B42A-99FEA36B2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63509" name="Line 18">
              <a:extLst>
                <a:ext uri="{FF2B5EF4-FFF2-40B4-BE49-F238E27FC236}">
                  <a16:creationId xmlns:a16="http://schemas.microsoft.com/office/drawing/2014/main" id="{18DC2303-D0B4-4B4A-AA35-BC6A57D59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Oval 19">
              <a:extLst>
                <a:ext uri="{FF2B5EF4-FFF2-40B4-BE49-F238E27FC236}">
                  <a16:creationId xmlns:a16="http://schemas.microsoft.com/office/drawing/2014/main" id="{6012537C-3CC1-3041-84FB-539EE4703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63511" name="Oval 20">
              <a:extLst>
                <a:ext uri="{FF2B5EF4-FFF2-40B4-BE49-F238E27FC236}">
                  <a16:creationId xmlns:a16="http://schemas.microsoft.com/office/drawing/2014/main" id="{73052615-2005-4E40-B008-EC2886E73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63512" name="Oval 21">
              <a:extLst>
                <a:ext uri="{FF2B5EF4-FFF2-40B4-BE49-F238E27FC236}">
                  <a16:creationId xmlns:a16="http://schemas.microsoft.com/office/drawing/2014/main" id="{4233DE14-4823-A24A-AFEF-4FD951D7B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63513" name="Line 22">
              <a:extLst>
                <a:ext uri="{FF2B5EF4-FFF2-40B4-BE49-F238E27FC236}">
                  <a16:creationId xmlns:a16="http://schemas.microsoft.com/office/drawing/2014/main" id="{E7C2FF78-954B-3041-B980-431BFF403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3">
              <a:extLst>
                <a:ext uri="{FF2B5EF4-FFF2-40B4-BE49-F238E27FC236}">
                  <a16:creationId xmlns:a16="http://schemas.microsoft.com/office/drawing/2014/main" id="{5D3A2E4A-FB29-6E41-9379-DA2E48C6C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24">
              <a:extLst>
                <a:ext uri="{FF2B5EF4-FFF2-40B4-BE49-F238E27FC236}">
                  <a16:creationId xmlns:a16="http://schemas.microsoft.com/office/drawing/2014/main" id="{B08B3DEE-3E65-5B45-83A6-8ECDF9EF1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25">
              <a:extLst>
                <a:ext uri="{FF2B5EF4-FFF2-40B4-BE49-F238E27FC236}">
                  <a16:creationId xmlns:a16="http://schemas.microsoft.com/office/drawing/2014/main" id="{752F431E-D01A-C14A-833F-69CF52EDE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26">
              <a:extLst>
                <a:ext uri="{FF2B5EF4-FFF2-40B4-BE49-F238E27FC236}">
                  <a16:creationId xmlns:a16="http://schemas.microsoft.com/office/drawing/2014/main" id="{382E7D54-1C95-184C-A906-D87E09E51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27">
              <a:extLst>
                <a:ext uri="{FF2B5EF4-FFF2-40B4-BE49-F238E27FC236}">
                  <a16:creationId xmlns:a16="http://schemas.microsoft.com/office/drawing/2014/main" id="{21B7DB81-7C57-3D44-B6A6-3E9B26A3F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Oval 28">
              <a:extLst>
                <a:ext uri="{FF2B5EF4-FFF2-40B4-BE49-F238E27FC236}">
                  <a16:creationId xmlns:a16="http://schemas.microsoft.com/office/drawing/2014/main" id="{0F37C9BC-B1D7-2941-8DF4-3B1F497F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</p:grpSp>
      <p:sp>
        <p:nvSpPr>
          <p:cNvPr id="26653" name="Freeform 29">
            <a:extLst>
              <a:ext uri="{FF2B5EF4-FFF2-40B4-BE49-F238E27FC236}">
                <a16:creationId xmlns:a16="http://schemas.microsoft.com/office/drawing/2014/main" id="{D0411568-AB45-1D42-9368-017E1384B481}"/>
              </a:ext>
            </a:extLst>
          </p:cNvPr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330"/>
              <a:gd name="T13" fmla="*/ 0 h 411"/>
              <a:gd name="T14" fmla="*/ 330 w 330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Freeform 30">
            <a:extLst>
              <a:ext uri="{FF2B5EF4-FFF2-40B4-BE49-F238E27FC236}">
                <a16:creationId xmlns:a16="http://schemas.microsoft.com/office/drawing/2014/main" id="{0A7F70A4-B6B3-874F-A851-9A2B533FB2BD}"/>
              </a:ext>
            </a:extLst>
          </p:cNvPr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96"/>
              <a:gd name="T14" fmla="*/ 324 w 324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25E2D6CD-8B91-E348-9C8E-61D93E8BD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FA0BA6-ECDA-6C40-A750-FBE127E9478D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CED7906-0C21-5749-9EFF-747F8AC0D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-70644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  The </a:t>
            </a:r>
            <a:r>
              <a:rPr lang="en-US" altLang="en-US" sz="3600" dirty="0" err="1">
                <a:solidFill>
                  <a:schemeClr val="tx1"/>
                </a:solidFill>
                <a:latin typeface="Verdana" panose="020B0604030504040204" pitchFamily="34" charset="0"/>
              </a:rPr>
              <a:t>reHeap</a:t>
            </a:r>
            <a:r>
              <a:rPr lang="en-US" altLang="en-US" dirty="0"/>
              <a:t> method III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256F11B-F747-A642-95F3-3AF17D30A2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295400"/>
            <a:ext cx="77724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Now the right child of the left child of the root (still the number </a:t>
            </a:r>
            <a:r>
              <a:rPr lang="en-US" altLang="en-US" sz="2000">
                <a:solidFill>
                  <a:schemeClr val="tx2"/>
                </a:solidFill>
                <a:latin typeface="Verdana" panose="020B0604030504040204" pitchFamily="34" charset="0"/>
              </a:rPr>
              <a:t>11</a:t>
            </a:r>
            <a:r>
              <a:rPr lang="en-US" altLang="en-US" sz="2400"/>
              <a:t>) lacks the heap property: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C4C55B16-FCC2-D442-9188-B05C53CAA6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5181600"/>
            <a:ext cx="77724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We can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shiftDown()</a:t>
            </a:r>
            <a:r>
              <a:rPr lang="en-US" altLang="en-US" sz="2400"/>
              <a:t> this node</a:t>
            </a:r>
            <a:endParaRPr lang="en-US" altLang="en-US" sz="2400" i="1"/>
          </a:p>
          <a:p>
            <a:pPr algn="just" eaLnBrk="1" hangingPunct="1"/>
            <a:r>
              <a:rPr lang="en-US" altLang="en-US" sz="2400"/>
              <a:t>After doing this, one and only one of its children may have lost the heap property —but it doesn’t, because it’s a leaf</a:t>
            </a:r>
          </a:p>
        </p:txBody>
      </p:sp>
      <p:grpSp>
        <p:nvGrpSpPr>
          <p:cNvPr id="64518" name="Group 5">
            <a:extLst>
              <a:ext uri="{FF2B5EF4-FFF2-40B4-BE49-F238E27FC236}">
                <a16:creationId xmlns:a16="http://schemas.microsoft.com/office/drawing/2014/main" id="{6EF0439F-488D-E348-879A-C672BE9D008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64521" name="Oval 6">
              <a:extLst>
                <a:ext uri="{FF2B5EF4-FFF2-40B4-BE49-F238E27FC236}">
                  <a16:creationId xmlns:a16="http://schemas.microsoft.com/office/drawing/2014/main" id="{FAA294E4-69CB-2240-9158-60EFDC62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64522" name="Oval 7">
              <a:extLst>
                <a:ext uri="{FF2B5EF4-FFF2-40B4-BE49-F238E27FC236}">
                  <a16:creationId xmlns:a16="http://schemas.microsoft.com/office/drawing/2014/main" id="{79D7C4D9-C414-4C4C-8D68-5F605F24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4523" name="Oval 8">
              <a:extLst>
                <a:ext uri="{FF2B5EF4-FFF2-40B4-BE49-F238E27FC236}">
                  <a16:creationId xmlns:a16="http://schemas.microsoft.com/office/drawing/2014/main" id="{BBAA5C50-5B22-8842-8C48-7E450CBEE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64524" name="Line 9">
              <a:extLst>
                <a:ext uri="{FF2B5EF4-FFF2-40B4-BE49-F238E27FC236}">
                  <a16:creationId xmlns:a16="http://schemas.microsoft.com/office/drawing/2014/main" id="{7254BB78-DE6D-8F4B-8188-88EB604E4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0">
              <a:extLst>
                <a:ext uri="{FF2B5EF4-FFF2-40B4-BE49-F238E27FC236}">
                  <a16:creationId xmlns:a16="http://schemas.microsoft.com/office/drawing/2014/main" id="{00CFD831-4EDC-284D-917E-114AD058D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Oval 11">
              <a:extLst>
                <a:ext uri="{FF2B5EF4-FFF2-40B4-BE49-F238E27FC236}">
                  <a16:creationId xmlns:a16="http://schemas.microsoft.com/office/drawing/2014/main" id="{D1C78865-2BBE-9D49-AB0B-A05BFA082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64527" name="Oval 12">
              <a:extLst>
                <a:ext uri="{FF2B5EF4-FFF2-40B4-BE49-F238E27FC236}">
                  <a16:creationId xmlns:a16="http://schemas.microsoft.com/office/drawing/2014/main" id="{9589E540-DC91-CF43-9AC0-4B27CA073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64528" name="Oval 13">
              <a:extLst>
                <a:ext uri="{FF2B5EF4-FFF2-40B4-BE49-F238E27FC236}">
                  <a16:creationId xmlns:a16="http://schemas.microsoft.com/office/drawing/2014/main" id="{676E9468-3C2F-B44C-96C4-09E72D324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64529" name="Line 14">
              <a:extLst>
                <a:ext uri="{FF2B5EF4-FFF2-40B4-BE49-F238E27FC236}">
                  <a16:creationId xmlns:a16="http://schemas.microsoft.com/office/drawing/2014/main" id="{9384B004-0FF9-7042-AA4B-CC5C39208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5">
              <a:extLst>
                <a:ext uri="{FF2B5EF4-FFF2-40B4-BE49-F238E27FC236}">
                  <a16:creationId xmlns:a16="http://schemas.microsoft.com/office/drawing/2014/main" id="{002131C4-D3E7-0349-B02E-FC50C02AB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Oval 16">
              <a:extLst>
                <a:ext uri="{FF2B5EF4-FFF2-40B4-BE49-F238E27FC236}">
                  <a16:creationId xmlns:a16="http://schemas.microsoft.com/office/drawing/2014/main" id="{CBF3307F-0114-FA47-A598-5C5E5D4FD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4532" name="Oval 17">
              <a:extLst>
                <a:ext uri="{FF2B5EF4-FFF2-40B4-BE49-F238E27FC236}">
                  <a16:creationId xmlns:a16="http://schemas.microsoft.com/office/drawing/2014/main" id="{67B164A5-2A58-7648-9BD0-1EF00E2B6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64533" name="Line 18">
              <a:extLst>
                <a:ext uri="{FF2B5EF4-FFF2-40B4-BE49-F238E27FC236}">
                  <a16:creationId xmlns:a16="http://schemas.microsoft.com/office/drawing/2014/main" id="{8D2020ED-EECF-CF4C-A786-EB8545911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Oval 19">
              <a:extLst>
                <a:ext uri="{FF2B5EF4-FFF2-40B4-BE49-F238E27FC236}">
                  <a16:creationId xmlns:a16="http://schemas.microsoft.com/office/drawing/2014/main" id="{66F3AE21-EFAB-EB41-8B0A-F168A1B19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64535" name="Oval 20">
              <a:extLst>
                <a:ext uri="{FF2B5EF4-FFF2-40B4-BE49-F238E27FC236}">
                  <a16:creationId xmlns:a16="http://schemas.microsoft.com/office/drawing/2014/main" id="{F66237F7-D4A8-2943-A9C3-4CCE29C3E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64536" name="Oval 21">
              <a:extLst>
                <a:ext uri="{FF2B5EF4-FFF2-40B4-BE49-F238E27FC236}">
                  <a16:creationId xmlns:a16="http://schemas.microsoft.com/office/drawing/2014/main" id="{49F106DC-9E43-D641-BF53-6087F19F9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4537" name="Line 22">
              <a:extLst>
                <a:ext uri="{FF2B5EF4-FFF2-40B4-BE49-F238E27FC236}">
                  <a16:creationId xmlns:a16="http://schemas.microsoft.com/office/drawing/2014/main" id="{E90D0C11-2AC8-8B46-BE73-4D1FEB7C5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23">
              <a:extLst>
                <a:ext uri="{FF2B5EF4-FFF2-40B4-BE49-F238E27FC236}">
                  <a16:creationId xmlns:a16="http://schemas.microsoft.com/office/drawing/2014/main" id="{CC406212-FC80-0E4B-B1A4-55CF1E58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24">
              <a:extLst>
                <a:ext uri="{FF2B5EF4-FFF2-40B4-BE49-F238E27FC236}">
                  <a16:creationId xmlns:a16="http://schemas.microsoft.com/office/drawing/2014/main" id="{8BE238FC-3632-0049-892A-CE7F7D5DD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25">
              <a:extLst>
                <a:ext uri="{FF2B5EF4-FFF2-40B4-BE49-F238E27FC236}">
                  <a16:creationId xmlns:a16="http://schemas.microsoft.com/office/drawing/2014/main" id="{B671CB0A-D35E-6C45-81AB-72C4F7FD5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26">
              <a:extLst>
                <a:ext uri="{FF2B5EF4-FFF2-40B4-BE49-F238E27FC236}">
                  <a16:creationId xmlns:a16="http://schemas.microsoft.com/office/drawing/2014/main" id="{A62F3BF8-7D50-1F43-A38F-3B77DE075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27">
              <a:extLst>
                <a:ext uri="{FF2B5EF4-FFF2-40B4-BE49-F238E27FC236}">
                  <a16:creationId xmlns:a16="http://schemas.microsoft.com/office/drawing/2014/main" id="{EAFC0262-4738-FC4B-90EC-075894499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Oval 28">
              <a:extLst>
                <a:ext uri="{FF2B5EF4-FFF2-40B4-BE49-F238E27FC236}">
                  <a16:creationId xmlns:a16="http://schemas.microsoft.com/office/drawing/2014/main" id="{F6EE3BCE-A809-D94C-A644-DEB067BD4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</p:grpSp>
      <p:sp>
        <p:nvSpPr>
          <p:cNvPr id="27677" name="Freeform 29">
            <a:extLst>
              <a:ext uri="{FF2B5EF4-FFF2-40B4-BE49-F238E27FC236}">
                <a16:creationId xmlns:a16="http://schemas.microsoft.com/office/drawing/2014/main" id="{B197B07E-789A-074A-9AD5-18B04F7EC8B9}"/>
              </a:ext>
            </a:extLst>
          </p:cNvPr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262"/>
              <a:gd name="T14" fmla="*/ 260 w 260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Freeform 30">
            <a:extLst>
              <a:ext uri="{FF2B5EF4-FFF2-40B4-BE49-F238E27FC236}">
                <a16:creationId xmlns:a16="http://schemas.microsoft.com/office/drawing/2014/main" id="{2D7BE549-D25B-B944-BCC8-5A1EEC644A6E}"/>
              </a:ext>
            </a:extLst>
          </p:cNvPr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246"/>
              <a:gd name="T14" fmla="*/ 166 w 166"/>
              <a:gd name="T15" fmla="*/ 246 h 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877204CF-42A7-F347-BE2F-3C8268453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17C081-E7E4-A045-A1C4-4512468BA14D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A7755F8-6C9A-BA46-AD94-F37FC5C49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3095" y="-74341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    The </a:t>
            </a:r>
            <a:r>
              <a:rPr lang="en-US" altLang="en-US" sz="3600" dirty="0" err="1">
                <a:solidFill>
                  <a:schemeClr val="tx1"/>
                </a:solidFill>
                <a:latin typeface="Verdana" panose="020B0604030504040204" pitchFamily="34" charset="0"/>
              </a:rPr>
              <a:t>reHeap</a:t>
            </a:r>
            <a:r>
              <a:rPr lang="en-US" altLang="en-US" dirty="0"/>
              <a:t> method IV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E47567D-6BA3-F241-A504-A0DF258509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295400"/>
            <a:ext cx="77724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Our tree is once again a heap, because every node in it has the heap property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B661414B-22EC-5A46-A131-BC42DA323E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5800" y="5181600"/>
            <a:ext cx="83058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/>
              <a:t>Once again, the largest (or</a:t>
            </a:r>
            <a:r>
              <a:rPr lang="en-US" altLang="en-US" sz="2400" i="1"/>
              <a:t> a</a:t>
            </a:r>
            <a:r>
              <a:rPr lang="en-US" altLang="en-US" sz="2400"/>
              <a:t> largest) value is in the root</a:t>
            </a:r>
          </a:p>
          <a:p>
            <a:pPr algn="just" eaLnBrk="1" hangingPunct="1"/>
            <a:r>
              <a:rPr lang="en-US" altLang="en-US" sz="2400"/>
              <a:t>We can repeat this process until the tree becomes empty</a:t>
            </a:r>
          </a:p>
          <a:p>
            <a:pPr algn="just" eaLnBrk="1" hangingPunct="1"/>
            <a:r>
              <a:rPr lang="en-US" altLang="en-US" sz="2400"/>
              <a:t>This produces a sequence of values in order largest to smallest</a:t>
            </a:r>
          </a:p>
        </p:txBody>
      </p:sp>
      <p:grpSp>
        <p:nvGrpSpPr>
          <p:cNvPr id="65542" name="Group 5">
            <a:extLst>
              <a:ext uri="{FF2B5EF4-FFF2-40B4-BE49-F238E27FC236}">
                <a16:creationId xmlns:a16="http://schemas.microsoft.com/office/drawing/2014/main" id="{A5ACCFFF-824B-B047-8DD4-4DAAD40B8DA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65543" name="Oval 6">
              <a:extLst>
                <a:ext uri="{FF2B5EF4-FFF2-40B4-BE49-F238E27FC236}">
                  <a16:creationId xmlns:a16="http://schemas.microsoft.com/office/drawing/2014/main" id="{91E2D868-3D66-5346-8316-DA318C78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65544" name="Oval 7">
              <a:extLst>
                <a:ext uri="{FF2B5EF4-FFF2-40B4-BE49-F238E27FC236}">
                  <a16:creationId xmlns:a16="http://schemas.microsoft.com/office/drawing/2014/main" id="{759C3483-47A8-3A4F-AAD2-CF445167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26DDBB64-CAE8-2F44-952C-48A043896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39ADB9FF-7006-C149-B8E7-73722A520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7177C924-65DD-9742-8255-A4B74759A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Oval 11">
              <a:extLst>
                <a:ext uri="{FF2B5EF4-FFF2-40B4-BE49-F238E27FC236}">
                  <a16:creationId xmlns:a16="http://schemas.microsoft.com/office/drawing/2014/main" id="{020CD052-637F-7946-AC84-047EFAD9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65549" name="Oval 12">
              <a:extLst>
                <a:ext uri="{FF2B5EF4-FFF2-40B4-BE49-F238E27FC236}">
                  <a16:creationId xmlns:a16="http://schemas.microsoft.com/office/drawing/2014/main" id="{C988B286-572E-E440-8771-AE74FEEC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65550" name="Oval 13">
              <a:extLst>
                <a:ext uri="{FF2B5EF4-FFF2-40B4-BE49-F238E27FC236}">
                  <a16:creationId xmlns:a16="http://schemas.microsoft.com/office/drawing/2014/main" id="{51A5A274-A2EC-B145-B41F-8E435ED32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65551" name="Line 14">
              <a:extLst>
                <a:ext uri="{FF2B5EF4-FFF2-40B4-BE49-F238E27FC236}">
                  <a16:creationId xmlns:a16="http://schemas.microsoft.com/office/drawing/2014/main" id="{EA1619F9-3E5C-534C-88CB-002F55557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15">
              <a:extLst>
                <a:ext uri="{FF2B5EF4-FFF2-40B4-BE49-F238E27FC236}">
                  <a16:creationId xmlns:a16="http://schemas.microsoft.com/office/drawing/2014/main" id="{5CEAE403-8406-0E4A-AD10-E956819FD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Oval 16">
              <a:extLst>
                <a:ext uri="{FF2B5EF4-FFF2-40B4-BE49-F238E27FC236}">
                  <a16:creationId xmlns:a16="http://schemas.microsoft.com/office/drawing/2014/main" id="{7720AFDA-CE2B-9647-B387-D9981125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65554" name="Oval 17">
              <a:extLst>
                <a:ext uri="{FF2B5EF4-FFF2-40B4-BE49-F238E27FC236}">
                  <a16:creationId xmlns:a16="http://schemas.microsoft.com/office/drawing/2014/main" id="{76A54222-DCBF-2245-BB57-F7B708FFE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73811170-6C0D-DD4E-B1E3-82AC9A864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Oval 19">
              <a:extLst>
                <a:ext uri="{FF2B5EF4-FFF2-40B4-BE49-F238E27FC236}">
                  <a16:creationId xmlns:a16="http://schemas.microsoft.com/office/drawing/2014/main" id="{1E5EE54A-E2AD-D542-9589-5F67C6D1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65557" name="Oval 20">
              <a:extLst>
                <a:ext uri="{FF2B5EF4-FFF2-40B4-BE49-F238E27FC236}">
                  <a16:creationId xmlns:a16="http://schemas.microsoft.com/office/drawing/2014/main" id="{9ED18139-C500-5C4B-AA6E-DC45C9D9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65558" name="Oval 21">
              <a:extLst>
                <a:ext uri="{FF2B5EF4-FFF2-40B4-BE49-F238E27FC236}">
                  <a16:creationId xmlns:a16="http://schemas.microsoft.com/office/drawing/2014/main" id="{0233F044-FC20-A84F-9DA0-73F00E9E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F7318C95-EC21-8349-9A65-7D11B3DE7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23">
              <a:extLst>
                <a:ext uri="{FF2B5EF4-FFF2-40B4-BE49-F238E27FC236}">
                  <a16:creationId xmlns:a16="http://schemas.microsoft.com/office/drawing/2014/main" id="{A698BB6A-C458-AC4C-A7D4-FC03BA946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24">
              <a:extLst>
                <a:ext uri="{FF2B5EF4-FFF2-40B4-BE49-F238E27FC236}">
                  <a16:creationId xmlns:a16="http://schemas.microsoft.com/office/drawing/2014/main" id="{E9B6797A-BADE-D547-A02B-4898BC075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25">
              <a:extLst>
                <a:ext uri="{FF2B5EF4-FFF2-40B4-BE49-F238E27FC236}">
                  <a16:creationId xmlns:a16="http://schemas.microsoft.com/office/drawing/2014/main" id="{EA236516-BF73-6D41-AD59-1F2369787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26">
              <a:extLst>
                <a:ext uri="{FF2B5EF4-FFF2-40B4-BE49-F238E27FC236}">
                  <a16:creationId xmlns:a16="http://schemas.microsoft.com/office/drawing/2014/main" id="{609D7C3F-BABC-A845-A3FC-37C009E94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27">
              <a:extLst>
                <a:ext uri="{FF2B5EF4-FFF2-40B4-BE49-F238E27FC236}">
                  <a16:creationId xmlns:a16="http://schemas.microsoft.com/office/drawing/2014/main" id="{B1327B8A-F663-AF41-AE13-87501DD4E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Oval 28">
              <a:extLst>
                <a:ext uri="{FF2B5EF4-FFF2-40B4-BE49-F238E27FC236}">
                  <a16:creationId xmlns:a16="http://schemas.microsoft.com/office/drawing/2014/main" id="{973BC631-95FA-BE41-9E6A-AC4E38098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8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2A0F11E-EC6C-4C46-BC90-C7D7C9A89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582612" y="4445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Quicksort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D032CBC-EE36-0640-A399-D0E2F77A7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08125"/>
            <a:ext cx="78486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Conquer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Apply the same algorithm to each half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983CC14-968E-CB4E-B4D0-803C7672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84525"/>
            <a:ext cx="3048000" cy="6858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0253526-5E6D-BE40-A899-A888CEEC0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3184525"/>
            <a:ext cx="914400" cy="685800"/>
          </a:xfrm>
          <a:prstGeom prst="rect">
            <a:avLst/>
          </a:prstGeom>
          <a:noFill/>
          <a:ln w="57150">
            <a:solidFill>
              <a:srgbClr val="063D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EF60B10E-3DAB-8B49-8752-A2F209D1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51125"/>
            <a:ext cx="117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solidFill>
                  <a:srgbClr val="FC0128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b="1">
                <a:solidFill>
                  <a:srgbClr val="FC0128"/>
                </a:solidFill>
                <a:ea typeface="宋体" panose="02010600030101010101" pitchFamily="2" charset="-122"/>
              </a:rPr>
              <a:t>pivot</a:t>
            </a:r>
            <a:endParaRPr lang="en-US" altLang="zh-CN" sz="2400">
              <a:solidFill>
                <a:srgbClr val="FC0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44AD54C4-8963-AB40-B05F-AFA6D5D5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651125"/>
            <a:ext cx="117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solidFill>
                  <a:schemeClr val="accent2"/>
                </a:solidFill>
                <a:ea typeface="宋体" panose="02010600030101010101" pitchFamily="2" charset="-122"/>
              </a:rPr>
              <a:t>&gt;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pivot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B7ECC7EB-A13F-4948-BF52-3F8A4393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98825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solidFill>
                  <a:srgbClr val="063DE8"/>
                </a:solidFill>
                <a:ea typeface="宋体" panose="02010600030101010101" pitchFamily="2" charset="-122"/>
              </a:rPr>
              <a:t>pivot</a:t>
            </a:r>
            <a:endParaRPr lang="en-US" altLang="zh-CN" sz="2400">
              <a:solidFill>
                <a:srgbClr val="063DE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A8FD0A3E-882A-B347-948B-134AE943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84525"/>
            <a:ext cx="3200400" cy="6858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9CB1D2E8-D4B6-CD46-B988-5FAEE096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84525"/>
            <a:ext cx="609600" cy="6858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30AC0FE6-BA47-E54B-AF80-4C83A2B8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98825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ea typeface="宋体" panose="02010600030101010101" pitchFamily="2" charset="-122"/>
              </a:rPr>
              <a:t>&lt;</a:t>
            </a:r>
            <a:r>
              <a:rPr lang="en-US" altLang="zh-TW" sz="2400" b="1">
                <a:ea typeface="宋体" panose="02010600030101010101" pitchFamily="2" charset="-122"/>
              </a:rPr>
              <a:t>=</a:t>
            </a:r>
            <a:r>
              <a:rPr lang="en-US" altLang="zh-CN" sz="2400" b="1">
                <a:ea typeface="宋体" panose="02010600030101010101" pitchFamily="2" charset="-122"/>
              </a:rPr>
              <a:t> p’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D02895C5-BF08-B14B-B4FD-FEF446EE4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98825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p’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8F363945-F64C-4B40-9C30-A9F1C1A0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98825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400" b="1">
                <a:ea typeface="宋体" panose="02010600030101010101" pitchFamily="2" charset="-122"/>
              </a:rPr>
              <a:t>=</a:t>
            </a:r>
            <a:r>
              <a:rPr lang="en-US" altLang="zh-CN" sz="2400" b="1">
                <a:ea typeface="宋体" panose="02010600030101010101" pitchFamily="2" charset="-122"/>
              </a:rPr>
              <a:t>&gt; p’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000AA4CF-86C4-894B-9F58-AF75D968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84525"/>
            <a:ext cx="609600" cy="6858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6D8143A7-D014-BA48-A790-35181095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988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ea typeface="宋体" panose="02010600030101010101" pitchFamily="2" charset="-122"/>
              </a:rPr>
              <a:t>&lt; </a:t>
            </a:r>
            <a:r>
              <a:rPr lang="en-US" altLang="zh-TW" sz="2400" b="1">
                <a:ea typeface="宋体" panose="02010600030101010101" pitchFamily="2" charset="-122"/>
              </a:rPr>
              <a:t>=</a:t>
            </a:r>
            <a:r>
              <a:rPr lang="en-US" altLang="zh-CN" sz="2400" b="1">
                <a:ea typeface="宋体" panose="02010600030101010101" pitchFamily="2" charset="-122"/>
              </a:rPr>
              <a:t>p”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36D0CA81-FCAF-B649-953B-E3253C5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9882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ea typeface="宋体" panose="02010600030101010101" pitchFamily="2" charset="-122"/>
              </a:rPr>
              <a:t>p”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B3BC521B-0F90-7547-90B6-C76E57CE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2988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400" b="1">
                <a:ea typeface="宋体" panose="02010600030101010101" pitchFamily="2" charset="-122"/>
              </a:rPr>
              <a:t>=</a:t>
            </a:r>
            <a:r>
              <a:rPr lang="en-US" altLang="zh-CN" sz="2400" b="1">
                <a:ea typeface="宋体" panose="02010600030101010101" pitchFamily="2" charset="-122"/>
              </a:rPr>
              <a:t>&gt; p”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39376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627D7C54-D67A-C945-B1BC-E6DF810C7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3C75C0-1357-5141-BE83-1FDBC0D5859F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9F5A507-5865-BA49-888D-A4490199E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533400" y="7620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Sorting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00FFFEA-33E1-DC43-B7F9-D9F799BCD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574088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/>
              <a:t>What do heaps have to do with sorting an array?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/>
              <a:t>Here’s the neat part: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Because the binary tree is </a:t>
            </a:r>
            <a:r>
              <a:rPr lang="en-US" altLang="en-US" i="1"/>
              <a:t>balanced</a:t>
            </a:r>
            <a:r>
              <a:rPr lang="en-US" altLang="en-US"/>
              <a:t> and </a:t>
            </a:r>
            <a:r>
              <a:rPr lang="en-US" altLang="en-US" i="1"/>
              <a:t>left justified,</a:t>
            </a:r>
            <a:r>
              <a:rPr lang="en-US" altLang="en-US"/>
              <a:t> it can be represented as an array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All our operations on binary trees can be represented as operations on </a:t>
            </a:r>
            <a:r>
              <a:rPr lang="en-US" altLang="en-US" i="1"/>
              <a:t>arrays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To sort: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heapify the array;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while the array isn’t empty {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    remove and replace the root;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    reheap the new root node;</a:t>
            </a:r>
            <a:b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0048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C7825520-E3F8-9245-8DD6-7D1ED6FA26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46990A-5240-8E49-9E4D-1C67D41A384A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930D59E-65AD-A94D-B6EF-A2D65C60F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Key properties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E2CCD80-0AFD-6146-8BDF-5A950A92F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5688" y="1325563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Determining location of root and “last node” take constant time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Remove n elements, re-heap each time</a:t>
            </a:r>
          </a:p>
        </p:txBody>
      </p:sp>
    </p:spTree>
    <p:extLst>
      <p:ext uri="{BB962C8B-B14F-4D97-AF65-F5344CB8AC3E}">
        <p14:creationId xmlns:p14="http://schemas.microsoft.com/office/powerpoint/2010/main" val="1704586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AFFFD05B-40F9-804F-82ED-A01815010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482E74-00B0-214E-8A4D-D64016DD6D15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D8084F3-1932-BC41-832E-6EBA8BBDA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609600" y="127310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Analysis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C669E0F-8ED9-8C4D-848B-F80CFB0B7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/>
              <a:t>To reheap the root node, we have to follow </a:t>
            </a:r>
            <a:r>
              <a:rPr lang="en-US" altLang="en-US" i="1"/>
              <a:t>one path</a:t>
            </a:r>
            <a:r>
              <a:rPr lang="en-US" altLang="en-US"/>
              <a:t> from the root to a leaf node (and we might stop before we reach a leaf)</a:t>
            </a:r>
          </a:p>
          <a:p>
            <a:pPr algn="just" eaLnBrk="1" hangingPunct="1"/>
            <a:r>
              <a:rPr lang="en-US" altLang="en-US"/>
              <a:t>The binary tree is perfectly balanced</a:t>
            </a:r>
          </a:p>
          <a:p>
            <a:pPr algn="just" eaLnBrk="1" hangingPunct="1"/>
            <a:r>
              <a:rPr lang="en-US" altLang="en-US"/>
              <a:t>Therefore, this path is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r>
              <a:rPr lang="en-US" altLang="en-US"/>
              <a:t> long</a:t>
            </a:r>
          </a:p>
          <a:p>
            <a:pPr lvl="1" algn="just" eaLnBrk="1" hangingPunct="1"/>
            <a:r>
              <a:rPr lang="en-US" altLang="en-US"/>
              <a:t>And we only do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O(1)</a:t>
            </a:r>
            <a:r>
              <a:rPr lang="en-US" altLang="en-US"/>
              <a:t> operations at each node</a:t>
            </a:r>
          </a:p>
          <a:p>
            <a:pPr lvl="1" algn="just" eaLnBrk="1" hangingPunct="1"/>
            <a:r>
              <a:rPr lang="en-US" altLang="en-US"/>
              <a:t>Therefore, reheaping takes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r>
              <a:rPr lang="en-US" altLang="en-US"/>
              <a:t> times</a:t>
            </a:r>
          </a:p>
          <a:p>
            <a:pPr algn="just" eaLnBrk="1" hangingPunct="1"/>
            <a:r>
              <a:rPr lang="en-US" altLang="en-US"/>
              <a:t>Since we reheap inside a while loop that we do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/>
              <a:t> times, the total time for the while loop is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n*O(log n)</a:t>
            </a:r>
            <a:r>
              <a:rPr lang="en-US" altLang="en-US"/>
              <a:t>, or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814911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003D56B5-20E0-0E4A-9633-9C2D1200C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8D2AC4-59E2-2B45-A8B5-62B9A37F1BF3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26CA0F5-3526-D64B-B741-5AA17446A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685800" y="179852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Analysis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99D07D6-9308-AD40-A41F-D4BA3AA57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Construct the heap	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O(n log n)</a:t>
            </a:r>
          </a:p>
          <a:p>
            <a:pPr eaLnBrk="1" hangingPunct="1"/>
            <a:endParaRPr lang="en-US" altLang="en-US" sz="24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/>
            <a:endParaRPr lang="en-US" altLang="en-US" sz="24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/>
              <a:t>Remove and re-heap	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</a:p>
          <a:p>
            <a:pPr lvl="1" eaLnBrk="1" hangingPunct="1"/>
            <a:r>
              <a:rPr lang="en-US" altLang="en-US" sz="2000" dirty="0">
                <a:latin typeface="Verdana" panose="020B0604030504040204" pitchFamily="34" charset="0"/>
              </a:rPr>
              <a:t>Do this n times	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	 O(n log n)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Total time		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O(n log n) + O(n log 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5751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59F3DF5A-DE54-CC42-AAB8-F2EB8C48A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4AB98C-8BE8-D04E-9209-44776EAA6097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7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1CD73A6B-C10D-4042-ABD6-189F80B1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1">
            <a:extLst>
              <a:ext uri="{FF2B5EF4-FFF2-40B4-BE49-F238E27FC236}">
                <a16:creationId xmlns:a16="http://schemas.microsoft.com/office/drawing/2014/main" id="{1FEAE0A5-D06D-F64E-8086-A26352CF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46, 33, 26, 47, 17, 19, 35, 43, 42, 18, 47, 23, 12, 39, 49, 14, 32, 19, 27, 35</a:t>
            </a:r>
          </a:p>
        </p:txBody>
      </p:sp>
    </p:spTree>
    <p:extLst>
      <p:ext uri="{BB962C8B-B14F-4D97-AF65-F5344CB8AC3E}">
        <p14:creationId xmlns:p14="http://schemas.microsoft.com/office/powerpoint/2010/main" val="21305673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1E1B0F40-F9CB-DA46-A4E3-1795E8015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EB76CF-9B57-2D4D-B59D-4530508124DA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8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371D4AD-3FD1-B944-A07C-5AAF3B3A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71600"/>
            <a:ext cx="80581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4">
            <a:extLst>
              <a:ext uri="{FF2B5EF4-FFF2-40B4-BE49-F238E27FC236}">
                <a16:creationId xmlns:a16="http://schemas.microsoft.com/office/drawing/2014/main" id="{F2064941-E97C-394B-8B5D-8FDBF4AE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46</a:t>
            </a:r>
            <a:r>
              <a:rPr lang="en-US" altLang="en-US">
                <a:solidFill>
                  <a:srgbClr val="FF0000"/>
                </a:solidFill>
              </a:rPr>
              <a:t>, 33, 26, 47, 17, 19, 35, 43, 42, 18, 47, 23, 12, 39, 49, 14, 32, 19, 27, 35</a:t>
            </a:r>
          </a:p>
        </p:txBody>
      </p:sp>
    </p:spTree>
    <p:extLst>
      <p:ext uri="{BB962C8B-B14F-4D97-AF65-F5344CB8AC3E}">
        <p14:creationId xmlns:p14="http://schemas.microsoft.com/office/powerpoint/2010/main" val="14500064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35917B07-9DD0-494F-A0EE-28FBADDB2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22510-3BDC-A949-8F7B-9592E0A3C22B}" type="slidenum">
              <a:rPr lang="en-US" altLang="zh-TW" sz="1200">
                <a:solidFill>
                  <a:srgbClr val="FFFFFF"/>
                </a:solidFill>
                <a:ea typeface="新細明體" panose="02020500000000000000" pitchFamily="18" charset="-120"/>
              </a:rPr>
              <a:pPr eaLnBrk="1" hangingPunct="1"/>
              <a:t>9</a:t>
            </a:fld>
            <a:endParaRPr lang="en-US" altLang="zh-TW" sz="12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1678C718-39F4-5B44-ADA4-6124AAC8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3025"/>
            <a:ext cx="80391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>
            <a:extLst>
              <a:ext uri="{FF2B5EF4-FFF2-40B4-BE49-F238E27FC236}">
                <a16:creationId xmlns:a16="http://schemas.microsoft.com/office/drawing/2014/main" id="{64EDC808-1F10-4342-87A3-280AA4E8A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46</a:t>
            </a:r>
            <a:r>
              <a:rPr lang="en-US" altLang="en-US">
                <a:solidFill>
                  <a:srgbClr val="FF0000"/>
                </a:solidFill>
              </a:rPr>
              <a:t>, 33, 26, 47, 17, 19, 35, 43, 42, 18, 47, 23, 12, 39, 49, 14, 32, 19, 27, 35</a:t>
            </a:r>
          </a:p>
        </p:txBody>
      </p:sp>
    </p:spTree>
    <p:extLst>
      <p:ext uri="{BB962C8B-B14F-4D97-AF65-F5344CB8AC3E}">
        <p14:creationId xmlns:p14="http://schemas.microsoft.com/office/powerpoint/2010/main" val="40044456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2895</Words>
  <Application>Microsoft Macintosh PowerPoint</Application>
  <PresentationFormat>On-screen Show (4:3)</PresentationFormat>
  <Paragraphs>588</Paragraphs>
  <Slides>64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Algerian</vt:lpstr>
      <vt:lpstr>Arial</vt:lpstr>
      <vt:lpstr>Baskerville Old Face</vt:lpstr>
      <vt:lpstr>Calibri</vt:lpstr>
      <vt:lpstr>Courier New</vt:lpstr>
      <vt:lpstr>Palatino Linotype</vt:lpstr>
      <vt:lpstr>Tahoma</vt:lpstr>
      <vt:lpstr>Times</vt:lpstr>
      <vt:lpstr>Times New Roman</vt:lpstr>
      <vt:lpstr>Trebuchet MS</vt:lpstr>
      <vt:lpstr>Verdana</vt:lpstr>
      <vt:lpstr>Wingdings</vt:lpstr>
      <vt:lpstr>Wingdings 2</vt:lpstr>
      <vt:lpstr>Default Design</vt:lpstr>
      <vt:lpstr>PowerPoint Presentation</vt:lpstr>
      <vt:lpstr>Syllabus</vt:lpstr>
      <vt:lpstr>In this session </vt:lpstr>
      <vt:lpstr>Quick Sort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</vt:lpstr>
      <vt:lpstr>Quicksort - Partition</vt:lpstr>
      <vt:lpstr>Quicksort - Analysis</vt:lpstr>
      <vt:lpstr>     Quicksort vs Heap Sort</vt:lpstr>
      <vt:lpstr>      Merge Sort - Definition</vt:lpstr>
      <vt:lpstr>       Merge Sort – Divide-and-Conquer</vt:lpstr>
      <vt:lpstr>Merge Sort Tree</vt:lpstr>
      <vt:lpstr>     Merge Sort - example</vt:lpstr>
      <vt:lpstr>PowerPoint Presentation</vt:lpstr>
      <vt:lpstr>     Merge Sort - example</vt:lpstr>
      <vt:lpstr>      Merge Sort - example</vt:lpstr>
      <vt:lpstr>       Merge Sort - example</vt:lpstr>
      <vt:lpstr>        Merge Sort - example</vt:lpstr>
      <vt:lpstr>       Merge Sort - example</vt:lpstr>
      <vt:lpstr>       Merge Sort - example</vt:lpstr>
      <vt:lpstr>     Merge Sort - example</vt:lpstr>
      <vt:lpstr>       Merge Sort - example</vt:lpstr>
      <vt:lpstr>   Merge Sort - analysis</vt:lpstr>
      <vt:lpstr>    Merge Sort – sample code</vt:lpstr>
      <vt:lpstr>Merge Sort – sample code (cont.)</vt:lpstr>
      <vt:lpstr>Heap data structure</vt:lpstr>
      <vt:lpstr>     Balanced binary trees</vt:lpstr>
      <vt:lpstr>        Left-justified binary trees</vt:lpstr>
      <vt:lpstr>       Building up to heap sort</vt:lpstr>
      <vt:lpstr>The heap property</vt:lpstr>
      <vt:lpstr>shiftUp</vt:lpstr>
      <vt:lpstr>     Constructing a heap I</vt:lpstr>
      <vt:lpstr>     Constructing a heap II</vt:lpstr>
      <vt:lpstr>       Constructing a heap III</vt:lpstr>
      <vt:lpstr>         Other children are not affected</vt:lpstr>
      <vt:lpstr>A sample heap</vt:lpstr>
      <vt:lpstr>       Removing the root (animated)</vt:lpstr>
      <vt:lpstr>           The reHeap method I</vt:lpstr>
      <vt:lpstr>    The reHeap method II</vt:lpstr>
      <vt:lpstr>      The reHeap method III</vt:lpstr>
      <vt:lpstr>    The reHeap method IV</vt:lpstr>
      <vt:lpstr>Sorting</vt:lpstr>
      <vt:lpstr>Key properties</vt:lpstr>
      <vt:lpstr>Analysis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31</cp:revision>
  <dcterms:created xsi:type="dcterms:W3CDTF">2020-10-07T09:15:04Z</dcterms:created>
  <dcterms:modified xsi:type="dcterms:W3CDTF">2020-10-13T05:09:10Z</dcterms:modified>
</cp:coreProperties>
</file>