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54" r:id="rId2"/>
    <p:sldId id="355" r:id="rId3"/>
    <p:sldId id="356" r:id="rId4"/>
    <p:sldId id="357" r:id="rId5"/>
    <p:sldId id="358" r:id="rId6"/>
    <p:sldId id="359" r:id="rId7"/>
    <p:sldId id="363" r:id="rId8"/>
    <p:sldId id="360" r:id="rId9"/>
    <p:sldId id="364" r:id="rId10"/>
    <p:sldId id="365" r:id="rId11"/>
    <p:sldId id="366" r:id="rId12"/>
    <p:sldId id="361" r:id="rId13"/>
    <p:sldId id="362" r:id="rId14"/>
    <p:sldId id="367" r:id="rId15"/>
    <p:sldId id="368" r:id="rId16"/>
    <p:sldId id="369" r:id="rId17"/>
    <p:sldId id="370" r:id="rId18"/>
    <p:sldId id="371" r:id="rId19"/>
    <p:sldId id="373" r:id="rId20"/>
    <p:sldId id="372" r:id="rId21"/>
    <p:sldId id="323"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00"/>
    <a:srgbClr val="028848"/>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46" autoAdjust="0"/>
    <p:restoredTop sz="95226" autoAdjust="0"/>
  </p:normalViewPr>
  <p:slideViewPr>
    <p:cSldViewPr>
      <p:cViewPr varScale="1">
        <p:scale>
          <a:sx n="112" d="100"/>
          <a:sy n="112" d="100"/>
        </p:scale>
        <p:origin x="664"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36" d="100"/>
          <a:sy n="36" d="100"/>
        </p:scale>
        <p:origin x="-28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159294-520A-460D-93E8-EC612C716D9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Amity Business School</a:t>
            </a:r>
          </a:p>
        </p:txBody>
      </p:sp>
      <p:sp>
        <p:nvSpPr>
          <p:cNvPr id="5123" name="Rectangle 3">
            <a:extLst>
              <a:ext uri="{FF2B5EF4-FFF2-40B4-BE49-F238E27FC236}">
                <a16:creationId xmlns:a16="http://schemas.microsoft.com/office/drawing/2014/main" id="{F2A057A4-81C0-431B-9B80-F6878B3169C3}"/>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5124" name="Rectangle 4">
            <a:extLst>
              <a:ext uri="{FF2B5EF4-FFF2-40B4-BE49-F238E27FC236}">
                <a16:creationId xmlns:a16="http://schemas.microsoft.com/office/drawing/2014/main" id="{EC5F8D61-89A0-4573-B331-AD454A2907CD}"/>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125" name="Rectangle 5">
            <a:extLst>
              <a:ext uri="{FF2B5EF4-FFF2-40B4-BE49-F238E27FC236}">
                <a16:creationId xmlns:a16="http://schemas.microsoft.com/office/drawing/2014/main" id="{108932AE-39B7-4ACC-92AC-0CE2A85FB335}"/>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0F9626A-27AC-45E0-A3E5-94FEB7570E8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8692C44-4F78-4E9B-8324-2F06EE90F5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Amity Business School</a:t>
            </a:r>
          </a:p>
        </p:txBody>
      </p:sp>
      <p:sp>
        <p:nvSpPr>
          <p:cNvPr id="3075" name="Rectangle 3">
            <a:extLst>
              <a:ext uri="{FF2B5EF4-FFF2-40B4-BE49-F238E27FC236}">
                <a16:creationId xmlns:a16="http://schemas.microsoft.com/office/drawing/2014/main" id="{8F340E76-3341-439B-9B31-45C5286F4C7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3316" name="Rectangle 4">
            <a:extLst>
              <a:ext uri="{FF2B5EF4-FFF2-40B4-BE49-F238E27FC236}">
                <a16:creationId xmlns:a16="http://schemas.microsoft.com/office/drawing/2014/main" id="{D3374E36-CE02-46C6-92F7-7452FDDB40E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9C8C91A5-96D2-403C-AB33-53765CE465E3}"/>
              </a:ext>
            </a:extLst>
          </p:cNvPr>
          <p:cNvSpPr>
            <a:spLocks noGrp="1" noChangeArrowheads="1"/>
          </p:cNvSpPr>
          <p:nvPr>
            <p:ph type="body" sz="quarter" idx="3"/>
          </p:nvPr>
        </p:nvSpPr>
        <p:spPr bwMode="auto">
          <a:xfrm>
            <a:off x="685800" y="5943600"/>
            <a:ext cx="5486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147DD904-B6FC-4478-A8C3-641011D44E2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3079" name="Rectangle 7">
            <a:extLst>
              <a:ext uri="{FF2B5EF4-FFF2-40B4-BE49-F238E27FC236}">
                <a16:creationId xmlns:a16="http://schemas.microsoft.com/office/drawing/2014/main" id="{5CFFC1F7-050F-448D-85D1-DC7700C2F10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1AE8822-BEAC-4CBD-B60C-AFE19D80137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AB89-6416-4B8D-8775-FA98101CAC8A}"/>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EDDA5032-A5CB-4443-8A4A-47D4C1C25B3F}"/>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Slide Number Placeholder 3">
            <a:extLst>
              <a:ext uri="{FF2B5EF4-FFF2-40B4-BE49-F238E27FC236}">
                <a16:creationId xmlns:a16="http://schemas.microsoft.com/office/drawing/2014/main" id="{4628B50B-7B5F-46A6-92A3-DE6C21B6491F}"/>
              </a:ext>
            </a:extLst>
          </p:cNvPr>
          <p:cNvSpPr>
            <a:spLocks noGrp="1"/>
          </p:cNvSpPr>
          <p:nvPr>
            <p:ph type="sldNum" sz="quarter" idx="10"/>
          </p:nvPr>
        </p:nvSpPr>
        <p:spPr/>
        <p:txBody>
          <a:bodyPr/>
          <a:lstStyle>
            <a:lvl1pPr>
              <a:defRPr/>
            </a:lvl1pPr>
          </a:lstStyle>
          <a:p>
            <a:pPr>
              <a:defRPr/>
            </a:pPr>
            <a:fld id="{8C286A77-2504-4226-829F-E11BC46CAC36}" type="slidenum">
              <a:rPr lang="en-US" altLang="en-US"/>
              <a:pPr>
                <a:defRPr/>
              </a:pPr>
              <a:t>‹#›</a:t>
            </a:fld>
            <a:endParaRPr lang="en-US" altLang="en-US" dirty="0"/>
          </a:p>
        </p:txBody>
      </p:sp>
    </p:spTree>
    <p:extLst>
      <p:ext uri="{BB962C8B-B14F-4D97-AF65-F5344CB8AC3E}">
        <p14:creationId xmlns:p14="http://schemas.microsoft.com/office/powerpoint/2010/main" val="229093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5476-33F2-4974-A74D-48ACF88148C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00668F-21D8-4C49-BCAC-D2F4F2CF72BA}"/>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CE764D39-8479-4281-A1F6-CFDDDCFC5DEA}"/>
              </a:ext>
            </a:extLst>
          </p:cNvPr>
          <p:cNvSpPr>
            <a:spLocks noGrp="1"/>
          </p:cNvSpPr>
          <p:nvPr>
            <p:ph type="sldNum" sz="quarter" idx="10"/>
          </p:nvPr>
        </p:nvSpPr>
        <p:spPr/>
        <p:txBody>
          <a:bodyPr/>
          <a:lstStyle>
            <a:lvl1pPr>
              <a:defRPr/>
            </a:lvl1pPr>
          </a:lstStyle>
          <a:p>
            <a:pPr>
              <a:defRPr/>
            </a:pPr>
            <a:fld id="{A94F5685-63D6-4B99-B889-F52513181201}" type="slidenum">
              <a:rPr lang="en-US" altLang="en-US"/>
              <a:pPr>
                <a:defRPr/>
              </a:pPr>
              <a:t>‹#›</a:t>
            </a:fld>
            <a:endParaRPr lang="en-US" altLang="en-US"/>
          </a:p>
        </p:txBody>
      </p:sp>
    </p:spTree>
    <p:extLst>
      <p:ext uri="{BB962C8B-B14F-4D97-AF65-F5344CB8AC3E}">
        <p14:creationId xmlns:p14="http://schemas.microsoft.com/office/powerpoint/2010/main" val="366752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1A5DB-56EC-4DFE-B4EF-69E068FEBC82}"/>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408176-DB1D-4CA2-BF2D-4A73EA1253A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58AE167F-AEB1-4BF2-860F-22F0CB5E1C0B}"/>
              </a:ext>
            </a:extLst>
          </p:cNvPr>
          <p:cNvSpPr>
            <a:spLocks noGrp="1"/>
          </p:cNvSpPr>
          <p:nvPr>
            <p:ph type="sldNum" sz="quarter" idx="10"/>
          </p:nvPr>
        </p:nvSpPr>
        <p:spPr/>
        <p:txBody>
          <a:bodyPr/>
          <a:lstStyle>
            <a:lvl1pPr>
              <a:defRPr/>
            </a:lvl1pPr>
          </a:lstStyle>
          <a:p>
            <a:pPr>
              <a:defRPr/>
            </a:pPr>
            <a:fld id="{8A37B745-9700-4BA7-A6C3-695E2C28525C}" type="slidenum">
              <a:rPr lang="en-US" altLang="en-US"/>
              <a:pPr>
                <a:defRPr/>
              </a:pPr>
              <a:t>‹#›</a:t>
            </a:fld>
            <a:endParaRPr lang="en-US" altLang="en-US"/>
          </a:p>
        </p:txBody>
      </p:sp>
    </p:spTree>
    <p:extLst>
      <p:ext uri="{BB962C8B-B14F-4D97-AF65-F5344CB8AC3E}">
        <p14:creationId xmlns:p14="http://schemas.microsoft.com/office/powerpoint/2010/main" val="4286355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508B-8554-4FCD-9619-C4CB4BDE33C7}"/>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1874A374-37A5-4DAF-A41B-09C9B4630FC8}"/>
              </a:ext>
            </a:extLst>
          </p:cNvPr>
          <p:cNvSpPr>
            <a:spLocks noGrp="1"/>
          </p:cNvSpPr>
          <p:nvPr>
            <p:ph idx="1"/>
          </p:nvPr>
        </p:nvSpPr>
        <p:spPr>
          <a:xfrm>
            <a:off x="533400" y="2287587"/>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Slide Number Placeholder 3">
            <a:extLst>
              <a:ext uri="{FF2B5EF4-FFF2-40B4-BE49-F238E27FC236}">
                <a16:creationId xmlns:a16="http://schemas.microsoft.com/office/drawing/2014/main" id="{90A37213-DFB7-43B7-AA01-7A6331D4B05F}"/>
              </a:ext>
            </a:extLst>
          </p:cNvPr>
          <p:cNvSpPr>
            <a:spLocks noGrp="1"/>
          </p:cNvSpPr>
          <p:nvPr>
            <p:ph type="sldNum" sz="quarter" idx="10"/>
          </p:nvPr>
        </p:nvSpPr>
        <p:spPr/>
        <p:txBody>
          <a:bodyPr/>
          <a:lstStyle>
            <a:lvl1pPr>
              <a:defRPr/>
            </a:lvl1pPr>
          </a:lstStyle>
          <a:p>
            <a:pPr>
              <a:defRPr/>
            </a:pPr>
            <a:fld id="{0314B9FC-F7FA-4A5F-A68B-9084E75933A3}" type="slidenum">
              <a:rPr lang="en-US" altLang="en-US"/>
              <a:pPr>
                <a:defRPr/>
              </a:pPr>
              <a:t>‹#›</a:t>
            </a:fld>
            <a:endParaRPr lang="en-US" altLang="en-US" dirty="0"/>
          </a:p>
        </p:txBody>
      </p:sp>
    </p:spTree>
    <p:extLst>
      <p:ext uri="{BB962C8B-B14F-4D97-AF65-F5344CB8AC3E}">
        <p14:creationId xmlns:p14="http://schemas.microsoft.com/office/powerpoint/2010/main" val="194196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598D-A351-4E13-90C7-5823E8E5633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270C79-5BD7-4A65-A6BE-E7589C8F5B3A}"/>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3A490C4-F426-4610-BA9D-B0E06299CE0E}"/>
              </a:ext>
            </a:extLst>
          </p:cNvPr>
          <p:cNvSpPr>
            <a:spLocks noGrp="1"/>
          </p:cNvSpPr>
          <p:nvPr>
            <p:ph type="sldNum" sz="quarter" idx="10"/>
          </p:nvPr>
        </p:nvSpPr>
        <p:spPr/>
        <p:txBody>
          <a:bodyPr/>
          <a:lstStyle>
            <a:lvl1pPr>
              <a:defRPr/>
            </a:lvl1pPr>
          </a:lstStyle>
          <a:p>
            <a:pPr>
              <a:defRPr/>
            </a:pPr>
            <a:fld id="{167BBFC6-8509-4D29-8497-A599BFB10EFE}" type="slidenum">
              <a:rPr lang="en-US" altLang="en-US"/>
              <a:pPr>
                <a:defRPr/>
              </a:pPr>
              <a:t>‹#›</a:t>
            </a:fld>
            <a:endParaRPr lang="en-US" altLang="en-US" dirty="0"/>
          </a:p>
        </p:txBody>
      </p:sp>
    </p:spTree>
    <p:extLst>
      <p:ext uri="{BB962C8B-B14F-4D97-AF65-F5344CB8AC3E}">
        <p14:creationId xmlns:p14="http://schemas.microsoft.com/office/powerpoint/2010/main" val="308358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B3F5-42E1-47A3-A21E-FB6B83B8261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806024-0A4A-4A9D-9FE9-6FBE908CEC7F}"/>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6EC4AC-DA3E-4AFB-BFCE-FD17481D95F4}"/>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a16="http://schemas.microsoft.com/office/drawing/2014/main" id="{F2FED24E-F97E-4150-B813-026FAD411C96}"/>
              </a:ext>
            </a:extLst>
          </p:cNvPr>
          <p:cNvSpPr>
            <a:spLocks noGrp="1"/>
          </p:cNvSpPr>
          <p:nvPr>
            <p:ph type="sldNum" sz="quarter" idx="10"/>
          </p:nvPr>
        </p:nvSpPr>
        <p:spPr/>
        <p:txBody>
          <a:bodyPr/>
          <a:lstStyle>
            <a:lvl1pPr>
              <a:defRPr/>
            </a:lvl1pPr>
          </a:lstStyle>
          <a:p>
            <a:pPr>
              <a:defRPr/>
            </a:pPr>
            <a:fld id="{7328A42B-9FA6-4543-AF9C-380CA704903F}" type="slidenum">
              <a:rPr lang="en-US" altLang="en-US"/>
              <a:pPr>
                <a:defRPr/>
              </a:pPr>
              <a:t>‹#›</a:t>
            </a:fld>
            <a:endParaRPr lang="en-US" altLang="en-US"/>
          </a:p>
        </p:txBody>
      </p:sp>
    </p:spTree>
    <p:extLst>
      <p:ext uri="{BB962C8B-B14F-4D97-AF65-F5344CB8AC3E}">
        <p14:creationId xmlns:p14="http://schemas.microsoft.com/office/powerpoint/2010/main" val="386762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AD35-94EA-40E2-9769-6DF13B9BBC7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A11F2-3F60-4CC7-8A7B-B7573A5A5FA4}"/>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F48F2-01B7-4DD9-ABBC-F8DAABFE5E78}"/>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7269D5-83F8-45FD-A3AA-0FA829061F3E}"/>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9423C-1AAA-4A94-8410-D37E6BA48B60}"/>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C8988E64-AC69-4682-9C13-4AE8D44F2711}"/>
              </a:ext>
            </a:extLst>
          </p:cNvPr>
          <p:cNvSpPr>
            <a:spLocks noGrp="1"/>
          </p:cNvSpPr>
          <p:nvPr>
            <p:ph type="sldNum" sz="quarter" idx="10"/>
          </p:nvPr>
        </p:nvSpPr>
        <p:spPr/>
        <p:txBody>
          <a:bodyPr/>
          <a:lstStyle>
            <a:lvl1pPr>
              <a:defRPr/>
            </a:lvl1pPr>
          </a:lstStyle>
          <a:p>
            <a:pPr>
              <a:defRPr/>
            </a:pPr>
            <a:fld id="{DBC34058-33B8-4ECC-AC0D-5767CD50B0C6}" type="slidenum">
              <a:rPr lang="en-US" altLang="en-US"/>
              <a:pPr>
                <a:defRPr/>
              </a:pPr>
              <a:t>‹#›</a:t>
            </a:fld>
            <a:endParaRPr lang="en-US" altLang="en-US"/>
          </a:p>
        </p:txBody>
      </p:sp>
    </p:spTree>
    <p:extLst>
      <p:ext uri="{BB962C8B-B14F-4D97-AF65-F5344CB8AC3E}">
        <p14:creationId xmlns:p14="http://schemas.microsoft.com/office/powerpoint/2010/main" val="219681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1BDC-1304-4BF3-B346-485EFEBCAA9F}"/>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D1663D41-321D-4647-AE5B-DC88C696FDC4}"/>
              </a:ext>
            </a:extLst>
          </p:cNvPr>
          <p:cNvSpPr>
            <a:spLocks noGrp="1"/>
          </p:cNvSpPr>
          <p:nvPr>
            <p:ph type="sldNum" sz="quarter" idx="10"/>
          </p:nvPr>
        </p:nvSpPr>
        <p:spPr/>
        <p:txBody>
          <a:bodyPr/>
          <a:lstStyle>
            <a:lvl1pPr>
              <a:defRPr/>
            </a:lvl1pPr>
          </a:lstStyle>
          <a:p>
            <a:pPr>
              <a:defRPr/>
            </a:pPr>
            <a:fld id="{07D05B2F-A227-4A5D-B773-CDA53A209A4F}" type="slidenum">
              <a:rPr lang="en-US" altLang="en-US"/>
              <a:pPr>
                <a:defRPr/>
              </a:pPr>
              <a:t>‹#›</a:t>
            </a:fld>
            <a:endParaRPr lang="en-US" altLang="en-US"/>
          </a:p>
        </p:txBody>
      </p:sp>
    </p:spTree>
    <p:extLst>
      <p:ext uri="{BB962C8B-B14F-4D97-AF65-F5344CB8AC3E}">
        <p14:creationId xmlns:p14="http://schemas.microsoft.com/office/powerpoint/2010/main" val="238888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9F7CA8-9CE2-4055-A857-7677067DC403}"/>
              </a:ext>
            </a:extLst>
          </p:cNvPr>
          <p:cNvSpPr>
            <a:spLocks noGrp="1"/>
          </p:cNvSpPr>
          <p:nvPr>
            <p:ph type="sldNum" sz="quarter" idx="10"/>
          </p:nvPr>
        </p:nvSpPr>
        <p:spPr/>
        <p:txBody>
          <a:bodyPr/>
          <a:lstStyle>
            <a:lvl1pPr>
              <a:defRPr/>
            </a:lvl1pPr>
          </a:lstStyle>
          <a:p>
            <a:pPr>
              <a:defRPr/>
            </a:pPr>
            <a:fld id="{6F37B527-40FE-43B6-AD95-333021185313}" type="slidenum">
              <a:rPr lang="en-US" altLang="en-US"/>
              <a:pPr>
                <a:defRPr/>
              </a:pPr>
              <a:t>‹#›</a:t>
            </a:fld>
            <a:endParaRPr lang="en-US" altLang="en-US"/>
          </a:p>
        </p:txBody>
      </p:sp>
    </p:spTree>
    <p:extLst>
      <p:ext uri="{BB962C8B-B14F-4D97-AF65-F5344CB8AC3E}">
        <p14:creationId xmlns:p14="http://schemas.microsoft.com/office/powerpoint/2010/main" val="285817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78BC-C1C4-4A72-B55D-27121D621150}"/>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62973-5350-4743-B0D6-EBD1B55D0795}"/>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BC5B38-3B8F-4C4D-B9FA-D7EFB5BDDE30}"/>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3AA28F6-6CC6-4DEF-BCFD-1EB3271B0A8C}"/>
              </a:ext>
            </a:extLst>
          </p:cNvPr>
          <p:cNvSpPr>
            <a:spLocks noGrp="1"/>
          </p:cNvSpPr>
          <p:nvPr>
            <p:ph type="sldNum" sz="quarter" idx="10"/>
          </p:nvPr>
        </p:nvSpPr>
        <p:spPr/>
        <p:txBody>
          <a:bodyPr/>
          <a:lstStyle>
            <a:lvl1pPr>
              <a:defRPr/>
            </a:lvl1pPr>
          </a:lstStyle>
          <a:p>
            <a:pPr>
              <a:defRPr/>
            </a:pPr>
            <a:fld id="{2F9A3A2A-523B-4C34-9AAD-376B93DF8EB9}" type="slidenum">
              <a:rPr lang="en-US" altLang="en-US"/>
              <a:pPr>
                <a:defRPr/>
              </a:pPr>
              <a:t>‹#›</a:t>
            </a:fld>
            <a:endParaRPr lang="en-US" altLang="en-US"/>
          </a:p>
        </p:txBody>
      </p:sp>
    </p:spTree>
    <p:extLst>
      <p:ext uri="{BB962C8B-B14F-4D97-AF65-F5344CB8AC3E}">
        <p14:creationId xmlns:p14="http://schemas.microsoft.com/office/powerpoint/2010/main" val="213990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71B9-61BD-4288-A396-686B319654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52CC32-F318-4399-BB0E-04821322B5B8}"/>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a:extLst>
              <a:ext uri="{FF2B5EF4-FFF2-40B4-BE49-F238E27FC236}">
                <a16:creationId xmlns:a16="http://schemas.microsoft.com/office/drawing/2014/main" id="{6CEAD0DE-B099-46AC-8953-BA8C1AF3E7F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C319ED4-3EE6-4D35-BA0A-20CEAA92DC0F}"/>
              </a:ext>
            </a:extLst>
          </p:cNvPr>
          <p:cNvSpPr>
            <a:spLocks noGrp="1"/>
          </p:cNvSpPr>
          <p:nvPr>
            <p:ph type="sldNum" sz="quarter" idx="10"/>
          </p:nvPr>
        </p:nvSpPr>
        <p:spPr/>
        <p:txBody>
          <a:bodyPr/>
          <a:lstStyle>
            <a:lvl1pPr>
              <a:defRPr/>
            </a:lvl1pPr>
          </a:lstStyle>
          <a:p>
            <a:pPr>
              <a:defRPr/>
            </a:pPr>
            <a:fld id="{A342EDE0-F372-4963-9F90-0441B914DE03}" type="slidenum">
              <a:rPr lang="en-US" altLang="en-US"/>
              <a:pPr>
                <a:defRPr/>
              </a:pPr>
              <a:t>‹#›</a:t>
            </a:fld>
            <a:endParaRPr lang="en-US" altLang="en-US"/>
          </a:p>
        </p:txBody>
      </p:sp>
    </p:spTree>
    <p:extLst>
      <p:ext uri="{BB962C8B-B14F-4D97-AF65-F5344CB8AC3E}">
        <p14:creationId xmlns:p14="http://schemas.microsoft.com/office/powerpoint/2010/main" val="209347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a:extLst>
              <a:ext uri="{FF2B5EF4-FFF2-40B4-BE49-F238E27FC236}">
                <a16:creationId xmlns:a16="http://schemas.microsoft.com/office/drawing/2014/main" id="{B5C205A5-2743-4AA7-8B40-EF5881452B6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b="83365"/>
          <a:stretch>
            <a:fillRect/>
          </a:stretch>
        </p:blipFill>
        <p:spPr bwMode="auto">
          <a:xfrm>
            <a:off x="3175" y="3175"/>
            <a:ext cx="91376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44EA2043-D3D1-4FB6-95E5-3447422486F8}"/>
              </a:ext>
            </a:extLst>
          </p:cNvPr>
          <p:cNvSpPr>
            <a:spLocks noGrp="1" noChangeArrowheads="1"/>
          </p:cNvSpPr>
          <p:nvPr>
            <p:ph type="sldNum" sz="quarter" idx="4"/>
          </p:nvPr>
        </p:nvSpPr>
        <p:spPr bwMode="auto">
          <a:xfrm>
            <a:off x="6799263" y="64008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100"/>
            </a:lvl1pPr>
          </a:lstStyle>
          <a:p>
            <a:pPr>
              <a:defRPr/>
            </a:pPr>
            <a:r>
              <a:rPr lang="en-US" altLang="en-US"/>
              <a:t>AKJ</a:t>
            </a:r>
          </a:p>
        </p:txBody>
      </p:sp>
      <p:sp>
        <p:nvSpPr>
          <p:cNvPr id="1028" name="Rectangle 8">
            <a:extLst>
              <a:ext uri="{FF2B5EF4-FFF2-40B4-BE49-F238E27FC236}">
                <a16:creationId xmlns:a16="http://schemas.microsoft.com/office/drawing/2014/main" id="{B4B8BFA6-1B01-4E51-8F4C-8C10AEA07389}"/>
              </a:ext>
            </a:extLst>
          </p:cNvPr>
          <p:cNvSpPr>
            <a:spLocks noChangeArrowheads="1"/>
          </p:cNvSpPr>
          <p:nvPr/>
        </p:nvSpPr>
        <p:spPr bwMode="auto">
          <a:xfrm>
            <a:off x="3733800" y="60960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altLang="en-US" sz="1600" b="1" dirty="0">
                <a:solidFill>
                  <a:schemeClr val="accent2"/>
                </a:solidFill>
              </a:rPr>
              <a:t>Amity School of Engineering &amp; Technology</a:t>
            </a:r>
          </a:p>
        </p:txBody>
      </p:sp>
      <p:sp>
        <p:nvSpPr>
          <p:cNvPr id="1029" name="Rectangle 10">
            <a:extLst>
              <a:ext uri="{FF2B5EF4-FFF2-40B4-BE49-F238E27FC236}">
                <a16:creationId xmlns:a16="http://schemas.microsoft.com/office/drawing/2014/main" id="{BC43B3D7-3993-4626-9F89-DDAE54C2D686}"/>
              </a:ext>
            </a:extLst>
          </p:cNvPr>
          <p:cNvSpPr>
            <a:spLocks noChangeArrowheads="1"/>
          </p:cNvSpPr>
          <p:nvPr userDrawn="1"/>
        </p:nvSpPr>
        <p:spPr bwMode="auto">
          <a:xfrm>
            <a:off x="2438400" y="6705600"/>
            <a:ext cx="6705600" cy="152400"/>
          </a:xfrm>
          <a:prstGeom prst="rect">
            <a:avLst/>
          </a:prstGeom>
          <a:solidFill>
            <a:srgbClr val="F1B43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ailydesignidea.wordpress.com/2012/02/16/your-next-thank-you-note/"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5"/>
          <p:cNvSpPr>
            <a:spLocks noGrp="1"/>
          </p:cNvSpPr>
          <p:nvPr>
            <p:ph idx="1"/>
          </p:nvPr>
        </p:nvSpPr>
        <p:spPr>
          <a:xfrm>
            <a:off x="4567930" y="801866"/>
            <a:ext cx="3979563" cy="5230634"/>
          </a:xfrm>
        </p:spPr>
        <p:txBody>
          <a:bodyPr anchor="ctr">
            <a:normAutofit/>
          </a:bodyPr>
          <a:lstStyle/>
          <a:p>
            <a:pPr marL="0" indent="0">
              <a:buNone/>
            </a:pPr>
            <a:r>
              <a:rPr lang="en-US" sz="2100" dirty="0">
                <a:ln w="12700">
                  <a:solidFill>
                    <a:schemeClr val="tx2">
                      <a:lumMod val="75000"/>
                    </a:schemeClr>
                  </a:solidFill>
                  <a:prstDash val="solid"/>
                </a:ln>
                <a:solidFill>
                  <a:srgbClr val="000000"/>
                </a:solidFill>
                <a:effectLst>
                  <a:outerShdw dist="38100" dir="2640000" algn="bl" rotWithShape="0">
                    <a:schemeClr val="tx2">
                      <a:lumMod val="75000"/>
                    </a:schemeClr>
                  </a:outerShdw>
                </a:effectLst>
                <a:latin typeface="Algerian" panose="04020705040A02060702" pitchFamily="82" charset="0"/>
              </a:rPr>
              <a:t>Data structures using C</a:t>
            </a:r>
          </a:p>
          <a:p>
            <a:pPr marL="0" indent="0">
              <a:buNone/>
            </a:pPr>
            <a:r>
              <a:rPr lang="en-US" sz="2100" b="1" dirty="0">
                <a:ln w="22225">
                  <a:solidFill>
                    <a:schemeClr val="accent2"/>
                  </a:solidFill>
                  <a:prstDash val="solid"/>
                </a:ln>
                <a:solidFill>
                  <a:srgbClr val="000000"/>
                </a:solidFill>
                <a:latin typeface="Baskerville Old Face" panose="02020602080505020303" pitchFamily="18" charset="0"/>
              </a:rPr>
              <a:t>Module 5 - Lecture V</a:t>
            </a:r>
          </a:p>
          <a:p>
            <a:pPr marL="0" indent="0">
              <a:buNone/>
            </a:pPr>
            <a:endParaRPr lang="en-US" sz="2100" b="1" dirty="0">
              <a:ln w="22225">
                <a:solidFill>
                  <a:schemeClr val="accent2"/>
                </a:solidFill>
                <a:prstDash val="solid"/>
              </a:ln>
              <a:solidFill>
                <a:srgbClr val="000000"/>
              </a:solidFill>
              <a:latin typeface="Baskerville Old Face" panose="02020602080505020303" pitchFamily="18" charset="0"/>
            </a:endParaRPr>
          </a:p>
          <a:p>
            <a:pPr marL="0" indent="0">
              <a:buNone/>
            </a:pPr>
            <a:r>
              <a:rPr lang="en-US" sz="2100" b="1" dirty="0">
                <a:ln w="22225">
                  <a:solidFill>
                    <a:schemeClr val="accent2"/>
                  </a:solidFill>
                  <a:prstDash val="solid"/>
                </a:ln>
                <a:solidFill>
                  <a:srgbClr val="000000"/>
                </a:solidFill>
                <a:latin typeface="Baskerville Old Face" panose="02020602080505020303" pitchFamily="18" charset="0"/>
              </a:rPr>
              <a:t>Searching &amp; Sorting</a:t>
            </a:r>
          </a:p>
          <a:p>
            <a:pPr marL="0" indent="0">
              <a:buNone/>
            </a:pPr>
            <a:endParaRPr lang="en-US" sz="2100" b="1" dirty="0">
              <a:ln w="22225">
                <a:solidFill>
                  <a:schemeClr val="accent2"/>
                </a:solidFill>
                <a:prstDash val="solid"/>
              </a:ln>
              <a:solidFill>
                <a:srgbClr val="000000"/>
              </a:solidFill>
              <a:latin typeface="Baskerville Old Face" panose="02020602080505020303" pitchFamily="18" charset="0"/>
            </a:endParaRPr>
          </a:p>
          <a:p>
            <a:pPr marL="0" indent="0">
              <a:buNone/>
            </a:pPr>
            <a:endParaRPr lang="en-US" sz="2100" b="1" dirty="0">
              <a:ln w="22225">
                <a:solidFill>
                  <a:schemeClr val="accent2"/>
                </a:solidFill>
                <a:prstDash val="solid"/>
              </a:ln>
              <a:solidFill>
                <a:srgbClr val="000000"/>
              </a:solidFill>
              <a:latin typeface="Baskerville Old Face" panose="02020602080505020303" pitchFamily="18" charset="0"/>
            </a:endParaRPr>
          </a:p>
          <a:p>
            <a:pPr marL="0" indent="0">
              <a:buNone/>
            </a:pPr>
            <a:r>
              <a:rPr lang="en-US" sz="2100" b="1" dirty="0">
                <a:ln w="22225">
                  <a:solidFill>
                    <a:schemeClr val="accent2"/>
                  </a:solidFill>
                  <a:prstDash val="solid"/>
                </a:ln>
                <a:solidFill>
                  <a:srgbClr val="000000"/>
                </a:solidFill>
                <a:latin typeface="Baskerville Old Face" panose="02020602080505020303" pitchFamily="18" charset="0"/>
              </a:rPr>
              <a:t>Prepared By</a:t>
            </a:r>
          </a:p>
          <a:p>
            <a:pPr marL="0" indent="0">
              <a:buNone/>
            </a:pPr>
            <a:r>
              <a:rPr lang="en-US" sz="2100" b="1" dirty="0">
                <a:ln w="22225">
                  <a:solidFill>
                    <a:schemeClr val="accent2"/>
                  </a:solidFill>
                  <a:prstDash val="solid"/>
                </a:ln>
                <a:solidFill>
                  <a:srgbClr val="000000"/>
                </a:solidFill>
                <a:latin typeface="Baskerville Old Face" panose="02020602080505020303" pitchFamily="18" charset="0"/>
              </a:rPr>
              <a:t>Ms. Smriti Sehgal</a:t>
            </a:r>
          </a:p>
        </p:txBody>
      </p:sp>
      <p:sp>
        <p:nvSpPr>
          <p:cNvPr id="2" name="Slide Number Placeholder 1">
            <a:extLst>
              <a:ext uri="{FF2B5EF4-FFF2-40B4-BE49-F238E27FC236}">
                <a16:creationId xmlns:a16="http://schemas.microsoft.com/office/drawing/2014/main" id="{52D3BB94-84BD-4A90-BE69-CC3B9F7CCAC9}"/>
              </a:ext>
            </a:extLst>
          </p:cNvPr>
          <p:cNvSpPr>
            <a:spLocks noGrp="1"/>
          </p:cNvSpPr>
          <p:nvPr>
            <p:ph type="sldNum" sz="quarter" idx="10"/>
          </p:nvPr>
        </p:nvSpPr>
        <p:spPr>
          <a:xfrm>
            <a:off x="8119447" y="6223702"/>
            <a:ext cx="428046" cy="314067"/>
          </a:xfrm>
        </p:spPr>
        <p:txBody>
          <a:bodyPr>
            <a:normAutofit/>
          </a:bodyPr>
          <a:lstStyle/>
          <a:p>
            <a:pPr>
              <a:spcAft>
                <a:spcPts val="600"/>
              </a:spcAft>
              <a:defRPr/>
            </a:pPr>
            <a:fld id="{6F37B527-40FE-43B6-AD95-333021185313}" type="slidenum">
              <a:rPr lang="en-US" altLang="en-US" sz="900">
                <a:solidFill>
                  <a:srgbClr val="898989"/>
                </a:solidFill>
              </a:rPr>
              <a:pPr>
                <a:spcAft>
                  <a:spcPts val="600"/>
                </a:spcAft>
                <a:defRPr/>
              </a:pPr>
              <a:t>1</a:t>
            </a:fld>
            <a:endParaRPr lang="en-US" altLang="en-US" sz="900">
              <a:solidFill>
                <a:srgbClr val="898989"/>
              </a:solidFill>
            </a:endParaRPr>
          </a:p>
        </p:txBody>
      </p:sp>
    </p:spTree>
    <p:custDataLst>
      <p:tags r:id="rId1"/>
    </p:custDataLst>
    <p:extLst>
      <p:ext uri="{BB962C8B-B14F-4D97-AF65-F5344CB8AC3E}">
        <p14:creationId xmlns:p14="http://schemas.microsoft.com/office/powerpoint/2010/main" val="294318153"/>
      </p:ext>
    </p:extLst>
  </p:cSld>
  <p:clrMapOvr>
    <a:masterClrMapping/>
  </p:clrMapOvr>
  <mc:AlternateContent xmlns:mc="http://schemas.openxmlformats.org/markup-compatibility/2006" xmlns:p14="http://schemas.microsoft.com/office/powerpoint/2010/main">
    <mc:Choice Requires="p14">
      <p:transition spd="slow" p14:dur="2000" advTm="11079"/>
    </mc:Choice>
    <mc:Fallback xmlns="">
      <p:transition spd="slow" advTm="110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B528-9274-5945-86FD-AD0BACC6D7D6}"/>
              </a:ext>
            </a:extLst>
          </p:cNvPr>
          <p:cNvSpPr>
            <a:spLocks noGrp="1"/>
          </p:cNvSpPr>
          <p:nvPr>
            <p:ph type="title"/>
          </p:nvPr>
        </p:nvSpPr>
        <p:spPr>
          <a:xfrm>
            <a:off x="-533400" y="76200"/>
            <a:ext cx="7886700" cy="1325563"/>
          </a:xfrm>
        </p:spPr>
        <p:txBody>
          <a:bodyPr/>
          <a:lstStyle/>
          <a:p>
            <a:r>
              <a:rPr lang="en-US" dirty="0"/>
              <a:t>Solution</a:t>
            </a:r>
          </a:p>
        </p:txBody>
      </p:sp>
      <p:sp>
        <p:nvSpPr>
          <p:cNvPr id="3" name="Content Placeholder 2">
            <a:extLst>
              <a:ext uri="{FF2B5EF4-FFF2-40B4-BE49-F238E27FC236}">
                <a16:creationId xmlns:a16="http://schemas.microsoft.com/office/drawing/2014/main" id="{EE34797F-0FE7-C444-97A4-A936CFCE633A}"/>
              </a:ext>
            </a:extLst>
          </p:cNvPr>
          <p:cNvSpPr>
            <a:spLocks noGrp="1"/>
          </p:cNvSpPr>
          <p:nvPr>
            <p:ph idx="1"/>
          </p:nvPr>
        </p:nvSpPr>
        <p:spPr/>
        <p:txBody>
          <a:bodyPr/>
          <a:lstStyle/>
          <a:p>
            <a:r>
              <a:rPr lang="en-US" dirty="0"/>
              <a:t>Open Addressing</a:t>
            </a:r>
          </a:p>
          <a:p>
            <a:endParaRPr lang="en-US" dirty="0"/>
          </a:p>
          <a:p>
            <a:r>
              <a:rPr lang="en-US" dirty="0"/>
              <a:t>Chaining</a:t>
            </a:r>
          </a:p>
        </p:txBody>
      </p:sp>
      <p:sp>
        <p:nvSpPr>
          <p:cNvPr id="4" name="Slide Number Placeholder 3">
            <a:extLst>
              <a:ext uri="{FF2B5EF4-FFF2-40B4-BE49-F238E27FC236}">
                <a16:creationId xmlns:a16="http://schemas.microsoft.com/office/drawing/2014/main" id="{DEBD6ED3-769D-7146-BB45-16D2114F9808}"/>
              </a:ext>
            </a:extLst>
          </p:cNvPr>
          <p:cNvSpPr>
            <a:spLocks noGrp="1"/>
          </p:cNvSpPr>
          <p:nvPr>
            <p:ph type="sldNum" sz="quarter" idx="10"/>
          </p:nvPr>
        </p:nvSpPr>
        <p:spPr/>
        <p:txBody>
          <a:bodyPr/>
          <a:lstStyle/>
          <a:p>
            <a:pPr>
              <a:defRPr/>
            </a:pPr>
            <a:fld id="{0314B9FC-F7FA-4A5F-A68B-9084E75933A3}" type="slidenum">
              <a:rPr lang="en-US" altLang="en-US" smtClean="0"/>
              <a:pPr>
                <a:defRPr/>
              </a:pPr>
              <a:t>10</a:t>
            </a:fld>
            <a:endParaRPr lang="en-US" altLang="en-US" dirty="0"/>
          </a:p>
        </p:txBody>
      </p:sp>
    </p:spTree>
    <p:extLst>
      <p:ext uri="{BB962C8B-B14F-4D97-AF65-F5344CB8AC3E}">
        <p14:creationId xmlns:p14="http://schemas.microsoft.com/office/powerpoint/2010/main" val="194378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9BCB-F70D-A447-9894-CAA43B162454}"/>
              </a:ext>
            </a:extLst>
          </p:cNvPr>
          <p:cNvSpPr>
            <a:spLocks noGrp="1"/>
          </p:cNvSpPr>
          <p:nvPr>
            <p:ph type="title"/>
          </p:nvPr>
        </p:nvSpPr>
        <p:spPr>
          <a:xfrm>
            <a:off x="628650" y="962024"/>
            <a:ext cx="7886700" cy="1325563"/>
          </a:xfrm>
        </p:spPr>
        <p:txBody>
          <a:bodyPr/>
          <a:lstStyle/>
          <a:p>
            <a:r>
              <a:rPr lang="en-US" dirty="0"/>
              <a:t>Collision Resolution by Addressing</a:t>
            </a:r>
          </a:p>
        </p:txBody>
      </p:sp>
      <p:sp>
        <p:nvSpPr>
          <p:cNvPr id="3" name="Content Placeholder 2">
            <a:extLst>
              <a:ext uri="{FF2B5EF4-FFF2-40B4-BE49-F238E27FC236}">
                <a16:creationId xmlns:a16="http://schemas.microsoft.com/office/drawing/2014/main" id="{75CF4557-160A-8043-8DD1-430A65A4603B}"/>
              </a:ext>
            </a:extLst>
          </p:cNvPr>
          <p:cNvSpPr>
            <a:spLocks noGrp="1"/>
          </p:cNvSpPr>
          <p:nvPr>
            <p:ph idx="1"/>
          </p:nvPr>
        </p:nvSpPr>
        <p:spPr/>
        <p:txBody>
          <a:bodyPr/>
          <a:lstStyle/>
          <a:p>
            <a:r>
              <a:rPr lang="en-IN" dirty="0"/>
              <a:t>In Open Addressing, all elements are stored in the hash table itself. So at any point, size of the table must be greater than or equal to the total number of keys</a:t>
            </a:r>
            <a:endParaRPr lang="en-US" dirty="0"/>
          </a:p>
        </p:txBody>
      </p:sp>
      <p:sp>
        <p:nvSpPr>
          <p:cNvPr id="4" name="Slide Number Placeholder 3">
            <a:extLst>
              <a:ext uri="{FF2B5EF4-FFF2-40B4-BE49-F238E27FC236}">
                <a16:creationId xmlns:a16="http://schemas.microsoft.com/office/drawing/2014/main" id="{E9733792-0190-9441-BC87-D317A660AE61}"/>
              </a:ext>
            </a:extLst>
          </p:cNvPr>
          <p:cNvSpPr>
            <a:spLocks noGrp="1"/>
          </p:cNvSpPr>
          <p:nvPr>
            <p:ph type="sldNum" sz="quarter" idx="10"/>
          </p:nvPr>
        </p:nvSpPr>
        <p:spPr/>
        <p:txBody>
          <a:bodyPr/>
          <a:lstStyle/>
          <a:p>
            <a:pPr>
              <a:defRPr/>
            </a:pPr>
            <a:fld id="{0314B9FC-F7FA-4A5F-A68B-9084E75933A3}" type="slidenum">
              <a:rPr lang="en-US" altLang="en-US" smtClean="0"/>
              <a:pPr>
                <a:defRPr/>
              </a:pPr>
              <a:t>11</a:t>
            </a:fld>
            <a:endParaRPr lang="en-US" altLang="en-US" dirty="0"/>
          </a:p>
        </p:txBody>
      </p:sp>
    </p:spTree>
    <p:extLst>
      <p:ext uri="{BB962C8B-B14F-4D97-AF65-F5344CB8AC3E}">
        <p14:creationId xmlns:p14="http://schemas.microsoft.com/office/powerpoint/2010/main" val="15902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7911-69E5-1840-B867-F7387A737689}"/>
              </a:ext>
            </a:extLst>
          </p:cNvPr>
          <p:cNvSpPr>
            <a:spLocks noGrp="1"/>
          </p:cNvSpPr>
          <p:nvPr>
            <p:ph type="title"/>
          </p:nvPr>
        </p:nvSpPr>
        <p:spPr>
          <a:xfrm>
            <a:off x="-20637" y="-66675"/>
            <a:ext cx="7886700" cy="1325563"/>
          </a:xfrm>
        </p:spPr>
        <p:txBody>
          <a:bodyPr/>
          <a:lstStyle/>
          <a:p>
            <a:r>
              <a:rPr lang="en-IN" dirty="0"/>
              <a:t>Linear Probing</a:t>
            </a:r>
            <a:br>
              <a:rPr lang="en-IN" dirty="0"/>
            </a:br>
            <a:endParaRPr lang="en-US" dirty="0"/>
          </a:p>
        </p:txBody>
      </p:sp>
      <p:sp>
        <p:nvSpPr>
          <p:cNvPr id="3" name="Content Placeholder 2">
            <a:extLst>
              <a:ext uri="{FF2B5EF4-FFF2-40B4-BE49-F238E27FC236}">
                <a16:creationId xmlns:a16="http://schemas.microsoft.com/office/drawing/2014/main" id="{B70DD0EB-9674-AC46-A93D-8F293D1B3869}"/>
              </a:ext>
            </a:extLst>
          </p:cNvPr>
          <p:cNvSpPr>
            <a:spLocks noGrp="1"/>
          </p:cNvSpPr>
          <p:nvPr>
            <p:ph idx="1"/>
          </p:nvPr>
        </p:nvSpPr>
        <p:spPr>
          <a:xfrm>
            <a:off x="381000" y="1253331"/>
            <a:ext cx="7886700" cy="4351338"/>
          </a:xfrm>
        </p:spPr>
        <p:txBody>
          <a:bodyPr/>
          <a:lstStyle/>
          <a:p>
            <a:r>
              <a:rPr lang="en-IN" dirty="0"/>
              <a:t>It may happen that the hashing technique creates an already used index of the array. </a:t>
            </a:r>
          </a:p>
          <a:p>
            <a:r>
              <a:rPr lang="en-IN" dirty="0"/>
              <a:t>In such a case, we can search the next empty location in the array by looking into the next cell until we find an empty cell. </a:t>
            </a:r>
          </a:p>
          <a:p>
            <a:r>
              <a:rPr lang="en-IN" dirty="0"/>
              <a:t>This technique is called linear probing.</a:t>
            </a:r>
            <a:endParaRPr lang="en-US" dirty="0"/>
          </a:p>
        </p:txBody>
      </p:sp>
      <p:sp>
        <p:nvSpPr>
          <p:cNvPr id="4" name="Slide Number Placeholder 3">
            <a:extLst>
              <a:ext uri="{FF2B5EF4-FFF2-40B4-BE49-F238E27FC236}">
                <a16:creationId xmlns:a16="http://schemas.microsoft.com/office/drawing/2014/main" id="{978ED1D2-664A-5F43-B884-F0971EF9B5B2}"/>
              </a:ext>
            </a:extLst>
          </p:cNvPr>
          <p:cNvSpPr>
            <a:spLocks noGrp="1"/>
          </p:cNvSpPr>
          <p:nvPr>
            <p:ph type="sldNum" sz="quarter" idx="10"/>
          </p:nvPr>
        </p:nvSpPr>
        <p:spPr/>
        <p:txBody>
          <a:bodyPr/>
          <a:lstStyle/>
          <a:p>
            <a:pPr>
              <a:defRPr/>
            </a:pPr>
            <a:fld id="{0314B9FC-F7FA-4A5F-A68B-9084E75933A3}" type="slidenum">
              <a:rPr lang="en-US" altLang="en-US" smtClean="0"/>
              <a:pPr>
                <a:defRPr/>
              </a:pPr>
              <a:t>12</a:t>
            </a:fld>
            <a:endParaRPr lang="en-US" altLang="en-US" dirty="0"/>
          </a:p>
        </p:txBody>
      </p:sp>
    </p:spTree>
    <p:extLst>
      <p:ext uri="{BB962C8B-B14F-4D97-AF65-F5344CB8AC3E}">
        <p14:creationId xmlns:p14="http://schemas.microsoft.com/office/powerpoint/2010/main" val="80078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77ED58-1DDC-8043-9353-5F797D3DA888}"/>
              </a:ext>
            </a:extLst>
          </p:cNvPr>
          <p:cNvSpPr>
            <a:spLocks noGrp="1"/>
          </p:cNvSpPr>
          <p:nvPr>
            <p:ph type="sldNum" sz="quarter" idx="10"/>
          </p:nvPr>
        </p:nvSpPr>
        <p:spPr/>
        <p:txBody>
          <a:bodyPr/>
          <a:lstStyle/>
          <a:p>
            <a:pPr>
              <a:defRPr/>
            </a:pPr>
            <a:fld id="{0314B9FC-F7FA-4A5F-A68B-9084E75933A3}" type="slidenum">
              <a:rPr lang="en-US" altLang="en-US" smtClean="0"/>
              <a:pPr>
                <a:defRPr/>
              </a:pPr>
              <a:t>13</a:t>
            </a:fld>
            <a:endParaRPr lang="en-US" altLang="en-US" dirty="0"/>
          </a:p>
        </p:txBody>
      </p:sp>
      <p:graphicFrame>
        <p:nvGraphicFramePr>
          <p:cNvPr id="5" name="Table 4">
            <a:extLst>
              <a:ext uri="{FF2B5EF4-FFF2-40B4-BE49-F238E27FC236}">
                <a16:creationId xmlns:a16="http://schemas.microsoft.com/office/drawing/2014/main" id="{112807D3-9ACA-2A49-B912-084AF592C110}"/>
              </a:ext>
            </a:extLst>
          </p:cNvPr>
          <p:cNvGraphicFramePr>
            <a:graphicFrameLocks noGrp="1"/>
          </p:cNvGraphicFramePr>
          <p:nvPr>
            <p:extLst>
              <p:ext uri="{D42A27DB-BD31-4B8C-83A1-F6EECF244321}">
                <p14:modId xmlns:p14="http://schemas.microsoft.com/office/powerpoint/2010/main" val="2905555553"/>
              </p:ext>
            </p:extLst>
          </p:nvPr>
        </p:nvGraphicFramePr>
        <p:xfrm>
          <a:off x="1828800" y="1213619"/>
          <a:ext cx="5334000" cy="5187169"/>
        </p:xfrm>
        <a:graphic>
          <a:graphicData uri="http://schemas.openxmlformats.org/drawingml/2006/table">
            <a:tbl>
              <a:tblPr/>
              <a:tblGrid>
                <a:gridCol w="581711">
                  <a:extLst>
                    <a:ext uri="{9D8B030D-6E8A-4147-A177-3AD203B41FA5}">
                      <a16:colId xmlns:a16="http://schemas.microsoft.com/office/drawing/2014/main" val="2929165717"/>
                    </a:ext>
                  </a:extLst>
                </a:gridCol>
                <a:gridCol w="325364">
                  <a:extLst>
                    <a:ext uri="{9D8B030D-6E8A-4147-A177-3AD203B41FA5}">
                      <a16:colId xmlns:a16="http://schemas.microsoft.com/office/drawing/2014/main" val="974316232"/>
                    </a:ext>
                  </a:extLst>
                </a:gridCol>
                <a:gridCol w="1064828">
                  <a:extLst>
                    <a:ext uri="{9D8B030D-6E8A-4147-A177-3AD203B41FA5}">
                      <a16:colId xmlns:a16="http://schemas.microsoft.com/office/drawing/2014/main" val="2028272816"/>
                    </a:ext>
                  </a:extLst>
                </a:gridCol>
                <a:gridCol w="1064828">
                  <a:extLst>
                    <a:ext uri="{9D8B030D-6E8A-4147-A177-3AD203B41FA5}">
                      <a16:colId xmlns:a16="http://schemas.microsoft.com/office/drawing/2014/main" val="1824364479"/>
                    </a:ext>
                  </a:extLst>
                </a:gridCol>
                <a:gridCol w="2297269">
                  <a:extLst>
                    <a:ext uri="{9D8B030D-6E8A-4147-A177-3AD203B41FA5}">
                      <a16:colId xmlns:a16="http://schemas.microsoft.com/office/drawing/2014/main" val="1268673850"/>
                    </a:ext>
                  </a:extLst>
                </a:gridCol>
              </a:tblGrid>
              <a:tr h="695350">
                <a:tc>
                  <a:txBody>
                    <a:bodyPr/>
                    <a:lstStyle/>
                    <a:p>
                      <a:pPr algn="ctr" fontAlgn="ctr"/>
                      <a:r>
                        <a:rPr lang="en-IN" sz="1100">
                          <a:effectLst/>
                        </a:rPr>
                        <a:t>Sr.No.</a:t>
                      </a:r>
                    </a:p>
                  </a:txBody>
                  <a:tcPr marL="45516" marR="45516" marT="45516" marB="455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100">
                          <a:effectLst/>
                        </a:rPr>
                        <a:t>Key</a:t>
                      </a:r>
                    </a:p>
                  </a:txBody>
                  <a:tcPr marL="45516" marR="45516" marT="45516" marB="455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100">
                          <a:effectLst/>
                        </a:rPr>
                        <a:t>Hash</a:t>
                      </a:r>
                    </a:p>
                  </a:txBody>
                  <a:tcPr marL="45516" marR="45516" marT="45516" marB="455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100">
                          <a:effectLst/>
                        </a:rPr>
                        <a:t>Array Index</a:t>
                      </a:r>
                    </a:p>
                  </a:txBody>
                  <a:tcPr marL="45516" marR="45516" marT="45516" marB="455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a:effectLst/>
                        </a:rPr>
                        <a:t>After Linear Probing, Array Index</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2560137"/>
                  </a:ext>
                </a:extLst>
              </a:tr>
              <a:tr h="499091">
                <a:tc>
                  <a:txBody>
                    <a:bodyPr/>
                    <a:lstStyle/>
                    <a:p>
                      <a:pPr fontAlgn="t"/>
                      <a:r>
                        <a:rPr lang="en-IN" sz="1100">
                          <a:effectLst/>
                        </a:rPr>
                        <a:t>1</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1 % 20 = 1</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8358067"/>
                  </a:ext>
                </a:extLst>
              </a:tr>
              <a:tr h="499091">
                <a:tc>
                  <a:txBody>
                    <a:bodyPr/>
                    <a:lstStyle/>
                    <a:p>
                      <a:pPr fontAlgn="t"/>
                      <a:r>
                        <a:rPr lang="en-IN" sz="1100">
                          <a:effectLst/>
                        </a:rPr>
                        <a:t>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2 % 20 = 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2580476"/>
                  </a:ext>
                </a:extLst>
              </a:tr>
              <a:tr h="499091">
                <a:tc>
                  <a:txBody>
                    <a:bodyPr/>
                    <a:lstStyle/>
                    <a:p>
                      <a:pPr fontAlgn="t"/>
                      <a:r>
                        <a:rPr lang="en-IN" sz="1100">
                          <a:effectLst/>
                        </a:rPr>
                        <a:t>3</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42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42 % 20 = 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3</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8043166"/>
                  </a:ext>
                </a:extLst>
              </a:tr>
              <a:tr h="499091">
                <a:tc>
                  <a:txBody>
                    <a:bodyPr/>
                    <a:lstStyle/>
                    <a:p>
                      <a:pPr fontAlgn="t"/>
                      <a:r>
                        <a:rPr lang="en-IN" sz="1100">
                          <a:effectLst/>
                        </a:rPr>
                        <a:t>4</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4</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4 % 20 = 4</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4</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4</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46512858"/>
                  </a:ext>
                </a:extLst>
              </a:tr>
              <a:tr h="499091">
                <a:tc>
                  <a:txBody>
                    <a:bodyPr/>
                    <a:lstStyle/>
                    <a:p>
                      <a:pPr fontAlgn="t"/>
                      <a:r>
                        <a:rPr lang="en-IN" sz="1100">
                          <a:effectLst/>
                        </a:rPr>
                        <a:t>5</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12 % 20 = 12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12</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5451077"/>
                  </a:ext>
                </a:extLst>
              </a:tr>
              <a:tr h="499091">
                <a:tc>
                  <a:txBody>
                    <a:bodyPr/>
                    <a:lstStyle/>
                    <a:p>
                      <a:pPr fontAlgn="t"/>
                      <a:r>
                        <a:rPr lang="en-IN" sz="1100">
                          <a:effectLst/>
                        </a:rPr>
                        <a:t>6</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14</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14 % 20 = 14</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14</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14</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4787687"/>
                  </a:ext>
                </a:extLst>
              </a:tr>
              <a:tr h="499091">
                <a:tc>
                  <a:txBody>
                    <a:bodyPr/>
                    <a:lstStyle/>
                    <a:p>
                      <a:pPr fontAlgn="t"/>
                      <a:r>
                        <a:rPr lang="en-IN" sz="1100">
                          <a:effectLst/>
                        </a:rPr>
                        <a:t>7</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17</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17 % 20 = 17</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17</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17</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1087807"/>
                  </a:ext>
                </a:extLst>
              </a:tr>
              <a:tr h="499091">
                <a:tc>
                  <a:txBody>
                    <a:bodyPr/>
                    <a:lstStyle/>
                    <a:p>
                      <a:pPr fontAlgn="t"/>
                      <a:r>
                        <a:rPr lang="en-IN" sz="1100">
                          <a:effectLst/>
                        </a:rPr>
                        <a:t>8</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13</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13 % 20 = 13</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13</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13</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0842756"/>
                  </a:ext>
                </a:extLst>
              </a:tr>
              <a:tr h="499091">
                <a:tc>
                  <a:txBody>
                    <a:bodyPr/>
                    <a:lstStyle/>
                    <a:p>
                      <a:pPr fontAlgn="t"/>
                      <a:r>
                        <a:rPr lang="en-IN" sz="1100">
                          <a:effectLst/>
                        </a:rPr>
                        <a:t>9</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37</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37 % 20 = 17</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a:effectLst/>
                        </a:rPr>
                        <a:t>17</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100" dirty="0">
                          <a:effectLst/>
                        </a:rPr>
                        <a:t>18</a:t>
                      </a:r>
                    </a:p>
                  </a:txBody>
                  <a:tcPr marL="45516" marR="45516" marT="45516" marB="455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86038605"/>
                  </a:ext>
                </a:extLst>
              </a:tr>
            </a:tbl>
          </a:graphicData>
        </a:graphic>
      </p:graphicFrame>
      <p:sp>
        <p:nvSpPr>
          <p:cNvPr id="6" name="Rectangle 1">
            <a:extLst>
              <a:ext uri="{FF2B5EF4-FFF2-40B4-BE49-F238E27FC236}">
                <a16:creationId xmlns:a16="http://schemas.microsoft.com/office/drawing/2014/main" id="{E7490579-98F9-F843-8E08-A4E7E6D36414}"/>
              </a:ext>
            </a:extLst>
          </p:cNvPr>
          <p:cNvSpPr>
            <a:spLocks noChangeArrowheads="1"/>
          </p:cNvSpPr>
          <p:nvPr/>
        </p:nvSpPr>
        <p:spPr bwMode="auto">
          <a:xfrm>
            <a:off x="2787650" y="178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069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B43E-4B85-4147-8029-842CF88CDB98}"/>
              </a:ext>
            </a:extLst>
          </p:cNvPr>
          <p:cNvSpPr>
            <a:spLocks noGrp="1"/>
          </p:cNvSpPr>
          <p:nvPr>
            <p:ph type="title"/>
          </p:nvPr>
        </p:nvSpPr>
        <p:spPr/>
        <p:txBody>
          <a:bodyPr/>
          <a:lstStyle/>
          <a:p>
            <a:r>
              <a:rPr lang="en-US" dirty="0"/>
              <a:t>a</a:t>
            </a:r>
          </a:p>
        </p:txBody>
      </p:sp>
      <p:sp>
        <p:nvSpPr>
          <p:cNvPr id="3" name="Content Placeholder 2">
            <a:extLst>
              <a:ext uri="{FF2B5EF4-FFF2-40B4-BE49-F238E27FC236}">
                <a16:creationId xmlns:a16="http://schemas.microsoft.com/office/drawing/2014/main" id="{D196FC79-BC96-B84E-A2CD-E959D97C761F}"/>
              </a:ext>
            </a:extLst>
          </p:cNvPr>
          <p:cNvSpPr>
            <a:spLocks noGrp="1"/>
          </p:cNvSpPr>
          <p:nvPr>
            <p:ph idx="1"/>
          </p:nvPr>
        </p:nvSpPr>
        <p:spPr>
          <a:xfrm>
            <a:off x="601980" y="1447800"/>
            <a:ext cx="7886700" cy="4351338"/>
          </a:xfrm>
        </p:spPr>
        <p:txBody>
          <a:bodyPr/>
          <a:lstStyle/>
          <a:p>
            <a:r>
              <a:rPr lang="en-IN" sz="2400" dirty="0"/>
              <a:t>Insert(k): Keep probing until an empty slot is found. Once an empty slot is found, insert k.</a:t>
            </a:r>
          </a:p>
          <a:p>
            <a:endParaRPr lang="en-IN" sz="2400" dirty="0"/>
          </a:p>
          <a:p>
            <a:r>
              <a:rPr lang="en-IN" sz="2400" dirty="0"/>
              <a:t>Search(k): Keep probing until slot’s key doesn’t become equal to k or an empty slot is reached.</a:t>
            </a:r>
          </a:p>
          <a:p>
            <a:endParaRPr lang="en-IN" sz="2400" dirty="0"/>
          </a:p>
          <a:p>
            <a:r>
              <a:rPr lang="en-IN" sz="2400" dirty="0"/>
              <a:t>Delete(k): </a:t>
            </a:r>
            <a:r>
              <a:rPr lang="en-IN" sz="2400" b="1" i="1" dirty="0"/>
              <a:t>Delete operation is interesting</a:t>
            </a:r>
            <a:r>
              <a:rPr lang="en-IN" sz="2400" dirty="0"/>
              <a:t>. If we simply delete a key, then search may fail. So slots of deleted keys are marked specially as “deleted”.</a:t>
            </a:r>
            <a:br>
              <a:rPr lang="en-IN" sz="2400" dirty="0"/>
            </a:br>
            <a:r>
              <a:rPr lang="en-IN" sz="2400" dirty="0"/>
              <a:t>Insert can insert an item in a deleted slot, but the search doesn’t stop at a deleted slot.</a:t>
            </a:r>
          </a:p>
          <a:p>
            <a:endParaRPr lang="en-US" sz="2400" dirty="0"/>
          </a:p>
        </p:txBody>
      </p:sp>
      <p:sp>
        <p:nvSpPr>
          <p:cNvPr id="4" name="Slide Number Placeholder 3">
            <a:extLst>
              <a:ext uri="{FF2B5EF4-FFF2-40B4-BE49-F238E27FC236}">
                <a16:creationId xmlns:a16="http://schemas.microsoft.com/office/drawing/2014/main" id="{27B18CAC-5203-534E-8310-66C2FBE31079}"/>
              </a:ext>
            </a:extLst>
          </p:cNvPr>
          <p:cNvSpPr>
            <a:spLocks noGrp="1"/>
          </p:cNvSpPr>
          <p:nvPr>
            <p:ph type="sldNum" sz="quarter" idx="10"/>
          </p:nvPr>
        </p:nvSpPr>
        <p:spPr/>
        <p:txBody>
          <a:bodyPr/>
          <a:lstStyle/>
          <a:p>
            <a:pPr>
              <a:defRPr/>
            </a:pPr>
            <a:fld id="{0314B9FC-F7FA-4A5F-A68B-9084E75933A3}" type="slidenum">
              <a:rPr lang="en-US" altLang="en-US" smtClean="0"/>
              <a:pPr>
                <a:defRPr/>
              </a:pPr>
              <a:t>14</a:t>
            </a:fld>
            <a:endParaRPr lang="en-US" altLang="en-US" dirty="0"/>
          </a:p>
        </p:txBody>
      </p:sp>
    </p:spTree>
    <p:extLst>
      <p:ext uri="{BB962C8B-B14F-4D97-AF65-F5344CB8AC3E}">
        <p14:creationId xmlns:p14="http://schemas.microsoft.com/office/powerpoint/2010/main" val="3630016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1299-0A6B-D645-8559-8713D033875E}"/>
              </a:ext>
            </a:extLst>
          </p:cNvPr>
          <p:cNvSpPr>
            <a:spLocks noGrp="1"/>
          </p:cNvSpPr>
          <p:nvPr>
            <p:ph type="title"/>
          </p:nvPr>
        </p:nvSpPr>
        <p:spPr>
          <a:xfrm>
            <a:off x="628650" y="779670"/>
            <a:ext cx="7886700" cy="1325563"/>
          </a:xfrm>
        </p:spPr>
        <p:txBody>
          <a:bodyPr/>
          <a:lstStyle/>
          <a:p>
            <a:r>
              <a:rPr lang="en-IN" sz="2000" dirty="0"/>
              <a:t>Let us consider a simple hash function as “key mod 7” and sequence of keys as 50, 700, 76, 85, 92, 73, 101.</a:t>
            </a:r>
            <a:endParaRPr lang="en-US" sz="2000" dirty="0"/>
          </a:p>
        </p:txBody>
      </p:sp>
      <p:sp>
        <p:nvSpPr>
          <p:cNvPr id="4" name="Slide Number Placeholder 3">
            <a:extLst>
              <a:ext uri="{FF2B5EF4-FFF2-40B4-BE49-F238E27FC236}">
                <a16:creationId xmlns:a16="http://schemas.microsoft.com/office/drawing/2014/main" id="{E3FC6D8B-56C7-5642-8311-FC06BE7FCD4D}"/>
              </a:ext>
            </a:extLst>
          </p:cNvPr>
          <p:cNvSpPr>
            <a:spLocks noGrp="1"/>
          </p:cNvSpPr>
          <p:nvPr>
            <p:ph type="sldNum" sz="quarter" idx="10"/>
          </p:nvPr>
        </p:nvSpPr>
        <p:spPr/>
        <p:txBody>
          <a:bodyPr/>
          <a:lstStyle/>
          <a:p>
            <a:pPr>
              <a:defRPr/>
            </a:pPr>
            <a:fld id="{0314B9FC-F7FA-4A5F-A68B-9084E75933A3}" type="slidenum">
              <a:rPr lang="en-US" altLang="en-US" smtClean="0"/>
              <a:pPr>
                <a:defRPr/>
              </a:pPr>
              <a:t>15</a:t>
            </a:fld>
            <a:endParaRPr lang="en-US" altLang="en-US" dirty="0"/>
          </a:p>
        </p:txBody>
      </p:sp>
      <p:pic>
        <p:nvPicPr>
          <p:cNvPr id="5" name="Picture 4">
            <a:extLst>
              <a:ext uri="{FF2B5EF4-FFF2-40B4-BE49-F238E27FC236}">
                <a16:creationId xmlns:a16="http://schemas.microsoft.com/office/drawing/2014/main" id="{531C37BE-1F90-4C46-BB9D-733016AC68E1}"/>
              </a:ext>
            </a:extLst>
          </p:cNvPr>
          <p:cNvPicPr>
            <a:picLocks noChangeAspect="1"/>
          </p:cNvPicPr>
          <p:nvPr/>
        </p:nvPicPr>
        <p:blipFill>
          <a:blip r:embed="rId2"/>
          <a:stretch>
            <a:fillRect/>
          </a:stretch>
        </p:blipFill>
        <p:spPr>
          <a:xfrm>
            <a:off x="1066800" y="1442452"/>
            <a:ext cx="6342063" cy="5206584"/>
          </a:xfrm>
          <a:prstGeom prst="rect">
            <a:avLst/>
          </a:prstGeom>
        </p:spPr>
      </p:pic>
    </p:spTree>
    <p:extLst>
      <p:ext uri="{BB962C8B-B14F-4D97-AF65-F5344CB8AC3E}">
        <p14:creationId xmlns:p14="http://schemas.microsoft.com/office/powerpoint/2010/main" val="249899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B3BD-F23E-BA4D-90F3-26F71F93342C}"/>
              </a:ext>
            </a:extLst>
          </p:cNvPr>
          <p:cNvSpPr>
            <a:spLocks noGrp="1"/>
          </p:cNvSpPr>
          <p:nvPr>
            <p:ph type="title"/>
          </p:nvPr>
        </p:nvSpPr>
        <p:spPr>
          <a:xfrm>
            <a:off x="381000" y="727709"/>
            <a:ext cx="7886700" cy="1325563"/>
          </a:xfrm>
        </p:spPr>
        <p:txBody>
          <a:bodyPr/>
          <a:lstStyle/>
          <a:p>
            <a:r>
              <a:rPr lang="en-US" dirty="0"/>
              <a:t>Quadratic Probing</a:t>
            </a:r>
          </a:p>
        </p:txBody>
      </p:sp>
      <p:sp>
        <p:nvSpPr>
          <p:cNvPr id="3" name="Content Placeholder 2">
            <a:extLst>
              <a:ext uri="{FF2B5EF4-FFF2-40B4-BE49-F238E27FC236}">
                <a16:creationId xmlns:a16="http://schemas.microsoft.com/office/drawing/2014/main" id="{F88B3709-50A2-AC40-A32E-AD7CE88848D8}"/>
              </a:ext>
            </a:extLst>
          </p:cNvPr>
          <p:cNvSpPr>
            <a:spLocks noGrp="1"/>
          </p:cNvSpPr>
          <p:nvPr>
            <p:ph idx="1"/>
          </p:nvPr>
        </p:nvSpPr>
        <p:spPr>
          <a:xfrm>
            <a:off x="533400" y="1778953"/>
            <a:ext cx="7886700" cy="4351338"/>
          </a:xfrm>
        </p:spPr>
        <p:txBody>
          <a:bodyPr/>
          <a:lstStyle/>
          <a:p>
            <a:r>
              <a:rPr lang="en-IN" sz="2600" b="1" i="1" dirty="0"/>
              <a:t>Quadratic Probing</a:t>
            </a:r>
            <a:r>
              <a:rPr lang="en-IN" sz="2600" dirty="0"/>
              <a:t> We look for i</a:t>
            </a:r>
            <a:r>
              <a:rPr lang="en-IN" sz="2600" baseline="30000" dirty="0"/>
              <a:t>2</a:t>
            </a:r>
            <a:r>
              <a:rPr lang="en-IN" sz="2600" dirty="0"/>
              <a:t>‘th slot in </a:t>
            </a:r>
            <a:r>
              <a:rPr lang="en-IN" sz="2600" dirty="0" err="1"/>
              <a:t>i’th</a:t>
            </a:r>
            <a:r>
              <a:rPr lang="en-IN" sz="2600" dirty="0"/>
              <a:t> iteration.</a:t>
            </a:r>
          </a:p>
          <a:p>
            <a:r>
              <a:rPr lang="en-IN" sz="2600" dirty="0"/>
              <a:t>let hash(x) be the slot index computed using hash function. </a:t>
            </a:r>
          </a:p>
          <a:p>
            <a:r>
              <a:rPr lang="en-IN" sz="2600" dirty="0"/>
              <a:t>If slot hash(x) % S is full, </a:t>
            </a:r>
          </a:p>
          <a:p>
            <a:pPr lvl="1"/>
            <a:r>
              <a:rPr lang="en-IN" sz="2200" dirty="0"/>
              <a:t>then we try (hash(x) + 1*1) % S </a:t>
            </a:r>
          </a:p>
          <a:p>
            <a:pPr lvl="1"/>
            <a:r>
              <a:rPr lang="en-IN" sz="2200" dirty="0"/>
              <a:t>If (hash(x) + 1*1) % S is also full, </a:t>
            </a:r>
          </a:p>
          <a:p>
            <a:pPr lvl="2"/>
            <a:r>
              <a:rPr lang="en-IN" sz="1800" dirty="0"/>
              <a:t>then we try (hash(x) + 2*2) % S </a:t>
            </a:r>
          </a:p>
          <a:p>
            <a:pPr lvl="2"/>
            <a:r>
              <a:rPr lang="en-IN" sz="1800" dirty="0"/>
              <a:t>If (hash(x) + 2*2) % S is also full, </a:t>
            </a:r>
          </a:p>
          <a:p>
            <a:pPr lvl="3"/>
            <a:r>
              <a:rPr lang="en-IN" sz="1400" dirty="0"/>
              <a:t>then we try (hash(x) + 3*3) % S</a:t>
            </a:r>
            <a:endParaRPr lang="en-US" sz="1400" dirty="0"/>
          </a:p>
        </p:txBody>
      </p:sp>
      <p:sp>
        <p:nvSpPr>
          <p:cNvPr id="4" name="Slide Number Placeholder 3">
            <a:extLst>
              <a:ext uri="{FF2B5EF4-FFF2-40B4-BE49-F238E27FC236}">
                <a16:creationId xmlns:a16="http://schemas.microsoft.com/office/drawing/2014/main" id="{38978869-FBF9-2444-B258-6ABF1BDA794C}"/>
              </a:ext>
            </a:extLst>
          </p:cNvPr>
          <p:cNvSpPr>
            <a:spLocks noGrp="1"/>
          </p:cNvSpPr>
          <p:nvPr>
            <p:ph type="sldNum" sz="quarter" idx="10"/>
          </p:nvPr>
        </p:nvSpPr>
        <p:spPr/>
        <p:txBody>
          <a:bodyPr/>
          <a:lstStyle/>
          <a:p>
            <a:pPr>
              <a:defRPr/>
            </a:pPr>
            <a:fld id="{0314B9FC-F7FA-4A5F-A68B-9084E75933A3}" type="slidenum">
              <a:rPr lang="en-US" altLang="en-US" smtClean="0"/>
              <a:pPr>
                <a:defRPr/>
              </a:pPr>
              <a:t>16</a:t>
            </a:fld>
            <a:endParaRPr lang="en-US" altLang="en-US" dirty="0"/>
          </a:p>
        </p:txBody>
      </p:sp>
    </p:spTree>
    <p:extLst>
      <p:ext uri="{BB962C8B-B14F-4D97-AF65-F5344CB8AC3E}">
        <p14:creationId xmlns:p14="http://schemas.microsoft.com/office/powerpoint/2010/main" val="240316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E406-F226-B14C-A412-5570F4D037D3}"/>
              </a:ext>
            </a:extLst>
          </p:cNvPr>
          <p:cNvSpPr>
            <a:spLocks noGrp="1"/>
          </p:cNvSpPr>
          <p:nvPr>
            <p:ph type="title"/>
          </p:nvPr>
        </p:nvSpPr>
        <p:spPr>
          <a:xfrm>
            <a:off x="-152400" y="914400"/>
            <a:ext cx="7886700" cy="1325563"/>
          </a:xfrm>
        </p:spPr>
        <p:txBody>
          <a:bodyPr/>
          <a:lstStyle/>
          <a:p>
            <a:r>
              <a:rPr lang="en-US" dirty="0"/>
              <a:t>Double Hashing</a:t>
            </a:r>
          </a:p>
        </p:txBody>
      </p:sp>
      <p:sp>
        <p:nvSpPr>
          <p:cNvPr id="4" name="Slide Number Placeholder 3">
            <a:extLst>
              <a:ext uri="{FF2B5EF4-FFF2-40B4-BE49-F238E27FC236}">
                <a16:creationId xmlns:a16="http://schemas.microsoft.com/office/drawing/2014/main" id="{97CC82DD-A517-CA43-A2B8-50999912228D}"/>
              </a:ext>
            </a:extLst>
          </p:cNvPr>
          <p:cNvSpPr>
            <a:spLocks noGrp="1"/>
          </p:cNvSpPr>
          <p:nvPr>
            <p:ph type="sldNum" sz="quarter" idx="10"/>
          </p:nvPr>
        </p:nvSpPr>
        <p:spPr/>
        <p:txBody>
          <a:bodyPr/>
          <a:lstStyle/>
          <a:p>
            <a:pPr>
              <a:defRPr/>
            </a:pPr>
            <a:fld id="{0314B9FC-F7FA-4A5F-A68B-9084E75933A3}" type="slidenum">
              <a:rPr lang="en-US" altLang="en-US" smtClean="0"/>
              <a:pPr>
                <a:defRPr/>
              </a:pPr>
              <a:t>17</a:t>
            </a:fld>
            <a:endParaRPr lang="en-US" altLang="en-US" dirty="0"/>
          </a:p>
        </p:txBody>
      </p:sp>
      <p:sp>
        <p:nvSpPr>
          <p:cNvPr id="5" name="Rectangle 4">
            <a:extLst>
              <a:ext uri="{FF2B5EF4-FFF2-40B4-BE49-F238E27FC236}">
                <a16:creationId xmlns:a16="http://schemas.microsoft.com/office/drawing/2014/main" id="{3EAFE073-027A-0044-92EF-197418BA78F1}"/>
              </a:ext>
            </a:extLst>
          </p:cNvPr>
          <p:cNvSpPr/>
          <p:nvPr/>
        </p:nvSpPr>
        <p:spPr>
          <a:xfrm>
            <a:off x="685800" y="2239963"/>
            <a:ext cx="7772400" cy="3416320"/>
          </a:xfrm>
          <a:prstGeom prst="rect">
            <a:avLst/>
          </a:prstGeom>
        </p:spPr>
        <p:txBody>
          <a:bodyPr wrap="square">
            <a:spAutoFit/>
          </a:bodyPr>
          <a:lstStyle/>
          <a:p>
            <a:r>
              <a:rPr lang="en-IN" dirty="0">
                <a:latin typeface="Roboto"/>
              </a:rPr>
              <a:t>We use another hash function hash2(x) and look for </a:t>
            </a:r>
            <a:r>
              <a:rPr lang="en-IN" dirty="0" err="1">
                <a:latin typeface="Roboto"/>
              </a:rPr>
              <a:t>i</a:t>
            </a:r>
            <a:r>
              <a:rPr lang="en-IN" dirty="0">
                <a:latin typeface="Roboto"/>
              </a:rPr>
              <a:t>*hash2(x) slot in </a:t>
            </a:r>
            <a:r>
              <a:rPr lang="en-IN" dirty="0" err="1">
                <a:latin typeface="Roboto"/>
              </a:rPr>
              <a:t>i’th</a:t>
            </a:r>
            <a:r>
              <a:rPr lang="en-IN" dirty="0">
                <a:latin typeface="Roboto"/>
              </a:rPr>
              <a:t> rotation.</a:t>
            </a:r>
          </a:p>
          <a:p>
            <a:endParaRPr lang="en-IN" dirty="0">
              <a:latin typeface="Roboto"/>
            </a:endParaRPr>
          </a:p>
          <a:p>
            <a:r>
              <a:rPr lang="en-IN" dirty="0"/>
              <a:t>let hash(x) be the slot index computed using hash function. </a:t>
            </a:r>
          </a:p>
          <a:p>
            <a:r>
              <a:rPr lang="en-IN" dirty="0"/>
              <a:t>	If slot hash(x) % S is full, </a:t>
            </a:r>
          </a:p>
          <a:p>
            <a:r>
              <a:rPr lang="en-IN" dirty="0"/>
              <a:t>		then we try (hash(x) + 1*hash2(x)) % S </a:t>
            </a:r>
          </a:p>
          <a:p>
            <a:r>
              <a:rPr lang="en-IN" dirty="0"/>
              <a:t>	</a:t>
            </a:r>
          </a:p>
          <a:p>
            <a:r>
              <a:rPr lang="en-IN" dirty="0"/>
              <a:t>	If (hash(x) + 1*hash2(x)) % S is also full, </a:t>
            </a:r>
          </a:p>
          <a:p>
            <a:r>
              <a:rPr lang="en-IN" dirty="0"/>
              <a:t>		then we try (hash(x) + 2*hash2(x)) % S </a:t>
            </a:r>
          </a:p>
          <a:p>
            <a:endParaRPr lang="en-IN" dirty="0"/>
          </a:p>
          <a:p>
            <a:r>
              <a:rPr lang="en-IN" dirty="0"/>
              <a:t>	If (hash(x) + 2*hash2(x)) % S is also full, </a:t>
            </a:r>
          </a:p>
          <a:p>
            <a:r>
              <a:rPr lang="en-IN" dirty="0"/>
              <a:t>		then we try (hash(x) + 3*hash2(x)) % S </a:t>
            </a:r>
            <a:endParaRPr lang="en-US" dirty="0"/>
          </a:p>
        </p:txBody>
      </p:sp>
    </p:spTree>
    <p:extLst>
      <p:ext uri="{BB962C8B-B14F-4D97-AF65-F5344CB8AC3E}">
        <p14:creationId xmlns:p14="http://schemas.microsoft.com/office/powerpoint/2010/main" val="1236296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7131-2D2F-6344-9D7A-8DD88E363C30}"/>
              </a:ext>
            </a:extLst>
          </p:cNvPr>
          <p:cNvSpPr>
            <a:spLocks noGrp="1"/>
          </p:cNvSpPr>
          <p:nvPr>
            <p:ph type="title"/>
          </p:nvPr>
        </p:nvSpPr>
        <p:spPr>
          <a:xfrm>
            <a:off x="304800" y="962024"/>
            <a:ext cx="7886700" cy="1325563"/>
          </a:xfrm>
        </p:spPr>
        <p:txBody>
          <a:bodyPr/>
          <a:lstStyle/>
          <a:p>
            <a:r>
              <a:rPr lang="en-US" dirty="0"/>
              <a:t>Practice question</a:t>
            </a:r>
          </a:p>
        </p:txBody>
      </p:sp>
      <p:sp>
        <p:nvSpPr>
          <p:cNvPr id="3" name="Content Placeholder 2">
            <a:extLst>
              <a:ext uri="{FF2B5EF4-FFF2-40B4-BE49-F238E27FC236}">
                <a16:creationId xmlns:a16="http://schemas.microsoft.com/office/drawing/2014/main" id="{CFC006F5-3DC6-094F-A9E0-CB7B10EE145B}"/>
              </a:ext>
            </a:extLst>
          </p:cNvPr>
          <p:cNvSpPr>
            <a:spLocks noGrp="1"/>
          </p:cNvSpPr>
          <p:nvPr>
            <p:ph idx="1"/>
          </p:nvPr>
        </p:nvSpPr>
        <p:spPr/>
        <p:txBody>
          <a:bodyPr/>
          <a:lstStyle/>
          <a:p>
            <a:r>
              <a:rPr lang="en-US" dirty="0"/>
              <a:t>Consider a hash table of size, 10. Using double hashing, insert the keys 72, 27, 36, 24, 63, 81, 92, 101 into the table. Take h1 = (k mod 10) and h2 = (k mod 8)</a:t>
            </a:r>
          </a:p>
        </p:txBody>
      </p:sp>
      <p:sp>
        <p:nvSpPr>
          <p:cNvPr id="4" name="Slide Number Placeholder 3">
            <a:extLst>
              <a:ext uri="{FF2B5EF4-FFF2-40B4-BE49-F238E27FC236}">
                <a16:creationId xmlns:a16="http://schemas.microsoft.com/office/drawing/2014/main" id="{8BCF74C2-4A60-074C-BD02-A123D7AC9B71}"/>
              </a:ext>
            </a:extLst>
          </p:cNvPr>
          <p:cNvSpPr>
            <a:spLocks noGrp="1"/>
          </p:cNvSpPr>
          <p:nvPr>
            <p:ph type="sldNum" sz="quarter" idx="10"/>
          </p:nvPr>
        </p:nvSpPr>
        <p:spPr/>
        <p:txBody>
          <a:bodyPr/>
          <a:lstStyle/>
          <a:p>
            <a:pPr>
              <a:defRPr/>
            </a:pPr>
            <a:fld id="{0314B9FC-F7FA-4A5F-A68B-9084E75933A3}" type="slidenum">
              <a:rPr lang="en-US" altLang="en-US" smtClean="0"/>
              <a:pPr>
                <a:defRPr/>
              </a:pPr>
              <a:t>18</a:t>
            </a:fld>
            <a:endParaRPr lang="en-US" altLang="en-US" dirty="0"/>
          </a:p>
        </p:txBody>
      </p:sp>
    </p:spTree>
    <p:extLst>
      <p:ext uri="{BB962C8B-B14F-4D97-AF65-F5344CB8AC3E}">
        <p14:creationId xmlns:p14="http://schemas.microsoft.com/office/powerpoint/2010/main" val="379470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6CC3-075C-0142-8560-29A5F271BBA5}"/>
              </a:ext>
            </a:extLst>
          </p:cNvPr>
          <p:cNvSpPr>
            <a:spLocks noGrp="1"/>
          </p:cNvSpPr>
          <p:nvPr>
            <p:ph type="title"/>
          </p:nvPr>
        </p:nvSpPr>
        <p:spPr>
          <a:xfrm>
            <a:off x="518160" y="962024"/>
            <a:ext cx="7886700" cy="1325563"/>
          </a:xfrm>
        </p:spPr>
        <p:txBody>
          <a:bodyPr/>
          <a:lstStyle/>
          <a:p>
            <a:r>
              <a:rPr lang="en-US" sz="3000" dirty="0"/>
              <a:t>Collision Resolution by Chaining</a:t>
            </a:r>
          </a:p>
        </p:txBody>
      </p:sp>
      <p:sp>
        <p:nvSpPr>
          <p:cNvPr id="4" name="Slide Number Placeholder 3">
            <a:extLst>
              <a:ext uri="{FF2B5EF4-FFF2-40B4-BE49-F238E27FC236}">
                <a16:creationId xmlns:a16="http://schemas.microsoft.com/office/drawing/2014/main" id="{A5C63711-4F31-014F-92AE-0A49119EE394}"/>
              </a:ext>
            </a:extLst>
          </p:cNvPr>
          <p:cNvSpPr>
            <a:spLocks noGrp="1"/>
          </p:cNvSpPr>
          <p:nvPr>
            <p:ph type="sldNum" sz="quarter" idx="10"/>
          </p:nvPr>
        </p:nvSpPr>
        <p:spPr/>
        <p:txBody>
          <a:bodyPr/>
          <a:lstStyle/>
          <a:p>
            <a:pPr>
              <a:defRPr/>
            </a:pPr>
            <a:fld id="{0314B9FC-F7FA-4A5F-A68B-9084E75933A3}" type="slidenum">
              <a:rPr lang="en-US" altLang="en-US" smtClean="0"/>
              <a:pPr>
                <a:defRPr/>
              </a:pPr>
              <a:t>19</a:t>
            </a:fld>
            <a:endParaRPr lang="en-US" altLang="en-US" dirty="0"/>
          </a:p>
        </p:txBody>
      </p:sp>
      <p:sp>
        <p:nvSpPr>
          <p:cNvPr id="5" name="Rectangle 4">
            <a:extLst>
              <a:ext uri="{FF2B5EF4-FFF2-40B4-BE49-F238E27FC236}">
                <a16:creationId xmlns:a16="http://schemas.microsoft.com/office/drawing/2014/main" id="{B6074BFB-CB97-ED40-8292-2781AFFB6BE9}"/>
              </a:ext>
            </a:extLst>
          </p:cNvPr>
          <p:cNvSpPr/>
          <p:nvPr/>
        </p:nvSpPr>
        <p:spPr>
          <a:xfrm>
            <a:off x="1295400" y="1752600"/>
            <a:ext cx="6957060" cy="646331"/>
          </a:xfrm>
          <a:prstGeom prst="rect">
            <a:avLst/>
          </a:prstGeom>
        </p:spPr>
        <p:txBody>
          <a:bodyPr wrap="square">
            <a:spAutoFit/>
          </a:bodyPr>
          <a:lstStyle/>
          <a:p>
            <a:r>
              <a:rPr lang="en-IN" dirty="0">
                <a:latin typeface="Roboto"/>
              </a:rPr>
              <a:t>The idea is to make each cell of hash table point to a linked list of records that have same hash function value.</a:t>
            </a:r>
            <a:endParaRPr lang="en-US" dirty="0"/>
          </a:p>
        </p:txBody>
      </p:sp>
      <p:pic>
        <p:nvPicPr>
          <p:cNvPr id="6" name="Picture 5">
            <a:extLst>
              <a:ext uri="{FF2B5EF4-FFF2-40B4-BE49-F238E27FC236}">
                <a16:creationId xmlns:a16="http://schemas.microsoft.com/office/drawing/2014/main" id="{D425D223-78D8-604F-BCD2-29549C0B9464}"/>
              </a:ext>
            </a:extLst>
          </p:cNvPr>
          <p:cNvPicPr>
            <a:picLocks noChangeAspect="1"/>
          </p:cNvPicPr>
          <p:nvPr/>
        </p:nvPicPr>
        <p:blipFill>
          <a:blip r:embed="rId2"/>
          <a:stretch>
            <a:fillRect/>
          </a:stretch>
        </p:blipFill>
        <p:spPr>
          <a:xfrm>
            <a:off x="3358833" y="2515469"/>
            <a:ext cx="5085179" cy="4019535"/>
          </a:xfrm>
          <a:prstGeom prst="rect">
            <a:avLst/>
          </a:prstGeom>
        </p:spPr>
      </p:pic>
      <p:sp>
        <p:nvSpPr>
          <p:cNvPr id="7" name="Rectangle 6">
            <a:extLst>
              <a:ext uri="{FF2B5EF4-FFF2-40B4-BE49-F238E27FC236}">
                <a16:creationId xmlns:a16="http://schemas.microsoft.com/office/drawing/2014/main" id="{045CFF85-C4E9-4E4B-BFDF-BADD5F04F44D}"/>
              </a:ext>
            </a:extLst>
          </p:cNvPr>
          <p:cNvSpPr/>
          <p:nvPr/>
        </p:nvSpPr>
        <p:spPr>
          <a:xfrm>
            <a:off x="304800" y="2981742"/>
            <a:ext cx="2881947" cy="1477328"/>
          </a:xfrm>
          <a:prstGeom prst="rect">
            <a:avLst/>
          </a:prstGeom>
        </p:spPr>
        <p:txBody>
          <a:bodyPr wrap="square">
            <a:spAutoFit/>
          </a:bodyPr>
          <a:lstStyle/>
          <a:p>
            <a:r>
              <a:rPr lang="en-IN" dirty="0">
                <a:latin typeface="Roboto"/>
              </a:rPr>
              <a:t>Let us consider a simple hash function as “</a:t>
            </a:r>
            <a:r>
              <a:rPr lang="en-IN" b="1" dirty="0">
                <a:latin typeface="Roboto"/>
              </a:rPr>
              <a:t>key mod 7</a:t>
            </a:r>
            <a:r>
              <a:rPr lang="en-IN" dirty="0">
                <a:latin typeface="Roboto"/>
              </a:rPr>
              <a:t>” and sequence of keys as 50, 700, 76, 85, 92, 73, 101.</a:t>
            </a:r>
            <a:endParaRPr lang="en-US" dirty="0"/>
          </a:p>
        </p:txBody>
      </p:sp>
    </p:spTree>
    <p:extLst>
      <p:ext uri="{BB962C8B-B14F-4D97-AF65-F5344CB8AC3E}">
        <p14:creationId xmlns:p14="http://schemas.microsoft.com/office/powerpoint/2010/main" val="385098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B42A3E3-0F38-E54A-B762-C8CFB7658F7D}"/>
              </a:ext>
            </a:extLst>
          </p:cNvPr>
          <p:cNvSpPr>
            <a:spLocks noGrp="1"/>
          </p:cNvSpPr>
          <p:nvPr>
            <p:ph type="title"/>
          </p:nvPr>
        </p:nvSpPr>
        <p:spPr bwMode="auto">
          <a:xfrm>
            <a:off x="-381000" y="988694"/>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Syllabus</a:t>
            </a:r>
          </a:p>
        </p:txBody>
      </p:sp>
      <p:sp>
        <p:nvSpPr>
          <p:cNvPr id="5123" name="Content Placeholder 2">
            <a:extLst>
              <a:ext uri="{FF2B5EF4-FFF2-40B4-BE49-F238E27FC236}">
                <a16:creationId xmlns:a16="http://schemas.microsoft.com/office/drawing/2014/main" id="{5970F008-E59F-C149-A7D6-70D82D2076A3}"/>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a:t> Insertion Sort, Bubble sort, Selection sort</a:t>
            </a:r>
            <a:r>
              <a:rPr lang="en-US" altLang="en-US" b="1"/>
              <a:t>, </a:t>
            </a:r>
            <a:r>
              <a:rPr lang="en-US" altLang="en-US"/>
              <a:t>Quick sort,  Merge sort, Heap sort, Partition exchange sort, Shell sort, Sorting on different keys, External sorting. Linear search, Binary search, </a:t>
            </a:r>
            <a:r>
              <a:rPr lang="en-US" altLang="en-US" b="1"/>
              <a:t>Hashing: Hash Functions, Collision Resolution Techniques.</a:t>
            </a:r>
            <a:endParaRPr lang="en-US" altLang="en-US" b="1">
              <a:solidFill>
                <a:srgbClr val="FF0000"/>
              </a:solidFill>
            </a:endParaRPr>
          </a:p>
        </p:txBody>
      </p:sp>
    </p:spTree>
    <p:extLst>
      <p:ext uri="{BB962C8B-B14F-4D97-AF65-F5344CB8AC3E}">
        <p14:creationId xmlns:p14="http://schemas.microsoft.com/office/powerpoint/2010/main" val="288207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87BD-4501-BE42-A546-465D493AC6C2}"/>
              </a:ext>
            </a:extLst>
          </p:cNvPr>
          <p:cNvSpPr>
            <a:spLocks noGrp="1"/>
          </p:cNvSpPr>
          <p:nvPr>
            <p:ph type="title"/>
          </p:nvPr>
        </p:nvSpPr>
        <p:spPr>
          <a:xfrm>
            <a:off x="304800" y="958214"/>
            <a:ext cx="7886700" cy="1325563"/>
          </a:xfrm>
        </p:spPr>
        <p:txBody>
          <a:bodyPr/>
          <a:lstStyle/>
          <a:p>
            <a:r>
              <a:rPr lang="en-US" dirty="0"/>
              <a:t>Practice Question</a:t>
            </a:r>
          </a:p>
        </p:txBody>
      </p:sp>
      <p:sp>
        <p:nvSpPr>
          <p:cNvPr id="3" name="Content Placeholder 2">
            <a:extLst>
              <a:ext uri="{FF2B5EF4-FFF2-40B4-BE49-F238E27FC236}">
                <a16:creationId xmlns:a16="http://schemas.microsoft.com/office/drawing/2014/main" id="{F7B5708F-9102-4B43-8DD0-80E354AEFA22}"/>
              </a:ext>
            </a:extLst>
          </p:cNvPr>
          <p:cNvSpPr>
            <a:spLocks noGrp="1"/>
          </p:cNvSpPr>
          <p:nvPr>
            <p:ph idx="1"/>
          </p:nvPr>
        </p:nvSpPr>
        <p:spPr/>
        <p:txBody>
          <a:bodyPr/>
          <a:lstStyle/>
          <a:p>
            <a:r>
              <a:rPr lang="en-US" dirty="0"/>
              <a:t>Insert the keys 7, 24, 18, 52, 36, 54, 11, 23 in aa chained hash table of 9 memory </a:t>
            </a:r>
            <a:r>
              <a:rPr lang="en-US" dirty="0" err="1"/>
              <a:t>locaations</a:t>
            </a:r>
            <a:r>
              <a:rPr lang="en-US" dirty="0"/>
              <a:t>. Use h(k) = k mod m. (m=9)</a:t>
            </a:r>
          </a:p>
        </p:txBody>
      </p:sp>
      <p:sp>
        <p:nvSpPr>
          <p:cNvPr id="4" name="Slide Number Placeholder 3">
            <a:extLst>
              <a:ext uri="{FF2B5EF4-FFF2-40B4-BE49-F238E27FC236}">
                <a16:creationId xmlns:a16="http://schemas.microsoft.com/office/drawing/2014/main" id="{D96ACCA4-6892-5344-AD72-776A0A7B7A87}"/>
              </a:ext>
            </a:extLst>
          </p:cNvPr>
          <p:cNvSpPr>
            <a:spLocks noGrp="1"/>
          </p:cNvSpPr>
          <p:nvPr>
            <p:ph type="sldNum" sz="quarter" idx="10"/>
          </p:nvPr>
        </p:nvSpPr>
        <p:spPr/>
        <p:txBody>
          <a:bodyPr/>
          <a:lstStyle/>
          <a:p>
            <a:pPr>
              <a:defRPr/>
            </a:pPr>
            <a:fld id="{0314B9FC-F7FA-4A5F-A68B-9084E75933A3}" type="slidenum">
              <a:rPr lang="en-US" altLang="en-US" smtClean="0"/>
              <a:pPr>
                <a:defRPr/>
              </a:pPr>
              <a:t>20</a:t>
            </a:fld>
            <a:endParaRPr lang="en-US" altLang="en-US" dirty="0"/>
          </a:p>
        </p:txBody>
      </p:sp>
    </p:spTree>
    <p:extLst>
      <p:ext uri="{BB962C8B-B14F-4D97-AF65-F5344CB8AC3E}">
        <p14:creationId xmlns:p14="http://schemas.microsoft.com/office/powerpoint/2010/main" val="161916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000" b="-1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5E766A-5517-4C2E-A781-55A4731FB4E4}"/>
              </a:ext>
            </a:extLst>
          </p:cNvPr>
          <p:cNvSpPr>
            <a:spLocks noGrp="1"/>
          </p:cNvSpPr>
          <p:nvPr>
            <p:ph type="sldNum" sz="quarter" idx="10"/>
          </p:nvPr>
        </p:nvSpPr>
        <p:spPr/>
        <p:txBody>
          <a:bodyPr/>
          <a:lstStyle/>
          <a:p>
            <a:pPr>
              <a:defRPr/>
            </a:pPr>
            <a:fld id="{6F37B527-40FE-43B6-AD95-333021185313}" type="slidenum">
              <a:rPr lang="en-US" altLang="en-US" smtClean="0"/>
              <a:pPr>
                <a:defRPr/>
              </a:pPr>
              <a:t>21</a:t>
            </a:fld>
            <a:endParaRPr lang="en-US" altLang="en-US"/>
          </a:p>
        </p:txBody>
      </p:sp>
    </p:spTree>
    <p:extLst>
      <p:ext uri="{BB962C8B-B14F-4D97-AF65-F5344CB8AC3E}">
        <p14:creationId xmlns:p14="http://schemas.microsoft.com/office/powerpoint/2010/main" val="27810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7C2EEA0-65D4-BF44-915C-E953354FAE3D}"/>
              </a:ext>
            </a:extLst>
          </p:cNvPr>
          <p:cNvSpPr>
            <a:spLocks noGrp="1"/>
          </p:cNvSpPr>
          <p:nvPr>
            <p:ph type="title"/>
          </p:nvPr>
        </p:nvSpPr>
        <p:spPr bwMode="auto">
          <a:xfrm>
            <a:off x="228600" y="1000124"/>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In this session </a:t>
            </a:r>
          </a:p>
        </p:txBody>
      </p:sp>
      <p:sp>
        <p:nvSpPr>
          <p:cNvPr id="3" name="Content Placeholder 2">
            <a:extLst>
              <a:ext uri="{FF2B5EF4-FFF2-40B4-BE49-F238E27FC236}">
                <a16:creationId xmlns:a16="http://schemas.microsoft.com/office/drawing/2014/main" id="{59A52F3C-3FAF-B641-B84E-B69CB3D89B6E}"/>
              </a:ext>
            </a:extLst>
          </p:cNvPr>
          <p:cNvSpPr>
            <a:spLocks noGrp="1"/>
          </p:cNvSpPr>
          <p:nvPr>
            <p:ph idx="1"/>
          </p:nvPr>
        </p:nvSpPr>
        <p:spPr/>
        <p:txBody>
          <a:bodyPr/>
          <a:lstStyle/>
          <a:p>
            <a:pPr marL="0" indent="0">
              <a:buFontTx/>
              <a:buNone/>
              <a:defRPr/>
            </a:pPr>
            <a:r>
              <a:rPr lang="en-US" sz="2400" dirty="0"/>
              <a:t>We will talk about</a:t>
            </a:r>
          </a:p>
          <a:p>
            <a:pPr>
              <a:defRPr/>
            </a:pPr>
            <a:r>
              <a:rPr lang="en-US" altLang="en-US" sz="2400" dirty="0"/>
              <a:t>Hashing</a:t>
            </a:r>
          </a:p>
          <a:p>
            <a:pPr>
              <a:defRPr/>
            </a:pPr>
            <a:r>
              <a:rPr lang="en-US" altLang="en-US" sz="2400" dirty="0"/>
              <a:t>Hash Functions </a:t>
            </a:r>
          </a:p>
          <a:p>
            <a:pPr>
              <a:defRPr/>
            </a:pPr>
            <a:r>
              <a:rPr lang="en-US" altLang="en-US" sz="2400" dirty="0"/>
              <a:t>Collision </a:t>
            </a:r>
            <a:r>
              <a:rPr lang="en-US" altLang="en-US" sz="2400"/>
              <a:t>Resolution Techniques</a:t>
            </a:r>
            <a:endParaRPr lang="en-US" sz="2400" dirty="0"/>
          </a:p>
        </p:txBody>
      </p:sp>
      <p:sp>
        <p:nvSpPr>
          <p:cNvPr id="6148" name="Slide Number Placeholder 3">
            <a:extLst>
              <a:ext uri="{FF2B5EF4-FFF2-40B4-BE49-F238E27FC236}">
                <a16:creationId xmlns:a16="http://schemas.microsoft.com/office/drawing/2014/main" id="{64D11E3A-0503-A348-B938-A6BF819069AE}"/>
              </a:ext>
            </a:extLst>
          </p:cNvPr>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93AE4F-99C2-094B-A829-F7B5714DEE8D}" type="slidenum">
              <a:rPr lang="en-US" altLang="en-US"/>
              <a:pPr eaLnBrk="1" hangingPunct="1"/>
              <a:t>3</a:t>
            </a:fld>
            <a:endParaRPr lang="en-US" altLang="en-US"/>
          </a:p>
        </p:txBody>
      </p:sp>
    </p:spTree>
    <p:extLst>
      <p:ext uri="{BB962C8B-B14F-4D97-AF65-F5344CB8AC3E}">
        <p14:creationId xmlns:p14="http://schemas.microsoft.com/office/powerpoint/2010/main" val="247617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1E8F-8F2D-7340-92A1-9677085724D7}"/>
              </a:ext>
            </a:extLst>
          </p:cNvPr>
          <p:cNvSpPr>
            <a:spLocks noGrp="1"/>
          </p:cNvSpPr>
          <p:nvPr>
            <p:ph type="title"/>
          </p:nvPr>
        </p:nvSpPr>
        <p:spPr>
          <a:xfrm>
            <a:off x="-76200" y="935354"/>
            <a:ext cx="7886700" cy="1325563"/>
          </a:xfrm>
        </p:spPr>
        <p:txBody>
          <a:bodyPr/>
          <a:lstStyle/>
          <a:p>
            <a:r>
              <a:rPr lang="en-US" dirty="0"/>
              <a:t>Searching</a:t>
            </a:r>
          </a:p>
        </p:txBody>
      </p:sp>
      <p:sp>
        <p:nvSpPr>
          <p:cNvPr id="3" name="Content Placeholder 2">
            <a:extLst>
              <a:ext uri="{FF2B5EF4-FFF2-40B4-BE49-F238E27FC236}">
                <a16:creationId xmlns:a16="http://schemas.microsoft.com/office/drawing/2014/main" id="{C1718172-7171-C041-B86F-B6ACDC0BA9B2}"/>
              </a:ext>
            </a:extLst>
          </p:cNvPr>
          <p:cNvSpPr>
            <a:spLocks noGrp="1"/>
          </p:cNvSpPr>
          <p:nvPr>
            <p:ph idx="1"/>
          </p:nvPr>
        </p:nvSpPr>
        <p:spPr/>
        <p:txBody>
          <a:bodyPr/>
          <a:lstStyle/>
          <a:p>
            <a:r>
              <a:rPr lang="en-US" dirty="0"/>
              <a:t>Linear Search – O(n)</a:t>
            </a:r>
          </a:p>
          <a:p>
            <a:endParaRPr lang="en-US" dirty="0"/>
          </a:p>
          <a:p>
            <a:r>
              <a:rPr lang="en-US" dirty="0"/>
              <a:t>Binary Search – O(log n)</a:t>
            </a:r>
          </a:p>
          <a:p>
            <a:endParaRPr lang="en-US" dirty="0"/>
          </a:p>
          <a:p>
            <a:pPr marL="0" indent="0">
              <a:buNone/>
            </a:pPr>
            <a:r>
              <a:rPr lang="en-US" dirty="0"/>
              <a:t>What if we want search operation to be O(1)? Solution: Hashing</a:t>
            </a:r>
          </a:p>
        </p:txBody>
      </p:sp>
      <p:sp>
        <p:nvSpPr>
          <p:cNvPr id="4" name="Slide Number Placeholder 3">
            <a:extLst>
              <a:ext uri="{FF2B5EF4-FFF2-40B4-BE49-F238E27FC236}">
                <a16:creationId xmlns:a16="http://schemas.microsoft.com/office/drawing/2014/main" id="{E1F79668-6CAD-CE43-BC0E-91270CAFA99A}"/>
              </a:ext>
            </a:extLst>
          </p:cNvPr>
          <p:cNvSpPr>
            <a:spLocks noGrp="1"/>
          </p:cNvSpPr>
          <p:nvPr>
            <p:ph type="sldNum" sz="quarter" idx="10"/>
          </p:nvPr>
        </p:nvSpPr>
        <p:spPr/>
        <p:txBody>
          <a:bodyPr/>
          <a:lstStyle/>
          <a:p>
            <a:pPr>
              <a:defRPr/>
            </a:pPr>
            <a:fld id="{0314B9FC-F7FA-4A5F-A68B-9084E75933A3}" type="slidenum">
              <a:rPr lang="en-US" altLang="en-US" smtClean="0"/>
              <a:pPr>
                <a:defRPr/>
              </a:pPr>
              <a:t>4</a:t>
            </a:fld>
            <a:endParaRPr lang="en-US" altLang="en-US" dirty="0"/>
          </a:p>
        </p:txBody>
      </p:sp>
    </p:spTree>
    <p:extLst>
      <p:ext uri="{BB962C8B-B14F-4D97-AF65-F5344CB8AC3E}">
        <p14:creationId xmlns:p14="http://schemas.microsoft.com/office/powerpoint/2010/main" val="28890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B218-EEE7-5349-86C8-9551169C2B26}"/>
              </a:ext>
            </a:extLst>
          </p:cNvPr>
          <p:cNvSpPr>
            <a:spLocks noGrp="1"/>
          </p:cNvSpPr>
          <p:nvPr>
            <p:ph type="title"/>
          </p:nvPr>
        </p:nvSpPr>
        <p:spPr>
          <a:xfrm>
            <a:off x="-228600" y="52071"/>
            <a:ext cx="7886700" cy="1325563"/>
          </a:xfrm>
        </p:spPr>
        <p:txBody>
          <a:bodyPr/>
          <a:lstStyle/>
          <a:p>
            <a:r>
              <a:rPr lang="en-US" dirty="0"/>
              <a:t>Hash Tables</a:t>
            </a:r>
          </a:p>
        </p:txBody>
      </p:sp>
      <p:sp>
        <p:nvSpPr>
          <p:cNvPr id="3" name="Content Placeholder 2">
            <a:extLst>
              <a:ext uri="{FF2B5EF4-FFF2-40B4-BE49-F238E27FC236}">
                <a16:creationId xmlns:a16="http://schemas.microsoft.com/office/drawing/2014/main" id="{A86F0F51-91A2-DD4D-BD61-59B8ABD01D57}"/>
              </a:ext>
            </a:extLst>
          </p:cNvPr>
          <p:cNvSpPr>
            <a:spLocks noGrp="1"/>
          </p:cNvSpPr>
          <p:nvPr>
            <p:ph idx="1"/>
          </p:nvPr>
        </p:nvSpPr>
        <p:spPr>
          <a:xfrm>
            <a:off x="457200" y="1253331"/>
            <a:ext cx="7886700" cy="4351338"/>
          </a:xfrm>
        </p:spPr>
        <p:txBody>
          <a:bodyPr/>
          <a:lstStyle/>
          <a:p>
            <a:pPr marL="0" indent="0">
              <a:buNone/>
            </a:pPr>
            <a:r>
              <a:rPr lang="en-IN" sz="2600" dirty="0"/>
              <a:t>Hash Table is a data structure which stores data in an associative manner.</a:t>
            </a:r>
          </a:p>
          <a:p>
            <a:pPr marL="0" indent="0">
              <a:buNone/>
            </a:pPr>
            <a:r>
              <a:rPr lang="en-IN" sz="2600" dirty="0"/>
              <a:t> </a:t>
            </a:r>
          </a:p>
          <a:p>
            <a:pPr marL="0" indent="0">
              <a:buNone/>
            </a:pPr>
            <a:r>
              <a:rPr lang="en-IN" sz="2600" dirty="0"/>
              <a:t>In this, data is stored in an array format, where each data value has its own unique index value. </a:t>
            </a:r>
          </a:p>
          <a:p>
            <a:pPr marL="0" indent="0">
              <a:buNone/>
            </a:pPr>
            <a:endParaRPr lang="en-IN" sz="2600" dirty="0"/>
          </a:p>
          <a:p>
            <a:pPr marL="0" indent="0">
              <a:buNone/>
            </a:pPr>
            <a:r>
              <a:rPr lang="en-IN" sz="2600" dirty="0"/>
              <a:t>Access of data becomes very fast if we know the index of the desired data.</a:t>
            </a:r>
          </a:p>
          <a:p>
            <a:pPr marL="0" indent="0">
              <a:buNone/>
            </a:pPr>
            <a:endParaRPr lang="en-IN" sz="2600" dirty="0"/>
          </a:p>
          <a:p>
            <a:pPr marL="0" indent="0">
              <a:buNone/>
            </a:pPr>
            <a:r>
              <a:rPr lang="en-IN" sz="2600" dirty="0"/>
              <a:t>Hash Table uses an array as a storage medium and uses hash technique to generate an index where an element is to be inserted or is to be located from.</a:t>
            </a:r>
            <a:endParaRPr lang="en-US" sz="2600" dirty="0"/>
          </a:p>
        </p:txBody>
      </p:sp>
      <p:sp>
        <p:nvSpPr>
          <p:cNvPr id="4" name="Slide Number Placeholder 3">
            <a:extLst>
              <a:ext uri="{FF2B5EF4-FFF2-40B4-BE49-F238E27FC236}">
                <a16:creationId xmlns:a16="http://schemas.microsoft.com/office/drawing/2014/main" id="{225D4520-DCD8-2848-AC91-67EA2F828F57}"/>
              </a:ext>
            </a:extLst>
          </p:cNvPr>
          <p:cNvSpPr>
            <a:spLocks noGrp="1"/>
          </p:cNvSpPr>
          <p:nvPr>
            <p:ph type="sldNum" sz="quarter" idx="10"/>
          </p:nvPr>
        </p:nvSpPr>
        <p:spPr/>
        <p:txBody>
          <a:bodyPr/>
          <a:lstStyle/>
          <a:p>
            <a:pPr>
              <a:defRPr/>
            </a:pPr>
            <a:fld id="{0314B9FC-F7FA-4A5F-A68B-9084E75933A3}" type="slidenum">
              <a:rPr lang="en-US" altLang="en-US" smtClean="0"/>
              <a:pPr>
                <a:defRPr/>
              </a:pPr>
              <a:t>5</a:t>
            </a:fld>
            <a:endParaRPr lang="en-US" altLang="en-US" dirty="0"/>
          </a:p>
        </p:txBody>
      </p:sp>
    </p:spTree>
    <p:extLst>
      <p:ext uri="{BB962C8B-B14F-4D97-AF65-F5344CB8AC3E}">
        <p14:creationId xmlns:p14="http://schemas.microsoft.com/office/powerpoint/2010/main" val="98845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6575-106B-BE44-AF53-09162C4E366D}"/>
              </a:ext>
            </a:extLst>
          </p:cNvPr>
          <p:cNvSpPr>
            <a:spLocks noGrp="1"/>
          </p:cNvSpPr>
          <p:nvPr>
            <p:ph type="title"/>
          </p:nvPr>
        </p:nvSpPr>
        <p:spPr>
          <a:xfrm>
            <a:off x="-685800" y="152400"/>
            <a:ext cx="7886700" cy="1325563"/>
          </a:xfrm>
        </p:spPr>
        <p:txBody>
          <a:bodyPr/>
          <a:lstStyle/>
          <a:p>
            <a:r>
              <a:rPr lang="en-US" dirty="0"/>
              <a:t>Hashing </a:t>
            </a:r>
          </a:p>
        </p:txBody>
      </p:sp>
      <p:pic>
        <p:nvPicPr>
          <p:cNvPr id="5" name="Content Placeholder 4">
            <a:extLst>
              <a:ext uri="{FF2B5EF4-FFF2-40B4-BE49-F238E27FC236}">
                <a16:creationId xmlns:a16="http://schemas.microsoft.com/office/drawing/2014/main" id="{07229CBB-ED70-ED47-AFF2-16AF799CC700}"/>
              </a:ext>
            </a:extLst>
          </p:cNvPr>
          <p:cNvPicPr>
            <a:picLocks noGrp="1" noChangeAspect="1"/>
          </p:cNvPicPr>
          <p:nvPr>
            <p:ph idx="1"/>
          </p:nvPr>
        </p:nvPicPr>
        <p:blipFill>
          <a:blip r:embed="rId2"/>
          <a:stretch>
            <a:fillRect/>
          </a:stretch>
        </p:blipFill>
        <p:spPr>
          <a:xfrm>
            <a:off x="535626" y="1195540"/>
            <a:ext cx="8072747" cy="2233460"/>
          </a:xfrm>
          <a:prstGeom prst="rect">
            <a:avLst/>
          </a:prstGeom>
        </p:spPr>
      </p:pic>
      <p:sp>
        <p:nvSpPr>
          <p:cNvPr id="4" name="Slide Number Placeholder 3">
            <a:extLst>
              <a:ext uri="{FF2B5EF4-FFF2-40B4-BE49-F238E27FC236}">
                <a16:creationId xmlns:a16="http://schemas.microsoft.com/office/drawing/2014/main" id="{DC46831A-5F23-8E40-BED4-F75FDD63721B}"/>
              </a:ext>
            </a:extLst>
          </p:cNvPr>
          <p:cNvSpPr>
            <a:spLocks noGrp="1"/>
          </p:cNvSpPr>
          <p:nvPr>
            <p:ph type="sldNum" sz="quarter" idx="10"/>
          </p:nvPr>
        </p:nvSpPr>
        <p:spPr/>
        <p:txBody>
          <a:bodyPr/>
          <a:lstStyle/>
          <a:p>
            <a:pPr>
              <a:defRPr/>
            </a:pPr>
            <a:fld id="{0314B9FC-F7FA-4A5F-A68B-9084E75933A3}" type="slidenum">
              <a:rPr lang="en-US" altLang="en-US" smtClean="0"/>
              <a:pPr>
                <a:defRPr/>
              </a:pPr>
              <a:t>6</a:t>
            </a:fld>
            <a:endParaRPr lang="en-US" altLang="en-US" dirty="0"/>
          </a:p>
        </p:txBody>
      </p:sp>
      <p:sp>
        <p:nvSpPr>
          <p:cNvPr id="6" name="Rectangle 5">
            <a:extLst>
              <a:ext uri="{FF2B5EF4-FFF2-40B4-BE49-F238E27FC236}">
                <a16:creationId xmlns:a16="http://schemas.microsoft.com/office/drawing/2014/main" id="{EEE29547-9C8F-6743-91B2-866AA9EAD9AF}"/>
              </a:ext>
            </a:extLst>
          </p:cNvPr>
          <p:cNvSpPr/>
          <p:nvPr/>
        </p:nvSpPr>
        <p:spPr>
          <a:xfrm>
            <a:off x="457200" y="3991570"/>
            <a:ext cx="4572000" cy="923330"/>
          </a:xfrm>
          <a:prstGeom prst="rect">
            <a:avLst/>
          </a:prstGeom>
        </p:spPr>
        <p:txBody>
          <a:bodyPr>
            <a:spAutoFit/>
          </a:bodyPr>
          <a:lstStyle/>
          <a:p>
            <a:r>
              <a:rPr lang="en-IN" dirty="0">
                <a:solidFill>
                  <a:srgbClr val="000000"/>
                </a:solidFill>
              </a:rPr>
              <a:t>Hashing is a technique to convert a range of key values into a range of indexes of an array.</a:t>
            </a:r>
            <a:endParaRPr lang="en-US" dirty="0"/>
          </a:p>
        </p:txBody>
      </p:sp>
    </p:spTree>
    <p:extLst>
      <p:ext uri="{BB962C8B-B14F-4D97-AF65-F5344CB8AC3E}">
        <p14:creationId xmlns:p14="http://schemas.microsoft.com/office/powerpoint/2010/main" val="406669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763C-2700-B148-8940-B827B9F86DC6}"/>
              </a:ext>
            </a:extLst>
          </p:cNvPr>
          <p:cNvSpPr>
            <a:spLocks noGrp="1"/>
          </p:cNvSpPr>
          <p:nvPr>
            <p:ph type="title"/>
          </p:nvPr>
        </p:nvSpPr>
        <p:spPr>
          <a:xfrm>
            <a:off x="152400" y="962024"/>
            <a:ext cx="7886700" cy="1325563"/>
          </a:xfrm>
        </p:spPr>
        <p:txBody>
          <a:bodyPr/>
          <a:lstStyle/>
          <a:p>
            <a:r>
              <a:rPr lang="en-US" dirty="0"/>
              <a:t>Different Hash Functions</a:t>
            </a:r>
          </a:p>
        </p:txBody>
      </p:sp>
      <p:sp>
        <p:nvSpPr>
          <p:cNvPr id="3" name="Content Placeholder 2">
            <a:extLst>
              <a:ext uri="{FF2B5EF4-FFF2-40B4-BE49-F238E27FC236}">
                <a16:creationId xmlns:a16="http://schemas.microsoft.com/office/drawing/2014/main" id="{BDCDAF4D-C4DB-FD4C-A102-244E89A3B9F6}"/>
              </a:ext>
            </a:extLst>
          </p:cNvPr>
          <p:cNvSpPr>
            <a:spLocks noGrp="1"/>
          </p:cNvSpPr>
          <p:nvPr>
            <p:ph idx="1"/>
          </p:nvPr>
        </p:nvSpPr>
        <p:spPr/>
        <p:txBody>
          <a:bodyPr/>
          <a:lstStyle/>
          <a:p>
            <a:r>
              <a:rPr lang="en-US" dirty="0"/>
              <a:t>Division Method</a:t>
            </a:r>
          </a:p>
          <a:p>
            <a:pPr lvl="1"/>
            <a:r>
              <a:rPr lang="en-US" dirty="0"/>
              <a:t>H(x) = x mod M</a:t>
            </a:r>
          </a:p>
          <a:p>
            <a:r>
              <a:rPr lang="en-US" dirty="0"/>
              <a:t>Multiplication Method</a:t>
            </a:r>
          </a:p>
          <a:p>
            <a:pPr lvl="1"/>
            <a:r>
              <a:rPr lang="en-US" dirty="0"/>
              <a:t>H(x) = m (kA mod 1) where 0 &lt; A &lt; 1</a:t>
            </a:r>
          </a:p>
          <a:p>
            <a:r>
              <a:rPr lang="en-US" dirty="0"/>
              <a:t>Mid-Square Method</a:t>
            </a:r>
          </a:p>
          <a:p>
            <a:pPr lvl="1"/>
            <a:r>
              <a:rPr lang="en-US" dirty="0"/>
              <a:t>H(x) = s where s= middle r digits of k</a:t>
            </a:r>
            <a:r>
              <a:rPr lang="en-US" baseline="30000" dirty="0"/>
              <a:t>2</a:t>
            </a:r>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5FDB856A-2568-2245-A409-45BC6D3AE127}"/>
              </a:ext>
            </a:extLst>
          </p:cNvPr>
          <p:cNvSpPr>
            <a:spLocks noGrp="1"/>
          </p:cNvSpPr>
          <p:nvPr>
            <p:ph type="sldNum" sz="quarter" idx="10"/>
          </p:nvPr>
        </p:nvSpPr>
        <p:spPr/>
        <p:txBody>
          <a:bodyPr/>
          <a:lstStyle/>
          <a:p>
            <a:pPr>
              <a:defRPr/>
            </a:pPr>
            <a:fld id="{0314B9FC-F7FA-4A5F-A68B-9084E75933A3}" type="slidenum">
              <a:rPr lang="en-US" altLang="en-US" smtClean="0"/>
              <a:pPr>
                <a:defRPr/>
              </a:pPr>
              <a:t>7</a:t>
            </a:fld>
            <a:endParaRPr lang="en-US" altLang="en-US" dirty="0"/>
          </a:p>
        </p:txBody>
      </p:sp>
    </p:spTree>
    <p:extLst>
      <p:ext uri="{BB962C8B-B14F-4D97-AF65-F5344CB8AC3E}">
        <p14:creationId xmlns:p14="http://schemas.microsoft.com/office/powerpoint/2010/main" val="110782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F638-48FF-A146-8D87-68E4F9308129}"/>
              </a:ext>
            </a:extLst>
          </p:cNvPr>
          <p:cNvSpPr>
            <a:spLocks noGrp="1"/>
          </p:cNvSpPr>
          <p:nvPr>
            <p:ph type="title"/>
          </p:nvPr>
        </p:nvSpPr>
        <p:spPr>
          <a:xfrm>
            <a:off x="551615" y="976629"/>
            <a:ext cx="7886700" cy="1325563"/>
          </a:xfrm>
        </p:spPr>
        <p:txBody>
          <a:bodyPr/>
          <a:lstStyle/>
          <a:p>
            <a:r>
              <a:rPr lang="en-US" sz="3000" dirty="0"/>
              <a:t>Consider, Modulo as Hash Function and Hash Table has size 20</a:t>
            </a:r>
          </a:p>
        </p:txBody>
      </p:sp>
      <p:graphicFrame>
        <p:nvGraphicFramePr>
          <p:cNvPr id="5" name="Content Placeholder 4">
            <a:extLst>
              <a:ext uri="{FF2B5EF4-FFF2-40B4-BE49-F238E27FC236}">
                <a16:creationId xmlns:a16="http://schemas.microsoft.com/office/drawing/2014/main" id="{74FD90FC-094D-6746-B3B3-0DF6C5C0B006}"/>
              </a:ext>
            </a:extLst>
          </p:cNvPr>
          <p:cNvGraphicFramePr>
            <a:graphicFrameLocks noGrp="1"/>
          </p:cNvGraphicFramePr>
          <p:nvPr>
            <p:ph idx="1"/>
            <p:extLst>
              <p:ext uri="{D42A27DB-BD31-4B8C-83A1-F6EECF244321}">
                <p14:modId xmlns:p14="http://schemas.microsoft.com/office/powerpoint/2010/main" val="4017128768"/>
              </p:ext>
            </p:extLst>
          </p:nvPr>
        </p:nvGraphicFramePr>
        <p:xfrm>
          <a:off x="2190667" y="2035790"/>
          <a:ext cx="4608596" cy="4376440"/>
        </p:xfrm>
        <a:graphic>
          <a:graphicData uri="http://schemas.openxmlformats.org/drawingml/2006/table">
            <a:tbl>
              <a:tblPr/>
              <a:tblGrid>
                <a:gridCol w="1152149">
                  <a:extLst>
                    <a:ext uri="{9D8B030D-6E8A-4147-A177-3AD203B41FA5}">
                      <a16:colId xmlns:a16="http://schemas.microsoft.com/office/drawing/2014/main" val="206877463"/>
                    </a:ext>
                  </a:extLst>
                </a:gridCol>
                <a:gridCol w="1152149">
                  <a:extLst>
                    <a:ext uri="{9D8B030D-6E8A-4147-A177-3AD203B41FA5}">
                      <a16:colId xmlns:a16="http://schemas.microsoft.com/office/drawing/2014/main" val="29206391"/>
                    </a:ext>
                  </a:extLst>
                </a:gridCol>
                <a:gridCol w="1152149">
                  <a:extLst>
                    <a:ext uri="{9D8B030D-6E8A-4147-A177-3AD203B41FA5}">
                      <a16:colId xmlns:a16="http://schemas.microsoft.com/office/drawing/2014/main" val="1679373639"/>
                    </a:ext>
                  </a:extLst>
                </a:gridCol>
                <a:gridCol w="1152149">
                  <a:extLst>
                    <a:ext uri="{9D8B030D-6E8A-4147-A177-3AD203B41FA5}">
                      <a16:colId xmlns:a16="http://schemas.microsoft.com/office/drawing/2014/main" val="3476482956"/>
                    </a:ext>
                  </a:extLst>
                </a:gridCol>
              </a:tblGrid>
              <a:tr h="329290">
                <a:tc>
                  <a:txBody>
                    <a:bodyPr/>
                    <a:lstStyle/>
                    <a:p>
                      <a:pPr algn="ctr" fontAlgn="t"/>
                      <a:r>
                        <a:rPr lang="en-IN" sz="1400">
                          <a:effectLst/>
                        </a:rPr>
                        <a:t>Sr.No.</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Key</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Hash</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Array Index</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886202745"/>
                  </a:ext>
                </a:extLst>
              </a:tr>
              <a:tr h="329290">
                <a:tc>
                  <a:txBody>
                    <a:bodyPr/>
                    <a:lstStyle/>
                    <a:p>
                      <a:pPr fontAlgn="t"/>
                      <a:r>
                        <a:rPr lang="en-IN" sz="1400">
                          <a:effectLst/>
                        </a:rPr>
                        <a:t>1</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1 % 20 = 1</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84141834"/>
                  </a:ext>
                </a:extLst>
              </a:tr>
              <a:tr h="329290">
                <a:tc>
                  <a:txBody>
                    <a:bodyPr/>
                    <a:lstStyle/>
                    <a:p>
                      <a:pPr fontAlgn="t"/>
                      <a:r>
                        <a:rPr lang="en-IN" sz="1400">
                          <a:effectLst/>
                        </a:rPr>
                        <a:t>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2 % 20 = 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39874677"/>
                  </a:ext>
                </a:extLst>
              </a:tr>
              <a:tr h="329290">
                <a:tc>
                  <a:txBody>
                    <a:bodyPr/>
                    <a:lstStyle/>
                    <a:p>
                      <a:pPr fontAlgn="t"/>
                      <a:r>
                        <a:rPr lang="en-IN" sz="1400">
                          <a:effectLst/>
                        </a:rPr>
                        <a:t>3</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42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42 % 20 = 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4806277"/>
                  </a:ext>
                </a:extLst>
              </a:tr>
              <a:tr h="329290">
                <a:tc>
                  <a:txBody>
                    <a:bodyPr/>
                    <a:lstStyle/>
                    <a:p>
                      <a:pPr fontAlgn="t"/>
                      <a:r>
                        <a:rPr lang="en-IN" sz="1400">
                          <a:effectLst/>
                        </a:rPr>
                        <a:t>4</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rPr>
                        <a:t>4</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4 % 20 = 4</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4</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59960632"/>
                  </a:ext>
                </a:extLst>
              </a:tr>
              <a:tr h="540977">
                <a:tc>
                  <a:txBody>
                    <a:bodyPr/>
                    <a:lstStyle/>
                    <a:p>
                      <a:pPr fontAlgn="t"/>
                      <a:r>
                        <a:rPr lang="en-IN" sz="1400">
                          <a:effectLst/>
                        </a:rPr>
                        <a:t>5</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12 % 20 = 12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12</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33800057"/>
                  </a:ext>
                </a:extLst>
              </a:tr>
              <a:tr h="540977">
                <a:tc>
                  <a:txBody>
                    <a:bodyPr/>
                    <a:lstStyle/>
                    <a:p>
                      <a:pPr fontAlgn="t"/>
                      <a:r>
                        <a:rPr lang="en-IN" sz="1400">
                          <a:effectLst/>
                        </a:rPr>
                        <a:t>6</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14</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14 % 20 = 14</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14</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1975488"/>
                  </a:ext>
                </a:extLst>
              </a:tr>
              <a:tr h="540977">
                <a:tc>
                  <a:txBody>
                    <a:bodyPr/>
                    <a:lstStyle/>
                    <a:p>
                      <a:pPr fontAlgn="t"/>
                      <a:r>
                        <a:rPr lang="en-IN" sz="1400">
                          <a:effectLst/>
                        </a:rPr>
                        <a:t>7</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17</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17 % 20 = 17</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17</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9669572"/>
                  </a:ext>
                </a:extLst>
              </a:tr>
              <a:tr h="540977">
                <a:tc>
                  <a:txBody>
                    <a:bodyPr/>
                    <a:lstStyle/>
                    <a:p>
                      <a:pPr fontAlgn="t"/>
                      <a:r>
                        <a:rPr lang="en-IN" sz="1400">
                          <a:effectLst/>
                        </a:rPr>
                        <a:t>8</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13</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13 % 20 = 13</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13</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5833795"/>
                  </a:ext>
                </a:extLst>
              </a:tr>
              <a:tr h="540977">
                <a:tc>
                  <a:txBody>
                    <a:bodyPr/>
                    <a:lstStyle/>
                    <a:p>
                      <a:pPr fontAlgn="t"/>
                      <a:r>
                        <a:rPr lang="en-IN" sz="1400">
                          <a:effectLst/>
                        </a:rPr>
                        <a:t>9</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37</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37 % 20 = 17</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rPr>
                        <a:t>17</a:t>
                      </a:r>
                    </a:p>
                  </a:txBody>
                  <a:tcPr marL="58802" marR="58802" marT="58802" marB="5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33985729"/>
                  </a:ext>
                </a:extLst>
              </a:tr>
            </a:tbl>
          </a:graphicData>
        </a:graphic>
      </p:graphicFrame>
      <p:sp>
        <p:nvSpPr>
          <p:cNvPr id="4" name="Slide Number Placeholder 3">
            <a:extLst>
              <a:ext uri="{FF2B5EF4-FFF2-40B4-BE49-F238E27FC236}">
                <a16:creationId xmlns:a16="http://schemas.microsoft.com/office/drawing/2014/main" id="{AE6A29BB-2E83-5241-A7F8-98B275A5F545}"/>
              </a:ext>
            </a:extLst>
          </p:cNvPr>
          <p:cNvSpPr>
            <a:spLocks noGrp="1"/>
          </p:cNvSpPr>
          <p:nvPr>
            <p:ph type="sldNum" sz="quarter" idx="10"/>
          </p:nvPr>
        </p:nvSpPr>
        <p:spPr/>
        <p:txBody>
          <a:bodyPr/>
          <a:lstStyle/>
          <a:p>
            <a:pPr>
              <a:defRPr/>
            </a:pPr>
            <a:fld id="{0314B9FC-F7FA-4A5F-A68B-9084E75933A3}" type="slidenum">
              <a:rPr lang="en-US" altLang="en-US" smtClean="0"/>
              <a:pPr>
                <a:defRPr/>
              </a:pPr>
              <a:t>8</a:t>
            </a:fld>
            <a:endParaRPr lang="en-US" altLang="en-US" dirty="0"/>
          </a:p>
        </p:txBody>
      </p:sp>
      <p:sp>
        <p:nvSpPr>
          <p:cNvPr id="6" name="Rectangle 1">
            <a:extLst>
              <a:ext uri="{FF2B5EF4-FFF2-40B4-BE49-F238E27FC236}">
                <a16:creationId xmlns:a16="http://schemas.microsoft.com/office/drawing/2014/main" id="{C16C9E0C-DB99-5F46-A198-98DC55F78F76}"/>
              </a:ext>
            </a:extLst>
          </p:cNvPr>
          <p:cNvSpPr>
            <a:spLocks noChangeArrowheads="1"/>
          </p:cNvSpPr>
          <p:nvPr/>
        </p:nvSpPr>
        <p:spPr bwMode="auto">
          <a:xfrm>
            <a:off x="18215" y="-41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226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F8DC-F68E-9B4F-88D7-A303599E121F}"/>
              </a:ext>
            </a:extLst>
          </p:cNvPr>
          <p:cNvSpPr>
            <a:spLocks noGrp="1"/>
          </p:cNvSpPr>
          <p:nvPr>
            <p:ph type="title"/>
          </p:nvPr>
        </p:nvSpPr>
        <p:spPr>
          <a:xfrm>
            <a:off x="-609600" y="215265"/>
            <a:ext cx="7886700" cy="1325563"/>
          </a:xfrm>
        </p:spPr>
        <p:txBody>
          <a:bodyPr/>
          <a:lstStyle/>
          <a:p>
            <a:r>
              <a:rPr lang="en-US" dirty="0"/>
              <a:t>Collision</a:t>
            </a:r>
          </a:p>
        </p:txBody>
      </p:sp>
      <p:sp>
        <p:nvSpPr>
          <p:cNvPr id="3" name="Content Placeholder 2">
            <a:extLst>
              <a:ext uri="{FF2B5EF4-FFF2-40B4-BE49-F238E27FC236}">
                <a16:creationId xmlns:a16="http://schemas.microsoft.com/office/drawing/2014/main" id="{7D737240-B11E-CD45-A6EB-3BCE067F793E}"/>
              </a:ext>
            </a:extLst>
          </p:cNvPr>
          <p:cNvSpPr>
            <a:spLocks noGrp="1"/>
          </p:cNvSpPr>
          <p:nvPr>
            <p:ph idx="1"/>
          </p:nvPr>
        </p:nvSpPr>
        <p:spPr>
          <a:xfrm>
            <a:off x="457200" y="1253331"/>
            <a:ext cx="7886700" cy="4351338"/>
          </a:xfrm>
        </p:spPr>
        <p:txBody>
          <a:bodyPr/>
          <a:lstStyle/>
          <a:p>
            <a:r>
              <a:rPr lang="en-IN" dirty="0"/>
              <a:t>Since a hash function gets us a small number for a key which is a big integer or string, there is a possibility that two keys result in the same value. </a:t>
            </a:r>
          </a:p>
          <a:p>
            <a:r>
              <a:rPr lang="en-IN" dirty="0"/>
              <a:t>The situation where a newly inserted key maps to an already occupied slot in the hash table is called collision and must be handled using some collision handling technique.</a:t>
            </a:r>
            <a:endParaRPr lang="en-US" dirty="0"/>
          </a:p>
        </p:txBody>
      </p:sp>
      <p:sp>
        <p:nvSpPr>
          <p:cNvPr id="4" name="Slide Number Placeholder 3">
            <a:extLst>
              <a:ext uri="{FF2B5EF4-FFF2-40B4-BE49-F238E27FC236}">
                <a16:creationId xmlns:a16="http://schemas.microsoft.com/office/drawing/2014/main" id="{8BAD0B2C-D1CE-B543-AC1C-9ACBF4998109}"/>
              </a:ext>
            </a:extLst>
          </p:cNvPr>
          <p:cNvSpPr>
            <a:spLocks noGrp="1"/>
          </p:cNvSpPr>
          <p:nvPr>
            <p:ph type="sldNum" sz="quarter" idx="10"/>
          </p:nvPr>
        </p:nvSpPr>
        <p:spPr/>
        <p:txBody>
          <a:bodyPr/>
          <a:lstStyle/>
          <a:p>
            <a:pPr>
              <a:defRPr/>
            </a:pPr>
            <a:fld id="{0314B9FC-F7FA-4A5F-A68B-9084E75933A3}" type="slidenum">
              <a:rPr lang="en-US" altLang="en-US" smtClean="0"/>
              <a:pPr>
                <a:defRPr/>
              </a:pPr>
              <a:t>9</a:t>
            </a:fld>
            <a:endParaRPr lang="en-US" altLang="en-US" dirty="0"/>
          </a:p>
        </p:txBody>
      </p:sp>
    </p:spTree>
    <p:extLst>
      <p:ext uri="{BB962C8B-B14F-4D97-AF65-F5344CB8AC3E}">
        <p14:creationId xmlns:p14="http://schemas.microsoft.com/office/powerpoint/2010/main" val="3747757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1186</Words>
  <Application>Microsoft Macintosh PowerPoint</Application>
  <PresentationFormat>On-screen Show (4:3)</PresentationFormat>
  <Paragraphs>199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Baskerville Old Face</vt:lpstr>
      <vt:lpstr>Roboto</vt:lpstr>
      <vt:lpstr>Default Design</vt:lpstr>
      <vt:lpstr>PowerPoint Presentation</vt:lpstr>
      <vt:lpstr>Syllabus</vt:lpstr>
      <vt:lpstr>In this session </vt:lpstr>
      <vt:lpstr>Searching</vt:lpstr>
      <vt:lpstr>Hash Tables</vt:lpstr>
      <vt:lpstr>Hashing </vt:lpstr>
      <vt:lpstr>Different Hash Functions</vt:lpstr>
      <vt:lpstr>Consider, Modulo as Hash Function and Hash Table has size 20</vt:lpstr>
      <vt:lpstr>Collision</vt:lpstr>
      <vt:lpstr>Solution</vt:lpstr>
      <vt:lpstr>Collision Resolution by Addressing</vt:lpstr>
      <vt:lpstr>Linear Probing </vt:lpstr>
      <vt:lpstr>PowerPoint Presentation</vt:lpstr>
      <vt:lpstr>a</vt:lpstr>
      <vt:lpstr>Let us consider a simple hash function as “key mod 7” and sequence of keys as 50, 700, 76, 85, 92, 73, 101.</vt:lpstr>
      <vt:lpstr>Quadratic Probing</vt:lpstr>
      <vt:lpstr>Double Hashing</vt:lpstr>
      <vt:lpstr>Practice question</vt:lpstr>
      <vt:lpstr>Collision Resolution by Chaining</vt:lpstr>
      <vt:lpstr>Practice 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Smriti Sehgal</dc:creator>
  <cp:lastModifiedBy>Smriti Sehgal</cp:lastModifiedBy>
  <cp:revision>54</cp:revision>
  <dcterms:created xsi:type="dcterms:W3CDTF">2020-10-07T09:15:04Z</dcterms:created>
  <dcterms:modified xsi:type="dcterms:W3CDTF">2020-10-16T08:19:11Z</dcterms:modified>
</cp:coreProperties>
</file>