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B81C0B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6079" y="1776729"/>
            <a:ext cx="3957320" cy="372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6018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5979" y="1776729"/>
            <a:ext cx="3490595" cy="438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6018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29375" y="0"/>
            <a:ext cx="2714625" cy="171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0840" y="434340"/>
            <a:ext cx="33223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9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972309"/>
            <a:ext cx="807593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81C0B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5.jp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020" y="3332479"/>
            <a:ext cx="8743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745" dirty="0">
                <a:solidFill>
                  <a:srgbClr val="2C3081"/>
                </a:solidFill>
                <a:latin typeface="Trebuchet MS"/>
                <a:cs typeface="Trebuchet MS"/>
              </a:rPr>
              <a:t>Minimum </a:t>
            </a:r>
            <a:r>
              <a:rPr sz="5400" spc="495" dirty="0">
                <a:solidFill>
                  <a:srgbClr val="2C3081"/>
                </a:solidFill>
                <a:latin typeface="Trebuchet MS"/>
                <a:cs typeface="Trebuchet MS"/>
              </a:rPr>
              <a:t>Spanning</a:t>
            </a:r>
            <a:r>
              <a:rPr sz="5400" spc="-515" dirty="0">
                <a:solidFill>
                  <a:srgbClr val="2C3081"/>
                </a:solidFill>
                <a:latin typeface="Trebuchet MS"/>
                <a:cs typeface="Trebuchet MS"/>
              </a:rPr>
              <a:t> </a:t>
            </a:r>
            <a:r>
              <a:rPr sz="5400" spc="345" dirty="0">
                <a:solidFill>
                  <a:srgbClr val="2C3081"/>
                </a:solidFill>
                <a:latin typeface="Trebuchet MS"/>
                <a:cs typeface="Trebuchet MS"/>
              </a:rPr>
              <a:t>Tree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1295400" y="0"/>
                </a:lnTo>
              </a:path>
              <a:path w="4572000" h="3657600">
                <a:moveTo>
                  <a:pt x="1295400" y="1269"/>
                </a:moveTo>
                <a:lnTo>
                  <a:pt x="3429000" y="1269"/>
                </a:lnTo>
              </a:path>
              <a:path w="4572000" h="3657600">
                <a:moveTo>
                  <a:pt x="3429000" y="1269"/>
                </a:moveTo>
                <a:lnTo>
                  <a:pt x="4572000" y="1752600"/>
                </a:lnTo>
              </a:path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9650" y="1159509"/>
            <a:ext cx="2002789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List the edges</a:t>
            </a:r>
            <a:r>
              <a:rPr sz="2000" spc="-7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in  order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of</a:t>
            </a:r>
            <a:r>
              <a:rPr sz="2000" spc="-2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size: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506730" algn="l"/>
              </a:tabLst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ED	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10540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AB	3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09270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AE	4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01650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CD	4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77520" algn="l"/>
              </a:tabLst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BC	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76250" algn="l"/>
              </a:tabLst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EF	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71170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CF	6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AF	7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78155" algn="l"/>
              </a:tabLst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BF	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8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71170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CF	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769870" y="510540"/>
            <a:ext cx="3312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Kruskal’s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5486400"/>
            <a:ext cx="12954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8379" y="1915159"/>
            <a:ext cx="214884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</a:t>
            </a:r>
            <a:r>
              <a:rPr sz="1800" spc="-7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1F6018"/>
                </a:solidFill>
                <a:latin typeface="Comic Sans MS"/>
                <a:cs typeface="Comic Sans MS"/>
              </a:rPr>
              <a:t>shortest  edge in </a:t>
            </a:r>
            <a:r>
              <a:rPr sz="1800" dirty="0">
                <a:solidFill>
                  <a:srgbClr val="1F6018"/>
                </a:solidFill>
                <a:latin typeface="Comic Sans MS"/>
                <a:cs typeface="Comic Sans MS"/>
              </a:rPr>
              <a:t>the</a:t>
            </a:r>
            <a:r>
              <a:rPr sz="1800" spc="-5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1F6018"/>
                </a:solidFill>
                <a:latin typeface="Comic Sans MS"/>
                <a:cs typeface="Comic Sans MS"/>
              </a:rPr>
              <a:t>network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74675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ED	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1295400" y="0"/>
                </a:lnTo>
              </a:path>
              <a:path w="4572000" h="3657600">
                <a:moveTo>
                  <a:pt x="1295400" y="1269"/>
                </a:moveTo>
                <a:lnTo>
                  <a:pt x="3429000" y="1269"/>
                </a:lnTo>
              </a:path>
              <a:path w="4572000" h="3657600">
                <a:moveTo>
                  <a:pt x="3429000" y="1269"/>
                </a:moveTo>
                <a:lnTo>
                  <a:pt x="4572000" y="1752600"/>
                </a:lnTo>
              </a:path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914141"/>
            <a:ext cx="5516880" cy="2931160"/>
            <a:chOff x="0" y="3914141"/>
            <a:chExt cx="5516880" cy="2931160"/>
          </a:xfrm>
        </p:grpSpPr>
        <p:sp>
          <p:nvSpPr>
            <p:cNvPr id="20" name="object 20"/>
            <p:cNvSpPr/>
            <p:nvPr/>
          </p:nvSpPr>
          <p:spPr>
            <a:xfrm>
              <a:off x="3059429" y="3933190"/>
              <a:ext cx="2438400" cy="1906270"/>
            </a:xfrm>
            <a:custGeom>
              <a:avLst/>
              <a:gdLst/>
              <a:ahLst/>
              <a:cxnLst/>
              <a:rect l="l" t="t" r="r" b="b"/>
              <a:pathLst>
                <a:path w="2438400" h="1906270">
                  <a:moveTo>
                    <a:pt x="0" y="1906270"/>
                  </a:moveTo>
                  <a:lnTo>
                    <a:pt x="2438399" y="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69870" y="510540"/>
            <a:ext cx="3312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Kruskal’s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8379" y="1991359"/>
            <a:ext cx="2416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21334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</a:t>
            </a:r>
            <a:r>
              <a:rPr sz="2000" spc="-5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next  shortest</a:t>
            </a:r>
            <a:endParaRPr sz="20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edge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which does</a:t>
            </a:r>
            <a:r>
              <a:rPr sz="2000" spc="-7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not 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create a</a:t>
            </a:r>
            <a:r>
              <a:rPr sz="2000" spc="-3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cycle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8379" y="3515359"/>
            <a:ext cx="746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E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D	2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2000" b="1" spc="5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B	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1295400" y="0"/>
                </a:lnTo>
              </a:path>
              <a:path w="4572000" h="3657600">
                <a:moveTo>
                  <a:pt x="1295400" y="1269"/>
                </a:moveTo>
                <a:lnTo>
                  <a:pt x="3429000" y="1269"/>
                </a:lnTo>
              </a:path>
              <a:path w="4572000" h="3657600">
                <a:moveTo>
                  <a:pt x="3429000" y="1269"/>
                </a:moveTo>
                <a:lnTo>
                  <a:pt x="4572000" y="1752600"/>
                </a:lnTo>
              </a:path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2127251"/>
            <a:ext cx="5516880" cy="4718050"/>
            <a:chOff x="0" y="2127251"/>
            <a:chExt cx="5516880" cy="4718050"/>
          </a:xfrm>
        </p:grpSpPr>
        <p:sp>
          <p:nvSpPr>
            <p:cNvPr id="21" name="object 21"/>
            <p:cNvSpPr/>
            <p:nvPr/>
          </p:nvSpPr>
          <p:spPr>
            <a:xfrm>
              <a:off x="3059429" y="3933190"/>
              <a:ext cx="2438400" cy="1905000"/>
            </a:xfrm>
            <a:custGeom>
              <a:avLst/>
              <a:gdLst/>
              <a:ahLst/>
              <a:cxnLst/>
              <a:rect l="l" t="t" r="r" b="b"/>
              <a:pathLst>
                <a:path w="2438400" h="1905000">
                  <a:moveTo>
                    <a:pt x="0" y="1905000"/>
                  </a:moveTo>
                  <a:lnTo>
                    <a:pt x="2438399" y="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8050" y="2146300"/>
              <a:ext cx="1313180" cy="1774189"/>
            </a:xfrm>
            <a:custGeom>
              <a:avLst/>
              <a:gdLst/>
              <a:ahLst/>
              <a:cxnLst/>
              <a:rect l="l" t="t" r="r" b="b"/>
              <a:pathLst>
                <a:path w="1313180" h="1774189">
                  <a:moveTo>
                    <a:pt x="0" y="1774189"/>
                  </a:moveTo>
                  <a:lnTo>
                    <a:pt x="1313180" y="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21000" y="359409"/>
            <a:ext cx="3312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Kruskal’s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8379" y="2066290"/>
            <a:ext cx="2416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21334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</a:t>
            </a:r>
            <a:r>
              <a:rPr sz="2000" spc="-5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next  shortest</a:t>
            </a:r>
            <a:endParaRPr sz="20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edge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which does</a:t>
            </a:r>
            <a:r>
              <a:rPr sz="2000" spc="-7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not 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create a</a:t>
            </a:r>
            <a:r>
              <a:rPr sz="2000" spc="-3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cycle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8379" y="3590290"/>
            <a:ext cx="21209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ED	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AB	3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572770" algn="l"/>
                <a:tab pos="1859280" algn="l"/>
              </a:tabLst>
            </a:pP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CD	4 </a:t>
            </a: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(</a:t>
            </a:r>
            <a:r>
              <a:rPr sz="2000" b="1" spc="5" dirty="0">
                <a:solidFill>
                  <a:srgbClr val="1F6018"/>
                </a:solidFill>
                <a:latin typeface="Comic Sans MS"/>
                <a:cs typeface="Comic Sans MS"/>
              </a:rPr>
              <a:t>o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r</a:t>
            </a:r>
            <a:r>
              <a:rPr sz="2000" b="1" spc="-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E	</a:t>
            </a: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4)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1380" y="2114550"/>
            <a:ext cx="4621530" cy="3704590"/>
            <a:chOff x="881380" y="2114550"/>
            <a:chExt cx="4621530" cy="3704590"/>
          </a:xfrm>
        </p:grpSpPr>
        <p:sp>
          <p:nvSpPr>
            <p:cNvPr id="5" name="object 5"/>
            <p:cNvSpPr/>
            <p:nvPr/>
          </p:nvSpPr>
          <p:spPr>
            <a:xfrm>
              <a:off x="900430" y="2133600"/>
              <a:ext cx="1295400" cy="1758950"/>
            </a:xfrm>
            <a:custGeom>
              <a:avLst/>
              <a:gdLst/>
              <a:ahLst/>
              <a:cxnLst/>
              <a:rect l="l" t="t" r="r" b="b"/>
              <a:pathLst>
                <a:path w="1295400" h="1758950">
                  <a:moveTo>
                    <a:pt x="0" y="1758950"/>
                  </a:moveTo>
                  <a:lnTo>
                    <a:pt x="1295400" y="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5830" y="2156459"/>
              <a:ext cx="4572000" cy="3657600"/>
            </a:xfrm>
            <a:custGeom>
              <a:avLst/>
              <a:gdLst/>
              <a:ahLst/>
              <a:cxnLst/>
              <a:rect l="l" t="t" r="r" b="b"/>
              <a:pathLst>
                <a:path w="4572000" h="3657600">
                  <a:moveTo>
                    <a:pt x="1295400" y="1269"/>
                  </a:moveTo>
                  <a:lnTo>
                    <a:pt x="3429000" y="1269"/>
                  </a:lnTo>
                </a:path>
                <a:path w="4572000" h="3657600">
                  <a:moveTo>
                    <a:pt x="3429000" y="1269"/>
                  </a:moveTo>
                  <a:lnTo>
                    <a:pt x="4572000" y="1752600"/>
                  </a:lnTo>
                </a:path>
                <a:path w="4572000" h="3657600">
                  <a:moveTo>
                    <a:pt x="0" y="1752600"/>
                  </a:moveTo>
                  <a:lnTo>
                    <a:pt x="2438399" y="1752600"/>
                  </a:lnTo>
                </a:path>
                <a:path w="4572000" h="3657600">
                  <a:moveTo>
                    <a:pt x="2438399" y="1752600"/>
                  </a:moveTo>
                  <a:lnTo>
                    <a:pt x="4572000" y="1752600"/>
                  </a:lnTo>
                </a:path>
                <a:path w="4572000" h="3657600">
                  <a:moveTo>
                    <a:pt x="1295400" y="1269"/>
                  </a:moveTo>
                  <a:lnTo>
                    <a:pt x="2438399" y="1752600"/>
                  </a:lnTo>
                </a:path>
                <a:path w="4572000" h="3657600">
                  <a:moveTo>
                    <a:pt x="2438399" y="1752600"/>
                  </a:moveTo>
                  <a:lnTo>
                    <a:pt x="3429000" y="0"/>
                  </a:lnTo>
                </a:path>
                <a:path w="4572000" h="3657600">
                  <a:moveTo>
                    <a:pt x="0" y="1752600"/>
                  </a:moveTo>
                  <a:lnTo>
                    <a:pt x="2133600" y="3657600"/>
                  </a:lnTo>
                </a:path>
                <a:path w="4572000" h="3657600">
                  <a:moveTo>
                    <a:pt x="2133600" y="3657600"/>
                  </a:moveTo>
                  <a:lnTo>
                    <a:pt x="2438399" y="1752600"/>
                  </a:lnTo>
                </a:path>
                <a:path w="4572000" h="3657600">
                  <a:moveTo>
                    <a:pt x="2133600" y="3657600"/>
                  </a:moveTo>
                  <a:lnTo>
                    <a:pt x="4572000" y="1752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9700" y="25260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114551"/>
            <a:ext cx="5528310" cy="4730750"/>
            <a:chOff x="0" y="2114551"/>
            <a:chExt cx="5528310" cy="4730750"/>
          </a:xfrm>
        </p:grpSpPr>
        <p:sp>
          <p:nvSpPr>
            <p:cNvPr id="23" name="object 23"/>
            <p:cNvSpPr/>
            <p:nvPr/>
          </p:nvSpPr>
          <p:spPr>
            <a:xfrm>
              <a:off x="3059429" y="3933190"/>
              <a:ext cx="2438400" cy="1905000"/>
            </a:xfrm>
            <a:custGeom>
              <a:avLst/>
              <a:gdLst/>
              <a:ahLst/>
              <a:cxnLst/>
              <a:rect l="l" t="t" r="r" b="b"/>
              <a:pathLst>
                <a:path w="2438400" h="1905000">
                  <a:moveTo>
                    <a:pt x="0" y="1905000"/>
                  </a:moveTo>
                  <a:lnTo>
                    <a:pt x="2438399" y="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56100" y="2133600"/>
              <a:ext cx="1153160" cy="1799589"/>
            </a:xfrm>
            <a:custGeom>
              <a:avLst/>
              <a:gdLst/>
              <a:ahLst/>
              <a:cxnLst/>
              <a:rect l="l" t="t" r="r" b="b"/>
              <a:pathLst>
                <a:path w="1153160" h="1799589">
                  <a:moveTo>
                    <a:pt x="0" y="0"/>
                  </a:moveTo>
                  <a:lnTo>
                    <a:pt x="1153160" y="1799589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Kruskal’s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40" y="1915159"/>
            <a:ext cx="27743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 next  shortest edge which  does not create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spc="-5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cycle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40" y="4659629"/>
            <a:ext cx="2114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2340" y="6183629"/>
            <a:ext cx="182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5600" y="2114550"/>
            <a:ext cx="4617720" cy="3704590"/>
            <a:chOff x="355600" y="2114550"/>
            <a:chExt cx="4617720" cy="3704590"/>
          </a:xfrm>
        </p:grpSpPr>
        <p:sp>
          <p:nvSpPr>
            <p:cNvPr id="6" name="object 6"/>
            <p:cNvSpPr/>
            <p:nvPr/>
          </p:nvSpPr>
          <p:spPr>
            <a:xfrm>
              <a:off x="374650" y="2133600"/>
              <a:ext cx="1294130" cy="1758950"/>
            </a:xfrm>
            <a:custGeom>
              <a:avLst/>
              <a:gdLst/>
              <a:ahLst/>
              <a:cxnLst/>
              <a:rect l="l" t="t" r="r" b="b"/>
              <a:pathLst>
                <a:path w="1294130" h="1758950">
                  <a:moveTo>
                    <a:pt x="0" y="1758950"/>
                  </a:moveTo>
                  <a:lnTo>
                    <a:pt x="1294130" y="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050" y="2156459"/>
              <a:ext cx="4568190" cy="3657600"/>
            </a:xfrm>
            <a:custGeom>
              <a:avLst/>
              <a:gdLst/>
              <a:ahLst/>
              <a:cxnLst/>
              <a:rect l="l" t="t" r="r" b="b"/>
              <a:pathLst>
                <a:path w="4568190" h="3657600">
                  <a:moveTo>
                    <a:pt x="1294130" y="1269"/>
                  </a:moveTo>
                  <a:lnTo>
                    <a:pt x="3426460" y="1269"/>
                  </a:lnTo>
                </a:path>
                <a:path w="4568190" h="3657600">
                  <a:moveTo>
                    <a:pt x="3426460" y="1269"/>
                  </a:moveTo>
                  <a:lnTo>
                    <a:pt x="4568190" y="1752600"/>
                  </a:lnTo>
                </a:path>
                <a:path w="4568190" h="3657600">
                  <a:moveTo>
                    <a:pt x="0" y="1752600"/>
                  </a:moveTo>
                  <a:lnTo>
                    <a:pt x="2435860" y="1752600"/>
                  </a:lnTo>
                </a:path>
                <a:path w="4568190" h="3657600">
                  <a:moveTo>
                    <a:pt x="2435860" y="1752600"/>
                  </a:moveTo>
                  <a:lnTo>
                    <a:pt x="4568190" y="1752600"/>
                  </a:lnTo>
                </a:path>
                <a:path w="4568190" h="3657600">
                  <a:moveTo>
                    <a:pt x="1294130" y="1269"/>
                  </a:moveTo>
                  <a:lnTo>
                    <a:pt x="2435860" y="1752600"/>
                  </a:lnTo>
                </a:path>
                <a:path w="4568190" h="3657600">
                  <a:moveTo>
                    <a:pt x="2435860" y="1752600"/>
                  </a:moveTo>
                  <a:lnTo>
                    <a:pt x="3426460" y="0"/>
                  </a:lnTo>
                </a:path>
                <a:path w="4568190" h="3657600">
                  <a:moveTo>
                    <a:pt x="0" y="1752600"/>
                  </a:moveTo>
                  <a:lnTo>
                    <a:pt x="2132330" y="3657600"/>
                  </a:lnTo>
                </a:path>
                <a:path w="4568190" h="3657600">
                  <a:moveTo>
                    <a:pt x="2132330" y="3657600"/>
                  </a:moveTo>
                  <a:lnTo>
                    <a:pt x="2435860" y="1752600"/>
                  </a:lnTo>
                </a:path>
                <a:path w="4568190" h="3657600">
                  <a:moveTo>
                    <a:pt x="2132330" y="3657600"/>
                  </a:moveTo>
                  <a:lnTo>
                    <a:pt x="4568190" y="1752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2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3379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065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3979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5709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9979" y="5924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5379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685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585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0979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2779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6779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6109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8579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2650" y="25260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9179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2114551"/>
            <a:ext cx="4998720" cy="4730750"/>
            <a:chOff x="0" y="2114551"/>
            <a:chExt cx="4998720" cy="4730750"/>
          </a:xfrm>
        </p:grpSpPr>
        <p:sp>
          <p:nvSpPr>
            <p:cNvPr id="25" name="object 25"/>
            <p:cNvSpPr/>
            <p:nvPr/>
          </p:nvSpPr>
          <p:spPr>
            <a:xfrm>
              <a:off x="2532379" y="2133600"/>
              <a:ext cx="2447290" cy="3704590"/>
            </a:xfrm>
            <a:custGeom>
              <a:avLst/>
              <a:gdLst/>
              <a:ahLst/>
              <a:cxnLst/>
              <a:rect l="l" t="t" r="r" b="b"/>
              <a:pathLst>
                <a:path w="2447290" h="3704590">
                  <a:moveTo>
                    <a:pt x="0" y="3704590"/>
                  </a:moveTo>
                  <a:lnTo>
                    <a:pt x="2435860" y="1799589"/>
                  </a:lnTo>
                </a:path>
                <a:path w="2447290" h="3704590">
                  <a:moveTo>
                    <a:pt x="1295399" y="0"/>
                  </a:moveTo>
                  <a:lnTo>
                    <a:pt x="2447290" y="1799589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2109" y="3860800"/>
              <a:ext cx="2157730" cy="1944370"/>
            </a:xfrm>
            <a:custGeom>
              <a:avLst/>
              <a:gdLst/>
              <a:ahLst/>
              <a:cxnLst/>
              <a:rect l="l" t="t" r="r" b="b"/>
              <a:pathLst>
                <a:path w="2157730" h="1944370">
                  <a:moveTo>
                    <a:pt x="0" y="0"/>
                  </a:moveTo>
                  <a:lnTo>
                    <a:pt x="2157729" y="194437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769870" y="510540"/>
            <a:ext cx="3312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Kruskal’s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6270" y="2015490"/>
            <a:ext cx="3002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 next shortest  edge which does not  create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spc="-2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cycle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3040" y="3234690"/>
            <a:ext cx="31724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91360" algn="r">
              <a:lnSpc>
                <a:spcPct val="100000"/>
              </a:lnSpc>
              <a:spcBef>
                <a:spcPts val="100"/>
              </a:spcBef>
              <a:tabLst>
                <a:tab pos="561975" algn="l"/>
              </a:tabLst>
            </a:pPr>
            <a:r>
              <a:rPr sz="2000" b="1" spc="-10" dirty="0">
                <a:solidFill>
                  <a:srgbClr val="1F6018"/>
                </a:solidFill>
                <a:latin typeface="Comic Sans MS"/>
                <a:cs typeface="Comic Sans MS"/>
              </a:rPr>
              <a:t>E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D	2</a:t>
            </a:r>
            <a:endParaRPr sz="2000">
              <a:latin typeface="Comic Sans MS"/>
              <a:cs typeface="Comic Sans MS"/>
            </a:endParaRPr>
          </a:p>
          <a:p>
            <a:pPr marR="1988185" algn="r">
              <a:lnSpc>
                <a:spcPct val="100000"/>
              </a:lnSpc>
              <a:tabLst>
                <a:tab pos="564515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B	3</a:t>
            </a:r>
            <a:endParaRPr sz="2000">
              <a:latin typeface="Comic Sans MS"/>
              <a:cs typeface="Comic Sans MS"/>
            </a:endParaRPr>
          </a:p>
          <a:p>
            <a:pPr marR="1993900" algn="r">
              <a:lnSpc>
                <a:spcPct val="100000"/>
              </a:lnSpc>
              <a:tabLst>
                <a:tab pos="442595" algn="l"/>
                <a:tab pos="1002665" algn="l"/>
              </a:tabLst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	</a:t>
            </a:r>
            <a:r>
              <a:rPr sz="2000" b="1" spc="-10" dirty="0">
                <a:solidFill>
                  <a:srgbClr val="1F6018"/>
                </a:solidFill>
                <a:latin typeface="Comic Sans MS"/>
                <a:cs typeface="Comic Sans MS"/>
              </a:rPr>
              <a:t>C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D	4</a:t>
            </a:r>
            <a:endParaRPr sz="2000">
              <a:latin typeface="Comic Sans MS"/>
              <a:cs typeface="Comic Sans MS"/>
            </a:endParaRPr>
          </a:p>
          <a:p>
            <a:pPr marR="1990089" algn="r">
              <a:lnSpc>
                <a:spcPct val="100000"/>
              </a:lnSpc>
              <a:spcBef>
                <a:spcPts val="10"/>
              </a:spcBef>
              <a:tabLst>
                <a:tab pos="562610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E	4</a:t>
            </a:r>
            <a:endParaRPr sz="2000">
              <a:latin typeface="Comic Sans MS"/>
              <a:cs typeface="Comic Sans MS"/>
            </a:endParaRPr>
          </a:p>
          <a:p>
            <a:pPr marL="455930" marR="5080">
              <a:lnSpc>
                <a:spcPct val="100000"/>
              </a:lnSpc>
              <a:tabLst>
                <a:tab pos="986155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BC	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5 – forms a</a:t>
            </a:r>
            <a:r>
              <a:rPr sz="2000" b="1" spc="-12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cycle  </a:t>
            </a: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EF	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9119" y="2114550"/>
            <a:ext cx="4621530" cy="3704590"/>
            <a:chOff x="579119" y="2114550"/>
            <a:chExt cx="4621530" cy="3704590"/>
          </a:xfrm>
        </p:grpSpPr>
        <p:sp>
          <p:nvSpPr>
            <p:cNvPr id="5" name="object 5"/>
            <p:cNvSpPr/>
            <p:nvPr/>
          </p:nvSpPr>
          <p:spPr>
            <a:xfrm>
              <a:off x="598169" y="2133600"/>
              <a:ext cx="1295400" cy="1758950"/>
            </a:xfrm>
            <a:custGeom>
              <a:avLst/>
              <a:gdLst/>
              <a:ahLst/>
              <a:cxnLst/>
              <a:rect l="l" t="t" r="r" b="b"/>
              <a:pathLst>
                <a:path w="1295400" h="1758950">
                  <a:moveTo>
                    <a:pt x="0" y="1758950"/>
                  </a:moveTo>
                  <a:lnTo>
                    <a:pt x="1295400" y="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569" y="2156459"/>
              <a:ext cx="4572000" cy="3657600"/>
            </a:xfrm>
            <a:custGeom>
              <a:avLst/>
              <a:gdLst/>
              <a:ahLst/>
              <a:cxnLst/>
              <a:rect l="l" t="t" r="r" b="b"/>
              <a:pathLst>
                <a:path w="4572000" h="3657600">
                  <a:moveTo>
                    <a:pt x="1295400" y="1269"/>
                  </a:moveTo>
                  <a:lnTo>
                    <a:pt x="3429000" y="1269"/>
                  </a:lnTo>
                </a:path>
                <a:path w="4572000" h="3657600">
                  <a:moveTo>
                    <a:pt x="3429000" y="1269"/>
                  </a:moveTo>
                  <a:lnTo>
                    <a:pt x="4572000" y="1752600"/>
                  </a:lnTo>
                </a:path>
                <a:path w="4572000" h="3657600">
                  <a:moveTo>
                    <a:pt x="0" y="1752600"/>
                  </a:moveTo>
                  <a:lnTo>
                    <a:pt x="2438400" y="1752600"/>
                  </a:lnTo>
                </a:path>
                <a:path w="4572000" h="3657600">
                  <a:moveTo>
                    <a:pt x="2438400" y="1752600"/>
                  </a:moveTo>
                  <a:lnTo>
                    <a:pt x="4572000" y="1752600"/>
                  </a:lnTo>
                </a:path>
                <a:path w="4572000" h="3657600">
                  <a:moveTo>
                    <a:pt x="1295400" y="1269"/>
                  </a:moveTo>
                  <a:lnTo>
                    <a:pt x="2438400" y="1752600"/>
                  </a:lnTo>
                </a:path>
                <a:path w="4572000" h="3657600">
                  <a:moveTo>
                    <a:pt x="2438400" y="1752600"/>
                  </a:moveTo>
                  <a:lnTo>
                    <a:pt x="3429000" y="0"/>
                  </a:lnTo>
                </a:path>
                <a:path w="4572000" h="3657600">
                  <a:moveTo>
                    <a:pt x="0" y="1752600"/>
                  </a:moveTo>
                  <a:lnTo>
                    <a:pt x="2133600" y="3657600"/>
                  </a:lnTo>
                </a:path>
                <a:path w="4572000" h="3657600">
                  <a:moveTo>
                    <a:pt x="2133600" y="3657600"/>
                  </a:moveTo>
                  <a:lnTo>
                    <a:pt x="2438400" y="1752600"/>
                  </a:lnTo>
                </a:path>
                <a:path w="4572000" h="3657600">
                  <a:moveTo>
                    <a:pt x="2133600" y="3657600"/>
                  </a:moveTo>
                  <a:lnTo>
                    <a:pt x="4572000" y="1752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384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9439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5439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004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6039" y="5924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144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1639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0639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7039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8839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284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344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4639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7439" y="25260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2524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114551"/>
            <a:ext cx="5226050" cy="4730750"/>
            <a:chOff x="0" y="2114551"/>
            <a:chExt cx="5226050" cy="4730750"/>
          </a:xfrm>
        </p:grpSpPr>
        <p:sp>
          <p:nvSpPr>
            <p:cNvPr id="23" name="object 23"/>
            <p:cNvSpPr/>
            <p:nvPr/>
          </p:nvSpPr>
          <p:spPr>
            <a:xfrm>
              <a:off x="598169" y="2133600"/>
              <a:ext cx="4608830" cy="3704590"/>
            </a:xfrm>
            <a:custGeom>
              <a:avLst/>
              <a:gdLst/>
              <a:ahLst/>
              <a:cxnLst/>
              <a:rect l="l" t="t" r="r" b="b"/>
              <a:pathLst>
                <a:path w="4608830" h="3704590">
                  <a:moveTo>
                    <a:pt x="2159000" y="3704590"/>
                  </a:moveTo>
                  <a:lnTo>
                    <a:pt x="4597400" y="1799589"/>
                  </a:lnTo>
                </a:path>
                <a:path w="4608830" h="3704590">
                  <a:moveTo>
                    <a:pt x="3455669" y="0"/>
                  </a:moveTo>
                  <a:lnTo>
                    <a:pt x="4608830" y="1799589"/>
                  </a:lnTo>
                </a:path>
                <a:path w="4608830" h="3704590">
                  <a:moveTo>
                    <a:pt x="0" y="1727200"/>
                  </a:moveTo>
                  <a:lnTo>
                    <a:pt x="2159000" y="367157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7170" y="3933190"/>
              <a:ext cx="289560" cy="1871980"/>
            </a:xfrm>
            <a:custGeom>
              <a:avLst/>
              <a:gdLst/>
              <a:ahLst/>
              <a:cxnLst/>
              <a:rect l="l" t="t" r="r" b="b"/>
              <a:pathLst>
                <a:path w="289560" h="1871979">
                  <a:moveTo>
                    <a:pt x="289560" y="0"/>
                  </a:moveTo>
                  <a:lnTo>
                    <a:pt x="0" y="187198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846070" y="434340"/>
            <a:ext cx="33134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Kruskal’s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8379" y="1687829"/>
            <a:ext cx="2648585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All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vertices have</a:t>
            </a:r>
            <a:r>
              <a:rPr sz="2000" spc="-8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been  connected.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8379" y="2603500"/>
            <a:ext cx="1750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The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solution</a:t>
            </a:r>
            <a:r>
              <a:rPr sz="2000" spc="-8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is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8379" y="3213100"/>
            <a:ext cx="7467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E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D	2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2000" b="1" spc="5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B	3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72770" algn="l"/>
              </a:tabLst>
            </a:pP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CD	4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75310" algn="l"/>
              </a:tabLst>
            </a:pPr>
            <a:r>
              <a:rPr sz="2000" b="1" spc="5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E	4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544195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EF	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8379" y="5347970"/>
            <a:ext cx="2525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Total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weight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of</a:t>
            </a:r>
            <a:r>
              <a:rPr sz="2000" spc="-6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tree: 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18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1380" y="2114550"/>
            <a:ext cx="4621530" cy="3704590"/>
            <a:chOff x="881380" y="2114550"/>
            <a:chExt cx="4621530" cy="3704590"/>
          </a:xfrm>
        </p:grpSpPr>
        <p:sp>
          <p:nvSpPr>
            <p:cNvPr id="7" name="object 7"/>
            <p:cNvSpPr/>
            <p:nvPr/>
          </p:nvSpPr>
          <p:spPr>
            <a:xfrm>
              <a:off x="900430" y="2133600"/>
              <a:ext cx="1295400" cy="1758950"/>
            </a:xfrm>
            <a:custGeom>
              <a:avLst/>
              <a:gdLst/>
              <a:ahLst/>
              <a:cxnLst/>
              <a:rect l="l" t="t" r="r" b="b"/>
              <a:pathLst>
                <a:path w="1295400" h="1758950">
                  <a:moveTo>
                    <a:pt x="0" y="1758950"/>
                  </a:moveTo>
                  <a:lnTo>
                    <a:pt x="1295400" y="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5830" y="2156459"/>
              <a:ext cx="4572000" cy="3657600"/>
            </a:xfrm>
            <a:custGeom>
              <a:avLst/>
              <a:gdLst/>
              <a:ahLst/>
              <a:cxnLst/>
              <a:rect l="l" t="t" r="r" b="b"/>
              <a:pathLst>
                <a:path w="4572000" h="3657600">
                  <a:moveTo>
                    <a:pt x="0" y="1752600"/>
                  </a:moveTo>
                  <a:lnTo>
                    <a:pt x="2438399" y="1752600"/>
                  </a:lnTo>
                </a:path>
                <a:path w="4572000" h="3657600">
                  <a:moveTo>
                    <a:pt x="3429000" y="1269"/>
                  </a:moveTo>
                  <a:lnTo>
                    <a:pt x="4572000" y="1752600"/>
                  </a:lnTo>
                </a:path>
                <a:path w="4572000" h="3657600">
                  <a:moveTo>
                    <a:pt x="2438399" y="1752600"/>
                  </a:moveTo>
                  <a:lnTo>
                    <a:pt x="4572000" y="1752600"/>
                  </a:lnTo>
                </a:path>
                <a:path w="4572000" h="3657600">
                  <a:moveTo>
                    <a:pt x="1295400" y="1269"/>
                  </a:moveTo>
                  <a:lnTo>
                    <a:pt x="2438399" y="1752600"/>
                  </a:lnTo>
                </a:path>
                <a:path w="4572000" h="3657600">
                  <a:moveTo>
                    <a:pt x="2438399" y="1752600"/>
                  </a:moveTo>
                  <a:lnTo>
                    <a:pt x="3429000" y="0"/>
                  </a:lnTo>
                </a:path>
                <a:path w="4572000" h="3657600">
                  <a:moveTo>
                    <a:pt x="0" y="1752600"/>
                  </a:moveTo>
                  <a:lnTo>
                    <a:pt x="2133600" y="3657600"/>
                  </a:lnTo>
                </a:path>
                <a:path w="4572000" h="3657600">
                  <a:moveTo>
                    <a:pt x="2133600" y="3657600"/>
                  </a:moveTo>
                  <a:lnTo>
                    <a:pt x="2438399" y="1752600"/>
                  </a:lnTo>
                </a:path>
                <a:path w="4572000" h="3657600">
                  <a:moveTo>
                    <a:pt x="2133600" y="3657600"/>
                  </a:moveTo>
                  <a:lnTo>
                    <a:pt x="4572000" y="1752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8529" y="1885950"/>
            <a:ext cx="241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9640" algn="l"/>
              </a:tabLst>
            </a:pPr>
            <a:r>
              <a:rPr sz="1800" u="sng" dirty="0">
                <a:solidFill>
                  <a:srgbClr val="1F601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165" dirty="0">
                <a:solidFill>
                  <a:srgbClr val="1F601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8300" y="5924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9700" y="25260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2114551"/>
            <a:ext cx="5528310" cy="4730750"/>
            <a:chOff x="0" y="2114551"/>
            <a:chExt cx="5528310" cy="4730750"/>
          </a:xfrm>
        </p:grpSpPr>
        <p:sp>
          <p:nvSpPr>
            <p:cNvPr id="26" name="object 26"/>
            <p:cNvSpPr/>
            <p:nvPr/>
          </p:nvSpPr>
          <p:spPr>
            <a:xfrm>
              <a:off x="900430" y="2133600"/>
              <a:ext cx="4608830" cy="3704590"/>
            </a:xfrm>
            <a:custGeom>
              <a:avLst/>
              <a:gdLst/>
              <a:ahLst/>
              <a:cxnLst/>
              <a:rect l="l" t="t" r="r" b="b"/>
              <a:pathLst>
                <a:path w="4608830" h="3704590">
                  <a:moveTo>
                    <a:pt x="2159000" y="3704590"/>
                  </a:moveTo>
                  <a:lnTo>
                    <a:pt x="4597400" y="1799589"/>
                  </a:lnTo>
                </a:path>
                <a:path w="4608830" h="3704590">
                  <a:moveTo>
                    <a:pt x="3455670" y="0"/>
                  </a:moveTo>
                  <a:lnTo>
                    <a:pt x="4608830" y="1799589"/>
                  </a:lnTo>
                </a:path>
                <a:path w="4608830" h="3704590">
                  <a:moveTo>
                    <a:pt x="0" y="1727200"/>
                  </a:moveTo>
                  <a:lnTo>
                    <a:pt x="2159000" y="3671570"/>
                  </a:lnTo>
                </a:path>
                <a:path w="4608830" h="3704590">
                  <a:moveTo>
                    <a:pt x="2447290" y="1799589"/>
                  </a:moveTo>
                  <a:lnTo>
                    <a:pt x="2159000" y="367157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846070" y="434340"/>
            <a:ext cx="33134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Kruskal’s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470" y="299720"/>
            <a:ext cx="1679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589" y="1253490"/>
            <a:ext cx="7694295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function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Kruskal (G=(N,A): graph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;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length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: 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spc="5" dirty="0">
                <a:solidFill>
                  <a:srgbClr val="1F6018"/>
                </a:solidFill>
                <a:latin typeface="UnDotum"/>
                <a:cs typeface="UnDotum"/>
              </a:rPr>
              <a:t>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R</a:t>
            </a:r>
            <a:r>
              <a:rPr sz="1725" spc="7" baseline="28985" dirty="0">
                <a:solidFill>
                  <a:srgbClr val="1F6018"/>
                </a:solidFill>
                <a:latin typeface="Comic Sans MS"/>
                <a:cs typeface="Comic Sans MS"/>
              </a:rPr>
              <a:t>+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):set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of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edges</a:t>
            </a:r>
            <a:endParaRPr sz="20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{initialisation}</a:t>
            </a:r>
            <a:endParaRPr sz="20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sort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 by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increasing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 length</a:t>
            </a:r>
            <a:endParaRPr sz="20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N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the number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of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nodes in</a:t>
            </a:r>
            <a:r>
              <a:rPr sz="2000" spc="-2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 marL="495300" marR="30480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Ø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{will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contain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the edges of the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minimum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spanning tree}  initialise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n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sets, each containing the different element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of</a:t>
            </a:r>
            <a:r>
              <a:rPr sz="2000" spc="4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 marL="495300" marR="56388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{greedy</a:t>
            </a:r>
            <a:r>
              <a:rPr sz="2000" spc="-8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loop} 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repeat</a:t>
            </a:r>
            <a:endParaRPr sz="2000">
              <a:latin typeface="Comic Sans MS"/>
              <a:cs typeface="Comic Sans MS"/>
            </a:endParaRPr>
          </a:p>
          <a:p>
            <a:pPr marL="951865" marR="1155700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e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{u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, v}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shortest edge not yet considered 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ucomp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</a:t>
            </a:r>
            <a:r>
              <a:rPr sz="2000" spc="5" dirty="0">
                <a:solidFill>
                  <a:srgbClr val="1F6018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find(u)</a:t>
            </a:r>
            <a:endParaRPr sz="2000">
              <a:latin typeface="Comic Sans MS"/>
              <a:cs typeface="Comic Sans MS"/>
            </a:endParaRPr>
          </a:p>
          <a:p>
            <a:pPr marL="951865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vcomp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</a:t>
            </a:r>
            <a:r>
              <a:rPr sz="2000" spc="-80" dirty="0">
                <a:solidFill>
                  <a:srgbClr val="1F6018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find(v)</a:t>
            </a:r>
            <a:endParaRPr sz="2000">
              <a:latin typeface="Comic Sans MS"/>
              <a:cs typeface="Comic Sans MS"/>
            </a:endParaRPr>
          </a:p>
          <a:p>
            <a:pPr marL="951865">
              <a:lnSpc>
                <a:spcPct val="100000"/>
              </a:lnSpc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if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ucomp ≠ vcomp</a:t>
            </a:r>
            <a:r>
              <a:rPr sz="2000" spc="-2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then</a:t>
            </a:r>
            <a:endParaRPr sz="2000">
              <a:latin typeface="Comic Sans MS"/>
              <a:cs typeface="Comic Sans MS"/>
            </a:endParaRPr>
          </a:p>
          <a:p>
            <a:pPr marL="1866900" marR="3227070">
              <a:lnSpc>
                <a:spcPct val="100000"/>
              </a:lnSpc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merge(ucomp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,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vcomp) 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Ú</a:t>
            </a:r>
            <a:r>
              <a:rPr sz="2000" b="1" spc="-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{e}</a:t>
            </a:r>
            <a:endParaRPr sz="2000">
              <a:latin typeface="Comic Sans MS"/>
              <a:cs typeface="Comic Sans MS"/>
            </a:endParaRPr>
          </a:p>
          <a:p>
            <a:pPr marL="495300" marR="4173854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until T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contains n-1 edges  return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486400"/>
            <a:ext cx="1295400" cy="134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660" y="734059"/>
            <a:ext cx="523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Kruskal’s Algorithm:</a:t>
            </a:r>
            <a:r>
              <a:rPr b="0" spc="-40" dirty="0">
                <a:latin typeface="Comic Sans MS"/>
                <a:cs typeface="Comic Sans MS"/>
              </a:rPr>
              <a:t> </a:t>
            </a:r>
            <a:r>
              <a:rPr b="0" spc="-5" dirty="0">
                <a:latin typeface="Comic Sans MS"/>
                <a:cs typeface="Comic Sans MS"/>
              </a:rPr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7670" y="2498090"/>
            <a:ext cx="4098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Sorting</a:t>
            </a:r>
            <a:r>
              <a:rPr sz="2400" spc="-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loop:</a:t>
            </a:r>
            <a:endParaRPr sz="24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Initialization </a:t>
            </a:r>
            <a:r>
              <a:rPr sz="2400" spc="-10" dirty="0">
                <a:solidFill>
                  <a:srgbClr val="1F6018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components:  Finding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and</a:t>
            </a:r>
            <a:r>
              <a:rPr sz="2400" spc="-2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merging: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9670" y="2498090"/>
            <a:ext cx="1393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O(a log</a:t>
            </a:r>
            <a:r>
              <a:rPr sz="2400" spc="-9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n) 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O(n)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O(a log</a:t>
            </a:r>
            <a:r>
              <a:rPr sz="2400" spc="-8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4326890"/>
            <a:ext cx="139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F0000"/>
                </a:solidFill>
                <a:latin typeface="Comic Sans MS"/>
                <a:cs typeface="Comic Sans MS"/>
              </a:rPr>
              <a:t>O(a log</a:t>
            </a:r>
            <a:r>
              <a:rPr sz="2400" spc="-85" dirty="0">
                <a:solidFill>
                  <a:srgbClr val="B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BF0000"/>
                </a:solidFill>
                <a:latin typeface="Comic Sans MS"/>
                <a:cs typeface="Comic Sans MS"/>
              </a:rPr>
              <a:t>n)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1295400" y="0"/>
                </a:lnTo>
              </a:path>
              <a:path w="4572000" h="3657600">
                <a:moveTo>
                  <a:pt x="1295400" y="1269"/>
                </a:moveTo>
                <a:lnTo>
                  <a:pt x="3429000" y="1269"/>
                </a:lnTo>
              </a:path>
              <a:path w="4572000" h="3657600">
                <a:moveTo>
                  <a:pt x="3429000" y="1269"/>
                </a:moveTo>
                <a:lnTo>
                  <a:pt x="4572000" y="1752600"/>
                </a:lnTo>
              </a:path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9650" y="1915159"/>
            <a:ext cx="2139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any</a:t>
            </a:r>
            <a:r>
              <a:rPr sz="2000" spc="-5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vertex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9650" y="2524759"/>
            <a:ext cx="238442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  <a:p>
            <a:pPr marL="12700" marR="5080">
              <a:lnSpc>
                <a:spcPct val="100200"/>
              </a:lnSpc>
              <a:spcBef>
                <a:spcPts val="2395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</a:t>
            </a:r>
            <a:r>
              <a:rPr sz="2000" spc="-5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shortest  edge connected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to 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that vertex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510540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AB	3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2102167"/>
            <a:ext cx="2261870" cy="4743450"/>
            <a:chOff x="0" y="2102167"/>
            <a:chExt cx="2261870" cy="4743450"/>
          </a:xfrm>
        </p:grpSpPr>
        <p:sp>
          <p:nvSpPr>
            <p:cNvPr id="21" name="object 21"/>
            <p:cNvSpPr/>
            <p:nvPr/>
          </p:nvSpPr>
          <p:spPr>
            <a:xfrm>
              <a:off x="955039" y="2198369"/>
              <a:ext cx="1220470" cy="1644650"/>
            </a:xfrm>
            <a:custGeom>
              <a:avLst/>
              <a:gdLst/>
              <a:ahLst/>
              <a:cxnLst/>
              <a:rect l="l" t="t" r="r" b="b"/>
              <a:pathLst>
                <a:path w="1220470" h="1644650">
                  <a:moveTo>
                    <a:pt x="0" y="1644649"/>
                  </a:moveTo>
                  <a:lnTo>
                    <a:pt x="12204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9156" y="3825716"/>
              <a:ext cx="113347" cy="113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8046" y="2102167"/>
              <a:ext cx="113506" cy="113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093720" y="434340"/>
            <a:ext cx="281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Prim’s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" y="5222240"/>
            <a:ext cx="1356360" cy="1629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3859" y="861059"/>
            <a:ext cx="1064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omic Sans MS"/>
                <a:cs typeface="Comic Sans MS"/>
              </a:rPr>
              <a:t>T</a:t>
            </a:r>
            <a:r>
              <a:rPr sz="3200" b="0" spc="5" dirty="0">
                <a:latin typeface="Comic Sans MS"/>
                <a:cs typeface="Comic Sans MS"/>
              </a:rPr>
              <a:t>R</a:t>
            </a:r>
            <a:r>
              <a:rPr sz="3200" b="0" spc="-5" dirty="0">
                <a:latin typeface="Comic Sans MS"/>
                <a:cs typeface="Comic Sans MS"/>
              </a:rPr>
              <a:t>EE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2437" y="2659697"/>
            <a:ext cx="653415" cy="466725"/>
            <a:chOff x="452437" y="2659697"/>
            <a:chExt cx="653415" cy="466725"/>
          </a:xfrm>
        </p:grpSpPr>
        <p:sp>
          <p:nvSpPr>
            <p:cNvPr id="5" name="object 5"/>
            <p:cNvSpPr/>
            <p:nvPr/>
          </p:nvSpPr>
          <p:spPr>
            <a:xfrm>
              <a:off x="457200" y="2664460"/>
              <a:ext cx="642620" cy="457200"/>
            </a:xfrm>
            <a:custGeom>
              <a:avLst/>
              <a:gdLst/>
              <a:ahLst/>
              <a:cxnLst/>
              <a:rect l="l" t="t" r="r" b="b"/>
              <a:pathLst>
                <a:path w="642619" h="457200">
                  <a:moveTo>
                    <a:pt x="321309" y="0"/>
                  </a:moveTo>
                  <a:lnTo>
                    <a:pt x="267873" y="2903"/>
                  </a:lnTo>
                  <a:lnTo>
                    <a:pt x="217667" y="11338"/>
                  </a:lnTo>
                  <a:lnTo>
                    <a:pt x="171256" y="24894"/>
                  </a:lnTo>
                  <a:lnTo>
                    <a:pt x="129204" y="43159"/>
                  </a:lnTo>
                  <a:lnTo>
                    <a:pt x="92075" y="65722"/>
                  </a:lnTo>
                  <a:lnTo>
                    <a:pt x="60431" y="92171"/>
                  </a:lnTo>
                  <a:lnTo>
                    <a:pt x="34838" y="122095"/>
                  </a:lnTo>
                  <a:lnTo>
                    <a:pt x="4058" y="190720"/>
                  </a:lnTo>
                  <a:lnTo>
                    <a:pt x="0" y="228600"/>
                  </a:lnTo>
                  <a:lnTo>
                    <a:pt x="4058" y="266479"/>
                  </a:lnTo>
                  <a:lnTo>
                    <a:pt x="34838" y="335104"/>
                  </a:lnTo>
                  <a:lnTo>
                    <a:pt x="60431" y="365028"/>
                  </a:lnTo>
                  <a:lnTo>
                    <a:pt x="92074" y="391477"/>
                  </a:lnTo>
                  <a:lnTo>
                    <a:pt x="129204" y="414040"/>
                  </a:lnTo>
                  <a:lnTo>
                    <a:pt x="171256" y="432305"/>
                  </a:lnTo>
                  <a:lnTo>
                    <a:pt x="217667" y="445861"/>
                  </a:lnTo>
                  <a:lnTo>
                    <a:pt x="267873" y="454296"/>
                  </a:lnTo>
                  <a:lnTo>
                    <a:pt x="321309" y="457200"/>
                  </a:lnTo>
                  <a:lnTo>
                    <a:pt x="380160" y="453625"/>
                  </a:lnTo>
                  <a:lnTo>
                    <a:pt x="435101" y="443277"/>
                  </a:lnTo>
                  <a:lnTo>
                    <a:pt x="485328" y="426720"/>
                  </a:lnTo>
                  <a:lnTo>
                    <a:pt x="530035" y="404518"/>
                  </a:lnTo>
                  <a:lnTo>
                    <a:pt x="568419" y="377237"/>
                  </a:lnTo>
                  <a:lnTo>
                    <a:pt x="599675" y="345440"/>
                  </a:lnTo>
                  <a:lnTo>
                    <a:pt x="622996" y="309691"/>
                  </a:lnTo>
                  <a:lnTo>
                    <a:pt x="637580" y="270557"/>
                  </a:lnTo>
                  <a:lnTo>
                    <a:pt x="642619" y="228600"/>
                  </a:lnTo>
                  <a:lnTo>
                    <a:pt x="637580" y="186642"/>
                  </a:lnTo>
                  <a:lnTo>
                    <a:pt x="622996" y="147508"/>
                  </a:lnTo>
                  <a:lnTo>
                    <a:pt x="599675" y="111760"/>
                  </a:lnTo>
                  <a:lnTo>
                    <a:pt x="568419" y="79962"/>
                  </a:lnTo>
                  <a:lnTo>
                    <a:pt x="530035" y="52681"/>
                  </a:lnTo>
                  <a:lnTo>
                    <a:pt x="485328" y="30480"/>
                  </a:lnTo>
                  <a:lnTo>
                    <a:pt x="435101" y="13922"/>
                  </a:lnTo>
                  <a:lnTo>
                    <a:pt x="380160" y="3574"/>
                  </a:lnTo>
                  <a:lnTo>
                    <a:pt x="321309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664460"/>
              <a:ext cx="643890" cy="457200"/>
            </a:xfrm>
            <a:custGeom>
              <a:avLst/>
              <a:gdLst/>
              <a:ahLst/>
              <a:cxnLst/>
              <a:rect l="l" t="t" r="r" b="b"/>
              <a:pathLst>
                <a:path w="643890" h="457200">
                  <a:moveTo>
                    <a:pt x="321309" y="0"/>
                  </a:moveTo>
                  <a:lnTo>
                    <a:pt x="380160" y="3574"/>
                  </a:lnTo>
                  <a:lnTo>
                    <a:pt x="435101" y="13922"/>
                  </a:lnTo>
                  <a:lnTo>
                    <a:pt x="485328" y="30480"/>
                  </a:lnTo>
                  <a:lnTo>
                    <a:pt x="530035" y="52681"/>
                  </a:lnTo>
                  <a:lnTo>
                    <a:pt x="568419" y="79962"/>
                  </a:lnTo>
                  <a:lnTo>
                    <a:pt x="599675" y="111760"/>
                  </a:lnTo>
                  <a:lnTo>
                    <a:pt x="622996" y="147508"/>
                  </a:lnTo>
                  <a:lnTo>
                    <a:pt x="637580" y="186642"/>
                  </a:lnTo>
                  <a:lnTo>
                    <a:pt x="642619" y="228600"/>
                  </a:lnTo>
                  <a:lnTo>
                    <a:pt x="637580" y="270557"/>
                  </a:lnTo>
                  <a:lnTo>
                    <a:pt x="622996" y="309691"/>
                  </a:lnTo>
                  <a:lnTo>
                    <a:pt x="599675" y="345440"/>
                  </a:lnTo>
                  <a:lnTo>
                    <a:pt x="568419" y="377237"/>
                  </a:lnTo>
                  <a:lnTo>
                    <a:pt x="530035" y="404518"/>
                  </a:lnTo>
                  <a:lnTo>
                    <a:pt x="485328" y="426720"/>
                  </a:lnTo>
                  <a:lnTo>
                    <a:pt x="435101" y="443277"/>
                  </a:lnTo>
                  <a:lnTo>
                    <a:pt x="380160" y="453625"/>
                  </a:lnTo>
                  <a:lnTo>
                    <a:pt x="321309" y="457200"/>
                  </a:lnTo>
                  <a:lnTo>
                    <a:pt x="267873" y="454296"/>
                  </a:lnTo>
                  <a:lnTo>
                    <a:pt x="217667" y="445861"/>
                  </a:lnTo>
                  <a:lnTo>
                    <a:pt x="171256" y="432305"/>
                  </a:lnTo>
                  <a:lnTo>
                    <a:pt x="129204" y="414040"/>
                  </a:lnTo>
                  <a:lnTo>
                    <a:pt x="92074" y="391477"/>
                  </a:lnTo>
                  <a:lnTo>
                    <a:pt x="60431" y="365028"/>
                  </a:lnTo>
                  <a:lnTo>
                    <a:pt x="34838" y="335104"/>
                  </a:lnTo>
                  <a:lnTo>
                    <a:pt x="4058" y="266479"/>
                  </a:lnTo>
                  <a:lnTo>
                    <a:pt x="0" y="228600"/>
                  </a:lnTo>
                  <a:lnTo>
                    <a:pt x="4058" y="190720"/>
                  </a:lnTo>
                  <a:lnTo>
                    <a:pt x="34838" y="122095"/>
                  </a:lnTo>
                  <a:lnTo>
                    <a:pt x="60431" y="92171"/>
                  </a:lnTo>
                  <a:lnTo>
                    <a:pt x="92075" y="65722"/>
                  </a:lnTo>
                  <a:lnTo>
                    <a:pt x="129204" y="43159"/>
                  </a:lnTo>
                  <a:lnTo>
                    <a:pt x="171256" y="24894"/>
                  </a:lnTo>
                  <a:lnTo>
                    <a:pt x="217667" y="11338"/>
                  </a:lnTo>
                  <a:lnTo>
                    <a:pt x="267873" y="2903"/>
                  </a:lnTo>
                  <a:lnTo>
                    <a:pt x="321309" y="0"/>
                  </a:lnTo>
                  <a:close/>
                </a:path>
                <a:path w="643890" h="457200">
                  <a:moveTo>
                    <a:pt x="0" y="0"/>
                  </a:moveTo>
                  <a:lnTo>
                    <a:pt x="0" y="0"/>
                  </a:lnTo>
                </a:path>
                <a:path w="643890" h="457200">
                  <a:moveTo>
                    <a:pt x="643890" y="457200"/>
                  </a:moveTo>
                  <a:lnTo>
                    <a:pt x="64389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9609" y="27432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19237" y="2126297"/>
            <a:ext cx="695325" cy="466725"/>
            <a:chOff x="1519237" y="2126297"/>
            <a:chExt cx="695325" cy="466725"/>
          </a:xfrm>
        </p:grpSpPr>
        <p:sp>
          <p:nvSpPr>
            <p:cNvPr id="9" name="object 9"/>
            <p:cNvSpPr/>
            <p:nvPr/>
          </p:nvSpPr>
          <p:spPr>
            <a:xfrm>
              <a:off x="1524000" y="213106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1630" y="0"/>
                  </a:moveTo>
                  <a:lnTo>
                    <a:pt x="284847" y="2868"/>
                  </a:lnTo>
                  <a:lnTo>
                    <a:pt x="231485" y="11216"/>
                  </a:lnTo>
                  <a:lnTo>
                    <a:pt x="182147" y="24654"/>
                  </a:lnTo>
                  <a:lnTo>
                    <a:pt x="137434" y="42793"/>
                  </a:lnTo>
                  <a:lnTo>
                    <a:pt x="97948" y="65246"/>
                  </a:lnTo>
                  <a:lnTo>
                    <a:pt x="64292" y="91622"/>
                  </a:lnTo>
                  <a:lnTo>
                    <a:pt x="37067" y="121535"/>
                  </a:lnTo>
                  <a:lnTo>
                    <a:pt x="16875" y="154594"/>
                  </a:lnTo>
                  <a:lnTo>
                    <a:pt x="0" y="228600"/>
                  </a:lnTo>
                  <a:lnTo>
                    <a:pt x="4319" y="266479"/>
                  </a:lnTo>
                  <a:lnTo>
                    <a:pt x="37067" y="335104"/>
                  </a:lnTo>
                  <a:lnTo>
                    <a:pt x="64292" y="365028"/>
                  </a:lnTo>
                  <a:lnTo>
                    <a:pt x="97948" y="391477"/>
                  </a:lnTo>
                  <a:lnTo>
                    <a:pt x="137434" y="414040"/>
                  </a:lnTo>
                  <a:lnTo>
                    <a:pt x="182147" y="432305"/>
                  </a:lnTo>
                  <a:lnTo>
                    <a:pt x="231485" y="445861"/>
                  </a:lnTo>
                  <a:lnTo>
                    <a:pt x="284847" y="454296"/>
                  </a:lnTo>
                  <a:lnTo>
                    <a:pt x="341630" y="457200"/>
                  </a:lnTo>
                  <a:lnTo>
                    <a:pt x="398792" y="454296"/>
                  </a:lnTo>
                  <a:lnTo>
                    <a:pt x="452526" y="445861"/>
                  </a:lnTo>
                  <a:lnTo>
                    <a:pt x="502221" y="432305"/>
                  </a:lnTo>
                  <a:lnTo>
                    <a:pt x="547268" y="414040"/>
                  </a:lnTo>
                  <a:lnTo>
                    <a:pt x="587057" y="391477"/>
                  </a:lnTo>
                  <a:lnTo>
                    <a:pt x="620979" y="365028"/>
                  </a:lnTo>
                  <a:lnTo>
                    <a:pt x="648423" y="335104"/>
                  </a:lnTo>
                  <a:lnTo>
                    <a:pt x="668782" y="302117"/>
                  </a:lnTo>
                  <a:lnTo>
                    <a:pt x="685800" y="228600"/>
                  </a:lnTo>
                  <a:lnTo>
                    <a:pt x="681443" y="190412"/>
                  </a:lnTo>
                  <a:lnTo>
                    <a:pt x="648423" y="121535"/>
                  </a:lnTo>
                  <a:lnTo>
                    <a:pt x="620979" y="91622"/>
                  </a:lnTo>
                  <a:lnTo>
                    <a:pt x="587057" y="65246"/>
                  </a:lnTo>
                  <a:lnTo>
                    <a:pt x="547268" y="42793"/>
                  </a:lnTo>
                  <a:lnTo>
                    <a:pt x="502221" y="24654"/>
                  </a:lnTo>
                  <a:lnTo>
                    <a:pt x="452526" y="11216"/>
                  </a:lnTo>
                  <a:lnTo>
                    <a:pt x="398792" y="2868"/>
                  </a:lnTo>
                  <a:lnTo>
                    <a:pt x="34163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0" y="213106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1630" y="0"/>
                  </a:moveTo>
                  <a:lnTo>
                    <a:pt x="398792" y="2868"/>
                  </a:lnTo>
                  <a:lnTo>
                    <a:pt x="452526" y="11216"/>
                  </a:lnTo>
                  <a:lnTo>
                    <a:pt x="502221" y="24654"/>
                  </a:lnTo>
                  <a:lnTo>
                    <a:pt x="547268" y="42793"/>
                  </a:lnTo>
                  <a:lnTo>
                    <a:pt x="587057" y="65246"/>
                  </a:lnTo>
                  <a:lnTo>
                    <a:pt x="620979" y="91622"/>
                  </a:lnTo>
                  <a:lnTo>
                    <a:pt x="648423" y="121535"/>
                  </a:lnTo>
                  <a:lnTo>
                    <a:pt x="668782" y="154594"/>
                  </a:lnTo>
                  <a:lnTo>
                    <a:pt x="685800" y="228600"/>
                  </a:lnTo>
                  <a:lnTo>
                    <a:pt x="681443" y="266479"/>
                  </a:lnTo>
                  <a:lnTo>
                    <a:pt x="648423" y="335104"/>
                  </a:lnTo>
                  <a:lnTo>
                    <a:pt x="620979" y="365028"/>
                  </a:lnTo>
                  <a:lnTo>
                    <a:pt x="587057" y="391477"/>
                  </a:lnTo>
                  <a:lnTo>
                    <a:pt x="547268" y="414040"/>
                  </a:lnTo>
                  <a:lnTo>
                    <a:pt x="502221" y="432305"/>
                  </a:lnTo>
                  <a:lnTo>
                    <a:pt x="452526" y="445861"/>
                  </a:lnTo>
                  <a:lnTo>
                    <a:pt x="398792" y="454296"/>
                  </a:lnTo>
                  <a:lnTo>
                    <a:pt x="341630" y="457200"/>
                  </a:lnTo>
                  <a:lnTo>
                    <a:pt x="284847" y="454296"/>
                  </a:lnTo>
                  <a:lnTo>
                    <a:pt x="231485" y="445861"/>
                  </a:lnTo>
                  <a:lnTo>
                    <a:pt x="182147" y="432305"/>
                  </a:lnTo>
                  <a:lnTo>
                    <a:pt x="137434" y="414040"/>
                  </a:lnTo>
                  <a:lnTo>
                    <a:pt x="97948" y="391477"/>
                  </a:lnTo>
                  <a:lnTo>
                    <a:pt x="64292" y="365028"/>
                  </a:lnTo>
                  <a:lnTo>
                    <a:pt x="37067" y="335104"/>
                  </a:lnTo>
                  <a:lnTo>
                    <a:pt x="16875" y="302117"/>
                  </a:lnTo>
                  <a:lnTo>
                    <a:pt x="0" y="228600"/>
                  </a:lnTo>
                  <a:lnTo>
                    <a:pt x="4319" y="190412"/>
                  </a:lnTo>
                  <a:lnTo>
                    <a:pt x="37067" y="121535"/>
                  </a:lnTo>
                  <a:lnTo>
                    <a:pt x="64292" y="91622"/>
                  </a:lnTo>
                  <a:lnTo>
                    <a:pt x="97948" y="65246"/>
                  </a:lnTo>
                  <a:lnTo>
                    <a:pt x="137434" y="42793"/>
                  </a:lnTo>
                  <a:lnTo>
                    <a:pt x="182147" y="24654"/>
                  </a:lnTo>
                  <a:lnTo>
                    <a:pt x="231485" y="11216"/>
                  </a:lnTo>
                  <a:lnTo>
                    <a:pt x="284847" y="2868"/>
                  </a:lnTo>
                  <a:lnTo>
                    <a:pt x="341630" y="0"/>
                  </a:lnTo>
                  <a:close/>
                </a:path>
                <a:path w="685800" h="457200">
                  <a:moveTo>
                    <a:pt x="0" y="0"/>
                  </a:moveTo>
                  <a:lnTo>
                    <a:pt x="0" y="0"/>
                  </a:lnTo>
                </a:path>
                <a:path w="685800" h="457200">
                  <a:moveTo>
                    <a:pt x="685800" y="457200"/>
                  </a:moveTo>
                  <a:lnTo>
                    <a:pt x="685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78000" y="22098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82227" y="3581717"/>
            <a:ext cx="696595" cy="466725"/>
            <a:chOff x="2582227" y="3581717"/>
            <a:chExt cx="696595" cy="466725"/>
          </a:xfrm>
        </p:grpSpPr>
        <p:sp>
          <p:nvSpPr>
            <p:cNvPr id="13" name="object 13"/>
            <p:cNvSpPr/>
            <p:nvPr/>
          </p:nvSpPr>
          <p:spPr>
            <a:xfrm>
              <a:off x="2586989" y="3586479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0"/>
                  </a:moveTo>
                  <a:lnTo>
                    <a:pt x="286081" y="2903"/>
                  </a:lnTo>
                  <a:lnTo>
                    <a:pt x="232623" y="11338"/>
                  </a:lnTo>
                  <a:lnTo>
                    <a:pt x="183142" y="24894"/>
                  </a:lnTo>
                  <a:lnTo>
                    <a:pt x="138257" y="43159"/>
                  </a:lnTo>
                  <a:lnTo>
                    <a:pt x="98583" y="65722"/>
                  </a:lnTo>
                  <a:lnTo>
                    <a:pt x="64739" y="92171"/>
                  </a:lnTo>
                  <a:lnTo>
                    <a:pt x="37341" y="122095"/>
                  </a:lnTo>
                  <a:lnTo>
                    <a:pt x="17007" y="155082"/>
                  </a:lnTo>
                  <a:lnTo>
                    <a:pt x="0" y="228600"/>
                  </a:lnTo>
                  <a:lnTo>
                    <a:pt x="4354" y="266479"/>
                  </a:lnTo>
                  <a:lnTo>
                    <a:pt x="37341" y="335104"/>
                  </a:lnTo>
                  <a:lnTo>
                    <a:pt x="64739" y="365028"/>
                  </a:lnTo>
                  <a:lnTo>
                    <a:pt x="98583" y="391477"/>
                  </a:lnTo>
                  <a:lnTo>
                    <a:pt x="138257" y="414040"/>
                  </a:lnTo>
                  <a:lnTo>
                    <a:pt x="183142" y="432305"/>
                  </a:lnTo>
                  <a:lnTo>
                    <a:pt x="232623" y="445861"/>
                  </a:lnTo>
                  <a:lnTo>
                    <a:pt x="286081" y="454296"/>
                  </a:lnTo>
                  <a:lnTo>
                    <a:pt x="342900" y="457200"/>
                  </a:lnTo>
                  <a:lnTo>
                    <a:pt x="399718" y="454296"/>
                  </a:lnTo>
                  <a:lnTo>
                    <a:pt x="453176" y="445861"/>
                  </a:lnTo>
                  <a:lnTo>
                    <a:pt x="502657" y="432305"/>
                  </a:lnTo>
                  <a:lnTo>
                    <a:pt x="547542" y="414040"/>
                  </a:lnTo>
                  <a:lnTo>
                    <a:pt x="587216" y="391477"/>
                  </a:lnTo>
                  <a:lnTo>
                    <a:pt x="621060" y="365028"/>
                  </a:lnTo>
                  <a:lnTo>
                    <a:pt x="648458" y="335104"/>
                  </a:lnTo>
                  <a:lnTo>
                    <a:pt x="668792" y="302117"/>
                  </a:lnTo>
                  <a:lnTo>
                    <a:pt x="685800" y="228600"/>
                  </a:lnTo>
                  <a:lnTo>
                    <a:pt x="681445" y="190720"/>
                  </a:lnTo>
                  <a:lnTo>
                    <a:pt x="648458" y="122095"/>
                  </a:lnTo>
                  <a:lnTo>
                    <a:pt x="621060" y="92171"/>
                  </a:lnTo>
                  <a:lnTo>
                    <a:pt x="587216" y="65722"/>
                  </a:lnTo>
                  <a:lnTo>
                    <a:pt x="547542" y="43159"/>
                  </a:lnTo>
                  <a:lnTo>
                    <a:pt x="502657" y="24894"/>
                  </a:lnTo>
                  <a:lnTo>
                    <a:pt x="453176" y="11338"/>
                  </a:lnTo>
                  <a:lnTo>
                    <a:pt x="399718" y="2903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86989" y="3586479"/>
              <a:ext cx="687070" cy="457200"/>
            </a:xfrm>
            <a:custGeom>
              <a:avLst/>
              <a:gdLst/>
              <a:ahLst/>
              <a:cxnLst/>
              <a:rect l="l" t="t" r="r" b="b"/>
              <a:pathLst>
                <a:path w="687070" h="457200">
                  <a:moveTo>
                    <a:pt x="342900" y="0"/>
                  </a:moveTo>
                  <a:lnTo>
                    <a:pt x="399718" y="2903"/>
                  </a:lnTo>
                  <a:lnTo>
                    <a:pt x="453176" y="11338"/>
                  </a:lnTo>
                  <a:lnTo>
                    <a:pt x="502657" y="24894"/>
                  </a:lnTo>
                  <a:lnTo>
                    <a:pt x="547542" y="43159"/>
                  </a:lnTo>
                  <a:lnTo>
                    <a:pt x="587216" y="65722"/>
                  </a:lnTo>
                  <a:lnTo>
                    <a:pt x="621060" y="92171"/>
                  </a:lnTo>
                  <a:lnTo>
                    <a:pt x="648458" y="122095"/>
                  </a:lnTo>
                  <a:lnTo>
                    <a:pt x="668792" y="155082"/>
                  </a:lnTo>
                  <a:lnTo>
                    <a:pt x="685800" y="228600"/>
                  </a:lnTo>
                  <a:lnTo>
                    <a:pt x="681445" y="266479"/>
                  </a:lnTo>
                  <a:lnTo>
                    <a:pt x="648458" y="335104"/>
                  </a:lnTo>
                  <a:lnTo>
                    <a:pt x="621060" y="365028"/>
                  </a:lnTo>
                  <a:lnTo>
                    <a:pt x="587216" y="391477"/>
                  </a:lnTo>
                  <a:lnTo>
                    <a:pt x="547542" y="414040"/>
                  </a:lnTo>
                  <a:lnTo>
                    <a:pt x="502657" y="432305"/>
                  </a:lnTo>
                  <a:lnTo>
                    <a:pt x="453176" y="445861"/>
                  </a:lnTo>
                  <a:lnTo>
                    <a:pt x="399718" y="454296"/>
                  </a:lnTo>
                  <a:lnTo>
                    <a:pt x="342900" y="457200"/>
                  </a:lnTo>
                  <a:lnTo>
                    <a:pt x="286081" y="454296"/>
                  </a:lnTo>
                  <a:lnTo>
                    <a:pt x="232623" y="445861"/>
                  </a:lnTo>
                  <a:lnTo>
                    <a:pt x="183142" y="432305"/>
                  </a:lnTo>
                  <a:lnTo>
                    <a:pt x="138257" y="414040"/>
                  </a:lnTo>
                  <a:lnTo>
                    <a:pt x="98583" y="391477"/>
                  </a:lnTo>
                  <a:lnTo>
                    <a:pt x="64739" y="365028"/>
                  </a:lnTo>
                  <a:lnTo>
                    <a:pt x="37341" y="335104"/>
                  </a:lnTo>
                  <a:lnTo>
                    <a:pt x="17007" y="302117"/>
                  </a:lnTo>
                  <a:lnTo>
                    <a:pt x="0" y="228600"/>
                  </a:lnTo>
                  <a:lnTo>
                    <a:pt x="4354" y="190720"/>
                  </a:lnTo>
                  <a:lnTo>
                    <a:pt x="37341" y="122095"/>
                  </a:lnTo>
                  <a:lnTo>
                    <a:pt x="64739" y="92171"/>
                  </a:lnTo>
                  <a:lnTo>
                    <a:pt x="98583" y="65722"/>
                  </a:lnTo>
                  <a:lnTo>
                    <a:pt x="138257" y="43159"/>
                  </a:lnTo>
                  <a:lnTo>
                    <a:pt x="183142" y="24894"/>
                  </a:lnTo>
                  <a:lnTo>
                    <a:pt x="232623" y="11338"/>
                  </a:lnTo>
                  <a:lnTo>
                    <a:pt x="286081" y="2903"/>
                  </a:lnTo>
                  <a:lnTo>
                    <a:pt x="342900" y="0"/>
                  </a:lnTo>
                  <a:close/>
                </a:path>
                <a:path w="687070" h="457200">
                  <a:moveTo>
                    <a:pt x="0" y="0"/>
                  </a:moveTo>
                  <a:lnTo>
                    <a:pt x="0" y="0"/>
                  </a:lnTo>
                </a:path>
                <a:path w="687070" h="457200">
                  <a:moveTo>
                    <a:pt x="687070" y="457200"/>
                  </a:moveTo>
                  <a:lnTo>
                    <a:pt x="68707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47339" y="366522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2037" y="3497897"/>
            <a:ext cx="695325" cy="466725"/>
            <a:chOff x="1062037" y="3497897"/>
            <a:chExt cx="695325" cy="466725"/>
          </a:xfrm>
        </p:grpSpPr>
        <p:sp>
          <p:nvSpPr>
            <p:cNvPr id="17" name="object 17"/>
            <p:cNvSpPr/>
            <p:nvPr/>
          </p:nvSpPr>
          <p:spPr>
            <a:xfrm>
              <a:off x="1066800" y="3502659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1630" y="0"/>
                  </a:moveTo>
                  <a:lnTo>
                    <a:pt x="284847" y="2868"/>
                  </a:lnTo>
                  <a:lnTo>
                    <a:pt x="231485" y="11216"/>
                  </a:lnTo>
                  <a:lnTo>
                    <a:pt x="182147" y="24654"/>
                  </a:lnTo>
                  <a:lnTo>
                    <a:pt x="137434" y="42793"/>
                  </a:lnTo>
                  <a:lnTo>
                    <a:pt x="97948" y="65246"/>
                  </a:lnTo>
                  <a:lnTo>
                    <a:pt x="64292" y="91622"/>
                  </a:lnTo>
                  <a:lnTo>
                    <a:pt x="37067" y="121535"/>
                  </a:lnTo>
                  <a:lnTo>
                    <a:pt x="16875" y="154594"/>
                  </a:lnTo>
                  <a:lnTo>
                    <a:pt x="0" y="228600"/>
                  </a:lnTo>
                  <a:lnTo>
                    <a:pt x="4319" y="266479"/>
                  </a:lnTo>
                  <a:lnTo>
                    <a:pt x="37067" y="335104"/>
                  </a:lnTo>
                  <a:lnTo>
                    <a:pt x="64292" y="365028"/>
                  </a:lnTo>
                  <a:lnTo>
                    <a:pt x="97948" y="391477"/>
                  </a:lnTo>
                  <a:lnTo>
                    <a:pt x="137434" y="414040"/>
                  </a:lnTo>
                  <a:lnTo>
                    <a:pt x="182147" y="432305"/>
                  </a:lnTo>
                  <a:lnTo>
                    <a:pt x="231485" y="445861"/>
                  </a:lnTo>
                  <a:lnTo>
                    <a:pt x="284847" y="454296"/>
                  </a:lnTo>
                  <a:lnTo>
                    <a:pt x="341630" y="457200"/>
                  </a:lnTo>
                  <a:lnTo>
                    <a:pt x="398792" y="454296"/>
                  </a:lnTo>
                  <a:lnTo>
                    <a:pt x="452526" y="445861"/>
                  </a:lnTo>
                  <a:lnTo>
                    <a:pt x="502221" y="432305"/>
                  </a:lnTo>
                  <a:lnTo>
                    <a:pt x="547268" y="414040"/>
                  </a:lnTo>
                  <a:lnTo>
                    <a:pt x="587057" y="391477"/>
                  </a:lnTo>
                  <a:lnTo>
                    <a:pt x="620979" y="365028"/>
                  </a:lnTo>
                  <a:lnTo>
                    <a:pt x="648423" y="335104"/>
                  </a:lnTo>
                  <a:lnTo>
                    <a:pt x="668782" y="302117"/>
                  </a:lnTo>
                  <a:lnTo>
                    <a:pt x="685800" y="228600"/>
                  </a:lnTo>
                  <a:lnTo>
                    <a:pt x="681443" y="190412"/>
                  </a:lnTo>
                  <a:lnTo>
                    <a:pt x="648423" y="121535"/>
                  </a:lnTo>
                  <a:lnTo>
                    <a:pt x="620979" y="91622"/>
                  </a:lnTo>
                  <a:lnTo>
                    <a:pt x="587057" y="65246"/>
                  </a:lnTo>
                  <a:lnTo>
                    <a:pt x="547268" y="42793"/>
                  </a:lnTo>
                  <a:lnTo>
                    <a:pt x="502221" y="24654"/>
                  </a:lnTo>
                  <a:lnTo>
                    <a:pt x="452526" y="11216"/>
                  </a:lnTo>
                  <a:lnTo>
                    <a:pt x="398792" y="2868"/>
                  </a:lnTo>
                  <a:lnTo>
                    <a:pt x="34163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6800" y="3502659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1630" y="0"/>
                  </a:moveTo>
                  <a:lnTo>
                    <a:pt x="398792" y="2868"/>
                  </a:lnTo>
                  <a:lnTo>
                    <a:pt x="452526" y="11216"/>
                  </a:lnTo>
                  <a:lnTo>
                    <a:pt x="502221" y="24654"/>
                  </a:lnTo>
                  <a:lnTo>
                    <a:pt x="547268" y="42793"/>
                  </a:lnTo>
                  <a:lnTo>
                    <a:pt x="587057" y="65246"/>
                  </a:lnTo>
                  <a:lnTo>
                    <a:pt x="620979" y="91622"/>
                  </a:lnTo>
                  <a:lnTo>
                    <a:pt x="648423" y="121535"/>
                  </a:lnTo>
                  <a:lnTo>
                    <a:pt x="668782" y="154594"/>
                  </a:lnTo>
                  <a:lnTo>
                    <a:pt x="685800" y="228600"/>
                  </a:lnTo>
                  <a:lnTo>
                    <a:pt x="681443" y="266479"/>
                  </a:lnTo>
                  <a:lnTo>
                    <a:pt x="648423" y="335104"/>
                  </a:lnTo>
                  <a:lnTo>
                    <a:pt x="620979" y="365028"/>
                  </a:lnTo>
                  <a:lnTo>
                    <a:pt x="587057" y="391477"/>
                  </a:lnTo>
                  <a:lnTo>
                    <a:pt x="547268" y="414040"/>
                  </a:lnTo>
                  <a:lnTo>
                    <a:pt x="502221" y="432305"/>
                  </a:lnTo>
                  <a:lnTo>
                    <a:pt x="452526" y="445861"/>
                  </a:lnTo>
                  <a:lnTo>
                    <a:pt x="398792" y="454296"/>
                  </a:lnTo>
                  <a:lnTo>
                    <a:pt x="341630" y="457200"/>
                  </a:lnTo>
                  <a:lnTo>
                    <a:pt x="284847" y="454296"/>
                  </a:lnTo>
                  <a:lnTo>
                    <a:pt x="231485" y="445861"/>
                  </a:lnTo>
                  <a:lnTo>
                    <a:pt x="182147" y="432305"/>
                  </a:lnTo>
                  <a:lnTo>
                    <a:pt x="137434" y="414040"/>
                  </a:lnTo>
                  <a:lnTo>
                    <a:pt x="97948" y="391477"/>
                  </a:lnTo>
                  <a:lnTo>
                    <a:pt x="64292" y="365028"/>
                  </a:lnTo>
                  <a:lnTo>
                    <a:pt x="37067" y="335104"/>
                  </a:lnTo>
                  <a:lnTo>
                    <a:pt x="16875" y="302117"/>
                  </a:lnTo>
                  <a:lnTo>
                    <a:pt x="0" y="228600"/>
                  </a:lnTo>
                  <a:lnTo>
                    <a:pt x="4319" y="190412"/>
                  </a:lnTo>
                  <a:lnTo>
                    <a:pt x="37067" y="121535"/>
                  </a:lnTo>
                  <a:lnTo>
                    <a:pt x="64292" y="91622"/>
                  </a:lnTo>
                  <a:lnTo>
                    <a:pt x="97948" y="65246"/>
                  </a:lnTo>
                  <a:lnTo>
                    <a:pt x="137434" y="42793"/>
                  </a:lnTo>
                  <a:lnTo>
                    <a:pt x="182147" y="24654"/>
                  </a:lnTo>
                  <a:lnTo>
                    <a:pt x="231485" y="11216"/>
                  </a:lnTo>
                  <a:lnTo>
                    <a:pt x="284847" y="2868"/>
                  </a:lnTo>
                  <a:lnTo>
                    <a:pt x="341630" y="0"/>
                  </a:lnTo>
                  <a:close/>
                </a:path>
                <a:path w="685800" h="457200">
                  <a:moveTo>
                    <a:pt x="0" y="0"/>
                  </a:moveTo>
                  <a:lnTo>
                    <a:pt x="0" y="0"/>
                  </a:lnTo>
                </a:path>
                <a:path w="685800" h="457200">
                  <a:moveTo>
                    <a:pt x="685800" y="457200"/>
                  </a:moveTo>
                  <a:lnTo>
                    <a:pt x="685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20800" y="35814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57437" y="2734627"/>
            <a:ext cx="695325" cy="467995"/>
            <a:chOff x="2357437" y="2734627"/>
            <a:chExt cx="695325" cy="467995"/>
          </a:xfrm>
        </p:grpSpPr>
        <p:sp>
          <p:nvSpPr>
            <p:cNvPr id="21" name="object 21"/>
            <p:cNvSpPr/>
            <p:nvPr/>
          </p:nvSpPr>
          <p:spPr>
            <a:xfrm>
              <a:off x="2362200" y="2739389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0"/>
                  </a:moveTo>
                  <a:lnTo>
                    <a:pt x="286081" y="2903"/>
                  </a:lnTo>
                  <a:lnTo>
                    <a:pt x="232623" y="11338"/>
                  </a:lnTo>
                  <a:lnTo>
                    <a:pt x="183142" y="24894"/>
                  </a:lnTo>
                  <a:lnTo>
                    <a:pt x="138257" y="43159"/>
                  </a:lnTo>
                  <a:lnTo>
                    <a:pt x="98583" y="65722"/>
                  </a:lnTo>
                  <a:lnTo>
                    <a:pt x="64739" y="92171"/>
                  </a:lnTo>
                  <a:lnTo>
                    <a:pt x="37341" y="122095"/>
                  </a:lnTo>
                  <a:lnTo>
                    <a:pt x="17007" y="155082"/>
                  </a:lnTo>
                  <a:lnTo>
                    <a:pt x="0" y="228600"/>
                  </a:lnTo>
                  <a:lnTo>
                    <a:pt x="4354" y="266479"/>
                  </a:lnTo>
                  <a:lnTo>
                    <a:pt x="37341" y="335104"/>
                  </a:lnTo>
                  <a:lnTo>
                    <a:pt x="64739" y="365028"/>
                  </a:lnTo>
                  <a:lnTo>
                    <a:pt x="98583" y="391477"/>
                  </a:lnTo>
                  <a:lnTo>
                    <a:pt x="138257" y="414040"/>
                  </a:lnTo>
                  <a:lnTo>
                    <a:pt x="183142" y="432305"/>
                  </a:lnTo>
                  <a:lnTo>
                    <a:pt x="232623" y="445861"/>
                  </a:lnTo>
                  <a:lnTo>
                    <a:pt x="286081" y="454296"/>
                  </a:lnTo>
                  <a:lnTo>
                    <a:pt x="342900" y="457200"/>
                  </a:lnTo>
                  <a:lnTo>
                    <a:pt x="399718" y="454296"/>
                  </a:lnTo>
                  <a:lnTo>
                    <a:pt x="453176" y="445861"/>
                  </a:lnTo>
                  <a:lnTo>
                    <a:pt x="502657" y="432305"/>
                  </a:lnTo>
                  <a:lnTo>
                    <a:pt x="547542" y="414040"/>
                  </a:lnTo>
                  <a:lnTo>
                    <a:pt x="587216" y="391477"/>
                  </a:lnTo>
                  <a:lnTo>
                    <a:pt x="621060" y="365028"/>
                  </a:lnTo>
                  <a:lnTo>
                    <a:pt x="648458" y="335104"/>
                  </a:lnTo>
                  <a:lnTo>
                    <a:pt x="668792" y="302117"/>
                  </a:lnTo>
                  <a:lnTo>
                    <a:pt x="685800" y="228600"/>
                  </a:lnTo>
                  <a:lnTo>
                    <a:pt x="681445" y="190720"/>
                  </a:lnTo>
                  <a:lnTo>
                    <a:pt x="648458" y="122095"/>
                  </a:lnTo>
                  <a:lnTo>
                    <a:pt x="621060" y="92171"/>
                  </a:lnTo>
                  <a:lnTo>
                    <a:pt x="587216" y="65722"/>
                  </a:lnTo>
                  <a:lnTo>
                    <a:pt x="547542" y="43159"/>
                  </a:lnTo>
                  <a:lnTo>
                    <a:pt x="502657" y="24894"/>
                  </a:lnTo>
                  <a:lnTo>
                    <a:pt x="453176" y="11338"/>
                  </a:lnTo>
                  <a:lnTo>
                    <a:pt x="399718" y="2903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2200" y="2739389"/>
              <a:ext cx="685800" cy="458470"/>
            </a:xfrm>
            <a:custGeom>
              <a:avLst/>
              <a:gdLst/>
              <a:ahLst/>
              <a:cxnLst/>
              <a:rect l="l" t="t" r="r" b="b"/>
              <a:pathLst>
                <a:path w="685800" h="458469">
                  <a:moveTo>
                    <a:pt x="342900" y="0"/>
                  </a:moveTo>
                  <a:lnTo>
                    <a:pt x="399718" y="2903"/>
                  </a:lnTo>
                  <a:lnTo>
                    <a:pt x="453176" y="11338"/>
                  </a:lnTo>
                  <a:lnTo>
                    <a:pt x="502657" y="24894"/>
                  </a:lnTo>
                  <a:lnTo>
                    <a:pt x="547542" y="43159"/>
                  </a:lnTo>
                  <a:lnTo>
                    <a:pt x="587216" y="65722"/>
                  </a:lnTo>
                  <a:lnTo>
                    <a:pt x="621060" y="92171"/>
                  </a:lnTo>
                  <a:lnTo>
                    <a:pt x="648458" y="122095"/>
                  </a:lnTo>
                  <a:lnTo>
                    <a:pt x="668792" y="155082"/>
                  </a:lnTo>
                  <a:lnTo>
                    <a:pt x="685800" y="228600"/>
                  </a:lnTo>
                  <a:lnTo>
                    <a:pt x="681445" y="266479"/>
                  </a:lnTo>
                  <a:lnTo>
                    <a:pt x="648458" y="335104"/>
                  </a:lnTo>
                  <a:lnTo>
                    <a:pt x="621060" y="365028"/>
                  </a:lnTo>
                  <a:lnTo>
                    <a:pt x="587216" y="391477"/>
                  </a:lnTo>
                  <a:lnTo>
                    <a:pt x="547542" y="414040"/>
                  </a:lnTo>
                  <a:lnTo>
                    <a:pt x="502657" y="432305"/>
                  </a:lnTo>
                  <a:lnTo>
                    <a:pt x="453176" y="445861"/>
                  </a:lnTo>
                  <a:lnTo>
                    <a:pt x="399718" y="454296"/>
                  </a:lnTo>
                  <a:lnTo>
                    <a:pt x="342900" y="457200"/>
                  </a:lnTo>
                  <a:lnTo>
                    <a:pt x="286081" y="454296"/>
                  </a:lnTo>
                  <a:lnTo>
                    <a:pt x="232623" y="445861"/>
                  </a:lnTo>
                  <a:lnTo>
                    <a:pt x="183142" y="432305"/>
                  </a:lnTo>
                  <a:lnTo>
                    <a:pt x="138257" y="414040"/>
                  </a:lnTo>
                  <a:lnTo>
                    <a:pt x="98583" y="391477"/>
                  </a:lnTo>
                  <a:lnTo>
                    <a:pt x="64739" y="365028"/>
                  </a:lnTo>
                  <a:lnTo>
                    <a:pt x="37341" y="335104"/>
                  </a:lnTo>
                  <a:lnTo>
                    <a:pt x="17007" y="302117"/>
                  </a:lnTo>
                  <a:lnTo>
                    <a:pt x="0" y="228600"/>
                  </a:lnTo>
                  <a:lnTo>
                    <a:pt x="4354" y="190720"/>
                  </a:lnTo>
                  <a:lnTo>
                    <a:pt x="37341" y="122095"/>
                  </a:lnTo>
                  <a:lnTo>
                    <a:pt x="64739" y="92171"/>
                  </a:lnTo>
                  <a:lnTo>
                    <a:pt x="98583" y="65722"/>
                  </a:lnTo>
                  <a:lnTo>
                    <a:pt x="138257" y="43159"/>
                  </a:lnTo>
                  <a:lnTo>
                    <a:pt x="183142" y="24894"/>
                  </a:lnTo>
                  <a:lnTo>
                    <a:pt x="232623" y="11338"/>
                  </a:lnTo>
                  <a:lnTo>
                    <a:pt x="286081" y="2903"/>
                  </a:lnTo>
                  <a:lnTo>
                    <a:pt x="342900" y="0"/>
                  </a:lnTo>
                  <a:close/>
                </a:path>
                <a:path w="685800" h="458469">
                  <a:moveTo>
                    <a:pt x="0" y="0"/>
                  </a:moveTo>
                  <a:lnTo>
                    <a:pt x="0" y="0"/>
                  </a:lnTo>
                </a:path>
                <a:path w="685800" h="458469">
                  <a:moveTo>
                    <a:pt x="685800" y="458470"/>
                  </a:moveTo>
                  <a:lnTo>
                    <a:pt x="685800" y="4584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09850" y="281812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7637" y="3574097"/>
            <a:ext cx="695325" cy="466725"/>
            <a:chOff x="147637" y="3574097"/>
            <a:chExt cx="695325" cy="466725"/>
          </a:xfrm>
        </p:grpSpPr>
        <p:sp>
          <p:nvSpPr>
            <p:cNvPr id="25" name="object 25"/>
            <p:cNvSpPr/>
            <p:nvPr/>
          </p:nvSpPr>
          <p:spPr>
            <a:xfrm>
              <a:off x="152400" y="3578859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1630" y="0"/>
                  </a:moveTo>
                  <a:lnTo>
                    <a:pt x="284847" y="2903"/>
                  </a:lnTo>
                  <a:lnTo>
                    <a:pt x="231485" y="11338"/>
                  </a:lnTo>
                  <a:lnTo>
                    <a:pt x="182147" y="24894"/>
                  </a:lnTo>
                  <a:lnTo>
                    <a:pt x="137434" y="43159"/>
                  </a:lnTo>
                  <a:lnTo>
                    <a:pt x="97948" y="65722"/>
                  </a:lnTo>
                  <a:lnTo>
                    <a:pt x="64292" y="92171"/>
                  </a:lnTo>
                  <a:lnTo>
                    <a:pt x="37067" y="122095"/>
                  </a:lnTo>
                  <a:lnTo>
                    <a:pt x="16875" y="155082"/>
                  </a:lnTo>
                  <a:lnTo>
                    <a:pt x="0" y="228600"/>
                  </a:lnTo>
                  <a:lnTo>
                    <a:pt x="4319" y="266479"/>
                  </a:lnTo>
                  <a:lnTo>
                    <a:pt x="37067" y="335104"/>
                  </a:lnTo>
                  <a:lnTo>
                    <a:pt x="64292" y="365028"/>
                  </a:lnTo>
                  <a:lnTo>
                    <a:pt x="97948" y="391477"/>
                  </a:lnTo>
                  <a:lnTo>
                    <a:pt x="137434" y="414040"/>
                  </a:lnTo>
                  <a:lnTo>
                    <a:pt x="182147" y="432305"/>
                  </a:lnTo>
                  <a:lnTo>
                    <a:pt x="231485" y="445861"/>
                  </a:lnTo>
                  <a:lnTo>
                    <a:pt x="284847" y="454296"/>
                  </a:lnTo>
                  <a:lnTo>
                    <a:pt x="341630" y="457200"/>
                  </a:lnTo>
                  <a:lnTo>
                    <a:pt x="398792" y="454296"/>
                  </a:lnTo>
                  <a:lnTo>
                    <a:pt x="452526" y="445861"/>
                  </a:lnTo>
                  <a:lnTo>
                    <a:pt x="502221" y="432305"/>
                  </a:lnTo>
                  <a:lnTo>
                    <a:pt x="547268" y="414040"/>
                  </a:lnTo>
                  <a:lnTo>
                    <a:pt x="587057" y="391477"/>
                  </a:lnTo>
                  <a:lnTo>
                    <a:pt x="620979" y="365028"/>
                  </a:lnTo>
                  <a:lnTo>
                    <a:pt x="648423" y="335104"/>
                  </a:lnTo>
                  <a:lnTo>
                    <a:pt x="668782" y="302117"/>
                  </a:lnTo>
                  <a:lnTo>
                    <a:pt x="685800" y="228600"/>
                  </a:lnTo>
                  <a:lnTo>
                    <a:pt x="681443" y="190720"/>
                  </a:lnTo>
                  <a:lnTo>
                    <a:pt x="648423" y="122095"/>
                  </a:lnTo>
                  <a:lnTo>
                    <a:pt x="620979" y="92171"/>
                  </a:lnTo>
                  <a:lnTo>
                    <a:pt x="587057" y="65722"/>
                  </a:lnTo>
                  <a:lnTo>
                    <a:pt x="547268" y="43159"/>
                  </a:lnTo>
                  <a:lnTo>
                    <a:pt x="502221" y="24894"/>
                  </a:lnTo>
                  <a:lnTo>
                    <a:pt x="452526" y="11338"/>
                  </a:lnTo>
                  <a:lnTo>
                    <a:pt x="398792" y="2903"/>
                  </a:lnTo>
                  <a:lnTo>
                    <a:pt x="34163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400" y="3578859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1630" y="0"/>
                  </a:moveTo>
                  <a:lnTo>
                    <a:pt x="398792" y="2903"/>
                  </a:lnTo>
                  <a:lnTo>
                    <a:pt x="452526" y="11338"/>
                  </a:lnTo>
                  <a:lnTo>
                    <a:pt x="502221" y="24894"/>
                  </a:lnTo>
                  <a:lnTo>
                    <a:pt x="547268" y="43159"/>
                  </a:lnTo>
                  <a:lnTo>
                    <a:pt x="587057" y="65722"/>
                  </a:lnTo>
                  <a:lnTo>
                    <a:pt x="620979" y="92171"/>
                  </a:lnTo>
                  <a:lnTo>
                    <a:pt x="648423" y="122095"/>
                  </a:lnTo>
                  <a:lnTo>
                    <a:pt x="668782" y="155082"/>
                  </a:lnTo>
                  <a:lnTo>
                    <a:pt x="685800" y="228600"/>
                  </a:lnTo>
                  <a:lnTo>
                    <a:pt x="681443" y="266479"/>
                  </a:lnTo>
                  <a:lnTo>
                    <a:pt x="648423" y="335104"/>
                  </a:lnTo>
                  <a:lnTo>
                    <a:pt x="620979" y="365028"/>
                  </a:lnTo>
                  <a:lnTo>
                    <a:pt x="587057" y="391477"/>
                  </a:lnTo>
                  <a:lnTo>
                    <a:pt x="547268" y="414040"/>
                  </a:lnTo>
                  <a:lnTo>
                    <a:pt x="502221" y="432305"/>
                  </a:lnTo>
                  <a:lnTo>
                    <a:pt x="452526" y="445861"/>
                  </a:lnTo>
                  <a:lnTo>
                    <a:pt x="398792" y="454296"/>
                  </a:lnTo>
                  <a:lnTo>
                    <a:pt x="341630" y="457200"/>
                  </a:lnTo>
                  <a:lnTo>
                    <a:pt x="284847" y="454296"/>
                  </a:lnTo>
                  <a:lnTo>
                    <a:pt x="231485" y="445861"/>
                  </a:lnTo>
                  <a:lnTo>
                    <a:pt x="182147" y="432305"/>
                  </a:lnTo>
                  <a:lnTo>
                    <a:pt x="137434" y="414040"/>
                  </a:lnTo>
                  <a:lnTo>
                    <a:pt x="97948" y="391477"/>
                  </a:lnTo>
                  <a:lnTo>
                    <a:pt x="64292" y="365028"/>
                  </a:lnTo>
                  <a:lnTo>
                    <a:pt x="37067" y="335104"/>
                  </a:lnTo>
                  <a:lnTo>
                    <a:pt x="16875" y="302117"/>
                  </a:lnTo>
                  <a:lnTo>
                    <a:pt x="0" y="228600"/>
                  </a:lnTo>
                  <a:lnTo>
                    <a:pt x="4319" y="190720"/>
                  </a:lnTo>
                  <a:lnTo>
                    <a:pt x="37067" y="122095"/>
                  </a:lnTo>
                  <a:lnTo>
                    <a:pt x="64292" y="92171"/>
                  </a:lnTo>
                  <a:lnTo>
                    <a:pt x="97948" y="65722"/>
                  </a:lnTo>
                  <a:lnTo>
                    <a:pt x="137434" y="43159"/>
                  </a:lnTo>
                  <a:lnTo>
                    <a:pt x="182147" y="24894"/>
                  </a:lnTo>
                  <a:lnTo>
                    <a:pt x="231485" y="11338"/>
                  </a:lnTo>
                  <a:lnTo>
                    <a:pt x="284847" y="2903"/>
                  </a:lnTo>
                  <a:lnTo>
                    <a:pt x="341630" y="0"/>
                  </a:lnTo>
                  <a:close/>
                </a:path>
                <a:path w="685800" h="457200">
                  <a:moveTo>
                    <a:pt x="0" y="0"/>
                  </a:moveTo>
                  <a:lnTo>
                    <a:pt x="0" y="0"/>
                  </a:lnTo>
                </a:path>
                <a:path w="685800" h="457200">
                  <a:moveTo>
                    <a:pt x="685800" y="457200"/>
                  </a:moveTo>
                  <a:lnTo>
                    <a:pt x="6858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0050" y="365760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3400" y="2435860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990600" y="0"/>
                </a:moveTo>
                <a:lnTo>
                  <a:pt x="457200" y="303529"/>
                </a:lnTo>
              </a:path>
              <a:path w="2362200" h="1143000">
                <a:moveTo>
                  <a:pt x="1600200" y="74929"/>
                </a:moveTo>
                <a:lnTo>
                  <a:pt x="1981200" y="381000"/>
                </a:lnTo>
              </a:path>
              <a:path w="2362200" h="1143000">
                <a:moveTo>
                  <a:pt x="152400" y="685800"/>
                </a:moveTo>
                <a:lnTo>
                  <a:pt x="0" y="1143000"/>
                </a:lnTo>
              </a:path>
              <a:path w="2362200" h="1143000">
                <a:moveTo>
                  <a:pt x="533400" y="534669"/>
                </a:moveTo>
                <a:lnTo>
                  <a:pt x="762000" y="1068069"/>
                </a:lnTo>
              </a:path>
              <a:path w="2362200" h="1143000">
                <a:moveTo>
                  <a:pt x="2209800" y="760729"/>
                </a:moveTo>
                <a:lnTo>
                  <a:pt x="2362200" y="1143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90670" y="2364740"/>
            <a:ext cx="418655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5787" dirty="0">
                <a:solidFill>
                  <a:srgbClr val="2956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295618"/>
                </a:solidFill>
                <a:latin typeface="Comic Sans MS"/>
                <a:cs typeface="Comic Sans MS"/>
              </a:rPr>
              <a:t>Connected acyclic</a:t>
            </a:r>
            <a:r>
              <a:rPr sz="2400" spc="-15" dirty="0">
                <a:solidFill>
                  <a:srgbClr val="2956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295618"/>
                </a:solidFill>
                <a:latin typeface="Comic Sans MS"/>
                <a:cs typeface="Comic Sans MS"/>
              </a:rPr>
              <a:t>graph</a:t>
            </a:r>
            <a:endParaRPr sz="2400">
              <a:latin typeface="Comic Sans MS"/>
              <a:cs typeface="Comic Sans MS"/>
            </a:endParaRPr>
          </a:p>
          <a:p>
            <a:pPr marL="38100" marR="30480">
              <a:lnSpc>
                <a:spcPct val="100000"/>
              </a:lnSpc>
              <a:spcBef>
                <a:spcPts val="2880"/>
              </a:spcBef>
            </a:pPr>
            <a:r>
              <a:rPr sz="3600" spc="-7" baseline="5787" dirty="0">
                <a:solidFill>
                  <a:srgbClr val="2956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295618"/>
                </a:solidFill>
                <a:latin typeface="Comic Sans MS"/>
                <a:cs typeface="Comic Sans MS"/>
              </a:rPr>
              <a:t>Tree </a:t>
            </a:r>
            <a:r>
              <a:rPr sz="2400" spc="-10" dirty="0">
                <a:solidFill>
                  <a:srgbClr val="295618"/>
                </a:solidFill>
                <a:latin typeface="Comic Sans MS"/>
                <a:cs typeface="Comic Sans MS"/>
              </a:rPr>
              <a:t>with </a:t>
            </a:r>
            <a:r>
              <a:rPr sz="2400" dirty="0">
                <a:solidFill>
                  <a:srgbClr val="295618"/>
                </a:solidFill>
                <a:latin typeface="Comic Sans MS"/>
                <a:cs typeface="Comic Sans MS"/>
              </a:rPr>
              <a:t>n </a:t>
            </a:r>
            <a:r>
              <a:rPr sz="2400" spc="-5" dirty="0">
                <a:solidFill>
                  <a:srgbClr val="295618"/>
                </a:solidFill>
                <a:latin typeface="Comic Sans MS"/>
                <a:cs typeface="Comic Sans MS"/>
              </a:rPr>
              <a:t>nodes contains  exactly n-1</a:t>
            </a:r>
            <a:r>
              <a:rPr sz="2400" spc="-15" dirty="0">
                <a:solidFill>
                  <a:srgbClr val="2956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295618"/>
                </a:solidFill>
                <a:latin typeface="Comic Sans MS"/>
                <a:cs typeface="Comic Sans MS"/>
              </a:rPr>
              <a:t>edges.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84650" y="4430183"/>
            <a:ext cx="4404995" cy="17856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3200" spc="-5" dirty="0">
                <a:solidFill>
                  <a:srgbClr val="99CC00"/>
                </a:solidFill>
                <a:latin typeface="Comic Sans MS"/>
                <a:cs typeface="Comic Sans MS"/>
              </a:rPr>
              <a:t>GRAPH</a:t>
            </a:r>
            <a:endParaRPr sz="3200">
              <a:latin typeface="Comic Sans MS"/>
              <a:cs typeface="Comic Sans MS"/>
            </a:endParaRPr>
          </a:p>
          <a:p>
            <a:pPr marL="96520" marR="30480">
              <a:lnSpc>
                <a:spcPct val="100000"/>
              </a:lnSpc>
              <a:spcBef>
                <a:spcPts val="590"/>
              </a:spcBef>
            </a:pPr>
            <a:r>
              <a:rPr sz="3600" spc="-7" baseline="5787" dirty="0">
                <a:solidFill>
                  <a:srgbClr val="2956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295618"/>
                </a:solidFill>
                <a:latin typeface="Comic Sans MS"/>
                <a:cs typeface="Comic Sans MS"/>
              </a:rPr>
              <a:t>Graph </a:t>
            </a:r>
            <a:r>
              <a:rPr sz="2400" spc="-10" dirty="0">
                <a:solidFill>
                  <a:srgbClr val="295618"/>
                </a:solidFill>
                <a:latin typeface="Comic Sans MS"/>
                <a:cs typeface="Comic Sans MS"/>
              </a:rPr>
              <a:t>with </a:t>
            </a:r>
            <a:r>
              <a:rPr sz="2400" dirty="0">
                <a:solidFill>
                  <a:srgbClr val="295618"/>
                </a:solidFill>
                <a:latin typeface="Comic Sans MS"/>
                <a:cs typeface="Comic Sans MS"/>
              </a:rPr>
              <a:t>n </a:t>
            </a:r>
            <a:r>
              <a:rPr sz="2400" spc="-5" dirty="0">
                <a:solidFill>
                  <a:srgbClr val="295618"/>
                </a:solidFill>
                <a:latin typeface="Comic Sans MS"/>
                <a:cs typeface="Comic Sans MS"/>
              </a:rPr>
              <a:t>nodes contains  less than or equal to n(n-1)/2  edges.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1295400" y="0"/>
                </a:lnTo>
              </a:path>
              <a:path w="4572000" h="3657600">
                <a:moveTo>
                  <a:pt x="1295400" y="1269"/>
                </a:moveTo>
                <a:lnTo>
                  <a:pt x="3429000" y="1269"/>
                </a:lnTo>
              </a:path>
              <a:path w="4572000" h="3657600">
                <a:moveTo>
                  <a:pt x="3429000" y="1269"/>
                </a:moveTo>
                <a:lnTo>
                  <a:pt x="4572000" y="1752600"/>
                </a:lnTo>
              </a:path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9650" y="2066290"/>
            <a:ext cx="23844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</a:t>
            </a:r>
            <a:r>
              <a:rPr sz="2000" spc="-5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shortest  edge connected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to 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any vertex already  connected.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509270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AE	4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102167"/>
            <a:ext cx="3116580" cy="4743450"/>
            <a:chOff x="0" y="2102167"/>
            <a:chExt cx="3116580" cy="4743450"/>
          </a:xfrm>
        </p:grpSpPr>
        <p:sp>
          <p:nvSpPr>
            <p:cNvPr id="20" name="object 20"/>
            <p:cNvSpPr/>
            <p:nvPr/>
          </p:nvSpPr>
          <p:spPr>
            <a:xfrm>
              <a:off x="955039" y="2198369"/>
              <a:ext cx="1220470" cy="1644650"/>
            </a:xfrm>
            <a:custGeom>
              <a:avLst/>
              <a:gdLst/>
              <a:ahLst/>
              <a:cxnLst/>
              <a:rect l="l" t="t" r="r" b="b"/>
              <a:pathLst>
                <a:path w="1220470" h="1644650">
                  <a:moveTo>
                    <a:pt x="0" y="1644649"/>
                  </a:moveTo>
                  <a:lnTo>
                    <a:pt x="1220470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9156" y="3825716"/>
              <a:ext cx="113347" cy="113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8046" y="2102167"/>
              <a:ext cx="113506" cy="113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2660" y="3919219"/>
              <a:ext cx="2059939" cy="1852930"/>
            </a:xfrm>
            <a:custGeom>
              <a:avLst/>
              <a:gdLst/>
              <a:ahLst/>
              <a:cxnLst/>
              <a:rect l="l" t="t" r="r" b="b"/>
              <a:pathLst>
                <a:path w="2059939" h="1852929">
                  <a:moveTo>
                    <a:pt x="0" y="0"/>
                  </a:moveTo>
                  <a:lnTo>
                    <a:pt x="2059939" y="1852929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8521" y="3829526"/>
              <a:ext cx="113982" cy="113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2121" y="5748496"/>
              <a:ext cx="113982" cy="1139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093720" y="510540"/>
            <a:ext cx="281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Prim’s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650" y="2520950"/>
            <a:ext cx="23844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</a:t>
            </a:r>
            <a:r>
              <a:rPr sz="2000" spc="-5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shortest  edge connected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to 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any vertex already  connected.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506730" algn="l"/>
              </a:tabLst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ED	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1295400" y="0"/>
                </a:lnTo>
              </a:path>
              <a:path w="4572000" h="3657600">
                <a:moveTo>
                  <a:pt x="1295400" y="1269"/>
                </a:moveTo>
                <a:lnTo>
                  <a:pt x="3429000" y="1269"/>
                </a:lnTo>
              </a:path>
              <a:path w="4572000" h="3657600">
                <a:moveTo>
                  <a:pt x="3429000" y="1269"/>
                </a:moveTo>
                <a:lnTo>
                  <a:pt x="4572000" y="1752600"/>
                </a:lnTo>
              </a:path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102167"/>
            <a:ext cx="5568950" cy="4743450"/>
            <a:chOff x="0" y="2102167"/>
            <a:chExt cx="5568950" cy="4743450"/>
          </a:xfrm>
        </p:grpSpPr>
        <p:sp>
          <p:nvSpPr>
            <p:cNvPr id="20" name="object 20"/>
            <p:cNvSpPr/>
            <p:nvPr/>
          </p:nvSpPr>
          <p:spPr>
            <a:xfrm>
              <a:off x="955039" y="2198369"/>
              <a:ext cx="1220470" cy="1644650"/>
            </a:xfrm>
            <a:custGeom>
              <a:avLst/>
              <a:gdLst/>
              <a:ahLst/>
              <a:cxnLst/>
              <a:rect l="l" t="t" r="r" b="b"/>
              <a:pathLst>
                <a:path w="1220470" h="1644650">
                  <a:moveTo>
                    <a:pt x="0" y="1644649"/>
                  </a:moveTo>
                  <a:lnTo>
                    <a:pt x="1220470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9156" y="3825716"/>
              <a:ext cx="113347" cy="113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8046" y="2102167"/>
              <a:ext cx="113506" cy="113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2660" y="3919219"/>
              <a:ext cx="2059939" cy="1852930"/>
            </a:xfrm>
            <a:custGeom>
              <a:avLst/>
              <a:gdLst/>
              <a:ahLst/>
              <a:cxnLst/>
              <a:rect l="l" t="t" r="r" b="b"/>
              <a:pathLst>
                <a:path w="2059939" h="1852929">
                  <a:moveTo>
                    <a:pt x="0" y="0"/>
                  </a:moveTo>
                  <a:lnTo>
                    <a:pt x="2059939" y="1852929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8521" y="3829526"/>
              <a:ext cx="113982" cy="113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2121" y="5748496"/>
              <a:ext cx="113982" cy="1139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8800" y="3938269"/>
              <a:ext cx="2373630" cy="1836420"/>
            </a:xfrm>
            <a:custGeom>
              <a:avLst/>
              <a:gdLst/>
              <a:ahLst/>
              <a:cxnLst/>
              <a:rect l="l" t="t" r="r" b="b"/>
              <a:pathLst>
                <a:path w="2373629" h="1836420">
                  <a:moveTo>
                    <a:pt x="0" y="1836419"/>
                  </a:moveTo>
                  <a:lnTo>
                    <a:pt x="237362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2597" y="5748337"/>
              <a:ext cx="113506" cy="1135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55126" y="3851751"/>
              <a:ext cx="113506" cy="1128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093720" y="434340"/>
            <a:ext cx="281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Prim’s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650" y="2066290"/>
            <a:ext cx="23844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</a:t>
            </a:r>
            <a:r>
              <a:rPr sz="2000" spc="-5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shortest  edge connected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to 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any vertex already  connected.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501650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DC	4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1295400" y="0"/>
                </a:lnTo>
              </a:path>
              <a:path w="4572000" h="3657600">
                <a:moveTo>
                  <a:pt x="1295400" y="1269"/>
                </a:moveTo>
                <a:lnTo>
                  <a:pt x="3429000" y="1269"/>
                </a:lnTo>
              </a:path>
              <a:path w="4572000" h="3657600">
                <a:moveTo>
                  <a:pt x="3429000" y="1269"/>
                </a:moveTo>
                <a:lnTo>
                  <a:pt x="4572000" y="1752600"/>
                </a:lnTo>
              </a:path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077204"/>
            <a:ext cx="5568950" cy="4768215"/>
            <a:chOff x="0" y="2077204"/>
            <a:chExt cx="5568950" cy="4768215"/>
          </a:xfrm>
        </p:grpSpPr>
        <p:sp>
          <p:nvSpPr>
            <p:cNvPr id="20" name="object 20"/>
            <p:cNvSpPr/>
            <p:nvPr/>
          </p:nvSpPr>
          <p:spPr>
            <a:xfrm>
              <a:off x="955039" y="2198369"/>
              <a:ext cx="1220470" cy="1644650"/>
            </a:xfrm>
            <a:custGeom>
              <a:avLst/>
              <a:gdLst/>
              <a:ahLst/>
              <a:cxnLst/>
              <a:rect l="l" t="t" r="r" b="b"/>
              <a:pathLst>
                <a:path w="1220470" h="1644650">
                  <a:moveTo>
                    <a:pt x="0" y="1644649"/>
                  </a:moveTo>
                  <a:lnTo>
                    <a:pt x="1220470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9156" y="3825716"/>
              <a:ext cx="113347" cy="113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8046" y="2102167"/>
              <a:ext cx="113506" cy="113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2660" y="3919219"/>
              <a:ext cx="2059939" cy="1852930"/>
            </a:xfrm>
            <a:custGeom>
              <a:avLst/>
              <a:gdLst/>
              <a:ahLst/>
              <a:cxnLst/>
              <a:rect l="l" t="t" r="r" b="b"/>
              <a:pathLst>
                <a:path w="2059939" h="1852929">
                  <a:moveTo>
                    <a:pt x="0" y="0"/>
                  </a:moveTo>
                  <a:lnTo>
                    <a:pt x="2059939" y="1852929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8521" y="3829526"/>
              <a:ext cx="113982" cy="113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2121" y="5748496"/>
              <a:ext cx="113982" cy="1139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8800" y="3938269"/>
              <a:ext cx="2373630" cy="1836420"/>
            </a:xfrm>
            <a:custGeom>
              <a:avLst/>
              <a:gdLst/>
              <a:ahLst/>
              <a:cxnLst/>
              <a:rect l="l" t="t" r="r" b="b"/>
              <a:pathLst>
                <a:path w="2373629" h="1836420">
                  <a:moveTo>
                    <a:pt x="0" y="1836419"/>
                  </a:moveTo>
                  <a:lnTo>
                    <a:pt x="2373629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2597" y="5748337"/>
              <a:ext cx="113506" cy="1135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55126" y="3851751"/>
              <a:ext cx="113506" cy="1128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82770" y="2175509"/>
              <a:ext cx="1102360" cy="1694180"/>
            </a:xfrm>
            <a:custGeom>
              <a:avLst/>
              <a:gdLst/>
              <a:ahLst/>
              <a:cxnLst/>
              <a:rect l="l" t="t" r="r" b="b"/>
              <a:pathLst>
                <a:path w="1102360" h="1694179">
                  <a:moveTo>
                    <a:pt x="1102359" y="169417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5404" y="3855204"/>
              <a:ext cx="112613" cy="1126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99168" y="2077204"/>
              <a:ext cx="112593" cy="11259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5486399"/>
              <a:ext cx="1295400" cy="1358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093720" y="434340"/>
            <a:ext cx="281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Prim’s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650" y="2142490"/>
            <a:ext cx="23844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Select the</a:t>
            </a:r>
            <a:r>
              <a:rPr sz="2000" spc="-5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shortest  edge connected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to 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any vertex already  connected.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9650" y="3666490"/>
            <a:ext cx="644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250" algn="l"/>
              </a:tabLst>
            </a:pPr>
            <a:r>
              <a:rPr sz="2000" spc="-10" dirty="0">
                <a:solidFill>
                  <a:srgbClr val="1F6018"/>
                </a:solidFill>
                <a:latin typeface="Comic Sans MS"/>
                <a:cs typeface="Comic Sans MS"/>
              </a:rPr>
              <a:t>E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F	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1295400" y="0"/>
                </a:lnTo>
              </a:path>
              <a:path w="4572000" h="3657600">
                <a:moveTo>
                  <a:pt x="1295400" y="1269"/>
                </a:moveTo>
                <a:lnTo>
                  <a:pt x="3429000" y="1269"/>
                </a:lnTo>
              </a:path>
              <a:path w="4572000" h="3657600">
                <a:moveTo>
                  <a:pt x="3429000" y="1269"/>
                </a:moveTo>
                <a:lnTo>
                  <a:pt x="4572000" y="1752600"/>
                </a:lnTo>
              </a:path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2300" y="1885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2077204"/>
            <a:ext cx="5568950" cy="4768215"/>
            <a:chOff x="0" y="2077204"/>
            <a:chExt cx="5568950" cy="4768215"/>
          </a:xfrm>
        </p:grpSpPr>
        <p:sp>
          <p:nvSpPr>
            <p:cNvPr id="21" name="object 21"/>
            <p:cNvSpPr/>
            <p:nvPr/>
          </p:nvSpPr>
          <p:spPr>
            <a:xfrm>
              <a:off x="955039" y="2198369"/>
              <a:ext cx="1220470" cy="1644650"/>
            </a:xfrm>
            <a:custGeom>
              <a:avLst/>
              <a:gdLst/>
              <a:ahLst/>
              <a:cxnLst/>
              <a:rect l="l" t="t" r="r" b="b"/>
              <a:pathLst>
                <a:path w="1220470" h="1644650">
                  <a:moveTo>
                    <a:pt x="0" y="1644649"/>
                  </a:moveTo>
                  <a:lnTo>
                    <a:pt x="1220470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9156" y="3825716"/>
              <a:ext cx="113347" cy="113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8046" y="2102167"/>
              <a:ext cx="113506" cy="113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2660" y="3919219"/>
              <a:ext cx="2059939" cy="1852930"/>
            </a:xfrm>
            <a:custGeom>
              <a:avLst/>
              <a:gdLst/>
              <a:ahLst/>
              <a:cxnLst/>
              <a:rect l="l" t="t" r="r" b="b"/>
              <a:pathLst>
                <a:path w="2059939" h="1852929">
                  <a:moveTo>
                    <a:pt x="0" y="0"/>
                  </a:moveTo>
                  <a:lnTo>
                    <a:pt x="2059939" y="1852929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8521" y="3829526"/>
              <a:ext cx="113982" cy="113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2121" y="5748496"/>
              <a:ext cx="113982" cy="1139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8800" y="3938269"/>
              <a:ext cx="2373630" cy="1836420"/>
            </a:xfrm>
            <a:custGeom>
              <a:avLst/>
              <a:gdLst/>
              <a:ahLst/>
              <a:cxnLst/>
              <a:rect l="l" t="t" r="r" b="b"/>
              <a:pathLst>
                <a:path w="2373629" h="1836420">
                  <a:moveTo>
                    <a:pt x="0" y="1836419"/>
                  </a:moveTo>
                  <a:lnTo>
                    <a:pt x="2373629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02597" y="5748337"/>
              <a:ext cx="113506" cy="1135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5126" y="3851751"/>
              <a:ext cx="113506" cy="1128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82770" y="2175509"/>
              <a:ext cx="1102360" cy="1694180"/>
            </a:xfrm>
            <a:custGeom>
              <a:avLst/>
              <a:gdLst/>
              <a:ahLst/>
              <a:cxnLst/>
              <a:rect l="l" t="t" r="r" b="b"/>
              <a:pathLst>
                <a:path w="1102360" h="1694179">
                  <a:moveTo>
                    <a:pt x="1102359" y="169417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55404" y="3855204"/>
              <a:ext cx="112613" cy="1126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9168" y="2077204"/>
              <a:ext cx="112593" cy="11259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67050" y="3970019"/>
              <a:ext cx="285750" cy="1786889"/>
            </a:xfrm>
            <a:custGeom>
              <a:avLst/>
              <a:gdLst/>
              <a:ahLst/>
              <a:cxnLst/>
              <a:rect l="l" t="t" r="r" b="b"/>
              <a:pathLst>
                <a:path w="285750" h="1786889">
                  <a:moveTo>
                    <a:pt x="0" y="1786889"/>
                  </a:moveTo>
                  <a:lnTo>
                    <a:pt x="28575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02279" y="5749289"/>
              <a:ext cx="113030" cy="1130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04540" y="3864610"/>
              <a:ext cx="113030" cy="1130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5486399"/>
              <a:ext cx="1295400" cy="13589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093720" y="434340"/>
            <a:ext cx="281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Prim’s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830" y="2156460"/>
            <a:ext cx="1295400" cy="1752600"/>
          </a:xfrm>
          <a:custGeom>
            <a:avLst/>
            <a:gdLst/>
            <a:ahLst/>
            <a:cxnLst/>
            <a:rect l="l" t="t" r="r" b="b"/>
            <a:pathLst>
              <a:path w="1295400" h="1752600">
                <a:moveTo>
                  <a:pt x="0" y="1752600"/>
                </a:moveTo>
                <a:lnTo>
                  <a:pt x="1295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4829" y="2157729"/>
            <a:ext cx="1143000" cy="1751330"/>
          </a:xfrm>
          <a:custGeom>
            <a:avLst/>
            <a:gdLst/>
            <a:ahLst/>
            <a:cxnLst/>
            <a:rect l="l" t="t" r="r" b="b"/>
            <a:pathLst>
              <a:path w="1143000" h="1751329">
                <a:moveTo>
                  <a:pt x="0" y="0"/>
                </a:moveTo>
                <a:lnTo>
                  <a:pt x="1143000" y="17513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830" y="2156460"/>
            <a:ext cx="4572000" cy="3657600"/>
          </a:xfrm>
          <a:custGeom>
            <a:avLst/>
            <a:gdLst/>
            <a:ahLst/>
            <a:cxnLst/>
            <a:rect l="l" t="t" r="r" b="b"/>
            <a:pathLst>
              <a:path w="4572000" h="3657600">
                <a:moveTo>
                  <a:pt x="0" y="1752600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4572000" y="1752600"/>
                </a:lnTo>
              </a:path>
              <a:path w="4572000" h="3657600">
                <a:moveTo>
                  <a:pt x="1295400" y="1269"/>
                </a:moveTo>
                <a:lnTo>
                  <a:pt x="2438399" y="1752600"/>
                </a:lnTo>
              </a:path>
              <a:path w="4572000" h="3657600">
                <a:moveTo>
                  <a:pt x="2438399" y="1752600"/>
                </a:moveTo>
                <a:lnTo>
                  <a:pt x="3429000" y="0"/>
                </a:lnTo>
              </a:path>
              <a:path w="4572000" h="3657600">
                <a:moveTo>
                  <a:pt x="0" y="1752600"/>
                </a:moveTo>
                <a:lnTo>
                  <a:pt x="2133600" y="3657600"/>
                </a:lnTo>
              </a:path>
              <a:path w="4572000" h="3657600">
                <a:moveTo>
                  <a:pt x="2133600" y="3657600"/>
                </a:moveTo>
                <a:lnTo>
                  <a:pt x="2438399" y="1752600"/>
                </a:lnTo>
              </a:path>
              <a:path w="4572000" h="3657600">
                <a:moveTo>
                  <a:pt x="2133600" y="3657600"/>
                </a:moveTo>
                <a:lnTo>
                  <a:pt x="4572000" y="175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100" y="37909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1700" y="394335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700" y="1733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8529" y="1885950"/>
            <a:ext cx="241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9640" algn="l"/>
              </a:tabLst>
            </a:pPr>
            <a:r>
              <a:rPr sz="1800" u="sng" dirty="0">
                <a:solidFill>
                  <a:srgbClr val="1F601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165" dirty="0">
                <a:solidFill>
                  <a:srgbClr val="1F601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5300" y="38671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3700" y="5010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3900" y="401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900" y="4857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9300" y="4552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1100" y="2952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5100" y="2876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5700" y="2724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6900" y="1733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4300" y="2495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27500" y="34861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88379" y="1687829"/>
            <a:ext cx="2648585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All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vertices have</a:t>
            </a:r>
            <a:r>
              <a:rPr sz="2000" spc="-8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been  connected.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8379" y="2603500"/>
            <a:ext cx="175006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The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solution</a:t>
            </a:r>
            <a:r>
              <a:rPr sz="2000" spc="-8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is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AB</a:t>
            </a:r>
            <a:r>
              <a:rPr sz="2000" b="1" spc="-10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AE</a:t>
            </a:r>
            <a:r>
              <a:rPr sz="2000" b="1" spc="-10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4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ED</a:t>
            </a:r>
            <a:r>
              <a:rPr sz="2000" b="1" spc="-9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1F6018"/>
                </a:solidFill>
                <a:latin typeface="Comic Sans MS"/>
                <a:cs typeface="Comic Sans MS"/>
              </a:rPr>
              <a:t>DC</a:t>
            </a:r>
            <a:r>
              <a:rPr sz="2000" b="1" spc="-1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4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EF</a:t>
            </a:r>
            <a:r>
              <a:rPr sz="2000" b="1" spc="-1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88379" y="5347970"/>
            <a:ext cx="2525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Total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weight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of</a:t>
            </a:r>
            <a:r>
              <a:rPr sz="2000" spc="-6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tree: 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18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2077204"/>
            <a:ext cx="5568950" cy="4768215"/>
            <a:chOff x="0" y="2077204"/>
            <a:chExt cx="5568950" cy="4768215"/>
          </a:xfrm>
        </p:grpSpPr>
        <p:sp>
          <p:nvSpPr>
            <p:cNvPr id="24" name="object 24"/>
            <p:cNvSpPr/>
            <p:nvPr/>
          </p:nvSpPr>
          <p:spPr>
            <a:xfrm>
              <a:off x="955039" y="2198369"/>
              <a:ext cx="1220470" cy="1644650"/>
            </a:xfrm>
            <a:custGeom>
              <a:avLst/>
              <a:gdLst/>
              <a:ahLst/>
              <a:cxnLst/>
              <a:rect l="l" t="t" r="r" b="b"/>
              <a:pathLst>
                <a:path w="1220470" h="1644650">
                  <a:moveTo>
                    <a:pt x="0" y="1644649"/>
                  </a:moveTo>
                  <a:lnTo>
                    <a:pt x="1220470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9156" y="3825716"/>
              <a:ext cx="113347" cy="113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48046" y="2102167"/>
              <a:ext cx="113506" cy="113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2660" y="3919219"/>
              <a:ext cx="2059939" cy="1852930"/>
            </a:xfrm>
            <a:custGeom>
              <a:avLst/>
              <a:gdLst/>
              <a:ahLst/>
              <a:cxnLst/>
              <a:rect l="l" t="t" r="r" b="b"/>
              <a:pathLst>
                <a:path w="2059939" h="1852929">
                  <a:moveTo>
                    <a:pt x="0" y="0"/>
                  </a:moveTo>
                  <a:lnTo>
                    <a:pt x="2059939" y="1852929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8521" y="3829526"/>
              <a:ext cx="113982" cy="1133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2121" y="5748496"/>
              <a:ext cx="113982" cy="1139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8800" y="3938269"/>
              <a:ext cx="2373630" cy="1836420"/>
            </a:xfrm>
            <a:custGeom>
              <a:avLst/>
              <a:gdLst/>
              <a:ahLst/>
              <a:cxnLst/>
              <a:rect l="l" t="t" r="r" b="b"/>
              <a:pathLst>
                <a:path w="2373629" h="1836420">
                  <a:moveTo>
                    <a:pt x="0" y="1836419"/>
                  </a:moveTo>
                  <a:lnTo>
                    <a:pt x="2373629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2597" y="5748337"/>
              <a:ext cx="113506" cy="1135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5126" y="3851751"/>
              <a:ext cx="113506" cy="1128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82770" y="2175509"/>
              <a:ext cx="1102360" cy="1694180"/>
            </a:xfrm>
            <a:custGeom>
              <a:avLst/>
              <a:gdLst/>
              <a:ahLst/>
              <a:cxnLst/>
              <a:rect l="l" t="t" r="r" b="b"/>
              <a:pathLst>
                <a:path w="1102360" h="1694179">
                  <a:moveTo>
                    <a:pt x="1102359" y="169417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55404" y="3855204"/>
              <a:ext cx="112613" cy="1126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9168" y="2077204"/>
              <a:ext cx="112593" cy="11259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67050" y="3970019"/>
              <a:ext cx="285750" cy="1786889"/>
            </a:xfrm>
            <a:custGeom>
              <a:avLst/>
              <a:gdLst/>
              <a:ahLst/>
              <a:cxnLst/>
              <a:rect l="l" t="t" r="r" b="b"/>
              <a:pathLst>
                <a:path w="285750" h="1786889">
                  <a:moveTo>
                    <a:pt x="0" y="1786889"/>
                  </a:moveTo>
                  <a:lnTo>
                    <a:pt x="285750" y="0"/>
                  </a:lnTo>
                </a:path>
              </a:pathLst>
            </a:custGeom>
            <a:ln w="381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02279" y="5749289"/>
              <a:ext cx="113030" cy="1130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04540" y="3864610"/>
              <a:ext cx="113030" cy="1130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5486399"/>
              <a:ext cx="1295400" cy="13589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093720" y="434340"/>
            <a:ext cx="281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Prim’s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908300" y="5946204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720" y="208279"/>
            <a:ext cx="281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Prim’s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486400"/>
            <a:ext cx="1295400" cy="134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669" y="994409"/>
            <a:ext cx="6680834" cy="560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function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Prim(G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= &lt;N,A&gt;: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graph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;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length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: A </a:t>
            </a:r>
            <a:r>
              <a:rPr sz="2000" spc="5" dirty="0">
                <a:solidFill>
                  <a:srgbClr val="1F6018"/>
                </a:solidFill>
                <a:latin typeface="UnDotum"/>
                <a:cs typeface="UnDotum"/>
              </a:rPr>
              <a:t>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R</a:t>
            </a:r>
            <a:r>
              <a:rPr sz="1725" spc="7" baseline="28985" dirty="0">
                <a:solidFill>
                  <a:srgbClr val="1F6018"/>
                </a:solidFill>
                <a:latin typeface="Comic Sans MS"/>
                <a:cs typeface="Comic Sans MS"/>
              </a:rPr>
              <a:t>+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)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: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set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of 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edges</a:t>
            </a:r>
            <a:endParaRPr sz="2000">
              <a:latin typeface="Comic Sans MS"/>
              <a:cs typeface="Comic Sans MS"/>
            </a:endParaRPr>
          </a:p>
          <a:p>
            <a:pPr marL="495300" marR="4542790">
              <a:lnSpc>
                <a:spcPct val="100000"/>
              </a:lnSpc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i</a:t>
            </a:r>
            <a:r>
              <a:rPr sz="2000" spc="-10" dirty="0">
                <a:solidFill>
                  <a:srgbClr val="1F6018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i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ti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a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l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isa</a:t>
            </a:r>
            <a:r>
              <a:rPr sz="2000" spc="5" dirty="0">
                <a:solidFill>
                  <a:srgbClr val="1F6018"/>
                </a:solidFill>
                <a:latin typeface="Comic Sans MS"/>
                <a:cs typeface="Comic Sans MS"/>
              </a:rPr>
              <a:t>ti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o</a:t>
            </a:r>
            <a:r>
              <a:rPr sz="2000" spc="-10" dirty="0">
                <a:solidFill>
                  <a:srgbClr val="1F6018"/>
                </a:solidFill>
                <a:latin typeface="Comic Sans MS"/>
                <a:cs typeface="Comic Sans MS"/>
              </a:rPr>
              <a:t>n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}  T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</a:t>
            </a:r>
            <a:r>
              <a:rPr sz="2000" spc="-15" dirty="0">
                <a:solidFill>
                  <a:srgbClr val="1F6018"/>
                </a:solidFill>
                <a:latin typeface="UnDotum"/>
                <a:cs typeface="UnDotum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Ø</a:t>
            </a:r>
            <a:endParaRPr sz="20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B	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{an arbitrary member of</a:t>
            </a:r>
            <a:r>
              <a:rPr sz="2000" spc="-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N}</a:t>
            </a:r>
            <a:endParaRPr sz="20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While B ≠ N</a:t>
            </a:r>
            <a:r>
              <a:rPr sz="2000" spc="-3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do</a:t>
            </a:r>
            <a:endParaRPr sz="2000">
              <a:latin typeface="Comic Sans MS"/>
              <a:cs typeface="Comic Sans MS"/>
            </a:endParaRPr>
          </a:p>
          <a:p>
            <a:pPr marL="1866900" marR="1233805" indent="-9144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find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e =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{u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, v}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of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minimum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length such 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u € B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and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v € N \</a:t>
            </a:r>
            <a:r>
              <a:rPr sz="2000" spc="-5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  <a:p>
            <a:pPr marL="952500" marR="4364990">
              <a:lnSpc>
                <a:spcPct val="100000"/>
              </a:lnSpc>
            </a:pP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υ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{e} 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B </a:t>
            </a:r>
            <a:r>
              <a:rPr sz="2000" dirty="0">
                <a:solidFill>
                  <a:srgbClr val="1F6018"/>
                </a:solidFill>
                <a:latin typeface="UnDotum"/>
                <a:cs typeface="UnDotum"/>
              </a:rPr>
              <a:t>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B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υ</a:t>
            </a:r>
            <a:r>
              <a:rPr sz="2000" b="1" spc="-10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{v}</a:t>
            </a:r>
            <a:endParaRPr sz="20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Return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Comic Sans MS"/>
              <a:cs typeface="Comic Sans MS"/>
            </a:endParaRPr>
          </a:p>
          <a:p>
            <a:pPr marL="419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64C50B"/>
                </a:solidFill>
                <a:latin typeface="Comic Sans MS"/>
                <a:cs typeface="Comic Sans MS"/>
              </a:rPr>
              <a:t>Complexity:</a:t>
            </a:r>
            <a:endParaRPr sz="2800">
              <a:latin typeface="Comic Sans MS"/>
              <a:cs typeface="Comic Sans MS"/>
            </a:endParaRPr>
          </a:p>
          <a:p>
            <a:pPr marL="419100" marR="3755390">
              <a:lnSpc>
                <a:spcPct val="152100"/>
              </a:lnSpc>
            </a:pP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Outer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loop: </a:t>
            </a: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n-1</a:t>
            </a:r>
            <a:r>
              <a:rPr sz="2000" spc="-70" dirty="0">
                <a:solidFill>
                  <a:srgbClr val="2956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times  </a:t>
            </a: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Inner loop: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n times  </a:t>
            </a:r>
            <a:r>
              <a:rPr sz="2000" spc="-5" dirty="0">
                <a:solidFill>
                  <a:srgbClr val="BF0000"/>
                </a:solidFill>
                <a:latin typeface="Comic Sans MS"/>
                <a:cs typeface="Comic Sans MS"/>
              </a:rPr>
              <a:t>O(n</a:t>
            </a:r>
            <a:r>
              <a:rPr sz="1725" spc="-7" baseline="28985" dirty="0">
                <a:solidFill>
                  <a:srgbClr val="BF0000"/>
                </a:solidFill>
                <a:latin typeface="Comic Sans MS"/>
                <a:cs typeface="Comic Sans MS"/>
              </a:rPr>
              <a:t>2</a:t>
            </a:r>
            <a:r>
              <a:rPr sz="2000" spc="-5" dirty="0">
                <a:solidFill>
                  <a:srgbClr val="BF0000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2020" y="34709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7570" y="351155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143510" y="0"/>
                </a:moveTo>
                <a:lnTo>
                  <a:pt x="189646" y="7122"/>
                </a:lnTo>
                <a:lnTo>
                  <a:pt x="229138" y="27106"/>
                </a:lnTo>
                <a:lnTo>
                  <a:pt x="259913" y="57881"/>
                </a:lnTo>
                <a:lnTo>
                  <a:pt x="279897" y="97373"/>
                </a:lnTo>
                <a:lnTo>
                  <a:pt x="287019" y="143510"/>
                </a:lnTo>
                <a:lnTo>
                  <a:pt x="279897" y="189646"/>
                </a:lnTo>
                <a:lnTo>
                  <a:pt x="259913" y="229138"/>
                </a:lnTo>
                <a:lnTo>
                  <a:pt x="229138" y="259913"/>
                </a:lnTo>
                <a:lnTo>
                  <a:pt x="189646" y="279897"/>
                </a:lnTo>
                <a:lnTo>
                  <a:pt x="143510" y="287019"/>
                </a:lnTo>
                <a:lnTo>
                  <a:pt x="97373" y="279897"/>
                </a:lnTo>
                <a:lnTo>
                  <a:pt x="57881" y="259913"/>
                </a:lnTo>
                <a:lnTo>
                  <a:pt x="27106" y="229138"/>
                </a:lnTo>
                <a:lnTo>
                  <a:pt x="7122" y="189646"/>
                </a:lnTo>
                <a:lnTo>
                  <a:pt x="0" y="143510"/>
                </a:lnTo>
                <a:lnTo>
                  <a:pt x="7122" y="97373"/>
                </a:lnTo>
                <a:lnTo>
                  <a:pt x="27106" y="57881"/>
                </a:lnTo>
                <a:lnTo>
                  <a:pt x="57881" y="27106"/>
                </a:lnTo>
                <a:lnTo>
                  <a:pt x="97373" y="7122"/>
                </a:lnTo>
                <a:lnTo>
                  <a:pt x="143510" y="0"/>
                </a:lnTo>
                <a:close/>
              </a:path>
              <a:path w="288289" h="287020">
                <a:moveTo>
                  <a:pt x="0" y="0"/>
                </a:moveTo>
                <a:lnTo>
                  <a:pt x="0" y="0"/>
                </a:lnTo>
              </a:path>
              <a:path w="288289" h="287020">
                <a:moveTo>
                  <a:pt x="288290" y="287019"/>
                </a:moveTo>
                <a:lnTo>
                  <a:pt x="288290" y="2870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0850" y="26784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0050" y="271907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143510" y="0"/>
                </a:moveTo>
                <a:lnTo>
                  <a:pt x="189646" y="7122"/>
                </a:lnTo>
                <a:lnTo>
                  <a:pt x="229138" y="27106"/>
                </a:lnTo>
                <a:lnTo>
                  <a:pt x="259913" y="57881"/>
                </a:lnTo>
                <a:lnTo>
                  <a:pt x="279897" y="97373"/>
                </a:lnTo>
                <a:lnTo>
                  <a:pt x="287019" y="143509"/>
                </a:lnTo>
                <a:lnTo>
                  <a:pt x="279897" y="189646"/>
                </a:lnTo>
                <a:lnTo>
                  <a:pt x="259913" y="229138"/>
                </a:lnTo>
                <a:lnTo>
                  <a:pt x="229138" y="259913"/>
                </a:lnTo>
                <a:lnTo>
                  <a:pt x="189646" y="279897"/>
                </a:lnTo>
                <a:lnTo>
                  <a:pt x="143510" y="287019"/>
                </a:lnTo>
                <a:lnTo>
                  <a:pt x="97373" y="279897"/>
                </a:lnTo>
                <a:lnTo>
                  <a:pt x="57881" y="259913"/>
                </a:lnTo>
                <a:lnTo>
                  <a:pt x="27106" y="229138"/>
                </a:lnTo>
                <a:lnTo>
                  <a:pt x="7122" y="189646"/>
                </a:lnTo>
                <a:lnTo>
                  <a:pt x="0" y="143509"/>
                </a:lnTo>
                <a:lnTo>
                  <a:pt x="7122" y="97373"/>
                </a:lnTo>
                <a:lnTo>
                  <a:pt x="27106" y="57881"/>
                </a:lnTo>
                <a:lnTo>
                  <a:pt x="57881" y="27106"/>
                </a:lnTo>
                <a:lnTo>
                  <a:pt x="97373" y="7122"/>
                </a:lnTo>
                <a:lnTo>
                  <a:pt x="143510" y="0"/>
                </a:lnTo>
                <a:close/>
              </a:path>
              <a:path w="287019" h="287019">
                <a:moveTo>
                  <a:pt x="0" y="0"/>
                </a:moveTo>
                <a:lnTo>
                  <a:pt x="0" y="0"/>
                </a:lnTo>
              </a:path>
              <a:path w="287019" h="287019">
                <a:moveTo>
                  <a:pt x="287019" y="287019"/>
                </a:moveTo>
                <a:lnTo>
                  <a:pt x="287019" y="2870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0850" y="42494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0050" y="428879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19" h="288289">
                <a:moveTo>
                  <a:pt x="143510" y="0"/>
                </a:moveTo>
                <a:lnTo>
                  <a:pt x="189646" y="7254"/>
                </a:lnTo>
                <a:lnTo>
                  <a:pt x="229138" y="27553"/>
                </a:lnTo>
                <a:lnTo>
                  <a:pt x="259913" y="58704"/>
                </a:lnTo>
                <a:lnTo>
                  <a:pt x="279897" y="98511"/>
                </a:lnTo>
                <a:lnTo>
                  <a:pt x="287019" y="144780"/>
                </a:lnTo>
                <a:lnTo>
                  <a:pt x="279897" y="190916"/>
                </a:lnTo>
                <a:lnTo>
                  <a:pt x="259913" y="230408"/>
                </a:lnTo>
                <a:lnTo>
                  <a:pt x="229138" y="261183"/>
                </a:lnTo>
                <a:lnTo>
                  <a:pt x="189646" y="281167"/>
                </a:lnTo>
                <a:lnTo>
                  <a:pt x="143510" y="288290"/>
                </a:lnTo>
                <a:lnTo>
                  <a:pt x="97373" y="281167"/>
                </a:lnTo>
                <a:lnTo>
                  <a:pt x="57881" y="261183"/>
                </a:lnTo>
                <a:lnTo>
                  <a:pt x="27106" y="230408"/>
                </a:lnTo>
                <a:lnTo>
                  <a:pt x="7122" y="190916"/>
                </a:lnTo>
                <a:lnTo>
                  <a:pt x="0" y="144780"/>
                </a:lnTo>
                <a:lnTo>
                  <a:pt x="7122" y="98511"/>
                </a:lnTo>
                <a:lnTo>
                  <a:pt x="27106" y="58704"/>
                </a:lnTo>
                <a:lnTo>
                  <a:pt x="57881" y="27553"/>
                </a:lnTo>
                <a:lnTo>
                  <a:pt x="97373" y="7254"/>
                </a:lnTo>
                <a:lnTo>
                  <a:pt x="143510" y="0"/>
                </a:lnTo>
                <a:close/>
              </a:path>
              <a:path w="287019" h="288289">
                <a:moveTo>
                  <a:pt x="0" y="0"/>
                </a:moveTo>
                <a:lnTo>
                  <a:pt x="0" y="0"/>
                </a:lnTo>
              </a:path>
              <a:path w="287019" h="288289">
                <a:moveTo>
                  <a:pt x="287019" y="288290"/>
                </a:moveTo>
                <a:lnTo>
                  <a:pt x="287019" y="2882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0859" y="263017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8790" y="26695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780" y="0"/>
                </a:moveTo>
                <a:lnTo>
                  <a:pt x="190916" y="7132"/>
                </a:lnTo>
                <a:lnTo>
                  <a:pt x="230408" y="27188"/>
                </a:lnTo>
                <a:lnTo>
                  <a:pt x="261183" y="58155"/>
                </a:lnTo>
                <a:lnTo>
                  <a:pt x="281167" y="98023"/>
                </a:lnTo>
                <a:lnTo>
                  <a:pt x="288289" y="144780"/>
                </a:lnTo>
                <a:lnTo>
                  <a:pt x="281167" y="190916"/>
                </a:lnTo>
                <a:lnTo>
                  <a:pt x="261183" y="230408"/>
                </a:lnTo>
                <a:lnTo>
                  <a:pt x="230408" y="261183"/>
                </a:lnTo>
                <a:lnTo>
                  <a:pt x="190916" y="281167"/>
                </a:lnTo>
                <a:lnTo>
                  <a:pt x="144780" y="288289"/>
                </a:lnTo>
                <a:lnTo>
                  <a:pt x="98511" y="281167"/>
                </a:lnTo>
                <a:lnTo>
                  <a:pt x="58704" y="261183"/>
                </a:lnTo>
                <a:lnTo>
                  <a:pt x="27553" y="230408"/>
                </a:lnTo>
                <a:lnTo>
                  <a:pt x="7254" y="190916"/>
                </a:lnTo>
                <a:lnTo>
                  <a:pt x="0" y="144780"/>
                </a:lnTo>
                <a:lnTo>
                  <a:pt x="7254" y="98023"/>
                </a:lnTo>
                <a:lnTo>
                  <a:pt x="27553" y="58155"/>
                </a:lnTo>
                <a:lnTo>
                  <a:pt x="58704" y="27188"/>
                </a:lnTo>
                <a:lnTo>
                  <a:pt x="98511" y="7132"/>
                </a:lnTo>
                <a:lnTo>
                  <a:pt x="144780" y="0"/>
                </a:lnTo>
                <a:close/>
              </a:path>
              <a:path w="288289" h="288289">
                <a:moveTo>
                  <a:pt x="0" y="0"/>
                </a:moveTo>
                <a:lnTo>
                  <a:pt x="0" y="0"/>
                </a:lnTo>
              </a:path>
              <a:path w="288289" h="288289">
                <a:moveTo>
                  <a:pt x="288289" y="288289"/>
                </a:moveTo>
                <a:lnTo>
                  <a:pt x="288289" y="2882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2450" y="263017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1650" y="2669539"/>
            <a:ext cx="1154430" cy="1080770"/>
          </a:xfrm>
          <a:custGeom>
            <a:avLst/>
            <a:gdLst/>
            <a:ahLst/>
            <a:cxnLst/>
            <a:rect l="l" t="t" r="r" b="b"/>
            <a:pathLst>
              <a:path w="1154429" h="1080770">
                <a:moveTo>
                  <a:pt x="143510" y="0"/>
                </a:moveTo>
                <a:lnTo>
                  <a:pt x="189646" y="7132"/>
                </a:lnTo>
                <a:lnTo>
                  <a:pt x="229138" y="27188"/>
                </a:lnTo>
                <a:lnTo>
                  <a:pt x="259913" y="58155"/>
                </a:lnTo>
                <a:lnTo>
                  <a:pt x="279897" y="98023"/>
                </a:lnTo>
                <a:lnTo>
                  <a:pt x="287020" y="144780"/>
                </a:lnTo>
                <a:lnTo>
                  <a:pt x="279897" y="190916"/>
                </a:lnTo>
                <a:lnTo>
                  <a:pt x="259913" y="230408"/>
                </a:lnTo>
                <a:lnTo>
                  <a:pt x="229138" y="261183"/>
                </a:lnTo>
                <a:lnTo>
                  <a:pt x="189646" y="281167"/>
                </a:lnTo>
                <a:lnTo>
                  <a:pt x="143510" y="288289"/>
                </a:lnTo>
                <a:lnTo>
                  <a:pt x="97373" y="281167"/>
                </a:lnTo>
                <a:lnTo>
                  <a:pt x="57881" y="261183"/>
                </a:lnTo>
                <a:lnTo>
                  <a:pt x="27106" y="230408"/>
                </a:lnTo>
                <a:lnTo>
                  <a:pt x="7122" y="190916"/>
                </a:lnTo>
                <a:lnTo>
                  <a:pt x="0" y="144780"/>
                </a:lnTo>
                <a:lnTo>
                  <a:pt x="7122" y="98023"/>
                </a:lnTo>
                <a:lnTo>
                  <a:pt x="27106" y="58155"/>
                </a:lnTo>
                <a:lnTo>
                  <a:pt x="57881" y="27188"/>
                </a:lnTo>
                <a:lnTo>
                  <a:pt x="97373" y="7132"/>
                </a:lnTo>
                <a:lnTo>
                  <a:pt x="143510" y="0"/>
                </a:lnTo>
                <a:close/>
              </a:path>
              <a:path w="1154429" h="1080770">
                <a:moveTo>
                  <a:pt x="0" y="0"/>
                </a:moveTo>
                <a:lnTo>
                  <a:pt x="0" y="0"/>
                </a:lnTo>
              </a:path>
              <a:path w="1154429" h="1080770">
                <a:moveTo>
                  <a:pt x="287020" y="288289"/>
                </a:moveTo>
                <a:lnTo>
                  <a:pt x="287020" y="288289"/>
                </a:lnTo>
              </a:path>
              <a:path w="1154429" h="1080770">
                <a:moveTo>
                  <a:pt x="1010920" y="792480"/>
                </a:moveTo>
                <a:lnTo>
                  <a:pt x="1057056" y="799602"/>
                </a:lnTo>
                <a:lnTo>
                  <a:pt x="1096548" y="819586"/>
                </a:lnTo>
                <a:lnTo>
                  <a:pt x="1127323" y="850361"/>
                </a:lnTo>
                <a:lnTo>
                  <a:pt x="1147307" y="889853"/>
                </a:lnTo>
                <a:lnTo>
                  <a:pt x="1154429" y="935989"/>
                </a:lnTo>
                <a:lnTo>
                  <a:pt x="1147307" y="982126"/>
                </a:lnTo>
                <a:lnTo>
                  <a:pt x="1127323" y="1021618"/>
                </a:lnTo>
                <a:lnTo>
                  <a:pt x="1096548" y="1052393"/>
                </a:lnTo>
                <a:lnTo>
                  <a:pt x="1057056" y="1072377"/>
                </a:lnTo>
                <a:lnTo>
                  <a:pt x="1010920" y="1079500"/>
                </a:lnTo>
                <a:lnTo>
                  <a:pt x="964163" y="1072377"/>
                </a:lnTo>
                <a:lnTo>
                  <a:pt x="924295" y="1052393"/>
                </a:lnTo>
                <a:lnTo>
                  <a:pt x="893328" y="1021618"/>
                </a:lnTo>
                <a:lnTo>
                  <a:pt x="873272" y="982126"/>
                </a:lnTo>
                <a:lnTo>
                  <a:pt x="866139" y="935989"/>
                </a:lnTo>
                <a:lnTo>
                  <a:pt x="873272" y="889853"/>
                </a:lnTo>
                <a:lnTo>
                  <a:pt x="893328" y="850361"/>
                </a:lnTo>
                <a:lnTo>
                  <a:pt x="924295" y="819586"/>
                </a:lnTo>
                <a:lnTo>
                  <a:pt x="964163" y="799602"/>
                </a:lnTo>
                <a:lnTo>
                  <a:pt x="1010920" y="792480"/>
                </a:lnTo>
                <a:close/>
              </a:path>
              <a:path w="1154429" h="1080770">
                <a:moveTo>
                  <a:pt x="866139" y="792480"/>
                </a:moveTo>
                <a:lnTo>
                  <a:pt x="866139" y="792480"/>
                </a:lnTo>
              </a:path>
              <a:path w="1154429" h="1080770">
                <a:moveTo>
                  <a:pt x="1154429" y="1080770"/>
                </a:moveTo>
                <a:lnTo>
                  <a:pt x="1154429" y="10807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50229" y="424942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84190" y="428879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3510" y="0"/>
                </a:moveTo>
                <a:lnTo>
                  <a:pt x="190266" y="7254"/>
                </a:lnTo>
                <a:lnTo>
                  <a:pt x="230134" y="27553"/>
                </a:lnTo>
                <a:lnTo>
                  <a:pt x="261101" y="58704"/>
                </a:lnTo>
                <a:lnTo>
                  <a:pt x="281157" y="98511"/>
                </a:lnTo>
                <a:lnTo>
                  <a:pt x="288289" y="144780"/>
                </a:lnTo>
                <a:lnTo>
                  <a:pt x="281157" y="190916"/>
                </a:lnTo>
                <a:lnTo>
                  <a:pt x="261101" y="230408"/>
                </a:lnTo>
                <a:lnTo>
                  <a:pt x="230134" y="261183"/>
                </a:lnTo>
                <a:lnTo>
                  <a:pt x="190266" y="281167"/>
                </a:lnTo>
                <a:lnTo>
                  <a:pt x="143510" y="288290"/>
                </a:lnTo>
                <a:lnTo>
                  <a:pt x="97373" y="281167"/>
                </a:lnTo>
                <a:lnTo>
                  <a:pt x="57881" y="261183"/>
                </a:lnTo>
                <a:lnTo>
                  <a:pt x="27106" y="230408"/>
                </a:lnTo>
                <a:lnTo>
                  <a:pt x="7122" y="190916"/>
                </a:lnTo>
                <a:lnTo>
                  <a:pt x="0" y="144780"/>
                </a:lnTo>
                <a:lnTo>
                  <a:pt x="7122" y="98511"/>
                </a:lnTo>
                <a:lnTo>
                  <a:pt x="27106" y="58704"/>
                </a:lnTo>
                <a:lnTo>
                  <a:pt x="57881" y="27553"/>
                </a:lnTo>
                <a:lnTo>
                  <a:pt x="97373" y="7254"/>
                </a:lnTo>
                <a:lnTo>
                  <a:pt x="143510" y="0"/>
                </a:lnTo>
                <a:close/>
              </a:path>
              <a:path w="288289" h="288289">
                <a:moveTo>
                  <a:pt x="0" y="0"/>
                </a:moveTo>
                <a:lnTo>
                  <a:pt x="0" y="0"/>
                </a:lnTo>
              </a:path>
              <a:path w="288289" h="288289">
                <a:moveTo>
                  <a:pt x="288289" y="288290"/>
                </a:moveTo>
                <a:lnTo>
                  <a:pt x="288289" y="2882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37050" y="42494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6250" y="428879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143510" y="0"/>
                </a:moveTo>
                <a:lnTo>
                  <a:pt x="189646" y="7254"/>
                </a:lnTo>
                <a:lnTo>
                  <a:pt x="229138" y="27553"/>
                </a:lnTo>
                <a:lnTo>
                  <a:pt x="259913" y="58704"/>
                </a:lnTo>
                <a:lnTo>
                  <a:pt x="279897" y="98511"/>
                </a:lnTo>
                <a:lnTo>
                  <a:pt x="287020" y="144780"/>
                </a:lnTo>
                <a:lnTo>
                  <a:pt x="279897" y="190916"/>
                </a:lnTo>
                <a:lnTo>
                  <a:pt x="259913" y="230408"/>
                </a:lnTo>
                <a:lnTo>
                  <a:pt x="229138" y="261183"/>
                </a:lnTo>
                <a:lnTo>
                  <a:pt x="189646" y="281167"/>
                </a:lnTo>
                <a:lnTo>
                  <a:pt x="143510" y="288290"/>
                </a:lnTo>
                <a:lnTo>
                  <a:pt x="97373" y="281167"/>
                </a:lnTo>
                <a:lnTo>
                  <a:pt x="57881" y="261183"/>
                </a:lnTo>
                <a:lnTo>
                  <a:pt x="27106" y="230408"/>
                </a:lnTo>
                <a:lnTo>
                  <a:pt x="7122" y="190916"/>
                </a:lnTo>
                <a:lnTo>
                  <a:pt x="0" y="144780"/>
                </a:lnTo>
                <a:lnTo>
                  <a:pt x="7122" y="98511"/>
                </a:lnTo>
                <a:lnTo>
                  <a:pt x="27106" y="58704"/>
                </a:lnTo>
                <a:lnTo>
                  <a:pt x="57881" y="27553"/>
                </a:lnTo>
                <a:lnTo>
                  <a:pt x="97373" y="7254"/>
                </a:lnTo>
                <a:lnTo>
                  <a:pt x="143510" y="0"/>
                </a:lnTo>
                <a:close/>
              </a:path>
              <a:path w="287020" h="288289">
                <a:moveTo>
                  <a:pt x="0" y="0"/>
                </a:moveTo>
                <a:lnTo>
                  <a:pt x="0" y="0"/>
                </a:lnTo>
              </a:path>
              <a:path w="287020" h="288289">
                <a:moveTo>
                  <a:pt x="287020" y="288290"/>
                </a:moveTo>
                <a:lnTo>
                  <a:pt x="287020" y="2882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46170" y="3493770"/>
            <a:ext cx="81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38477" y="2807107"/>
            <a:ext cx="4186554" cy="1699260"/>
            <a:chOff x="2338477" y="2807107"/>
            <a:chExt cx="4186554" cy="1699260"/>
          </a:xfrm>
        </p:grpSpPr>
        <p:sp>
          <p:nvSpPr>
            <p:cNvPr id="18" name="object 18"/>
            <p:cNvSpPr/>
            <p:nvPr/>
          </p:nvSpPr>
          <p:spPr>
            <a:xfrm>
              <a:off x="2343149" y="2811780"/>
              <a:ext cx="1944370" cy="1512570"/>
            </a:xfrm>
            <a:custGeom>
              <a:avLst/>
              <a:gdLst/>
              <a:ahLst/>
              <a:cxnLst/>
              <a:rect l="l" t="t" r="r" b="b"/>
              <a:pathLst>
                <a:path w="1944370" h="1512570">
                  <a:moveTo>
                    <a:pt x="0" y="720090"/>
                  </a:moveTo>
                  <a:lnTo>
                    <a:pt x="648969" y="144780"/>
                  </a:lnTo>
                </a:path>
                <a:path w="1944370" h="1512570">
                  <a:moveTo>
                    <a:pt x="0" y="1008380"/>
                  </a:moveTo>
                  <a:lnTo>
                    <a:pt x="648969" y="1512570"/>
                  </a:lnTo>
                </a:path>
                <a:path w="1944370" h="1512570">
                  <a:moveTo>
                    <a:pt x="721360" y="215900"/>
                  </a:moveTo>
                  <a:lnTo>
                    <a:pt x="721360" y="1512570"/>
                  </a:lnTo>
                </a:path>
                <a:path w="1944370" h="1512570">
                  <a:moveTo>
                    <a:pt x="864869" y="0"/>
                  </a:moveTo>
                  <a:lnTo>
                    <a:pt x="19443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8019" y="4467860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9500" y="0"/>
                  </a:lnTo>
                </a:path>
              </a:pathLst>
            </a:custGeom>
            <a:ln w="76194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5629" y="2811780"/>
              <a:ext cx="3384550" cy="1656080"/>
            </a:xfrm>
            <a:custGeom>
              <a:avLst/>
              <a:gdLst/>
              <a:ahLst/>
              <a:cxnLst/>
              <a:rect l="l" t="t" r="r" b="b"/>
              <a:pathLst>
                <a:path w="3384550" h="1656079">
                  <a:moveTo>
                    <a:pt x="1441449" y="1656080"/>
                  </a:moveTo>
                  <a:lnTo>
                    <a:pt x="2448560" y="1656080"/>
                  </a:lnTo>
                </a:path>
                <a:path w="3384550" h="1656079">
                  <a:moveTo>
                    <a:pt x="1367790" y="144780"/>
                  </a:moveTo>
                  <a:lnTo>
                    <a:pt x="2448560" y="1512570"/>
                  </a:lnTo>
                </a:path>
                <a:path w="3384550" h="1656079">
                  <a:moveTo>
                    <a:pt x="1441449" y="0"/>
                  </a:moveTo>
                  <a:lnTo>
                    <a:pt x="2448560" y="0"/>
                  </a:lnTo>
                </a:path>
                <a:path w="3384550" h="1656079">
                  <a:moveTo>
                    <a:pt x="2592070" y="144780"/>
                  </a:moveTo>
                  <a:lnTo>
                    <a:pt x="2592070" y="1512570"/>
                  </a:lnTo>
                </a:path>
                <a:path w="3384550" h="1656079">
                  <a:moveTo>
                    <a:pt x="2736849" y="72390"/>
                  </a:moveTo>
                  <a:lnTo>
                    <a:pt x="3384550" y="647700"/>
                  </a:lnTo>
                </a:path>
                <a:path w="3384550" h="1656079">
                  <a:moveTo>
                    <a:pt x="2736849" y="1583690"/>
                  </a:moveTo>
                  <a:lnTo>
                    <a:pt x="3384550" y="935990"/>
                  </a:lnTo>
                </a:path>
                <a:path w="3384550" h="1656079">
                  <a:moveTo>
                    <a:pt x="577849" y="721360"/>
                  </a:moveTo>
                  <a:lnTo>
                    <a:pt x="623986" y="728614"/>
                  </a:lnTo>
                  <a:lnTo>
                    <a:pt x="663478" y="748913"/>
                  </a:lnTo>
                  <a:lnTo>
                    <a:pt x="694253" y="780064"/>
                  </a:lnTo>
                  <a:lnTo>
                    <a:pt x="714237" y="819871"/>
                  </a:lnTo>
                  <a:lnTo>
                    <a:pt x="721359" y="866140"/>
                  </a:lnTo>
                  <a:lnTo>
                    <a:pt x="714237" y="912276"/>
                  </a:lnTo>
                  <a:lnTo>
                    <a:pt x="694253" y="951768"/>
                  </a:lnTo>
                  <a:lnTo>
                    <a:pt x="663478" y="982543"/>
                  </a:lnTo>
                  <a:lnTo>
                    <a:pt x="623986" y="1002527"/>
                  </a:lnTo>
                  <a:lnTo>
                    <a:pt x="577849" y="1009650"/>
                  </a:lnTo>
                  <a:lnTo>
                    <a:pt x="531713" y="1002527"/>
                  </a:lnTo>
                  <a:lnTo>
                    <a:pt x="492221" y="982543"/>
                  </a:lnTo>
                  <a:lnTo>
                    <a:pt x="461446" y="951768"/>
                  </a:lnTo>
                  <a:lnTo>
                    <a:pt x="441462" y="912276"/>
                  </a:lnTo>
                  <a:lnTo>
                    <a:pt x="434340" y="866140"/>
                  </a:lnTo>
                  <a:lnTo>
                    <a:pt x="441462" y="819871"/>
                  </a:lnTo>
                  <a:lnTo>
                    <a:pt x="461446" y="780064"/>
                  </a:lnTo>
                  <a:lnTo>
                    <a:pt x="492221" y="748913"/>
                  </a:lnTo>
                  <a:lnTo>
                    <a:pt x="531713" y="728614"/>
                  </a:lnTo>
                  <a:lnTo>
                    <a:pt x="577849" y="721360"/>
                  </a:lnTo>
                  <a:close/>
                </a:path>
                <a:path w="3384550" h="1656079">
                  <a:moveTo>
                    <a:pt x="434340" y="721360"/>
                  </a:moveTo>
                  <a:lnTo>
                    <a:pt x="434340" y="721360"/>
                  </a:lnTo>
                </a:path>
                <a:path w="3384550" h="1656079">
                  <a:moveTo>
                    <a:pt x="722630" y="1009650"/>
                  </a:moveTo>
                  <a:lnTo>
                    <a:pt x="722630" y="1009650"/>
                  </a:lnTo>
                </a:path>
                <a:path w="3384550" h="1656079">
                  <a:moveTo>
                    <a:pt x="720090" y="1008380"/>
                  </a:moveTo>
                  <a:lnTo>
                    <a:pt x="1225549" y="1512570"/>
                  </a:lnTo>
                </a:path>
                <a:path w="3384550" h="1656079">
                  <a:moveTo>
                    <a:pt x="0" y="1512570"/>
                  </a:moveTo>
                  <a:lnTo>
                    <a:pt x="433069" y="1008380"/>
                  </a:lnTo>
                </a:path>
                <a:path w="3384550" h="1656079">
                  <a:moveTo>
                    <a:pt x="648969" y="720090"/>
                  </a:moveTo>
                  <a:lnTo>
                    <a:pt x="1151890" y="14478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34589" y="28448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9820" y="23164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9670" y="23164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3009" y="27216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4909" y="3421379"/>
            <a:ext cx="394335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60720" y="342137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9640" y="3540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6070" y="31800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7929" y="4476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2740" y="37299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10940" y="4476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9140" y="37299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36850" y="339597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4589" y="40436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35400" y="523240"/>
            <a:ext cx="1397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1F6018"/>
                </a:solidFill>
                <a:latin typeface="Comic Sans MS"/>
                <a:cs typeface="Comic Sans MS"/>
              </a:rPr>
              <a:t>E</a:t>
            </a:r>
            <a:r>
              <a:rPr b="0" dirty="0">
                <a:solidFill>
                  <a:srgbClr val="1F6018"/>
                </a:solidFill>
                <a:latin typeface="Comic Sans MS"/>
                <a:cs typeface="Comic Sans MS"/>
              </a:rPr>
              <a:t>x</a:t>
            </a:r>
            <a:r>
              <a:rPr b="0" spc="-5" dirty="0">
                <a:solidFill>
                  <a:srgbClr val="1F6018"/>
                </a:solidFill>
                <a:latin typeface="Comic Sans MS"/>
                <a:cs typeface="Comic Sans MS"/>
              </a:rPr>
              <a:t>am</a:t>
            </a:r>
            <a:r>
              <a:rPr b="0" dirty="0">
                <a:solidFill>
                  <a:srgbClr val="1F6018"/>
                </a:solidFill>
                <a:latin typeface="Comic Sans MS"/>
                <a:cs typeface="Comic Sans MS"/>
              </a:rPr>
              <a:t>p</a:t>
            </a:r>
            <a:r>
              <a:rPr b="0" spc="-10" dirty="0">
                <a:solidFill>
                  <a:srgbClr val="1F6018"/>
                </a:solidFill>
                <a:latin typeface="Comic Sans MS"/>
                <a:cs typeface="Comic Sans MS"/>
              </a:rPr>
              <a:t>l</a:t>
            </a:r>
            <a:r>
              <a:rPr b="0" dirty="0">
                <a:solidFill>
                  <a:srgbClr val="1F6018"/>
                </a:solidFill>
                <a:latin typeface="Comic Sans MS"/>
                <a:cs typeface="Comic Sans MS"/>
              </a:rPr>
              <a:t>e</a:t>
            </a:r>
          </a:p>
        </p:txBody>
      </p:sp>
      <p:sp>
        <p:nvSpPr>
          <p:cNvPr id="36" name="object 36"/>
          <p:cNvSpPr/>
          <p:nvPr/>
        </p:nvSpPr>
        <p:spPr>
          <a:xfrm>
            <a:off x="0" y="5486400"/>
            <a:ext cx="1295400" cy="134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2029" y="337565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7579" y="341502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509" y="0"/>
                </a:moveTo>
                <a:lnTo>
                  <a:pt x="189646" y="7122"/>
                </a:lnTo>
                <a:lnTo>
                  <a:pt x="229138" y="27106"/>
                </a:lnTo>
                <a:lnTo>
                  <a:pt x="259913" y="57881"/>
                </a:lnTo>
                <a:lnTo>
                  <a:pt x="279897" y="97373"/>
                </a:lnTo>
                <a:lnTo>
                  <a:pt x="287019" y="143510"/>
                </a:lnTo>
                <a:lnTo>
                  <a:pt x="279897" y="189646"/>
                </a:lnTo>
                <a:lnTo>
                  <a:pt x="259913" y="229138"/>
                </a:lnTo>
                <a:lnTo>
                  <a:pt x="229138" y="259913"/>
                </a:lnTo>
                <a:lnTo>
                  <a:pt x="189646" y="279897"/>
                </a:lnTo>
                <a:lnTo>
                  <a:pt x="143509" y="287020"/>
                </a:lnTo>
                <a:lnTo>
                  <a:pt x="97373" y="279897"/>
                </a:lnTo>
                <a:lnTo>
                  <a:pt x="57881" y="259913"/>
                </a:lnTo>
                <a:lnTo>
                  <a:pt x="27106" y="229138"/>
                </a:lnTo>
                <a:lnTo>
                  <a:pt x="7122" y="189646"/>
                </a:lnTo>
                <a:lnTo>
                  <a:pt x="0" y="143510"/>
                </a:lnTo>
                <a:lnTo>
                  <a:pt x="7122" y="97373"/>
                </a:lnTo>
                <a:lnTo>
                  <a:pt x="27106" y="57881"/>
                </a:lnTo>
                <a:lnTo>
                  <a:pt x="57881" y="27106"/>
                </a:lnTo>
                <a:lnTo>
                  <a:pt x="97373" y="7122"/>
                </a:lnTo>
                <a:lnTo>
                  <a:pt x="143509" y="0"/>
                </a:lnTo>
                <a:close/>
              </a:path>
              <a:path w="287019" h="287020">
                <a:moveTo>
                  <a:pt x="0" y="0"/>
                </a:moveTo>
                <a:lnTo>
                  <a:pt x="0" y="0"/>
                </a:lnTo>
              </a:path>
              <a:path w="287019" h="287020">
                <a:moveTo>
                  <a:pt x="287019" y="287020"/>
                </a:moveTo>
                <a:lnTo>
                  <a:pt x="287019" y="287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0860" y="258317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8789" y="262382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19">
                <a:moveTo>
                  <a:pt x="144780" y="0"/>
                </a:moveTo>
                <a:lnTo>
                  <a:pt x="190916" y="7122"/>
                </a:lnTo>
                <a:lnTo>
                  <a:pt x="230408" y="27106"/>
                </a:lnTo>
                <a:lnTo>
                  <a:pt x="261183" y="57881"/>
                </a:lnTo>
                <a:lnTo>
                  <a:pt x="281167" y="97373"/>
                </a:lnTo>
                <a:lnTo>
                  <a:pt x="288289" y="143509"/>
                </a:lnTo>
                <a:lnTo>
                  <a:pt x="281167" y="189646"/>
                </a:lnTo>
                <a:lnTo>
                  <a:pt x="261183" y="229138"/>
                </a:lnTo>
                <a:lnTo>
                  <a:pt x="230408" y="259913"/>
                </a:lnTo>
                <a:lnTo>
                  <a:pt x="190916" y="279897"/>
                </a:lnTo>
                <a:lnTo>
                  <a:pt x="144780" y="287019"/>
                </a:lnTo>
                <a:lnTo>
                  <a:pt x="98023" y="279897"/>
                </a:lnTo>
                <a:lnTo>
                  <a:pt x="58155" y="259913"/>
                </a:lnTo>
                <a:lnTo>
                  <a:pt x="27188" y="229138"/>
                </a:lnTo>
                <a:lnTo>
                  <a:pt x="7132" y="189646"/>
                </a:lnTo>
                <a:lnTo>
                  <a:pt x="0" y="143509"/>
                </a:lnTo>
                <a:lnTo>
                  <a:pt x="7132" y="97373"/>
                </a:lnTo>
                <a:lnTo>
                  <a:pt x="27188" y="57881"/>
                </a:lnTo>
                <a:lnTo>
                  <a:pt x="58155" y="27106"/>
                </a:lnTo>
                <a:lnTo>
                  <a:pt x="98023" y="7122"/>
                </a:lnTo>
                <a:lnTo>
                  <a:pt x="144780" y="0"/>
                </a:lnTo>
                <a:close/>
              </a:path>
              <a:path w="288289" h="287019">
                <a:moveTo>
                  <a:pt x="0" y="0"/>
                </a:moveTo>
                <a:lnTo>
                  <a:pt x="0" y="0"/>
                </a:lnTo>
              </a:path>
              <a:path w="288289" h="287019">
                <a:moveTo>
                  <a:pt x="288289" y="287019"/>
                </a:moveTo>
                <a:lnTo>
                  <a:pt x="288289" y="2870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0860" y="415417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8789" y="419354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144780" y="0"/>
                </a:moveTo>
                <a:lnTo>
                  <a:pt x="190916" y="7122"/>
                </a:lnTo>
                <a:lnTo>
                  <a:pt x="230408" y="27106"/>
                </a:lnTo>
                <a:lnTo>
                  <a:pt x="261183" y="57881"/>
                </a:lnTo>
                <a:lnTo>
                  <a:pt x="281167" y="97373"/>
                </a:lnTo>
                <a:lnTo>
                  <a:pt x="288289" y="143510"/>
                </a:lnTo>
                <a:lnTo>
                  <a:pt x="281167" y="189646"/>
                </a:lnTo>
                <a:lnTo>
                  <a:pt x="261183" y="229138"/>
                </a:lnTo>
                <a:lnTo>
                  <a:pt x="230408" y="259913"/>
                </a:lnTo>
                <a:lnTo>
                  <a:pt x="190916" y="279897"/>
                </a:lnTo>
                <a:lnTo>
                  <a:pt x="144780" y="287020"/>
                </a:lnTo>
                <a:lnTo>
                  <a:pt x="98023" y="279897"/>
                </a:lnTo>
                <a:lnTo>
                  <a:pt x="58155" y="259913"/>
                </a:lnTo>
                <a:lnTo>
                  <a:pt x="27188" y="229138"/>
                </a:lnTo>
                <a:lnTo>
                  <a:pt x="7132" y="189646"/>
                </a:lnTo>
                <a:lnTo>
                  <a:pt x="0" y="143510"/>
                </a:lnTo>
                <a:lnTo>
                  <a:pt x="7132" y="97373"/>
                </a:lnTo>
                <a:lnTo>
                  <a:pt x="27188" y="57881"/>
                </a:lnTo>
                <a:lnTo>
                  <a:pt x="58155" y="27106"/>
                </a:lnTo>
                <a:lnTo>
                  <a:pt x="98023" y="7122"/>
                </a:lnTo>
                <a:lnTo>
                  <a:pt x="144780" y="0"/>
                </a:lnTo>
                <a:close/>
              </a:path>
              <a:path w="288289" h="287020">
                <a:moveTo>
                  <a:pt x="0" y="0"/>
                </a:moveTo>
                <a:lnTo>
                  <a:pt x="0" y="0"/>
                </a:lnTo>
              </a:path>
              <a:path w="288289" h="287020">
                <a:moveTo>
                  <a:pt x="288289" y="287020"/>
                </a:moveTo>
                <a:lnTo>
                  <a:pt x="288289" y="287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19600" y="253492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68800" y="2574289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19">
                <a:moveTo>
                  <a:pt x="143510" y="0"/>
                </a:moveTo>
                <a:lnTo>
                  <a:pt x="189646" y="7122"/>
                </a:lnTo>
                <a:lnTo>
                  <a:pt x="229138" y="27106"/>
                </a:lnTo>
                <a:lnTo>
                  <a:pt x="259913" y="57881"/>
                </a:lnTo>
                <a:lnTo>
                  <a:pt x="279897" y="97373"/>
                </a:lnTo>
                <a:lnTo>
                  <a:pt x="287020" y="143510"/>
                </a:lnTo>
                <a:lnTo>
                  <a:pt x="279897" y="189646"/>
                </a:lnTo>
                <a:lnTo>
                  <a:pt x="259913" y="229138"/>
                </a:lnTo>
                <a:lnTo>
                  <a:pt x="229138" y="259913"/>
                </a:lnTo>
                <a:lnTo>
                  <a:pt x="189646" y="279897"/>
                </a:lnTo>
                <a:lnTo>
                  <a:pt x="143510" y="287020"/>
                </a:lnTo>
                <a:lnTo>
                  <a:pt x="97373" y="279897"/>
                </a:lnTo>
                <a:lnTo>
                  <a:pt x="57881" y="259913"/>
                </a:lnTo>
                <a:lnTo>
                  <a:pt x="27106" y="229138"/>
                </a:lnTo>
                <a:lnTo>
                  <a:pt x="7122" y="189646"/>
                </a:lnTo>
                <a:lnTo>
                  <a:pt x="0" y="143510"/>
                </a:lnTo>
                <a:lnTo>
                  <a:pt x="7122" y="97373"/>
                </a:lnTo>
                <a:lnTo>
                  <a:pt x="27106" y="57881"/>
                </a:lnTo>
                <a:lnTo>
                  <a:pt x="57881" y="27106"/>
                </a:lnTo>
                <a:lnTo>
                  <a:pt x="97373" y="7122"/>
                </a:lnTo>
                <a:lnTo>
                  <a:pt x="143510" y="0"/>
                </a:lnTo>
                <a:close/>
              </a:path>
              <a:path w="288289" h="287019">
                <a:moveTo>
                  <a:pt x="0" y="0"/>
                </a:moveTo>
                <a:lnTo>
                  <a:pt x="0" y="0"/>
                </a:lnTo>
              </a:path>
              <a:path w="288289" h="287019">
                <a:moveTo>
                  <a:pt x="288289" y="287020"/>
                </a:moveTo>
                <a:lnTo>
                  <a:pt x="288289" y="287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2459" y="25349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0390" y="2574289"/>
            <a:ext cx="1155700" cy="1079500"/>
          </a:xfrm>
          <a:custGeom>
            <a:avLst/>
            <a:gdLst/>
            <a:ahLst/>
            <a:cxnLst/>
            <a:rect l="l" t="t" r="r" b="b"/>
            <a:pathLst>
              <a:path w="1155700" h="1079500">
                <a:moveTo>
                  <a:pt x="144780" y="0"/>
                </a:moveTo>
                <a:lnTo>
                  <a:pt x="190916" y="7122"/>
                </a:lnTo>
                <a:lnTo>
                  <a:pt x="230408" y="27106"/>
                </a:lnTo>
                <a:lnTo>
                  <a:pt x="261183" y="57881"/>
                </a:lnTo>
                <a:lnTo>
                  <a:pt x="281167" y="97373"/>
                </a:lnTo>
                <a:lnTo>
                  <a:pt x="288289" y="143510"/>
                </a:lnTo>
                <a:lnTo>
                  <a:pt x="281167" y="189646"/>
                </a:lnTo>
                <a:lnTo>
                  <a:pt x="261183" y="229138"/>
                </a:lnTo>
                <a:lnTo>
                  <a:pt x="230408" y="259913"/>
                </a:lnTo>
                <a:lnTo>
                  <a:pt x="190916" y="279897"/>
                </a:lnTo>
                <a:lnTo>
                  <a:pt x="144780" y="287020"/>
                </a:lnTo>
                <a:lnTo>
                  <a:pt x="98511" y="279897"/>
                </a:lnTo>
                <a:lnTo>
                  <a:pt x="58704" y="259913"/>
                </a:lnTo>
                <a:lnTo>
                  <a:pt x="27553" y="229138"/>
                </a:lnTo>
                <a:lnTo>
                  <a:pt x="7254" y="189646"/>
                </a:lnTo>
                <a:lnTo>
                  <a:pt x="0" y="143510"/>
                </a:lnTo>
                <a:lnTo>
                  <a:pt x="7254" y="97373"/>
                </a:lnTo>
                <a:lnTo>
                  <a:pt x="27553" y="57881"/>
                </a:lnTo>
                <a:lnTo>
                  <a:pt x="58704" y="27106"/>
                </a:lnTo>
                <a:lnTo>
                  <a:pt x="98511" y="7122"/>
                </a:lnTo>
                <a:lnTo>
                  <a:pt x="144780" y="0"/>
                </a:lnTo>
                <a:close/>
              </a:path>
              <a:path w="1155700" h="1079500">
                <a:moveTo>
                  <a:pt x="0" y="0"/>
                </a:moveTo>
                <a:lnTo>
                  <a:pt x="0" y="0"/>
                </a:lnTo>
              </a:path>
              <a:path w="1155700" h="1079500">
                <a:moveTo>
                  <a:pt x="288289" y="287020"/>
                </a:moveTo>
                <a:lnTo>
                  <a:pt x="288289" y="287020"/>
                </a:lnTo>
              </a:path>
              <a:path w="1155700" h="1079500">
                <a:moveTo>
                  <a:pt x="1010919" y="792480"/>
                </a:moveTo>
                <a:lnTo>
                  <a:pt x="1057056" y="799602"/>
                </a:lnTo>
                <a:lnTo>
                  <a:pt x="1096548" y="819586"/>
                </a:lnTo>
                <a:lnTo>
                  <a:pt x="1127323" y="850361"/>
                </a:lnTo>
                <a:lnTo>
                  <a:pt x="1147307" y="889853"/>
                </a:lnTo>
                <a:lnTo>
                  <a:pt x="1154430" y="935989"/>
                </a:lnTo>
                <a:lnTo>
                  <a:pt x="1147307" y="982126"/>
                </a:lnTo>
                <a:lnTo>
                  <a:pt x="1127323" y="1021618"/>
                </a:lnTo>
                <a:lnTo>
                  <a:pt x="1096548" y="1052393"/>
                </a:lnTo>
                <a:lnTo>
                  <a:pt x="1057056" y="1072377"/>
                </a:lnTo>
                <a:lnTo>
                  <a:pt x="1010919" y="1079500"/>
                </a:lnTo>
                <a:lnTo>
                  <a:pt x="964783" y="1072377"/>
                </a:lnTo>
                <a:lnTo>
                  <a:pt x="925291" y="1052393"/>
                </a:lnTo>
                <a:lnTo>
                  <a:pt x="894516" y="1021618"/>
                </a:lnTo>
                <a:lnTo>
                  <a:pt x="874532" y="982126"/>
                </a:lnTo>
                <a:lnTo>
                  <a:pt x="867410" y="935989"/>
                </a:lnTo>
                <a:lnTo>
                  <a:pt x="874532" y="889853"/>
                </a:lnTo>
                <a:lnTo>
                  <a:pt x="894516" y="850361"/>
                </a:lnTo>
                <a:lnTo>
                  <a:pt x="925291" y="819586"/>
                </a:lnTo>
                <a:lnTo>
                  <a:pt x="964783" y="799602"/>
                </a:lnTo>
                <a:lnTo>
                  <a:pt x="1010919" y="792480"/>
                </a:lnTo>
                <a:close/>
              </a:path>
              <a:path w="1155700" h="1079500">
                <a:moveTo>
                  <a:pt x="867410" y="792480"/>
                </a:moveTo>
                <a:lnTo>
                  <a:pt x="867410" y="792480"/>
                </a:lnTo>
              </a:path>
              <a:path w="1155700" h="1079500">
                <a:moveTo>
                  <a:pt x="1155700" y="1079500"/>
                </a:moveTo>
                <a:lnTo>
                  <a:pt x="1155700" y="10795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28970" y="4154170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4200" y="419354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143510" y="0"/>
                </a:moveTo>
                <a:lnTo>
                  <a:pt x="189646" y="7122"/>
                </a:lnTo>
                <a:lnTo>
                  <a:pt x="229138" y="27106"/>
                </a:lnTo>
                <a:lnTo>
                  <a:pt x="259913" y="57881"/>
                </a:lnTo>
                <a:lnTo>
                  <a:pt x="279897" y="97373"/>
                </a:lnTo>
                <a:lnTo>
                  <a:pt x="287020" y="143510"/>
                </a:lnTo>
                <a:lnTo>
                  <a:pt x="279897" y="189646"/>
                </a:lnTo>
                <a:lnTo>
                  <a:pt x="259913" y="229138"/>
                </a:lnTo>
                <a:lnTo>
                  <a:pt x="229138" y="259913"/>
                </a:lnTo>
                <a:lnTo>
                  <a:pt x="189646" y="279897"/>
                </a:lnTo>
                <a:lnTo>
                  <a:pt x="143510" y="287020"/>
                </a:lnTo>
                <a:lnTo>
                  <a:pt x="97373" y="279897"/>
                </a:lnTo>
                <a:lnTo>
                  <a:pt x="57881" y="259913"/>
                </a:lnTo>
                <a:lnTo>
                  <a:pt x="27106" y="229138"/>
                </a:lnTo>
                <a:lnTo>
                  <a:pt x="7122" y="189646"/>
                </a:lnTo>
                <a:lnTo>
                  <a:pt x="0" y="143510"/>
                </a:lnTo>
                <a:lnTo>
                  <a:pt x="7122" y="97373"/>
                </a:lnTo>
                <a:lnTo>
                  <a:pt x="27106" y="57881"/>
                </a:lnTo>
                <a:lnTo>
                  <a:pt x="57881" y="27106"/>
                </a:lnTo>
                <a:lnTo>
                  <a:pt x="97373" y="7122"/>
                </a:lnTo>
                <a:lnTo>
                  <a:pt x="143510" y="0"/>
                </a:lnTo>
                <a:close/>
              </a:path>
              <a:path w="288289" h="287020">
                <a:moveTo>
                  <a:pt x="0" y="0"/>
                </a:moveTo>
                <a:lnTo>
                  <a:pt x="0" y="0"/>
                </a:lnTo>
              </a:path>
              <a:path w="288289" h="287020">
                <a:moveTo>
                  <a:pt x="288289" y="287020"/>
                </a:moveTo>
                <a:lnTo>
                  <a:pt x="288289" y="287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17059" y="415417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66259" y="419354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43510" y="0"/>
                </a:moveTo>
                <a:lnTo>
                  <a:pt x="189646" y="7122"/>
                </a:lnTo>
                <a:lnTo>
                  <a:pt x="229138" y="27106"/>
                </a:lnTo>
                <a:lnTo>
                  <a:pt x="259913" y="57881"/>
                </a:lnTo>
                <a:lnTo>
                  <a:pt x="279897" y="97373"/>
                </a:lnTo>
                <a:lnTo>
                  <a:pt x="287019" y="143510"/>
                </a:lnTo>
                <a:lnTo>
                  <a:pt x="279897" y="189646"/>
                </a:lnTo>
                <a:lnTo>
                  <a:pt x="259913" y="229138"/>
                </a:lnTo>
                <a:lnTo>
                  <a:pt x="229138" y="259913"/>
                </a:lnTo>
                <a:lnTo>
                  <a:pt x="189646" y="279897"/>
                </a:lnTo>
                <a:lnTo>
                  <a:pt x="143510" y="287020"/>
                </a:lnTo>
                <a:lnTo>
                  <a:pt x="97373" y="279897"/>
                </a:lnTo>
                <a:lnTo>
                  <a:pt x="57881" y="259913"/>
                </a:lnTo>
                <a:lnTo>
                  <a:pt x="27106" y="229138"/>
                </a:lnTo>
                <a:lnTo>
                  <a:pt x="7122" y="189646"/>
                </a:lnTo>
                <a:lnTo>
                  <a:pt x="0" y="143510"/>
                </a:lnTo>
                <a:lnTo>
                  <a:pt x="7122" y="97373"/>
                </a:lnTo>
                <a:lnTo>
                  <a:pt x="27106" y="57881"/>
                </a:lnTo>
                <a:lnTo>
                  <a:pt x="57881" y="27106"/>
                </a:lnTo>
                <a:lnTo>
                  <a:pt x="97373" y="7122"/>
                </a:lnTo>
                <a:lnTo>
                  <a:pt x="143510" y="0"/>
                </a:lnTo>
                <a:close/>
              </a:path>
              <a:path w="287020" h="287020">
                <a:moveTo>
                  <a:pt x="0" y="0"/>
                </a:moveTo>
                <a:lnTo>
                  <a:pt x="0" y="0"/>
                </a:lnTo>
              </a:path>
              <a:path w="287020" h="287020">
                <a:moveTo>
                  <a:pt x="287019" y="287020"/>
                </a:moveTo>
                <a:lnTo>
                  <a:pt x="287019" y="287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24909" y="3398520"/>
            <a:ext cx="81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85062" y="2677162"/>
            <a:ext cx="4251960" cy="1732280"/>
            <a:chOff x="2385062" y="2677162"/>
            <a:chExt cx="4251960" cy="1732280"/>
          </a:xfrm>
        </p:grpSpPr>
        <p:sp>
          <p:nvSpPr>
            <p:cNvPr id="18" name="object 18"/>
            <p:cNvSpPr/>
            <p:nvPr/>
          </p:nvSpPr>
          <p:spPr>
            <a:xfrm>
              <a:off x="2423160" y="2860040"/>
              <a:ext cx="648970" cy="1369060"/>
            </a:xfrm>
            <a:custGeom>
              <a:avLst/>
              <a:gdLst/>
              <a:ahLst/>
              <a:cxnLst/>
              <a:rect l="l" t="t" r="r" b="b"/>
              <a:pathLst>
                <a:path w="648969" h="1369060">
                  <a:moveTo>
                    <a:pt x="0" y="575310"/>
                  </a:moveTo>
                  <a:lnTo>
                    <a:pt x="648969" y="0"/>
                  </a:lnTo>
                </a:path>
                <a:path w="648969" h="1369060">
                  <a:moveTo>
                    <a:pt x="0" y="863600"/>
                  </a:moveTo>
                  <a:lnTo>
                    <a:pt x="648969" y="1369060"/>
                  </a:lnTo>
                </a:path>
              </a:pathLst>
            </a:custGeom>
            <a:ln w="76194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3250" y="2715260"/>
              <a:ext cx="1224280" cy="1513840"/>
            </a:xfrm>
            <a:custGeom>
              <a:avLst/>
              <a:gdLst/>
              <a:ahLst/>
              <a:cxnLst/>
              <a:rect l="l" t="t" r="r" b="b"/>
              <a:pathLst>
                <a:path w="1224279" h="1513839">
                  <a:moveTo>
                    <a:pt x="0" y="217169"/>
                  </a:moveTo>
                  <a:lnTo>
                    <a:pt x="0" y="1513839"/>
                  </a:lnTo>
                </a:path>
                <a:path w="1224279" h="1513839">
                  <a:moveTo>
                    <a:pt x="144779" y="0"/>
                  </a:moveTo>
                  <a:lnTo>
                    <a:pt x="122427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88030" y="2715260"/>
              <a:ext cx="2376170" cy="1656080"/>
            </a:xfrm>
            <a:custGeom>
              <a:avLst/>
              <a:gdLst/>
              <a:ahLst/>
              <a:cxnLst/>
              <a:rect l="l" t="t" r="r" b="b"/>
              <a:pathLst>
                <a:path w="2376170" h="1656079">
                  <a:moveTo>
                    <a:pt x="0" y="1656079"/>
                  </a:moveTo>
                  <a:lnTo>
                    <a:pt x="1079500" y="1656079"/>
                  </a:lnTo>
                </a:path>
                <a:path w="2376170" h="1656079">
                  <a:moveTo>
                    <a:pt x="1367790" y="1656079"/>
                  </a:moveTo>
                  <a:lnTo>
                    <a:pt x="2376170" y="1656079"/>
                  </a:lnTo>
                </a:path>
                <a:path w="2376170" h="1656079">
                  <a:moveTo>
                    <a:pt x="1295400" y="144779"/>
                  </a:moveTo>
                  <a:lnTo>
                    <a:pt x="2376170" y="1513839"/>
                  </a:lnTo>
                </a:path>
                <a:path w="2376170" h="1656079">
                  <a:moveTo>
                    <a:pt x="1367790" y="0"/>
                  </a:moveTo>
                  <a:lnTo>
                    <a:pt x="2376170" y="0"/>
                  </a:lnTo>
                </a:path>
              </a:pathLst>
            </a:custGeom>
            <a:ln w="76194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07709" y="2860040"/>
              <a:ext cx="0" cy="1369060"/>
            </a:xfrm>
            <a:custGeom>
              <a:avLst/>
              <a:gdLst/>
              <a:ahLst/>
              <a:cxnLst/>
              <a:rect l="l" t="t" r="r" b="b"/>
              <a:pathLst>
                <a:path h="1369060">
                  <a:moveTo>
                    <a:pt x="0" y="0"/>
                  </a:moveTo>
                  <a:lnTo>
                    <a:pt x="0" y="13690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52490" y="2788920"/>
              <a:ext cx="646430" cy="574040"/>
            </a:xfrm>
            <a:custGeom>
              <a:avLst/>
              <a:gdLst/>
              <a:ahLst/>
              <a:cxnLst/>
              <a:rect l="l" t="t" r="r" b="b"/>
              <a:pathLst>
                <a:path w="646429" h="574039">
                  <a:moveTo>
                    <a:pt x="0" y="0"/>
                  </a:moveTo>
                  <a:lnTo>
                    <a:pt x="646430" y="574039"/>
                  </a:lnTo>
                </a:path>
              </a:pathLst>
            </a:custGeom>
            <a:ln w="76194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14369" y="3437890"/>
              <a:ext cx="3384550" cy="862330"/>
            </a:xfrm>
            <a:custGeom>
              <a:avLst/>
              <a:gdLst/>
              <a:ahLst/>
              <a:cxnLst/>
              <a:rect l="l" t="t" r="r" b="b"/>
              <a:pathLst>
                <a:path w="3384550" h="862329">
                  <a:moveTo>
                    <a:pt x="2738120" y="862330"/>
                  </a:moveTo>
                  <a:lnTo>
                    <a:pt x="3384550" y="214630"/>
                  </a:lnTo>
                </a:path>
                <a:path w="3384550" h="862329">
                  <a:moveTo>
                    <a:pt x="579119" y="0"/>
                  </a:moveTo>
                  <a:lnTo>
                    <a:pt x="625256" y="7122"/>
                  </a:lnTo>
                  <a:lnTo>
                    <a:pt x="664748" y="27106"/>
                  </a:lnTo>
                  <a:lnTo>
                    <a:pt x="695523" y="57881"/>
                  </a:lnTo>
                  <a:lnTo>
                    <a:pt x="715507" y="97373"/>
                  </a:lnTo>
                  <a:lnTo>
                    <a:pt x="722630" y="143510"/>
                  </a:lnTo>
                  <a:lnTo>
                    <a:pt x="715507" y="189646"/>
                  </a:lnTo>
                  <a:lnTo>
                    <a:pt x="695523" y="229138"/>
                  </a:lnTo>
                  <a:lnTo>
                    <a:pt x="664748" y="259913"/>
                  </a:lnTo>
                  <a:lnTo>
                    <a:pt x="625256" y="279897"/>
                  </a:lnTo>
                  <a:lnTo>
                    <a:pt x="579119" y="287020"/>
                  </a:lnTo>
                  <a:lnTo>
                    <a:pt x="532851" y="279897"/>
                  </a:lnTo>
                  <a:lnTo>
                    <a:pt x="493044" y="259913"/>
                  </a:lnTo>
                  <a:lnTo>
                    <a:pt x="461893" y="229138"/>
                  </a:lnTo>
                  <a:lnTo>
                    <a:pt x="441594" y="189646"/>
                  </a:lnTo>
                  <a:lnTo>
                    <a:pt x="434340" y="143510"/>
                  </a:lnTo>
                  <a:lnTo>
                    <a:pt x="441594" y="97373"/>
                  </a:lnTo>
                  <a:lnTo>
                    <a:pt x="461893" y="57881"/>
                  </a:lnTo>
                  <a:lnTo>
                    <a:pt x="493044" y="27106"/>
                  </a:lnTo>
                  <a:lnTo>
                    <a:pt x="532851" y="7122"/>
                  </a:lnTo>
                  <a:lnTo>
                    <a:pt x="579119" y="0"/>
                  </a:lnTo>
                  <a:close/>
                </a:path>
                <a:path w="3384550" h="862329">
                  <a:moveTo>
                    <a:pt x="434340" y="0"/>
                  </a:moveTo>
                  <a:lnTo>
                    <a:pt x="434340" y="0"/>
                  </a:lnTo>
                </a:path>
                <a:path w="3384550" h="862329">
                  <a:moveTo>
                    <a:pt x="722630" y="287020"/>
                  </a:moveTo>
                  <a:lnTo>
                    <a:pt x="722630" y="287020"/>
                  </a:lnTo>
                </a:path>
                <a:path w="3384550" h="862329">
                  <a:moveTo>
                    <a:pt x="721359" y="285750"/>
                  </a:moveTo>
                  <a:lnTo>
                    <a:pt x="1225550" y="791210"/>
                  </a:lnTo>
                </a:path>
                <a:path w="3384550" h="862329">
                  <a:moveTo>
                    <a:pt x="0" y="789940"/>
                  </a:moveTo>
                  <a:lnTo>
                    <a:pt x="434340" y="2857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4610" y="2860040"/>
              <a:ext cx="502920" cy="575310"/>
            </a:xfrm>
            <a:custGeom>
              <a:avLst/>
              <a:gdLst/>
              <a:ahLst/>
              <a:cxnLst/>
              <a:rect l="l" t="t" r="r" b="b"/>
              <a:pathLst>
                <a:path w="502920" h="575310">
                  <a:moveTo>
                    <a:pt x="0" y="575310"/>
                  </a:moveTo>
                  <a:lnTo>
                    <a:pt x="502919" y="0"/>
                  </a:lnTo>
                </a:path>
              </a:pathLst>
            </a:custGeom>
            <a:ln w="76194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14600" y="27495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9829" y="22212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8409" y="22212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83020" y="26263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44920" y="3326129"/>
            <a:ext cx="394335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40729" y="33261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19650" y="34455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94809" y="30848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06670" y="4381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2750" y="36334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90950" y="4381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59150" y="36334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5589" y="330072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14600" y="39484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843020" y="523240"/>
            <a:ext cx="1380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1F6018"/>
                </a:solidFill>
                <a:latin typeface="Comic Sans MS"/>
                <a:cs typeface="Comic Sans MS"/>
              </a:rPr>
              <a:t>S</a:t>
            </a:r>
            <a:r>
              <a:rPr b="0" spc="5" dirty="0">
                <a:solidFill>
                  <a:srgbClr val="1F6018"/>
                </a:solidFill>
                <a:latin typeface="Comic Sans MS"/>
                <a:cs typeface="Comic Sans MS"/>
              </a:rPr>
              <a:t>o</a:t>
            </a:r>
            <a:r>
              <a:rPr b="0" spc="-10" dirty="0">
                <a:solidFill>
                  <a:srgbClr val="1F6018"/>
                </a:solidFill>
                <a:latin typeface="Comic Sans MS"/>
                <a:cs typeface="Comic Sans MS"/>
              </a:rPr>
              <a:t>l</a:t>
            </a:r>
            <a:r>
              <a:rPr b="0" spc="-5" dirty="0">
                <a:solidFill>
                  <a:srgbClr val="1F6018"/>
                </a:solidFill>
                <a:latin typeface="Comic Sans MS"/>
                <a:cs typeface="Comic Sans MS"/>
              </a:rPr>
              <a:t>u</a:t>
            </a:r>
            <a:r>
              <a:rPr b="0" spc="-10" dirty="0">
                <a:solidFill>
                  <a:srgbClr val="1F6018"/>
                </a:solidFill>
                <a:latin typeface="Comic Sans MS"/>
                <a:cs typeface="Comic Sans MS"/>
              </a:rPr>
              <a:t>t</a:t>
            </a:r>
            <a:r>
              <a:rPr b="0" dirty="0">
                <a:solidFill>
                  <a:srgbClr val="1F6018"/>
                </a:solidFill>
                <a:latin typeface="Comic Sans MS"/>
                <a:cs typeface="Comic Sans MS"/>
              </a:rPr>
              <a:t>i</a:t>
            </a:r>
            <a:r>
              <a:rPr b="0" spc="-5" dirty="0">
                <a:solidFill>
                  <a:srgbClr val="1F6018"/>
                </a:solidFill>
                <a:latin typeface="Comic Sans MS"/>
                <a:cs typeface="Comic Sans MS"/>
              </a:rPr>
              <a:t>on</a:t>
            </a:r>
          </a:p>
        </p:txBody>
      </p:sp>
      <p:sp>
        <p:nvSpPr>
          <p:cNvPr id="40" name="object 40"/>
          <p:cNvSpPr/>
          <p:nvPr/>
        </p:nvSpPr>
        <p:spPr>
          <a:xfrm>
            <a:off x="0" y="5486400"/>
            <a:ext cx="1295400" cy="134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598409" cy="963930"/>
          </a:xfrm>
          <a:prstGeom prst="rect">
            <a:avLst/>
          </a:prstGeom>
          <a:ln w="57146">
            <a:solidFill>
              <a:srgbClr val="333399"/>
            </a:solidFill>
          </a:ln>
        </p:spPr>
        <p:txBody>
          <a:bodyPr vert="horz" wrap="square" lIns="0" tIns="267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10"/>
              </a:spcBef>
            </a:pPr>
            <a:r>
              <a:rPr spc="-10" dirty="0">
                <a:solidFill>
                  <a:srgbClr val="1F6018"/>
                </a:solidFill>
              </a:rPr>
              <a:t>Minimum </a:t>
            </a:r>
            <a:r>
              <a:rPr spc="-5" dirty="0">
                <a:solidFill>
                  <a:srgbClr val="1F6018"/>
                </a:solidFill>
              </a:rPr>
              <a:t>Connector</a:t>
            </a:r>
            <a:r>
              <a:rPr spc="-15" dirty="0">
                <a:solidFill>
                  <a:srgbClr val="1F6018"/>
                </a:solidFill>
              </a:rPr>
              <a:t> </a:t>
            </a:r>
            <a:r>
              <a:rPr spc="-5" dirty="0">
                <a:solidFill>
                  <a:srgbClr val="1F6018"/>
                </a:solidFill>
              </a:rPr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752600"/>
            <a:ext cx="4123690" cy="4629150"/>
          </a:xfrm>
          <a:custGeom>
            <a:avLst/>
            <a:gdLst/>
            <a:ahLst/>
            <a:cxnLst/>
            <a:rect l="l" t="t" r="r" b="b"/>
            <a:pathLst>
              <a:path w="4123690" h="4629150">
                <a:moveTo>
                  <a:pt x="0" y="0"/>
                </a:moveTo>
                <a:lnTo>
                  <a:pt x="4123690" y="0"/>
                </a:lnTo>
                <a:lnTo>
                  <a:pt x="4123690" y="4629150"/>
                </a:lnTo>
                <a:lnTo>
                  <a:pt x="0" y="4629150"/>
                </a:lnTo>
                <a:lnTo>
                  <a:pt x="0" y="0"/>
                </a:lnTo>
                <a:close/>
              </a:path>
              <a:path w="4123690" h="4629150">
                <a:moveTo>
                  <a:pt x="0" y="0"/>
                </a:moveTo>
                <a:lnTo>
                  <a:pt x="0" y="0"/>
                </a:lnTo>
              </a:path>
              <a:path w="4123690" h="4629150">
                <a:moveTo>
                  <a:pt x="4123690" y="4629150"/>
                </a:moveTo>
                <a:lnTo>
                  <a:pt x="4123690" y="4629150"/>
                </a:lnTo>
              </a:path>
            </a:pathLst>
          </a:custGeom>
          <a:ln w="1904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Kruskal’s</a:t>
            </a:r>
            <a:r>
              <a:rPr spc="-20" dirty="0"/>
              <a:t> </a:t>
            </a:r>
            <a:r>
              <a:rPr spc="-5" dirty="0"/>
              <a:t>algorithm</a:t>
            </a:r>
          </a:p>
          <a:p>
            <a:pPr marL="492759" marR="178435" indent="-480059">
              <a:lnSpc>
                <a:spcPct val="100000"/>
              </a:lnSpc>
              <a:spcBef>
                <a:spcPts val="217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000" b="0" spc="-5" dirty="0">
                <a:latin typeface="Comic Sans MS"/>
                <a:cs typeface="Comic Sans MS"/>
              </a:rPr>
              <a:t>Select the shortest edge </a:t>
            </a:r>
            <a:r>
              <a:rPr sz="2000" b="0" dirty="0">
                <a:latin typeface="Comic Sans MS"/>
                <a:cs typeface="Comic Sans MS"/>
              </a:rPr>
              <a:t>in  a</a:t>
            </a:r>
            <a:r>
              <a:rPr sz="2000" b="0" spc="-10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network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1F6018"/>
              </a:buClr>
              <a:buFont typeface="Comic Sans MS"/>
              <a:buAutoNum type="arabicPeriod"/>
            </a:pPr>
            <a:endParaRPr sz="2000">
              <a:latin typeface="Comic Sans MS"/>
              <a:cs typeface="Comic Sans MS"/>
            </a:endParaRPr>
          </a:p>
          <a:p>
            <a:pPr marL="492759" marR="5080" indent="-480059">
              <a:lnSpc>
                <a:spcPct val="100000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000" b="0" spc="-5" dirty="0">
                <a:latin typeface="Comic Sans MS"/>
                <a:cs typeface="Comic Sans MS"/>
              </a:rPr>
              <a:t>Select the next shortest  edge which does not create </a:t>
            </a:r>
            <a:r>
              <a:rPr sz="2000" b="0" dirty="0">
                <a:latin typeface="Comic Sans MS"/>
                <a:cs typeface="Comic Sans MS"/>
              </a:rPr>
              <a:t>a  cycle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F6018"/>
              </a:buClr>
              <a:buFont typeface="Comic Sans MS"/>
              <a:buAutoNum type="arabicPeriod"/>
            </a:pPr>
            <a:endParaRPr sz="2000">
              <a:latin typeface="Comic Sans MS"/>
              <a:cs typeface="Comic Sans MS"/>
            </a:endParaRPr>
          </a:p>
          <a:p>
            <a:pPr marL="492759" marR="860425" indent="-480059">
              <a:lnSpc>
                <a:spcPct val="100000"/>
              </a:lnSpc>
              <a:buAutoNum type="arabicPeriod"/>
              <a:tabLst>
                <a:tab pos="492125" algn="l"/>
                <a:tab pos="492759" algn="l"/>
              </a:tabLst>
            </a:pPr>
            <a:r>
              <a:rPr sz="2000" b="0" spc="-5" dirty="0">
                <a:latin typeface="Comic Sans MS"/>
                <a:cs typeface="Comic Sans MS"/>
              </a:rPr>
              <a:t>Repeat step </a:t>
            </a:r>
            <a:r>
              <a:rPr sz="2000" b="0" dirty="0">
                <a:latin typeface="Comic Sans MS"/>
                <a:cs typeface="Comic Sans MS"/>
              </a:rPr>
              <a:t>2 </a:t>
            </a:r>
            <a:r>
              <a:rPr sz="2000" b="0" spc="-5" dirty="0">
                <a:latin typeface="Comic Sans MS"/>
                <a:cs typeface="Comic Sans MS"/>
              </a:rPr>
              <a:t>until all  vertices have been  connected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1752600"/>
            <a:ext cx="4019550" cy="4629150"/>
          </a:xfrm>
          <a:custGeom>
            <a:avLst/>
            <a:gdLst/>
            <a:ahLst/>
            <a:cxnLst/>
            <a:rect l="l" t="t" r="r" b="b"/>
            <a:pathLst>
              <a:path w="4019550" h="4629150">
                <a:moveTo>
                  <a:pt x="0" y="0"/>
                </a:moveTo>
                <a:lnTo>
                  <a:pt x="4019550" y="0"/>
                </a:lnTo>
                <a:lnTo>
                  <a:pt x="4019550" y="4629150"/>
                </a:lnTo>
                <a:lnTo>
                  <a:pt x="0" y="4629150"/>
                </a:lnTo>
                <a:lnTo>
                  <a:pt x="0" y="0"/>
                </a:lnTo>
                <a:close/>
              </a:path>
              <a:path w="4019550" h="4629150">
                <a:moveTo>
                  <a:pt x="0" y="0"/>
                </a:moveTo>
                <a:lnTo>
                  <a:pt x="0" y="0"/>
                </a:lnTo>
              </a:path>
              <a:path w="4019550" h="4629150">
                <a:moveTo>
                  <a:pt x="4019550" y="4629150"/>
                </a:moveTo>
                <a:lnTo>
                  <a:pt x="4019550" y="4629150"/>
                </a:lnTo>
              </a:path>
            </a:pathLst>
          </a:custGeom>
          <a:ln w="1904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Prim’s</a:t>
            </a:r>
            <a:r>
              <a:rPr spc="-10" dirty="0"/>
              <a:t> </a:t>
            </a:r>
            <a:r>
              <a:rPr spc="-5" dirty="0"/>
              <a:t>algorithm</a:t>
            </a:r>
          </a:p>
          <a:p>
            <a:pPr marL="478155" indent="-478155">
              <a:lnSpc>
                <a:spcPct val="100000"/>
              </a:lnSpc>
              <a:spcBef>
                <a:spcPts val="2170"/>
              </a:spcBef>
              <a:buAutoNum type="arabicPeriod"/>
              <a:tabLst>
                <a:tab pos="478155" algn="l"/>
                <a:tab pos="478790" algn="l"/>
              </a:tabLst>
            </a:pPr>
            <a:r>
              <a:rPr sz="2000" b="0" spc="-5" dirty="0">
                <a:latin typeface="Comic Sans MS"/>
                <a:cs typeface="Comic Sans MS"/>
              </a:rPr>
              <a:t>Select any vertex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1F6018"/>
              </a:buClr>
              <a:buFont typeface="Comic Sans MS"/>
              <a:buAutoNum type="arabicPeriod"/>
            </a:pPr>
            <a:endParaRPr sz="2000">
              <a:latin typeface="Comic Sans MS"/>
              <a:cs typeface="Comic Sans MS"/>
            </a:endParaRPr>
          </a:p>
          <a:p>
            <a:pPr marL="478155" marR="5080" indent="-478155">
              <a:lnSpc>
                <a:spcPct val="100000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2000" b="0" spc="-5" dirty="0">
                <a:latin typeface="Comic Sans MS"/>
                <a:cs typeface="Comic Sans MS"/>
              </a:rPr>
              <a:t>Select the shortest </a:t>
            </a:r>
            <a:r>
              <a:rPr sz="2000" b="0" dirty="0">
                <a:latin typeface="Comic Sans MS"/>
                <a:cs typeface="Comic Sans MS"/>
              </a:rPr>
              <a:t>edge  </a:t>
            </a:r>
            <a:r>
              <a:rPr sz="2000" b="0" spc="-5" dirty="0">
                <a:latin typeface="Comic Sans MS"/>
                <a:cs typeface="Comic Sans MS"/>
              </a:rPr>
              <a:t>connected </a:t>
            </a:r>
            <a:r>
              <a:rPr sz="2000" b="0" dirty="0">
                <a:latin typeface="Comic Sans MS"/>
                <a:cs typeface="Comic Sans MS"/>
              </a:rPr>
              <a:t>to </a:t>
            </a:r>
            <a:r>
              <a:rPr sz="2000" b="0" spc="-5" dirty="0">
                <a:latin typeface="Comic Sans MS"/>
                <a:cs typeface="Comic Sans MS"/>
              </a:rPr>
              <a:t>that</a:t>
            </a:r>
            <a:r>
              <a:rPr sz="2000" b="0" spc="-40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vertex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F6018"/>
              </a:buClr>
              <a:buFont typeface="Comic Sans MS"/>
              <a:buAutoNum type="arabicPeriod"/>
            </a:pPr>
            <a:endParaRPr sz="2000">
              <a:latin typeface="Comic Sans MS"/>
              <a:cs typeface="Comic Sans MS"/>
            </a:endParaRPr>
          </a:p>
          <a:p>
            <a:pPr marL="478155" marR="5715" indent="-478155">
              <a:lnSpc>
                <a:spcPct val="100000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2000" b="0" spc="-5" dirty="0">
                <a:latin typeface="Comic Sans MS"/>
                <a:cs typeface="Comic Sans MS"/>
              </a:rPr>
              <a:t>Select the shortest </a:t>
            </a:r>
            <a:r>
              <a:rPr sz="2000" b="0" dirty="0">
                <a:latin typeface="Comic Sans MS"/>
                <a:cs typeface="Comic Sans MS"/>
              </a:rPr>
              <a:t>edge  </a:t>
            </a:r>
            <a:r>
              <a:rPr sz="2000" b="0" spc="-5" dirty="0">
                <a:latin typeface="Comic Sans MS"/>
                <a:cs typeface="Comic Sans MS"/>
              </a:rPr>
              <a:t>connected </a:t>
            </a:r>
            <a:r>
              <a:rPr sz="2000" b="0" dirty="0">
                <a:latin typeface="Comic Sans MS"/>
                <a:cs typeface="Comic Sans MS"/>
              </a:rPr>
              <a:t>to </a:t>
            </a:r>
            <a:r>
              <a:rPr sz="2000" b="0" spc="-5" dirty="0">
                <a:latin typeface="Comic Sans MS"/>
                <a:cs typeface="Comic Sans MS"/>
              </a:rPr>
              <a:t>any vertex  already</a:t>
            </a:r>
            <a:r>
              <a:rPr sz="2000" b="0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connected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6018"/>
              </a:buClr>
              <a:buFont typeface="Comic Sans MS"/>
              <a:buAutoNum type="arabicPeriod"/>
            </a:pPr>
            <a:endParaRPr sz="2000">
              <a:latin typeface="Comic Sans MS"/>
              <a:cs typeface="Comic Sans MS"/>
            </a:endParaRPr>
          </a:p>
          <a:p>
            <a:pPr marL="478155" marR="406400" indent="-478155">
              <a:lnSpc>
                <a:spcPct val="100000"/>
              </a:lnSpc>
              <a:buAutoNum type="arabicPeriod"/>
              <a:tabLst>
                <a:tab pos="478155" algn="l"/>
                <a:tab pos="478790" algn="l"/>
              </a:tabLst>
            </a:pPr>
            <a:r>
              <a:rPr sz="2000" b="0" spc="-5" dirty="0">
                <a:latin typeface="Comic Sans MS"/>
                <a:cs typeface="Comic Sans MS"/>
              </a:rPr>
              <a:t>Repeat step </a:t>
            </a:r>
            <a:r>
              <a:rPr sz="2000" b="0" dirty="0">
                <a:latin typeface="Comic Sans MS"/>
                <a:cs typeface="Comic Sans MS"/>
              </a:rPr>
              <a:t>3 until</a:t>
            </a:r>
            <a:r>
              <a:rPr sz="2000" b="0" spc="-50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all  vertices have been  connected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486400"/>
            <a:ext cx="12954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5550" y="2275839"/>
              <a:ext cx="984250" cy="984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04330" y="538480"/>
              <a:ext cx="982979" cy="9829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3739" y="4538979"/>
              <a:ext cx="982980" cy="9829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450" y="5673090"/>
              <a:ext cx="982979" cy="9829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6870" y="2588259"/>
            <a:ext cx="3905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10" dirty="0">
                <a:solidFill>
                  <a:srgbClr val="1F6018"/>
                </a:solidFill>
                <a:latin typeface="Arial"/>
                <a:cs typeface="Arial"/>
              </a:rPr>
              <a:t>Thank</a:t>
            </a:r>
            <a:r>
              <a:rPr sz="5400" i="1" spc="-100" dirty="0">
                <a:solidFill>
                  <a:srgbClr val="1F6018"/>
                </a:solidFill>
                <a:latin typeface="Arial"/>
                <a:cs typeface="Arial"/>
              </a:rPr>
              <a:t> </a:t>
            </a:r>
            <a:r>
              <a:rPr sz="5400" i="1" spc="-5" dirty="0">
                <a:solidFill>
                  <a:srgbClr val="1F6018"/>
                </a:solidFill>
                <a:latin typeface="Arial"/>
                <a:cs typeface="Arial"/>
              </a:rPr>
              <a:t>you!!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276850"/>
            <a:ext cx="1295400" cy="1568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250" y="4493259"/>
            <a:ext cx="306070" cy="303530"/>
          </a:xfrm>
          <a:custGeom>
            <a:avLst/>
            <a:gdLst/>
            <a:ahLst/>
            <a:cxnLst/>
            <a:rect l="l" t="t" r="r" b="b"/>
            <a:pathLst>
              <a:path w="306069" h="303529">
                <a:moveTo>
                  <a:pt x="152400" y="0"/>
                </a:moveTo>
                <a:lnTo>
                  <a:pt x="202031" y="7548"/>
                </a:lnTo>
                <a:lnTo>
                  <a:pt x="244348" y="28691"/>
                </a:lnTo>
                <a:lnTo>
                  <a:pt x="277215" y="61173"/>
                </a:lnTo>
                <a:lnTo>
                  <a:pt x="298500" y="102737"/>
                </a:lnTo>
                <a:lnTo>
                  <a:pt x="306069" y="151129"/>
                </a:lnTo>
                <a:lnTo>
                  <a:pt x="298500" y="199522"/>
                </a:lnTo>
                <a:lnTo>
                  <a:pt x="277215" y="241086"/>
                </a:lnTo>
                <a:lnTo>
                  <a:pt x="244348" y="273568"/>
                </a:lnTo>
                <a:lnTo>
                  <a:pt x="202031" y="294711"/>
                </a:lnTo>
                <a:lnTo>
                  <a:pt x="152400" y="302259"/>
                </a:lnTo>
                <a:lnTo>
                  <a:pt x="103388" y="294711"/>
                </a:lnTo>
                <a:lnTo>
                  <a:pt x="61447" y="273568"/>
                </a:lnTo>
                <a:lnTo>
                  <a:pt x="28773" y="241086"/>
                </a:lnTo>
                <a:lnTo>
                  <a:pt x="7559" y="199522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w="306069" h="303529">
                <a:moveTo>
                  <a:pt x="0" y="0"/>
                </a:moveTo>
                <a:lnTo>
                  <a:pt x="0" y="0"/>
                </a:lnTo>
              </a:path>
              <a:path w="306069" h="303529">
                <a:moveTo>
                  <a:pt x="306069" y="303529"/>
                </a:moveTo>
                <a:lnTo>
                  <a:pt x="306069" y="303529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6250" y="5177790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5177790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4450" y="4491990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8650" y="479805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6850" y="479805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1050" y="464565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1050" y="533145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4850" y="4721859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09600" y="0"/>
                </a:lnTo>
              </a:path>
              <a:path w="685800" h="457200">
                <a:moveTo>
                  <a:pt x="76200" y="0"/>
                </a:moveTo>
                <a:lnTo>
                  <a:pt x="685800" y="457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2100" y="5594350"/>
            <a:ext cx="1510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connected,  undirected  graph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5320" y="449199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69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69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69" y="302260"/>
                </a:lnTo>
                <a:lnTo>
                  <a:pt x="104038" y="294833"/>
                </a:lnTo>
                <a:lnTo>
                  <a:pt x="61721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2" y="28691"/>
                </a:lnTo>
                <a:lnTo>
                  <a:pt x="104038" y="7548"/>
                </a:lnTo>
                <a:lnTo>
                  <a:pt x="153669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7340" y="303530"/>
                </a:moveTo>
                <a:lnTo>
                  <a:pt x="307340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152400"/>
                </a:moveTo>
                <a:lnTo>
                  <a:pt x="838200" y="1524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9320" y="449199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2400" y="0"/>
                </a:moveTo>
                <a:lnTo>
                  <a:pt x="202031" y="7548"/>
                </a:lnTo>
                <a:lnTo>
                  <a:pt x="244348" y="28691"/>
                </a:lnTo>
                <a:lnTo>
                  <a:pt x="277215" y="61173"/>
                </a:lnTo>
                <a:lnTo>
                  <a:pt x="298500" y="102737"/>
                </a:lnTo>
                <a:lnTo>
                  <a:pt x="306069" y="151130"/>
                </a:lnTo>
                <a:lnTo>
                  <a:pt x="298500" y="200009"/>
                </a:lnTo>
                <a:lnTo>
                  <a:pt x="277215" y="241635"/>
                </a:lnTo>
                <a:lnTo>
                  <a:pt x="244348" y="273933"/>
                </a:lnTo>
                <a:lnTo>
                  <a:pt x="202031" y="294833"/>
                </a:lnTo>
                <a:lnTo>
                  <a:pt x="152400" y="302260"/>
                </a:lnTo>
                <a:lnTo>
                  <a:pt x="103388" y="294833"/>
                </a:lnTo>
                <a:lnTo>
                  <a:pt x="61447" y="273933"/>
                </a:lnTo>
                <a:lnTo>
                  <a:pt x="28773" y="241635"/>
                </a:lnTo>
                <a:lnTo>
                  <a:pt x="7559" y="200009"/>
                </a:lnTo>
                <a:lnTo>
                  <a:pt x="0" y="151130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69" y="303530"/>
                </a:moveTo>
                <a:lnTo>
                  <a:pt x="306069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89329" y="685800"/>
                </a:moveTo>
                <a:lnTo>
                  <a:pt x="1038341" y="693359"/>
                </a:lnTo>
                <a:lnTo>
                  <a:pt x="1080282" y="714573"/>
                </a:lnTo>
                <a:lnTo>
                  <a:pt x="1112956" y="747247"/>
                </a:lnTo>
                <a:lnTo>
                  <a:pt x="1134170" y="789188"/>
                </a:lnTo>
                <a:lnTo>
                  <a:pt x="1141729" y="838200"/>
                </a:lnTo>
                <a:lnTo>
                  <a:pt x="1134170" y="887211"/>
                </a:lnTo>
                <a:lnTo>
                  <a:pt x="1112956" y="929152"/>
                </a:lnTo>
                <a:lnTo>
                  <a:pt x="1080282" y="961826"/>
                </a:lnTo>
                <a:lnTo>
                  <a:pt x="1038341" y="983040"/>
                </a:lnTo>
                <a:lnTo>
                  <a:pt x="989329" y="990600"/>
                </a:lnTo>
                <a:lnTo>
                  <a:pt x="940937" y="983040"/>
                </a:lnTo>
                <a:lnTo>
                  <a:pt x="899373" y="961826"/>
                </a:lnTo>
                <a:lnTo>
                  <a:pt x="866891" y="929152"/>
                </a:lnTo>
                <a:lnTo>
                  <a:pt x="845748" y="887211"/>
                </a:lnTo>
                <a:lnTo>
                  <a:pt x="838200" y="838200"/>
                </a:lnTo>
                <a:lnTo>
                  <a:pt x="845748" y="789188"/>
                </a:lnTo>
                <a:lnTo>
                  <a:pt x="866891" y="747247"/>
                </a:lnTo>
                <a:lnTo>
                  <a:pt x="899373" y="714573"/>
                </a:lnTo>
                <a:lnTo>
                  <a:pt x="940937" y="693359"/>
                </a:lnTo>
                <a:lnTo>
                  <a:pt x="989329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304800" y="838200"/>
                </a:moveTo>
                <a:lnTo>
                  <a:pt x="838200" y="838200"/>
                </a:lnTo>
              </a:path>
              <a:path w="1143000" h="990600">
                <a:moveTo>
                  <a:pt x="989329" y="1270"/>
                </a:moveTo>
                <a:lnTo>
                  <a:pt x="1038341" y="8829"/>
                </a:lnTo>
                <a:lnTo>
                  <a:pt x="1080282" y="30043"/>
                </a:lnTo>
                <a:lnTo>
                  <a:pt x="1112956" y="62717"/>
                </a:lnTo>
                <a:lnTo>
                  <a:pt x="1134170" y="104658"/>
                </a:lnTo>
                <a:lnTo>
                  <a:pt x="1141729" y="153670"/>
                </a:lnTo>
                <a:lnTo>
                  <a:pt x="1134170" y="202549"/>
                </a:lnTo>
                <a:lnTo>
                  <a:pt x="1112956" y="244175"/>
                </a:lnTo>
                <a:lnTo>
                  <a:pt x="1080282" y="276473"/>
                </a:lnTo>
                <a:lnTo>
                  <a:pt x="1038341" y="297373"/>
                </a:lnTo>
                <a:lnTo>
                  <a:pt x="989329" y="304800"/>
                </a:lnTo>
                <a:lnTo>
                  <a:pt x="940937" y="297373"/>
                </a:lnTo>
                <a:lnTo>
                  <a:pt x="899373" y="276473"/>
                </a:lnTo>
                <a:lnTo>
                  <a:pt x="866891" y="244175"/>
                </a:lnTo>
                <a:lnTo>
                  <a:pt x="845748" y="202549"/>
                </a:lnTo>
                <a:lnTo>
                  <a:pt x="838200" y="153670"/>
                </a:lnTo>
                <a:lnTo>
                  <a:pt x="845748" y="104658"/>
                </a:lnTo>
                <a:lnTo>
                  <a:pt x="866891" y="62717"/>
                </a:lnTo>
                <a:lnTo>
                  <a:pt x="899373" y="30043"/>
                </a:lnTo>
                <a:lnTo>
                  <a:pt x="940937" y="8829"/>
                </a:lnTo>
                <a:lnTo>
                  <a:pt x="989329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228600" y="685800"/>
                </a:moveTo>
                <a:lnTo>
                  <a:pt x="838200" y="2286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7120" y="449199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69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69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69" y="302260"/>
                </a:lnTo>
                <a:lnTo>
                  <a:pt x="104038" y="294833"/>
                </a:lnTo>
                <a:lnTo>
                  <a:pt x="61721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1" y="28691"/>
                </a:lnTo>
                <a:lnTo>
                  <a:pt x="104038" y="7548"/>
                </a:lnTo>
                <a:lnTo>
                  <a:pt x="153669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69" y="303530"/>
                </a:moveTo>
                <a:lnTo>
                  <a:pt x="306069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228600"/>
                </a:moveTo>
                <a:lnTo>
                  <a:pt x="914400" y="6858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4919" y="449199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70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70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70" y="302260"/>
                </a:lnTo>
                <a:lnTo>
                  <a:pt x="104038" y="294833"/>
                </a:lnTo>
                <a:lnTo>
                  <a:pt x="61722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2" y="28691"/>
                </a:lnTo>
                <a:lnTo>
                  <a:pt x="104038" y="7548"/>
                </a:lnTo>
                <a:lnTo>
                  <a:pt x="153670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70" y="303530"/>
                </a:moveTo>
                <a:lnTo>
                  <a:pt x="306070" y="30353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152400"/>
                </a:moveTo>
                <a:lnTo>
                  <a:pt x="838200" y="152400"/>
                </a:lnTo>
              </a:path>
              <a:path w="1143000" h="990600">
                <a:moveTo>
                  <a:pt x="151129" y="685800"/>
                </a:moveTo>
                <a:lnTo>
                  <a:pt x="200141" y="693359"/>
                </a:lnTo>
                <a:lnTo>
                  <a:pt x="242082" y="714573"/>
                </a:lnTo>
                <a:lnTo>
                  <a:pt x="274756" y="747247"/>
                </a:lnTo>
                <a:lnTo>
                  <a:pt x="295970" y="789188"/>
                </a:lnTo>
                <a:lnTo>
                  <a:pt x="303529" y="838200"/>
                </a:lnTo>
                <a:lnTo>
                  <a:pt x="295970" y="887211"/>
                </a:lnTo>
                <a:lnTo>
                  <a:pt x="274756" y="929152"/>
                </a:lnTo>
                <a:lnTo>
                  <a:pt x="242082" y="961826"/>
                </a:lnTo>
                <a:lnTo>
                  <a:pt x="200141" y="983040"/>
                </a:lnTo>
                <a:lnTo>
                  <a:pt x="151129" y="990600"/>
                </a:lnTo>
                <a:lnTo>
                  <a:pt x="102737" y="983040"/>
                </a:lnTo>
                <a:lnTo>
                  <a:pt x="61173" y="961826"/>
                </a:lnTo>
                <a:lnTo>
                  <a:pt x="28691" y="929152"/>
                </a:lnTo>
                <a:lnTo>
                  <a:pt x="7548" y="887211"/>
                </a:lnTo>
                <a:lnTo>
                  <a:pt x="0" y="838200"/>
                </a:lnTo>
                <a:lnTo>
                  <a:pt x="7548" y="789188"/>
                </a:lnTo>
                <a:lnTo>
                  <a:pt x="28691" y="747247"/>
                </a:lnTo>
                <a:lnTo>
                  <a:pt x="61173" y="714573"/>
                </a:lnTo>
                <a:lnTo>
                  <a:pt x="102737" y="693359"/>
                </a:lnTo>
                <a:lnTo>
                  <a:pt x="151129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304800" y="838200"/>
                </a:moveTo>
                <a:lnTo>
                  <a:pt x="838200" y="838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5679" y="5593079"/>
            <a:ext cx="4420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Four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spanning trees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48889" y="279400"/>
            <a:ext cx="4208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Comic Sans MS"/>
                <a:cs typeface="Comic Sans MS"/>
              </a:rPr>
              <a:t>SPANNING</a:t>
            </a:r>
            <a:r>
              <a:rPr sz="3600" b="0" spc="-65" dirty="0">
                <a:latin typeface="Comic Sans MS"/>
                <a:cs typeface="Comic Sans MS"/>
              </a:rPr>
              <a:t> </a:t>
            </a:r>
            <a:r>
              <a:rPr sz="3600" b="0" spc="-5" dirty="0">
                <a:latin typeface="Comic Sans MS"/>
                <a:cs typeface="Comic Sans MS"/>
              </a:rPr>
              <a:t>TREE...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369" y="1332229"/>
            <a:ext cx="716407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Suppose you have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connected undirected</a:t>
            </a:r>
            <a:r>
              <a:rPr sz="2400" spc="-1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graph</a:t>
            </a:r>
            <a:endParaRPr sz="2400">
              <a:latin typeface="Comic Sans MS"/>
              <a:cs typeface="Comic Sans MS"/>
            </a:endParaRPr>
          </a:p>
          <a:p>
            <a:pPr marL="25400" marR="152400">
              <a:lnSpc>
                <a:spcPct val="100000"/>
              </a:lnSpc>
            </a:pPr>
            <a:r>
              <a:rPr sz="3600" spc="-7" baseline="5787" dirty="0">
                <a:solidFill>
                  <a:srgbClr val="1F60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Connected: every node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is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reachable from every  other</a:t>
            </a:r>
            <a:r>
              <a:rPr sz="2400" spc="-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node</a:t>
            </a:r>
            <a:endParaRPr sz="2400">
              <a:latin typeface="Comic Sans MS"/>
              <a:cs typeface="Comic Sans MS"/>
            </a:endParaRPr>
          </a:p>
          <a:p>
            <a:pPr marL="25400" marR="500380">
              <a:lnSpc>
                <a:spcPct val="100000"/>
              </a:lnSpc>
            </a:pPr>
            <a:r>
              <a:rPr sz="3600" spc="-7" baseline="5787" dirty="0">
                <a:solidFill>
                  <a:srgbClr val="1F60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Undirected: edges </a:t>
            </a:r>
            <a:r>
              <a:rPr sz="2400" spc="-10" dirty="0">
                <a:solidFill>
                  <a:srgbClr val="1F6018"/>
                </a:solidFill>
                <a:latin typeface="Comic Sans MS"/>
                <a:cs typeface="Comic Sans MS"/>
              </a:rPr>
              <a:t>do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not have an associated  direction</a:t>
            </a:r>
            <a:endParaRPr sz="2400">
              <a:latin typeface="Comic Sans MS"/>
              <a:cs typeface="Comic Sans MS"/>
            </a:endParaRPr>
          </a:p>
          <a:p>
            <a:pPr marL="25400" marR="17780">
              <a:lnSpc>
                <a:spcPct val="100000"/>
              </a:lnSpc>
            </a:pP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...then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B81C0B"/>
                </a:solidFill>
                <a:latin typeface="Comic Sans MS"/>
                <a:cs typeface="Comic Sans MS"/>
              </a:rPr>
              <a:t>spanning tree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of the graph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is a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connected  subgraph in which there are no</a:t>
            </a:r>
            <a:r>
              <a:rPr sz="2400" spc="2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cycles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5276850"/>
            <a:ext cx="1295400" cy="155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45300"/>
            <a:chOff x="0" y="0"/>
            <a:chExt cx="9144000" cy="6845300"/>
          </a:xfrm>
        </p:grpSpPr>
        <p:sp>
          <p:nvSpPr>
            <p:cNvPr id="3" name="object 3"/>
            <p:cNvSpPr/>
            <p:nvPr/>
          </p:nvSpPr>
          <p:spPr>
            <a:xfrm>
              <a:off x="6429375" y="0"/>
              <a:ext cx="2714625" cy="1714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" y="0"/>
              <a:ext cx="9142730" cy="6790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486400"/>
              <a:ext cx="1295400" cy="1358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820" y="391159"/>
            <a:ext cx="237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295618"/>
                </a:solidFill>
                <a:latin typeface="Comic Sans MS"/>
                <a:cs typeface="Comic Sans MS"/>
              </a:rPr>
              <a:t>EX</a:t>
            </a:r>
            <a:r>
              <a:rPr sz="3600" b="0" spc="-5" dirty="0">
                <a:solidFill>
                  <a:srgbClr val="295618"/>
                </a:solidFill>
                <a:latin typeface="Comic Sans MS"/>
                <a:cs typeface="Comic Sans MS"/>
              </a:rPr>
              <a:t>A</a:t>
            </a:r>
            <a:r>
              <a:rPr sz="3600" b="0" spc="-10" dirty="0">
                <a:solidFill>
                  <a:srgbClr val="295618"/>
                </a:solidFill>
                <a:latin typeface="Comic Sans MS"/>
                <a:cs typeface="Comic Sans MS"/>
              </a:rPr>
              <a:t>MP</a:t>
            </a:r>
            <a:r>
              <a:rPr sz="3600" b="0" spc="-5" dirty="0">
                <a:solidFill>
                  <a:srgbClr val="295618"/>
                </a:solidFill>
                <a:latin typeface="Comic Sans MS"/>
                <a:cs typeface="Comic Sans MS"/>
              </a:rPr>
              <a:t>LE</a:t>
            </a:r>
            <a:r>
              <a:rPr sz="3600" b="0" spc="-25" dirty="0">
                <a:solidFill>
                  <a:srgbClr val="295618"/>
                </a:solidFill>
                <a:latin typeface="Comic Sans MS"/>
                <a:cs typeface="Comic Sans MS"/>
              </a:rPr>
              <a:t>.</a:t>
            </a:r>
            <a:r>
              <a:rPr sz="3600" b="0" dirty="0">
                <a:solidFill>
                  <a:srgbClr val="295618"/>
                </a:solidFill>
                <a:latin typeface="Comic Sans MS"/>
                <a:cs typeface="Comic Sans MS"/>
              </a:rPr>
              <a:t>.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200650"/>
            <a:ext cx="1295400" cy="156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260" y="257809"/>
            <a:ext cx="353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Comic Sans MS"/>
                <a:cs typeface="Comic Sans MS"/>
              </a:rPr>
              <a:t>Minimizing</a:t>
            </a:r>
            <a:r>
              <a:rPr sz="3600" b="0" spc="-100" dirty="0">
                <a:latin typeface="Comic Sans MS"/>
                <a:cs typeface="Comic Sans MS"/>
              </a:rPr>
              <a:t> </a:t>
            </a:r>
            <a:r>
              <a:rPr sz="3600" b="0" spc="-5" dirty="0">
                <a:latin typeface="Comic Sans MS"/>
                <a:cs typeface="Comic Sans MS"/>
              </a:rPr>
              <a:t>costs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" y="1028700"/>
            <a:ext cx="8800465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7054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Suppose you want </a:t>
            </a:r>
            <a:r>
              <a:rPr sz="2400" spc="-10" dirty="0">
                <a:solidFill>
                  <a:srgbClr val="1F6018"/>
                </a:solidFill>
                <a:latin typeface="Comic Sans MS"/>
                <a:cs typeface="Comic Sans MS"/>
              </a:rPr>
              <a:t>to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supply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set of houses </a:t>
            </a:r>
            <a:r>
              <a:rPr sz="2400" spc="-10" dirty="0">
                <a:solidFill>
                  <a:srgbClr val="1F6018"/>
                </a:solidFill>
                <a:latin typeface="Comic Sans MS"/>
                <a:cs typeface="Comic Sans MS"/>
              </a:rPr>
              <a:t>(say,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in a new 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subdivision)</a:t>
            </a:r>
            <a:r>
              <a:rPr sz="2400" spc="-1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with:</a:t>
            </a:r>
            <a:endParaRPr sz="24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</a:pPr>
            <a:r>
              <a:rPr sz="3600" spc="-7" baseline="5787" dirty="0">
                <a:solidFill>
                  <a:srgbClr val="1F60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electric</a:t>
            </a:r>
            <a:r>
              <a:rPr sz="2400" spc="-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power</a:t>
            </a:r>
            <a:endParaRPr sz="24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</a:pPr>
            <a:r>
              <a:rPr sz="3600" spc="-7" baseline="5787" dirty="0">
                <a:solidFill>
                  <a:srgbClr val="1F60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water</a:t>
            </a:r>
            <a:endParaRPr sz="24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</a:pPr>
            <a:r>
              <a:rPr sz="3600" spc="-7" baseline="5787" dirty="0">
                <a:solidFill>
                  <a:srgbClr val="1F60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sewage lines</a:t>
            </a:r>
            <a:endParaRPr sz="24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</a:pPr>
            <a:r>
              <a:rPr sz="3600" spc="-7" baseline="5787" dirty="0">
                <a:solidFill>
                  <a:srgbClr val="1F6018"/>
                </a:solidFill>
                <a:latin typeface="UnDotum"/>
                <a:cs typeface="UnDotum"/>
              </a:rPr>
              <a:t>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telephone lines</a:t>
            </a:r>
            <a:endParaRPr sz="2400">
              <a:latin typeface="Comic Sans MS"/>
              <a:cs typeface="Comic Sans MS"/>
            </a:endParaRPr>
          </a:p>
          <a:p>
            <a:pPr marL="25400" marR="184785">
              <a:lnSpc>
                <a:spcPct val="100000"/>
              </a:lnSpc>
              <a:spcBef>
                <a:spcPts val="2880"/>
              </a:spcBef>
            </a:pPr>
            <a:r>
              <a:rPr sz="3600" spc="-209" baseline="5787" dirty="0">
                <a:solidFill>
                  <a:srgbClr val="1F6018"/>
                </a:solidFill>
                <a:latin typeface="UnDotum"/>
                <a:cs typeface="UnDotum"/>
              </a:rPr>
              <a:t></a:t>
            </a:r>
            <a:r>
              <a:rPr sz="2400" spc="-140" dirty="0">
                <a:solidFill>
                  <a:srgbClr val="1F6018"/>
                </a:solidFill>
                <a:latin typeface="Comic Sans MS"/>
                <a:cs typeface="Comic Sans MS"/>
              </a:rPr>
              <a:t>To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keep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costs down, you could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connect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these houses with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a 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spanning tree (of, for example, power lines)</a:t>
            </a:r>
            <a:endParaRPr sz="24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</a:pPr>
            <a:r>
              <a:rPr sz="3600" spc="-75" baseline="5787" dirty="0">
                <a:solidFill>
                  <a:srgbClr val="1F6018"/>
                </a:solidFill>
                <a:latin typeface="UnDotum"/>
                <a:cs typeface="UnDotum"/>
              </a:rPr>
              <a:t></a:t>
            </a:r>
            <a:r>
              <a:rPr sz="2400" spc="-50" dirty="0">
                <a:solidFill>
                  <a:srgbClr val="1F6018"/>
                </a:solidFill>
                <a:latin typeface="Comic Sans MS"/>
                <a:cs typeface="Comic Sans MS"/>
              </a:rPr>
              <a:t>However,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the houses are not all equal distances</a:t>
            </a:r>
            <a:r>
              <a:rPr sz="2400" spc="4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apart</a:t>
            </a:r>
            <a:endParaRPr sz="2400">
              <a:latin typeface="Comic Sans MS"/>
              <a:cs typeface="Comic Sans MS"/>
            </a:endParaRPr>
          </a:p>
          <a:p>
            <a:pPr marL="25400" marR="17780">
              <a:lnSpc>
                <a:spcPts val="2880"/>
              </a:lnSpc>
              <a:spcBef>
                <a:spcPts val="95"/>
              </a:spcBef>
            </a:pPr>
            <a:r>
              <a:rPr sz="3600" spc="-209" baseline="5787" dirty="0">
                <a:solidFill>
                  <a:srgbClr val="1F6018"/>
                </a:solidFill>
                <a:latin typeface="UnDotum"/>
                <a:cs typeface="UnDotum"/>
              </a:rPr>
              <a:t></a:t>
            </a:r>
            <a:r>
              <a:rPr sz="2400" spc="-140" dirty="0">
                <a:solidFill>
                  <a:srgbClr val="1F6018"/>
                </a:solidFill>
                <a:latin typeface="Comic Sans MS"/>
                <a:cs typeface="Comic Sans MS"/>
              </a:rPr>
              <a:t>To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reduce costs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even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further, you could connect the houses  </a:t>
            </a:r>
            <a:r>
              <a:rPr sz="2400" spc="-10" dirty="0">
                <a:solidFill>
                  <a:srgbClr val="1F6018"/>
                </a:solidFill>
                <a:latin typeface="Comic Sans MS"/>
                <a:cs typeface="Comic Sans MS"/>
              </a:rPr>
              <a:t>with </a:t>
            </a:r>
            <a:r>
              <a:rPr sz="2400" dirty="0">
                <a:solidFill>
                  <a:srgbClr val="1F6018"/>
                </a:solidFill>
                <a:latin typeface="Comic Sans MS"/>
                <a:cs typeface="Comic Sans MS"/>
              </a:rPr>
              <a:t>a </a:t>
            </a:r>
            <a:r>
              <a:rPr sz="2450" i="1" spc="-30" dirty="0">
                <a:solidFill>
                  <a:srgbClr val="1F6018"/>
                </a:solidFill>
                <a:latin typeface="Comic Sans MS"/>
                <a:cs typeface="Comic Sans MS"/>
              </a:rPr>
              <a:t>minimum-cost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spanning</a:t>
            </a:r>
            <a:r>
              <a:rPr sz="2400" spc="25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1F6018"/>
                </a:solidFill>
                <a:latin typeface="Comic Sans MS"/>
                <a:cs typeface="Comic Sans MS"/>
              </a:rPr>
              <a:t>tree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486400"/>
            <a:ext cx="1295400" cy="1347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1017270"/>
            <a:ext cx="74491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A cable </a:t>
            </a: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company want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to </a:t>
            </a: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connect five villages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to </a:t>
            </a: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their network  which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currently </a:t>
            </a: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extends to the </a:t>
            </a:r>
            <a:r>
              <a:rPr sz="2000" spc="-10" dirty="0">
                <a:solidFill>
                  <a:srgbClr val="295618"/>
                </a:solidFill>
                <a:latin typeface="Comic Sans MS"/>
                <a:cs typeface="Comic Sans MS"/>
              </a:rPr>
              <a:t>market </a:t>
            </a: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town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of</a:t>
            </a:r>
            <a:r>
              <a:rPr sz="2000" spc="10" dirty="0">
                <a:solidFill>
                  <a:srgbClr val="295618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Avonford.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What is the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minimum length </a:t>
            </a:r>
            <a:r>
              <a:rPr sz="2000" spc="-5" dirty="0">
                <a:solidFill>
                  <a:srgbClr val="295618"/>
                </a:solidFill>
                <a:latin typeface="Comic Sans MS"/>
                <a:cs typeface="Comic Sans MS"/>
              </a:rPr>
              <a:t>of </a:t>
            </a:r>
            <a:r>
              <a:rPr sz="2000" dirty="0">
                <a:solidFill>
                  <a:srgbClr val="295618"/>
                </a:solidFill>
                <a:latin typeface="Comic Sans MS"/>
                <a:cs typeface="Comic Sans MS"/>
              </a:rPr>
              <a:t>cable</a:t>
            </a:r>
            <a:r>
              <a:rPr sz="2000" spc="-10" dirty="0">
                <a:solidFill>
                  <a:srgbClr val="295618"/>
                </a:solidFill>
                <a:latin typeface="Comic Sans MS"/>
                <a:cs typeface="Comic Sans MS"/>
              </a:rPr>
              <a:t> needed?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8622" y="2711450"/>
            <a:ext cx="4646295" cy="3733800"/>
            <a:chOff x="1678622" y="2711450"/>
            <a:chExt cx="4646295" cy="3733800"/>
          </a:xfrm>
        </p:grpSpPr>
        <p:sp>
          <p:nvSpPr>
            <p:cNvPr id="4" name="object 4"/>
            <p:cNvSpPr/>
            <p:nvPr/>
          </p:nvSpPr>
          <p:spPr>
            <a:xfrm>
              <a:off x="1734820" y="2776219"/>
              <a:ext cx="1257300" cy="1699260"/>
            </a:xfrm>
            <a:custGeom>
              <a:avLst/>
              <a:gdLst/>
              <a:ahLst/>
              <a:cxnLst/>
              <a:rect l="l" t="t" r="r" b="b"/>
              <a:pathLst>
                <a:path w="1257300" h="1699260">
                  <a:moveTo>
                    <a:pt x="0" y="1699259"/>
                  </a:moveTo>
                  <a:lnTo>
                    <a:pt x="125730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8622" y="4465002"/>
              <a:ext cx="74295" cy="74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3546" y="2712561"/>
              <a:ext cx="74612" cy="74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1170" y="2749550"/>
              <a:ext cx="2100580" cy="0"/>
            </a:xfrm>
            <a:custGeom>
              <a:avLst/>
              <a:gdLst/>
              <a:ahLst/>
              <a:cxnLst/>
              <a:rect l="l" t="t" r="r" b="b"/>
              <a:pathLst>
                <a:path w="2100579">
                  <a:moveTo>
                    <a:pt x="0" y="0"/>
                  </a:moveTo>
                  <a:lnTo>
                    <a:pt x="210058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6669" y="2711450"/>
              <a:ext cx="74929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4769" y="2749550"/>
              <a:ext cx="1125220" cy="1724660"/>
            </a:xfrm>
            <a:custGeom>
              <a:avLst/>
              <a:gdLst/>
              <a:ahLst/>
              <a:cxnLst/>
              <a:rect l="l" t="t" r="r" b="b"/>
              <a:pathLst>
                <a:path w="1125220" h="1724660">
                  <a:moveTo>
                    <a:pt x="0" y="0"/>
                  </a:moveTo>
                  <a:lnTo>
                    <a:pt x="1125219" y="172466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0483" y="4464863"/>
              <a:ext cx="73858" cy="74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770" y="4502150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>
                  <a:moveTo>
                    <a:pt x="0" y="0"/>
                  </a:moveTo>
                  <a:lnTo>
                    <a:pt x="2438400" y="0"/>
                  </a:lnTo>
                </a:path>
                <a:path w="4572000">
                  <a:moveTo>
                    <a:pt x="2438400" y="0"/>
                  </a:moveTo>
                  <a:lnTo>
                    <a:pt x="4572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1170" y="2749550"/>
              <a:ext cx="1125220" cy="1724660"/>
            </a:xfrm>
            <a:custGeom>
              <a:avLst/>
              <a:gdLst/>
              <a:ahLst/>
              <a:cxnLst/>
              <a:rect l="l" t="t" r="r" b="b"/>
              <a:pathLst>
                <a:path w="1125220" h="1724660">
                  <a:moveTo>
                    <a:pt x="0" y="0"/>
                  </a:moveTo>
                  <a:lnTo>
                    <a:pt x="1125220" y="172466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6883" y="4464863"/>
              <a:ext cx="74572" cy="745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5770" y="2749550"/>
              <a:ext cx="3429000" cy="3657600"/>
            </a:xfrm>
            <a:custGeom>
              <a:avLst/>
              <a:gdLst/>
              <a:ahLst/>
              <a:cxnLst/>
              <a:rect l="l" t="t" r="r" b="b"/>
              <a:pathLst>
                <a:path w="3429000" h="3657600">
                  <a:moveTo>
                    <a:pt x="2438400" y="1752600"/>
                  </a:moveTo>
                  <a:lnTo>
                    <a:pt x="3429000" y="0"/>
                  </a:lnTo>
                </a:path>
                <a:path w="3429000" h="3657600">
                  <a:moveTo>
                    <a:pt x="0" y="1752600"/>
                  </a:moveTo>
                  <a:lnTo>
                    <a:pt x="2133600" y="3657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4450" y="4535170"/>
              <a:ext cx="294640" cy="1840230"/>
            </a:xfrm>
            <a:custGeom>
              <a:avLst/>
              <a:gdLst/>
              <a:ahLst/>
              <a:cxnLst/>
              <a:rect l="l" t="t" r="r" b="b"/>
              <a:pathLst>
                <a:path w="294639" h="1840229">
                  <a:moveTo>
                    <a:pt x="0" y="1840229"/>
                  </a:moveTo>
                  <a:lnTo>
                    <a:pt x="29463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2539" y="6370320"/>
              <a:ext cx="74930" cy="749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6070" y="4465320"/>
              <a:ext cx="74929" cy="736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9370" y="4522470"/>
              <a:ext cx="2411730" cy="1884680"/>
            </a:xfrm>
            <a:custGeom>
              <a:avLst/>
              <a:gdLst/>
              <a:ahLst/>
              <a:cxnLst/>
              <a:rect l="l" t="t" r="r" b="b"/>
              <a:pathLst>
                <a:path w="2411729" h="1884679">
                  <a:moveTo>
                    <a:pt x="0" y="1884679"/>
                  </a:moveTo>
                  <a:lnTo>
                    <a:pt x="241172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9987" y="4465002"/>
              <a:ext cx="74771" cy="742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0730" y="4414520"/>
            <a:ext cx="104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95618"/>
                </a:solidFill>
                <a:latin typeface="Arial"/>
                <a:cs typeface="Arial"/>
              </a:rPr>
              <a:t>Avonford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4009" y="4486909"/>
            <a:ext cx="845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295618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295618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295618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295618"/>
                </a:solidFill>
                <a:latin typeface="Arial"/>
                <a:cs typeface="Arial"/>
              </a:rPr>
              <a:t>gl</a:t>
            </a:r>
            <a:r>
              <a:rPr sz="2000" spc="5" dirty="0">
                <a:solidFill>
                  <a:srgbClr val="29561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95618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5010" y="2397759"/>
            <a:ext cx="1014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95618"/>
                </a:solidFill>
                <a:latin typeface="Arial"/>
                <a:cs typeface="Arial"/>
              </a:rPr>
              <a:t>Brinleigh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3659" y="2471420"/>
            <a:ext cx="1014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95618"/>
                </a:solidFill>
                <a:latin typeface="Arial"/>
                <a:cs typeface="Arial"/>
              </a:rPr>
              <a:t>Cornwell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4279" y="4414520"/>
            <a:ext cx="916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95618"/>
                </a:solidFill>
                <a:latin typeface="Arial"/>
                <a:cs typeface="Arial"/>
              </a:rPr>
              <a:t>D</a:t>
            </a:r>
            <a:r>
              <a:rPr sz="2000" spc="5" dirty="0">
                <a:solidFill>
                  <a:srgbClr val="295618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295618"/>
                </a:solidFill>
                <a:latin typeface="Arial"/>
                <a:cs typeface="Arial"/>
              </a:rPr>
              <a:t>st</a:t>
            </a:r>
            <a:r>
              <a:rPr sz="2000" spc="-5" dirty="0">
                <a:solidFill>
                  <a:srgbClr val="295618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95618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8240" y="6517640"/>
            <a:ext cx="619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95618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295618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295618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95618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3640" y="56032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83839" y="46126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2839" y="5450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9240" y="51460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1039" y="3545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5040" y="34696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5640" y="33172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26840" y="23266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74239" y="30886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17440" y="40792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56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4024629" y="365759"/>
            <a:ext cx="1417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95618"/>
                </a:solidFill>
              </a:rPr>
              <a:t>E</a:t>
            </a:r>
            <a:r>
              <a:rPr dirty="0">
                <a:solidFill>
                  <a:srgbClr val="295618"/>
                </a:solidFill>
              </a:rPr>
              <a:t>x</a:t>
            </a:r>
            <a:r>
              <a:rPr spc="-5" dirty="0">
                <a:solidFill>
                  <a:srgbClr val="295618"/>
                </a:solidFill>
              </a:rPr>
              <a:t>a</a:t>
            </a:r>
            <a:r>
              <a:rPr spc="-10" dirty="0">
                <a:solidFill>
                  <a:srgbClr val="295618"/>
                </a:solidFill>
              </a:rPr>
              <a:t>m</a:t>
            </a:r>
            <a:r>
              <a:rPr dirty="0">
                <a:solidFill>
                  <a:srgbClr val="295618"/>
                </a:solidFill>
              </a:rPr>
              <a:t>ple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5486400"/>
            <a:ext cx="1295400" cy="1347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95959"/>
            <a:ext cx="641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Comic Sans MS"/>
                <a:cs typeface="Comic Sans MS"/>
              </a:rPr>
              <a:t>MINIMUM SPANNING</a:t>
            </a:r>
            <a:r>
              <a:rPr sz="3600" b="0" spc="-30" dirty="0">
                <a:latin typeface="Comic Sans MS"/>
                <a:cs typeface="Comic Sans MS"/>
              </a:rPr>
              <a:t> </a:t>
            </a:r>
            <a:r>
              <a:rPr sz="3600" b="0" spc="-5" dirty="0">
                <a:latin typeface="Comic Sans MS"/>
                <a:cs typeface="Comic Sans MS"/>
              </a:rPr>
              <a:t>TREE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>
              <a:lnSpc>
                <a:spcPct val="100000"/>
              </a:lnSpc>
              <a:spcBef>
                <a:spcPts val="100"/>
              </a:spcBef>
              <a:tabLst>
                <a:tab pos="4853940" algn="l"/>
              </a:tabLst>
            </a:pPr>
            <a:r>
              <a:rPr dirty="0">
                <a:solidFill>
                  <a:srgbClr val="1F6018"/>
                </a:solidFill>
              </a:rPr>
              <a:t>Let G = </a:t>
            </a:r>
            <a:r>
              <a:rPr spc="-10" dirty="0">
                <a:solidFill>
                  <a:srgbClr val="1F6018"/>
                </a:solidFill>
              </a:rPr>
              <a:t>(N, </a:t>
            </a:r>
            <a:r>
              <a:rPr dirty="0">
                <a:solidFill>
                  <a:srgbClr val="1F6018"/>
                </a:solidFill>
              </a:rPr>
              <a:t>A) be a </a:t>
            </a:r>
            <a:r>
              <a:rPr spc="-5" dirty="0">
                <a:solidFill>
                  <a:srgbClr val="1F6018"/>
                </a:solidFill>
              </a:rPr>
              <a:t>connected, undirected graph where  </a:t>
            </a:r>
            <a:r>
              <a:rPr dirty="0">
                <a:solidFill>
                  <a:srgbClr val="1F6018"/>
                </a:solidFill>
              </a:rPr>
              <a:t>N </a:t>
            </a:r>
            <a:r>
              <a:rPr spc="-5" dirty="0">
                <a:solidFill>
                  <a:srgbClr val="1F6018"/>
                </a:solidFill>
              </a:rPr>
              <a:t>is the set of nodes </a:t>
            </a:r>
            <a:r>
              <a:rPr dirty="0">
                <a:solidFill>
                  <a:srgbClr val="1F6018"/>
                </a:solidFill>
              </a:rPr>
              <a:t>and A </a:t>
            </a:r>
            <a:r>
              <a:rPr spc="-5" dirty="0">
                <a:solidFill>
                  <a:srgbClr val="1F6018"/>
                </a:solidFill>
              </a:rPr>
              <a:t>is the set of edges. Each  edge </a:t>
            </a:r>
            <a:r>
              <a:rPr dirty="0">
                <a:solidFill>
                  <a:srgbClr val="1F6018"/>
                </a:solidFill>
              </a:rPr>
              <a:t>has a </a:t>
            </a:r>
            <a:r>
              <a:rPr spc="-5" dirty="0">
                <a:solidFill>
                  <a:srgbClr val="1F6018"/>
                </a:solidFill>
              </a:rPr>
              <a:t>given nonnegative length. </a:t>
            </a:r>
            <a:r>
              <a:rPr dirty="0"/>
              <a:t>The </a:t>
            </a:r>
            <a:r>
              <a:rPr spc="-5" dirty="0"/>
              <a:t>problem is to  </a:t>
            </a:r>
            <a:r>
              <a:rPr dirty="0"/>
              <a:t>find a </a:t>
            </a:r>
            <a:r>
              <a:rPr spc="-5" dirty="0"/>
              <a:t>subset </a:t>
            </a:r>
            <a:r>
              <a:rPr dirty="0"/>
              <a:t>T </a:t>
            </a:r>
            <a:r>
              <a:rPr spc="-5" dirty="0"/>
              <a:t>of the edges of </a:t>
            </a:r>
            <a:r>
              <a:rPr dirty="0"/>
              <a:t>G </a:t>
            </a:r>
            <a:r>
              <a:rPr spc="-5" dirty="0"/>
              <a:t>such that all the  nodes remain connected when only the edges in </a:t>
            </a:r>
            <a:r>
              <a:rPr dirty="0"/>
              <a:t>T </a:t>
            </a:r>
            <a:r>
              <a:rPr spc="-5" dirty="0"/>
              <a:t>are  used, and the sum of the lengths of the edges </a:t>
            </a:r>
            <a:r>
              <a:rPr dirty="0"/>
              <a:t>in T </a:t>
            </a:r>
            <a:r>
              <a:rPr spc="-5" dirty="0"/>
              <a:t>is </a:t>
            </a:r>
            <a:r>
              <a:rPr dirty="0"/>
              <a:t>as  </a:t>
            </a:r>
            <a:r>
              <a:rPr spc="-5" dirty="0"/>
              <a:t>small </a:t>
            </a:r>
            <a:r>
              <a:rPr dirty="0"/>
              <a:t>as </a:t>
            </a:r>
            <a:r>
              <a:rPr spc="-5" dirty="0"/>
              <a:t>possible</a:t>
            </a:r>
            <a:r>
              <a:rPr spc="30" dirty="0"/>
              <a:t> </a:t>
            </a:r>
            <a:r>
              <a:rPr spc="-5" dirty="0"/>
              <a:t>possible.</a:t>
            </a:r>
            <a:r>
              <a:rPr spc="45" dirty="0"/>
              <a:t> </a:t>
            </a:r>
            <a:r>
              <a:rPr spc="-5" dirty="0">
                <a:solidFill>
                  <a:srgbClr val="1F6018"/>
                </a:solidFill>
              </a:rPr>
              <a:t>Since	</a:t>
            </a:r>
            <a:r>
              <a:rPr dirty="0">
                <a:solidFill>
                  <a:srgbClr val="1F6018"/>
                </a:solidFill>
              </a:rPr>
              <a:t>G is </a:t>
            </a:r>
            <a:r>
              <a:rPr spc="-5" dirty="0">
                <a:solidFill>
                  <a:srgbClr val="1F6018"/>
                </a:solidFill>
              </a:rPr>
              <a:t>connected, </a:t>
            </a:r>
            <a:r>
              <a:rPr dirty="0">
                <a:solidFill>
                  <a:srgbClr val="1F6018"/>
                </a:solidFill>
              </a:rPr>
              <a:t>at  </a:t>
            </a:r>
            <a:r>
              <a:rPr spc="-5" dirty="0">
                <a:solidFill>
                  <a:srgbClr val="1F6018"/>
                </a:solidFill>
              </a:rPr>
              <a:t>least one solution must exist.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276850"/>
            <a:ext cx="1295400" cy="155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179" y="528320"/>
            <a:ext cx="5497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Comic Sans MS"/>
                <a:cs typeface="Comic Sans MS"/>
              </a:rPr>
              <a:t>Finding Spanning</a:t>
            </a:r>
            <a:r>
              <a:rPr sz="4000" b="0" spc="-50" dirty="0">
                <a:latin typeface="Comic Sans MS"/>
                <a:cs typeface="Comic Sans MS"/>
              </a:rPr>
              <a:t> </a:t>
            </a:r>
            <a:r>
              <a:rPr sz="4000" b="0" spc="-10" dirty="0">
                <a:latin typeface="Comic Sans MS"/>
                <a:cs typeface="Comic Sans MS"/>
              </a:rPr>
              <a:t>Trees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4490"/>
            <a:ext cx="7115175" cy="27749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5600" marR="5080" indent="-342900">
              <a:lnSpc>
                <a:spcPts val="2390"/>
              </a:lnSpc>
              <a:spcBef>
                <a:spcPts val="1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There are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two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basic algorithms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for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finding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minimum-cost 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spanning trees, and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both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are greedy algorithms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6018"/>
              </a:buClr>
              <a:buFont typeface="Comic Sans MS"/>
              <a:buChar char="•"/>
            </a:pP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Kruskal’s</a:t>
            </a:r>
            <a:r>
              <a:rPr sz="2000" b="1" spc="-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algorithm:</a:t>
            </a:r>
            <a:endParaRPr sz="2000">
              <a:latin typeface="Comic Sans MS"/>
              <a:cs typeface="Comic Sans MS"/>
            </a:endParaRPr>
          </a:p>
          <a:p>
            <a:pPr marL="925194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Created in 1957 </a:t>
            </a:r>
            <a:r>
              <a:rPr sz="2000" dirty="0">
                <a:solidFill>
                  <a:srgbClr val="1F6018"/>
                </a:solidFill>
                <a:latin typeface="Comic Sans MS"/>
                <a:cs typeface="Comic Sans MS"/>
              </a:rPr>
              <a:t>by </a:t>
            </a:r>
            <a:r>
              <a:rPr sz="2000" spc="-5" dirty="0">
                <a:solidFill>
                  <a:srgbClr val="1F6018"/>
                </a:solidFill>
                <a:latin typeface="Comic Sans MS"/>
                <a:cs typeface="Comic Sans MS"/>
              </a:rPr>
              <a:t>Joseph Kruskal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1F6018"/>
                </a:solidFill>
                <a:latin typeface="Comic Sans MS"/>
                <a:cs typeface="Comic Sans MS"/>
              </a:rPr>
              <a:t>Prim’s</a:t>
            </a:r>
            <a:r>
              <a:rPr sz="2000" b="1" spc="-1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1F6018"/>
                </a:solidFill>
                <a:latin typeface="Comic Sans MS"/>
                <a:cs typeface="Comic Sans MS"/>
              </a:rPr>
              <a:t>algorithm</a:t>
            </a:r>
            <a:endParaRPr sz="2000">
              <a:latin typeface="Comic Sans MS"/>
              <a:cs typeface="Comic Sans MS"/>
            </a:endParaRPr>
          </a:p>
          <a:p>
            <a:pPr marL="925194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solidFill>
                  <a:srgbClr val="1F6018"/>
                </a:solidFill>
                <a:latin typeface="Comic Sans MS"/>
                <a:cs typeface="Comic Sans MS"/>
              </a:rPr>
              <a:t>Created </a:t>
            </a:r>
            <a:r>
              <a:rPr sz="1700" spc="-5" dirty="0">
                <a:solidFill>
                  <a:srgbClr val="1F6018"/>
                </a:solidFill>
                <a:latin typeface="Comic Sans MS"/>
                <a:cs typeface="Comic Sans MS"/>
              </a:rPr>
              <a:t>by </a:t>
            </a:r>
            <a:r>
              <a:rPr sz="1700" dirty="0">
                <a:solidFill>
                  <a:srgbClr val="1F6018"/>
                </a:solidFill>
                <a:latin typeface="Comic Sans MS"/>
                <a:cs typeface="Comic Sans MS"/>
              </a:rPr>
              <a:t>Robert C.</a:t>
            </a:r>
            <a:r>
              <a:rPr sz="1700" spc="-3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1700" dirty="0">
                <a:solidFill>
                  <a:srgbClr val="1F6018"/>
                </a:solidFill>
                <a:latin typeface="Comic Sans MS"/>
                <a:cs typeface="Comic Sans MS"/>
              </a:rPr>
              <a:t>Prim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" y="5194300"/>
            <a:ext cx="1300480" cy="1562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9" y="798829"/>
            <a:ext cx="6813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1F6018"/>
                </a:solidFill>
                <a:latin typeface="Comic Sans MS"/>
                <a:cs typeface="Comic Sans MS"/>
              </a:rPr>
              <a:t>We </a:t>
            </a:r>
            <a:r>
              <a:rPr sz="2000" b="0" spc="-5" dirty="0">
                <a:solidFill>
                  <a:srgbClr val="1F6018"/>
                </a:solidFill>
                <a:latin typeface="Comic Sans MS"/>
                <a:cs typeface="Comic Sans MS"/>
              </a:rPr>
              <a:t>model the situation as </a:t>
            </a:r>
            <a:r>
              <a:rPr sz="2000" b="0" dirty="0">
                <a:solidFill>
                  <a:srgbClr val="1F6018"/>
                </a:solidFill>
                <a:latin typeface="Comic Sans MS"/>
                <a:cs typeface="Comic Sans MS"/>
              </a:rPr>
              <a:t>a </a:t>
            </a:r>
            <a:r>
              <a:rPr sz="2000" b="0" spc="-10" dirty="0">
                <a:solidFill>
                  <a:srgbClr val="1F6018"/>
                </a:solidFill>
                <a:latin typeface="Comic Sans MS"/>
                <a:cs typeface="Comic Sans MS"/>
              </a:rPr>
              <a:t>network, </a:t>
            </a:r>
            <a:r>
              <a:rPr sz="2000" b="0" spc="-5" dirty="0">
                <a:solidFill>
                  <a:srgbClr val="1F6018"/>
                </a:solidFill>
                <a:latin typeface="Comic Sans MS"/>
                <a:cs typeface="Comic Sans MS"/>
              </a:rPr>
              <a:t>then the problem is  to find the minimum connector for the</a:t>
            </a:r>
            <a:r>
              <a:rPr sz="2000" b="0" spc="20" dirty="0">
                <a:solidFill>
                  <a:srgbClr val="1F6018"/>
                </a:solidFill>
                <a:latin typeface="Comic Sans MS"/>
                <a:cs typeface="Comic Sans MS"/>
              </a:rPr>
              <a:t> </a:t>
            </a:r>
            <a:r>
              <a:rPr sz="2000" b="0" spc="-5" dirty="0">
                <a:solidFill>
                  <a:srgbClr val="1F6018"/>
                </a:solidFill>
                <a:latin typeface="Comic Sans MS"/>
                <a:cs typeface="Comic Sans MS"/>
              </a:rPr>
              <a:t>network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8622" y="2407920"/>
            <a:ext cx="4646930" cy="3733800"/>
            <a:chOff x="1678622" y="2407920"/>
            <a:chExt cx="4646930" cy="3733800"/>
          </a:xfrm>
        </p:grpSpPr>
        <p:sp>
          <p:nvSpPr>
            <p:cNvPr id="4" name="object 4"/>
            <p:cNvSpPr/>
            <p:nvPr/>
          </p:nvSpPr>
          <p:spPr>
            <a:xfrm>
              <a:off x="1734820" y="2472690"/>
              <a:ext cx="1257300" cy="1699260"/>
            </a:xfrm>
            <a:custGeom>
              <a:avLst/>
              <a:gdLst/>
              <a:ahLst/>
              <a:cxnLst/>
              <a:rect l="l" t="t" r="r" b="b"/>
              <a:pathLst>
                <a:path w="1257300" h="1699260">
                  <a:moveTo>
                    <a:pt x="0" y="1699260"/>
                  </a:moveTo>
                  <a:lnTo>
                    <a:pt x="125730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8622" y="4161472"/>
              <a:ext cx="74295" cy="74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4657" y="2409507"/>
              <a:ext cx="74136" cy="74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1170" y="2446020"/>
              <a:ext cx="2100580" cy="0"/>
            </a:xfrm>
            <a:custGeom>
              <a:avLst/>
              <a:gdLst/>
              <a:ahLst/>
              <a:cxnLst/>
              <a:rect l="l" t="t" r="r" b="b"/>
              <a:pathLst>
                <a:path w="2100579">
                  <a:moveTo>
                    <a:pt x="0" y="0"/>
                  </a:moveTo>
                  <a:lnTo>
                    <a:pt x="210058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6669" y="240792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4769" y="2446020"/>
              <a:ext cx="1125220" cy="1725930"/>
            </a:xfrm>
            <a:custGeom>
              <a:avLst/>
              <a:gdLst/>
              <a:ahLst/>
              <a:cxnLst/>
              <a:rect l="l" t="t" r="r" b="b"/>
              <a:pathLst>
                <a:path w="1125220" h="1725929">
                  <a:moveTo>
                    <a:pt x="0" y="0"/>
                  </a:moveTo>
                  <a:lnTo>
                    <a:pt x="1125219" y="172592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0483" y="4161333"/>
              <a:ext cx="74572" cy="74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770" y="4198620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>
                  <a:moveTo>
                    <a:pt x="0" y="0"/>
                  </a:moveTo>
                  <a:lnTo>
                    <a:pt x="2438400" y="0"/>
                  </a:lnTo>
                </a:path>
                <a:path w="4572000">
                  <a:moveTo>
                    <a:pt x="2438400" y="0"/>
                  </a:moveTo>
                  <a:lnTo>
                    <a:pt x="4572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1170" y="2446020"/>
              <a:ext cx="1125220" cy="1725930"/>
            </a:xfrm>
            <a:custGeom>
              <a:avLst/>
              <a:gdLst/>
              <a:ahLst/>
              <a:cxnLst/>
              <a:rect l="l" t="t" r="r" b="b"/>
              <a:pathLst>
                <a:path w="1125220" h="1725929">
                  <a:moveTo>
                    <a:pt x="0" y="0"/>
                  </a:moveTo>
                  <a:lnTo>
                    <a:pt x="1125220" y="172592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6883" y="4161333"/>
              <a:ext cx="74572" cy="74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5770" y="2446020"/>
              <a:ext cx="3429000" cy="3657600"/>
            </a:xfrm>
            <a:custGeom>
              <a:avLst/>
              <a:gdLst/>
              <a:ahLst/>
              <a:cxnLst/>
              <a:rect l="l" t="t" r="r" b="b"/>
              <a:pathLst>
                <a:path w="3429000" h="3657600">
                  <a:moveTo>
                    <a:pt x="2438400" y="1752599"/>
                  </a:moveTo>
                  <a:lnTo>
                    <a:pt x="3429000" y="0"/>
                  </a:lnTo>
                </a:path>
                <a:path w="3429000" h="3657600">
                  <a:moveTo>
                    <a:pt x="0" y="1752599"/>
                  </a:moveTo>
                  <a:lnTo>
                    <a:pt x="2133600" y="3657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4450" y="4231640"/>
              <a:ext cx="294640" cy="1840230"/>
            </a:xfrm>
            <a:custGeom>
              <a:avLst/>
              <a:gdLst/>
              <a:ahLst/>
              <a:cxnLst/>
              <a:rect l="l" t="t" r="r" b="b"/>
              <a:pathLst>
                <a:path w="294639" h="1840229">
                  <a:moveTo>
                    <a:pt x="0" y="1840230"/>
                  </a:moveTo>
                  <a:lnTo>
                    <a:pt x="29463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2539" y="6066790"/>
              <a:ext cx="74930" cy="749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7339" y="4161790"/>
              <a:ext cx="74930" cy="749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9370" y="4218940"/>
              <a:ext cx="2413000" cy="1884680"/>
            </a:xfrm>
            <a:custGeom>
              <a:avLst/>
              <a:gdLst/>
              <a:ahLst/>
              <a:cxnLst/>
              <a:rect l="l" t="t" r="r" b="b"/>
              <a:pathLst>
                <a:path w="2413000" h="1884679">
                  <a:moveTo>
                    <a:pt x="0" y="1884680"/>
                  </a:moveTo>
                  <a:lnTo>
                    <a:pt x="241300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0622" y="4161631"/>
              <a:ext cx="74294" cy="741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84630" y="411099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4009" y="4183379"/>
            <a:ext cx="18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7810" y="2094229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3659" y="216789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4279" y="411099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8240" y="6214109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6018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3640" y="52997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83839" y="4309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2839" y="51473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9240" y="48425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1039" y="32423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5040" y="3166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5640" y="30137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26840" y="2023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74239" y="27851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17440" y="37757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6018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5486400"/>
            <a:ext cx="1295400" cy="1347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1282</Words>
  <Application>Microsoft Macintosh PowerPoint</Application>
  <PresentationFormat>On-screen Show (4:3)</PresentationFormat>
  <Paragraphs>449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Comic Sans MS</vt:lpstr>
      <vt:lpstr>Times New Roman</vt:lpstr>
      <vt:lpstr>Trebuchet MS</vt:lpstr>
      <vt:lpstr>UnDotum</vt:lpstr>
      <vt:lpstr>Office Theme</vt:lpstr>
      <vt:lpstr>PowerPoint Presentation</vt:lpstr>
      <vt:lpstr>TREE</vt:lpstr>
      <vt:lpstr>SPANNING TREE...</vt:lpstr>
      <vt:lpstr>EXAMPLE..</vt:lpstr>
      <vt:lpstr>Minimizing costs</vt:lpstr>
      <vt:lpstr>Example</vt:lpstr>
      <vt:lpstr>MINIMUM SPANNING TREE</vt:lpstr>
      <vt:lpstr>Finding Spanning Trees</vt:lpstr>
      <vt:lpstr>We model the situation as a network, then the problem is  to find the minimum connector for the network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Algorithm</vt:lpstr>
      <vt:lpstr>Kruskal’s Algorithm: complexity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Example</vt:lpstr>
      <vt:lpstr>Solution</vt:lpstr>
      <vt:lpstr>Minimum Connector Algorithms</vt:lpstr>
      <vt:lpstr>Thank you!!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Smriti Sehgal</cp:lastModifiedBy>
  <cp:revision>1</cp:revision>
  <dcterms:created xsi:type="dcterms:W3CDTF">2020-10-21T05:46:01Z</dcterms:created>
  <dcterms:modified xsi:type="dcterms:W3CDTF">2020-10-21T05:50:11Z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2020-10-21T00:00:00Z</vt:filetime>
  </property>
</Properties>
</file>