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51" r:id="rId5"/>
    <p:sldId id="41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33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400" b="1" i="1">
              <a:solidFill>
                <a:srgbClr val="CC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FCB280-7005-497F-B81A-B59AE3149F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9CE2-48B3-4EBA-BF83-3DE572058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58A3-560A-48E3-A527-79D4EF87F5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BB93-6E81-4D79-AB49-7FFCB23580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4B8-1FC0-4706-AD5A-1D5255F799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558A-7E40-4009-B079-D4B4B20F0D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1818-28E0-4FD8-9FE0-5A591BFC5A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88C5-9CB2-4573-9CF7-2F150BF9DB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3B053-0F89-4E30-ADE7-B5B58FDB89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DB47-4C7C-4067-8DEC-3B70C7CD6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BEEB4-11D7-4D75-B217-F6C5CDCE60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B90B-AD67-43F2-91D0-CB546C2250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25DCE4-DDCA-41BE-B7FD-C9C7FF476F8D}" type="slidenum">
              <a:rPr lang="en-US" altLang="zh-CN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1" name="Group 35"/>
          <p:cNvGrpSpPr/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网络框架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2800" y="152400"/>
            <a:ext cx="1955165" cy="307340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617220" y="1390650"/>
          <a:ext cx="3182620" cy="454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985000" imgH="8864600" progId="Visio.Drawing.11">
                  <p:embed/>
                </p:oleObj>
              </mc:Choice>
              <mc:Fallback>
                <p:oleObj name="" r:id="rId2" imgW="6985000" imgH="8864600" progId="Visio.Drawing.11">
                  <p:embed/>
                  <p:pic>
                    <p:nvPicPr>
                      <p:cNvPr id="0" name="图片 2048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" y="1390650"/>
                        <a:ext cx="3182620" cy="4545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91280" y="1390650"/>
            <a:ext cx="502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进程交互</a:t>
            </a:r>
            <a:endParaRPr lang="zh-CN" altLang="en-US"/>
          </a:p>
          <a:p>
            <a:r>
              <a:rPr lang="en-US" altLang="zh-CN"/>
              <a:t>starship</a:t>
            </a:r>
            <a:r>
              <a:rPr lang="zh-CN" altLang="en-US"/>
              <a:t>服务器在使用Master-Worker模型时，会涉及到主进程和工作进程的交互和工作进程之间的交互。</a:t>
            </a:r>
            <a:endParaRPr lang="zh-CN" altLang="en-US"/>
          </a:p>
          <a:p>
            <a:r>
              <a:rPr lang="zh-CN" altLang="en-US"/>
              <a:t>这两类交互目前使用</a:t>
            </a:r>
            <a:r>
              <a:rPr lang="en-US" altLang="zh-CN"/>
              <a:t>socket</a:t>
            </a:r>
            <a:r>
              <a:rPr lang="zh-CN" altLang="en-US">
                <a:ea typeface="宋体" panose="02010600030101010101" pitchFamily="2" charset="-122"/>
              </a:rPr>
              <a:t>方式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1.Master-Worker交互</a:t>
            </a:r>
            <a:endParaRPr lang="zh-CN" altLang="en-US"/>
          </a:p>
          <a:p>
            <a:r>
              <a:rPr lang="zh-CN" altLang="en-US">
                <a:sym typeface="+mn-ea"/>
              </a:rPr>
              <a:t>Worker上报运行负载数据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Worker请求重新加载配置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Master转移新接收连接到指定Worker，或者负载最小Worker</a:t>
            </a:r>
            <a:endParaRPr lang="zh-CN" altLang="en-US"/>
          </a:p>
          <a:p>
            <a:r>
              <a:rPr lang="zh-CN" altLang="en-US"/>
              <a:t>2.worker-worker交互</a:t>
            </a:r>
            <a:endParaRPr lang="zh-CN" altLang="en-US"/>
          </a:p>
          <a:p>
            <a:r>
              <a:rPr lang="zh-CN" altLang="en-US"/>
              <a:t>任意 </a:t>
            </a:r>
            <a:r>
              <a:rPr lang="zh-CN" altLang="en-US">
                <a:sym typeface="+mn-ea"/>
              </a:rPr>
              <a:t>worker可以发送给任意worker，即便不在同一个节点。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事件驱动模型</a:t>
            </a:r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2800" y="152400"/>
            <a:ext cx="1955165" cy="3073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31260" y="1374140"/>
            <a:ext cx="4647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使用事件驱动模型实现事件处理的异步和非阻塞。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Libev</a:t>
            </a:r>
            <a:r>
              <a:rPr lang="zh-CN" altLang="en-US">
                <a:ea typeface="宋体" panose="02010600030101010101" pitchFamily="2" charset="-122"/>
              </a:rPr>
              <a:t>事件库，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Reactor模式的框架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使用非阻塞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多路复用，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应用于</a:t>
            </a:r>
            <a:r>
              <a:rPr lang="zh-CN" altLang="en-US">
                <a:ea typeface="宋体" panose="02010600030101010101" pitchFamily="2" charset="-122"/>
              </a:rPr>
              <a:t>IO密集场景，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提高并发量和吞吐量。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参与者包括：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文件描述符、同步事件分离器（</a:t>
            </a:r>
            <a:r>
              <a:rPr lang="en-US" altLang="zh-CN">
                <a:ea typeface="宋体" panose="02010600030101010101" pitchFamily="2" charset="-122"/>
              </a:rPr>
              <a:t>epoll</a:t>
            </a:r>
            <a:r>
              <a:rPr lang="zh-CN" altLang="en-US">
                <a:ea typeface="宋体" panose="02010600030101010101" pitchFamily="2" charset="-122"/>
              </a:rPr>
              <a:t>）、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事件</a:t>
            </a:r>
            <a:r>
              <a:rPr lang="zh-CN" altLang="en-US">
                <a:ea typeface="宋体" panose="02010600030101010101" pitchFamily="2" charset="-122"/>
              </a:rPr>
              <a:t>处理器（</a:t>
            </a:r>
            <a:r>
              <a:rPr lang="en-US" altLang="zh-CN">
                <a:ea typeface="宋体" panose="02010600030101010101" pitchFamily="2" charset="-122"/>
              </a:rPr>
              <a:t>ev_io</a:t>
            </a:r>
            <a:r>
              <a:rPr lang="zh-CN" altLang="en-US">
                <a:ea typeface="宋体" panose="02010600030101010101" pitchFamily="2" charset="-122"/>
              </a:rPr>
              <a:t>等）、Reactor管理器（ev_run）。参考图如下：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395605" y="1206500"/>
          <a:ext cx="3035300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7137400" imgH="12369800" progId="Visio.Drawing.11">
                  <p:embed/>
                </p:oleObj>
              </mc:Choice>
              <mc:Fallback>
                <p:oleObj name="" r:id="rId2" imgW="7137400" imgH="12369800" progId="Visio.Drawing.11">
                  <p:embed/>
                  <p:pic>
                    <p:nvPicPr>
                      <p:cNvPr id="0" name="图片 3072" descr="image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" y="1206500"/>
                        <a:ext cx="3035300" cy="5218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927475" y="4082415"/>
          <a:ext cx="394779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4495800" imgH="1838325" progId="Paint.Picture">
                  <p:embed/>
                </p:oleObj>
              </mc:Choice>
              <mc:Fallback>
                <p:oleObj name="" r:id="rId4" imgW="4495800" imgH="1838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7475" y="4082415"/>
                        <a:ext cx="394779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33800" y="5502910"/>
            <a:ext cx="4832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模型结构为： 一个事件循环，以事件驱动和事件回调方式实现业务的逻辑。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目前使用同步事件分离器使用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epoll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水平模式。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握手协议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2800" y="152400"/>
            <a:ext cx="1955165" cy="307340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490855" y="1370965"/>
          <a:ext cx="45688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8572500" imgH="9359900" progId="Visio.Drawing.11">
                  <p:embed/>
                </p:oleObj>
              </mc:Choice>
              <mc:Fallback>
                <p:oleObj name="" r:id="rId2" imgW="8572500" imgH="9359900" progId="Visio.Drawing.11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0855" y="1370965"/>
                        <a:ext cx="4568825" cy="436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46370" y="1703705"/>
            <a:ext cx="3538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服务内部连接，使用</a:t>
            </a:r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次握手协议：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）建立了网络连接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）双方获取了对方工作者的信息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解码器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2800" y="152400"/>
            <a:ext cx="1955165" cy="307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390" y="1445260"/>
            <a:ext cx="7196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目前支持协议：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自定义</a:t>
            </a:r>
            <a:r>
              <a:rPr lang="en-US" altLang="zh-CN"/>
              <a:t>pb</a:t>
            </a:r>
            <a:r>
              <a:rPr lang="zh-CN" altLang="en-US">
                <a:ea typeface="宋体" panose="02010600030101010101" pitchFamily="2" charset="-122"/>
              </a:rPr>
              <a:t>协议（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消息头为二进制、消息体为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websocket</a:t>
            </a:r>
            <a:r>
              <a:rPr lang="zh-CN" altLang="en-US">
                <a:ea typeface="宋体" panose="02010600030101010101" pitchFamily="2" charset="-122"/>
              </a:rPr>
              <a:t>协议，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</a:t>
            </a:r>
            <a:r>
              <a:rPr lang="zh-CN" altLang="en-US">
                <a:ea typeface="宋体" panose="02010600030101010101" pitchFamily="2" charset="-122"/>
              </a:rPr>
              <a:t>自定义数据体为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websocket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协议，消息头为二进制、自定义数据体为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 1.1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，支持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chunked编码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）内部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协议（不开放，消息头和消息体都为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自定义消息体支持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压缩算法，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RC5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加密算法。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</a:t>
            </a:r>
            <a:r>
              <a:rPr>
                <a:sym typeface="+mn-ea"/>
              </a:rPr>
              <a:t>的连接初始化时支持协议编解码器的替换</a:t>
            </a:r>
            <a:r>
              <a:rPr lang="zh-CN">
                <a:ea typeface="宋体" panose="02010600030101010101" pitchFamily="2" charset="-122"/>
                <a:sym typeface="+mn-ea"/>
              </a:rPr>
              <a:t>。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目前</a:t>
            </a:r>
            <a:r>
              <a:rPr>
                <a:sym typeface="+mn-ea"/>
              </a:rPr>
              <a:t>支持的是websocket json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>
                <a:sym typeface="+mn-ea"/>
              </a:rPr>
              <a:t>websocket pb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ea typeface="宋体" panose="02010600030101010101" pitchFamily="2" charset="-122"/>
                <a:sym typeface="+mn-ea"/>
              </a:rPr>
              <a:t>）</a:t>
            </a:r>
            <a:r>
              <a:rPr>
                <a:sym typeface="+mn-ea"/>
              </a:rPr>
              <a:t>与http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接入层节点被连接后，在接收到第一个消息时，判断消息的结构，从而自动切换解码器。连接初始化完成后，则不再切换。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如可自动判断是</a:t>
            </a:r>
            <a:r>
              <a:rPr>
                <a:sym typeface="+mn-ea"/>
              </a:rPr>
              <a:t>websocket </a:t>
            </a:r>
            <a:r>
              <a:rPr lang="zh-CN">
                <a:ea typeface="宋体" panose="02010600030101010101" pitchFamily="2" charset="-122"/>
                <a:sym typeface="+mn-ea"/>
              </a:rPr>
              <a:t>协议还是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协议还是自定义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0</TotalTime>
  <Words>909</Words>
  <Application>WPS 演示</Application>
  <PresentationFormat>全屏显示(4:3)</PresentationFormat>
  <Paragraphs>59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Arial</vt:lpstr>
      <vt:lpstr>24美金的ppt模板</vt:lpstr>
      <vt:lpstr>Visio.Drawing.11</vt:lpstr>
      <vt:lpstr>Visio.Drawing.11</vt:lpstr>
      <vt:lpstr>Paint.Picture</vt:lpstr>
      <vt:lpstr>Visio.Drawing.11</vt:lpstr>
      <vt:lpstr>后台框架设计--网络框架</vt:lpstr>
      <vt:lpstr>后台框架设计--事件驱动模型</vt:lpstr>
      <vt:lpstr>后台框架设计--握手协议</vt:lpstr>
      <vt:lpstr>后台框架设计--解码器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jccook</dc:creator>
  <cp:lastModifiedBy>chen</cp:lastModifiedBy>
  <cp:revision>649</cp:revision>
  <dcterms:created xsi:type="dcterms:W3CDTF">2013-02-03T05:36:00Z</dcterms:created>
  <dcterms:modified xsi:type="dcterms:W3CDTF">2017-08-09T02:39:59Z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