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4" r:id="rId4"/>
    <p:sldId id="263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1F5BD-4C60-0543-A5B4-D22B0E159E4F}" type="datetimeFigureOut">
              <a:rPr lang="en-US" smtClean="0"/>
              <a:pPr/>
              <a:t>4/25/11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9935B-28EC-D849-9538-699920006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7174" y="553045"/>
            <a:ext cx="5621025" cy="3369470"/>
          </a:xfrm>
        </p:spPr>
        <p:txBody>
          <a:bodyPr>
            <a:noAutofit/>
          </a:bodyPr>
          <a:lstStyle>
            <a:lvl1pPr algn="l">
              <a:defRPr sz="6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7173" y="4172976"/>
            <a:ext cx="5621025" cy="211535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-219953" y="3415564"/>
            <a:ext cx="5735281" cy="10243"/>
          </a:xfrm>
          <a:prstGeom prst="line">
            <a:avLst/>
          </a:prstGeom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6957" y="1157297"/>
            <a:ext cx="8239843" cy="1588"/>
          </a:xfrm>
          <a:prstGeom prst="line">
            <a:avLst/>
          </a:prstGeom>
          <a:ln w="190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51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51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6957" y="1157297"/>
            <a:ext cx="8239843" cy="1588"/>
          </a:xfrm>
          <a:prstGeom prst="line">
            <a:avLst/>
          </a:prstGeom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6327"/>
            <a:ext cx="4038600" cy="4919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6327"/>
            <a:ext cx="4038600" cy="4919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6957" y="1157297"/>
            <a:ext cx="8239843" cy="1588"/>
          </a:xfrm>
          <a:prstGeom prst="line">
            <a:avLst/>
          </a:prstGeom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69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2697"/>
            <a:ext cx="4040188" cy="4279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3269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2697"/>
            <a:ext cx="4041775" cy="4279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6957" y="1157297"/>
            <a:ext cx="8239843" cy="1588"/>
          </a:xfrm>
          <a:prstGeom prst="line">
            <a:avLst/>
          </a:prstGeom>
          <a:ln w="12700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6957" y="1157297"/>
            <a:ext cx="8239843" cy="1588"/>
          </a:xfrm>
          <a:prstGeom prst="line">
            <a:avLst/>
          </a:prstGeom>
          <a:ln w="12700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19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619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824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F82-81C9-4246-9F7A-7AA2C3186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1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3094"/>
            <a:ext cx="8229600" cy="4915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05802"/>
            <a:ext cx="8569267" cy="241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rgbClr val="7F7F7F"/>
                </a:solidFill>
                <a:latin typeface="Myriad Pro Cond"/>
                <a:cs typeface="Myriad Pro Cond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267" y="6605802"/>
            <a:ext cx="574733" cy="241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7F7F7F"/>
                </a:solidFill>
                <a:latin typeface="Myriad Pro Cond"/>
                <a:cs typeface="Myriad Pro Cond"/>
              </a:defRPr>
            </a:lvl1pPr>
          </a:lstStyle>
          <a:p>
            <a:fld id="{02BB9F82-81C9-4246-9F7A-7AA2C3186F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800" b="1" i="0" kern="1200">
          <a:solidFill>
            <a:schemeClr val="tx1">
              <a:lumMod val="95000"/>
              <a:lumOff val="5000"/>
            </a:schemeClr>
          </a:solidFill>
          <a:latin typeface="Myriad Pro Cond"/>
          <a:ea typeface="+mj-ea"/>
          <a:cs typeface="Myriad Pro Con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600" b="1" i="0" kern="1200">
          <a:solidFill>
            <a:schemeClr val="tx1">
              <a:lumMod val="75000"/>
              <a:lumOff val="25000"/>
            </a:schemeClr>
          </a:solidFill>
          <a:latin typeface="Myriad Pro Cond"/>
          <a:ea typeface="+mn-ea"/>
          <a:cs typeface="Myriad Pro Con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75000"/>
              <a:lumOff val="25000"/>
            </a:schemeClr>
          </a:solidFill>
          <a:latin typeface="Myriad Pro Cond"/>
          <a:ea typeface="+mn-ea"/>
          <a:cs typeface="Myriad Pro Cond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−"/>
        <a:defRPr sz="2400" b="0" i="0" kern="1200">
          <a:solidFill>
            <a:schemeClr val="tx1">
              <a:lumMod val="75000"/>
              <a:lumOff val="25000"/>
            </a:schemeClr>
          </a:solidFill>
          <a:latin typeface="Myriad Pro Cond"/>
          <a:ea typeface="+mn-ea"/>
          <a:cs typeface="Myriad Pro Cond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b="0" i="0" kern="1200">
          <a:solidFill>
            <a:schemeClr val="tx1">
              <a:lumMod val="75000"/>
              <a:lumOff val="25000"/>
            </a:schemeClr>
          </a:solidFill>
          <a:latin typeface="Myriad Pro Cond"/>
          <a:ea typeface="+mn-ea"/>
          <a:cs typeface="Myriad Pro Con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75000"/>
              <a:lumOff val="25000"/>
            </a:schemeClr>
          </a:solidFill>
          <a:latin typeface="Myriad Pro Cond"/>
          <a:ea typeface="+mn-ea"/>
          <a:cs typeface="Myriad Pro Con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GIGA+ </a:t>
            </a:r>
            <a:br>
              <a:rPr lang="en-US" dirty="0" smtClean="0"/>
            </a:br>
            <a:r>
              <a:rPr lang="en-US" dirty="0" smtClean="0"/>
              <a:t>layering on</a:t>
            </a:r>
            <a:br>
              <a:rPr lang="en-US" dirty="0" smtClean="0"/>
            </a:br>
            <a:r>
              <a:rPr lang="en-US" dirty="0" smtClean="0"/>
              <a:t>PVFS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</a:t>
            </a:r>
            <a:r>
              <a:rPr lang="en-US" dirty="0" err="1" smtClean="0"/>
              <a:t>Chivetta</a:t>
            </a:r>
            <a:r>
              <a:rPr lang="en-US" dirty="0" smtClean="0"/>
              <a:t>, </a:t>
            </a:r>
            <a:r>
              <a:rPr lang="en-US" dirty="0" err="1" smtClean="0"/>
              <a:t>Swapnil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Updated: </a:t>
            </a:r>
            <a:r>
              <a:rPr lang="en-US" smtClean="0"/>
              <a:t>March 25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Namespace: Logical to physical directory mapping</a:t>
            </a:r>
          </a:p>
          <a:p>
            <a:r>
              <a:rPr lang="en-US" dirty="0" smtClean="0"/>
              <a:t>PVFS specific features</a:t>
            </a:r>
          </a:p>
          <a:p>
            <a:r>
              <a:rPr lang="en-US" dirty="0" smtClean="0"/>
              <a:t>FS Operations</a:t>
            </a:r>
          </a:p>
          <a:p>
            <a:pPr lvl="1"/>
            <a:r>
              <a:rPr lang="en-US" dirty="0" smtClean="0"/>
              <a:t>Categorization</a:t>
            </a:r>
          </a:p>
          <a:p>
            <a:pPr lvl="1"/>
            <a:r>
              <a:rPr lang="en-US" dirty="0" smtClean="0"/>
              <a:t>Timelines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PVFS specific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Directory Placement</a:t>
            </a:r>
          </a:p>
          <a:p>
            <a:pPr lvl="1"/>
            <a:r>
              <a:rPr lang="en-US" sz="2595" dirty="0" smtClean="0"/>
              <a:t>Current PVFS implementations don’t allow control over dir placement. PVFS adopts a “global” round-robin placement of all directories</a:t>
            </a:r>
            <a:r>
              <a:rPr lang="en-US" sz="2595" dirty="0" smtClean="0"/>
              <a:t>.</a:t>
            </a:r>
          </a:p>
          <a:p>
            <a:pPr lvl="2"/>
            <a:r>
              <a:rPr lang="en-US" sz="1795" dirty="0" smtClean="0"/>
              <a:t>Example:  </a:t>
            </a:r>
            <a:r>
              <a:rPr lang="en-US" sz="1800" dirty="0" smtClean="0"/>
              <a:t>Example: if dir D1 is created on server S1 at time T1, then the next dir D2 is created on server S2, and so </a:t>
            </a:r>
            <a:r>
              <a:rPr lang="en-US" sz="1800" dirty="0" smtClean="0"/>
              <a:t>on</a:t>
            </a:r>
            <a:endParaRPr lang="en-US" sz="2195" dirty="0" smtClean="0"/>
          </a:p>
          <a:p>
            <a:pPr>
              <a:buNone/>
            </a:pPr>
            <a:r>
              <a:rPr lang="en-US" dirty="0" smtClean="0"/>
              <a:t>OID </a:t>
            </a:r>
            <a:r>
              <a:rPr lang="en-US" dirty="0" smtClean="0"/>
              <a:t>Persistence</a:t>
            </a:r>
          </a:p>
          <a:p>
            <a:pPr lvl="1"/>
            <a:r>
              <a:rPr lang="en-US" sz="2595" dirty="0" smtClean="0"/>
              <a:t>Each PVFS object (file or dir) has a unique OID which does not change even when the object is moved to different parts of the name space</a:t>
            </a:r>
          </a:p>
          <a:p>
            <a:pPr lvl="2"/>
            <a:r>
              <a:rPr lang="en-US" sz="1795" dirty="0" smtClean="0"/>
              <a:t>Example:</a:t>
            </a:r>
            <a:r>
              <a:rPr lang="en-US" sz="1795" dirty="0" smtClean="0"/>
              <a:t>  </a:t>
            </a:r>
            <a:r>
              <a:rPr lang="en-US" sz="1800" dirty="0" smtClean="0"/>
              <a:t>Example: if dir D1 is created on server S1 at time T1, then the next dir D2 is created on server S2, and so on</a:t>
            </a:r>
          </a:p>
          <a:p>
            <a:pPr lvl="2"/>
            <a:endParaRPr lang="en-US" sz="1795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Categorizing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229600" cy="49794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0200"/>
                <a:gridCol w="4089400"/>
              </a:tblGrid>
              <a:tr h="4313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Category</a:t>
                      </a:r>
                      <a:endParaRPr lang="en-US" sz="240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VFS Operations</a:t>
                      </a:r>
                      <a:endParaRPr lang="en-US" sz="240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99161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“object” creation operations, </a:t>
                      </a:r>
                    </a:p>
                    <a:p>
                      <a:r>
                        <a:rPr lang="en-US" sz="2400" i="1" dirty="0" smtClean="0">
                          <a:latin typeface="Myriad Pro Cond"/>
                          <a:cs typeface="Myriad Pro Cond"/>
                        </a:rPr>
                        <a:t>i.e. operations that create new PVFS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Lucida Grande"/>
                        <a:buChar char="−"/>
                      </a:pPr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create, </a:t>
                      </a:r>
                      <a:r>
                        <a:rPr lang="en-US" sz="2400" dirty="0" err="1" smtClean="0">
                          <a:latin typeface="Myriad Pro Cond"/>
                          <a:cs typeface="Myriad Pro Cond"/>
                        </a:rPr>
                        <a:t>mknod</a:t>
                      </a:r>
                      <a:endParaRPr lang="en-US" sz="2400" dirty="0" smtClean="0">
                        <a:latin typeface="Myriad Pro Cond"/>
                        <a:cs typeface="Myriad Pro Cond"/>
                      </a:endParaRPr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sz="2400" dirty="0" err="1" smtClean="0">
                          <a:latin typeface="Myriad Pro Cond"/>
                          <a:cs typeface="Myriad Pro Cond"/>
                        </a:rPr>
                        <a:t>mkdir</a:t>
                      </a:r>
                      <a:endParaRPr lang="en-US" sz="2400" baseline="0" dirty="0" smtClean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11216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“non</a:t>
                      </a:r>
                      <a:r>
                        <a:rPr lang="en-US" sz="2400" baseline="0" dirty="0" smtClean="0">
                          <a:latin typeface="Myriad Pro Cond"/>
                          <a:cs typeface="Myriad Pro Cond"/>
                        </a:rPr>
                        <a:t> object </a:t>
                      </a:r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creation” operations, </a:t>
                      </a:r>
                      <a:r>
                        <a:rPr lang="en-US" sz="2400" i="1" dirty="0" smtClean="0">
                          <a:latin typeface="Myriad Pro Cond"/>
                          <a:cs typeface="Myriad Pro Cond"/>
                        </a:rPr>
                        <a:t>i.e. performed on</a:t>
                      </a:r>
                      <a:r>
                        <a:rPr lang="en-US" sz="2400" i="1" baseline="0" dirty="0" smtClean="0">
                          <a:latin typeface="Myriad Pro Cond"/>
                          <a:cs typeface="Myriad Pro Cond"/>
                        </a:rPr>
                        <a:t> all existing objects (that have a unique OID) associated with them</a:t>
                      </a:r>
                      <a:endParaRPr lang="en-US" sz="2400" i="1" dirty="0" smtClean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Lucida Grande"/>
                        <a:buChar char="−"/>
                      </a:pPr>
                      <a:r>
                        <a:rPr lang="en-US" sz="2400" dirty="0" err="1" smtClean="0">
                          <a:latin typeface="Myriad Pro Cond"/>
                          <a:cs typeface="Myriad Pro Cond"/>
                        </a:rPr>
                        <a:t>getattr</a:t>
                      </a:r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, </a:t>
                      </a:r>
                      <a:r>
                        <a:rPr lang="en-US" sz="2400" dirty="0" err="1" smtClean="0">
                          <a:latin typeface="Myriad Pro Cond"/>
                          <a:cs typeface="Myriad Pro Cond"/>
                        </a:rPr>
                        <a:t>setattr</a:t>
                      </a:r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, </a:t>
                      </a:r>
                      <a:r>
                        <a:rPr lang="en-US" sz="2400" dirty="0" err="1" smtClean="0">
                          <a:latin typeface="Myriad Pro Cond"/>
                          <a:cs typeface="Myriad Pro Cond"/>
                        </a:rPr>
                        <a:t>xattr</a:t>
                      </a:r>
                      <a:r>
                        <a:rPr lang="en-US" sz="2400" baseline="0" dirty="0" smtClean="0">
                          <a:latin typeface="Myriad Pro Cond"/>
                          <a:cs typeface="Myriad Pro Cond"/>
                        </a:rPr>
                        <a:t> ops (</a:t>
                      </a:r>
                      <a:r>
                        <a:rPr lang="en-US" sz="2400" baseline="0" dirty="0" err="1" smtClean="0">
                          <a:latin typeface="Myriad Pro Cond"/>
                          <a:cs typeface="Myriad Pro Cond"/>
                        </a:rPr>
                        <a:t>set,get,list,remove</a:t>
                      </a:r>
                      <a:r>
                        <a:rPr lang="en-US" sz="2400" baseline="0" dirty="0" smtClean="0">
                          <a:latin typeface="Myriad Pro Cond"/>
                          <a:cs typeface="Myriad Pro Cond"/>
                        </a:rPr>
                        <a:t>)</a:t>
                      </a:r>
                      <a:endParaRPr lang="en-US" sz="2400" dirty="0" smtClean="0">
                        <a:latin typeface="Myriad Pro Cond"/>
                        <a:cs typeface="Myriad Pro Cond"/>
                      </a:endParaRPr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open,</a:t>
                      </a:r>
                      <a:r>
                        <a:rPr lang="en-US" sz="2400" baseline="0" dirty="0" smtClean="0">
                          <a:latin typeface="Myriad Pro Cond"/>
                          <a:cs typeface="Myriad Pro Cond"/>
                        </a:rPr>
                        <a:t> read, write, close</a:t>
                      </a:r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sz="2400" baseline="0" dirty="0" err="1" smtClean="0">
                          <a:latin typeface="Myriad Pro Cond"/>
                          <a:cs typeface="Myriad Pro Cond"/>
                        </a:rPr>
                        <a:t>chmod</a:t>
                      </a:r>
                      <a:r>
                        <a:rPr lang="en-US" sz="2400" baseline="0" dirty="0" smtClean="0">
                          <a:latin typeface="Myriad Pro Cond"/>
                          <a:cs typeface="Myriad Pro Cond"/>
                        </a:rPr>
                        <a:t>, </a:t>
                      </a:r>
                      <a:r>
                        <a:rPr lang="en-US" sz="2400" baseline="0" dirty="0" err="1" smtClean="0">
                          <a:latin typeface="Myriad Pro Cond"/>
                          <a:cs typeface="Myriad Pro Cond"/>
                        </a:rPr>
                        <a:t>chown</a:t>
                      </a:r>
                      <a:endParaRPr lang="en-US" sz="240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98450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“special” operations, </a:t>
                      </a:r>
                    </a:p>
                    <a:p>
                      <a:r>
                        <a:rPr lang="en-US" sz="2400" i="1" dirty="0" smtClean="0">
                          <a:latin typeface="Myriad Pro Cond"/>
                          <a:cs typeface="Myriad Pro Cond"/>
                        </a:rPr>
                        <a:t>i.e. the complex 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Lucida Grande"/>
                        <a:buChar char="−"/>
                      </a:pPr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rename</a:t>
                      </a:r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sz="2400" dirty="0" err="1" smtClean="0">
                          <a:latin typeface="Myriad Pro Cond"/>
                          <a:cs typeface="Myriad Pro Cond"/>
                        </a:rPr>
                        <a:t>readdir</a:t>
                      </a:r>
                      <a:endParaRPr lang="en-US" sz="240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99161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Currently unsupported,</a:t>
                      </a:r>
                    </a:p>
                    <a:p>
                      <a:r>
                        <a:rPr lang="en-US" sz="2400" i="1" dirty="0" smtClean="0">
                          <a:latin typeface="Myriad Pro Cond"/>
                          <a:cs typeface="Myriad Pro Cond"/>
                        </a:rPr>
                        <a:t>i.e. work in progress</a:t>
                      </a:r>
                      <a:endParaRPr lang="en-US" sz="2400" i="1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Lucida Grande"/>
                        <a:buChar char="−"/>
                      </a:pPr>
                      <a:r>
                        <a:rPr lang="en-US" sz="2400" dirty="0" smtClean="0">
                          <a:latin typeface="Myriad Pro Cond"/>
                          <a:cs typeface="Myriad Pro Cond"/>
                        </a:rPr>
                        <a:t>link, unlink,</a:t>
                      </a:r>
                      <a:r>
                        <a:rPr lang="en-US" sz="2400" baseline="0" dirty="0" smtClean="0">
                          <a:latin typeface="Myriad Pro Cond"/>
                          <a:cs typeface="Myriad Pro Cond"/>
                        </a:rPr>
                        <a:t> </a:t>
                      </a:r>
                      <a:r>
                        <a:rPr lang="en-US" sz="2400" baseline="0" dirty="0" err="1" smtClean="0">
                          <a:latin typeface="Myriad Pro Cond"/>
                          <a:cs typeface="Myriad Pro Cond"/>
                        </a:rPr>
                        <a:t>symlink</a:t>
                      </a:r>
                      <a:r>
                        <a:rPr lang="en-US" sz="2400" baseline="0" dirty="0" smtClean="0">
                          <a:latin typeface="Myriad Pro Cond"/>
                          <a:cs typeface="Myriad Pro Cond"/>
                        </a:rPr>
                        <a:t>, </a:t>
                      </a:r>
                      <a:r>
                        <a:rPr lang="en-US" sz="2400" baseline="0" dirty="0" err="1" smtClean="0">
                          <a:latin typeface="Myriad Pro Cond"/>
                          <a:cs typeface="Myriad Pro Cond"/>
                        </a:rPr>
                        <a:t>readlink</a:t>
                      </a:r>
                      <a:endParaRPr lang="en-US" sz="2400" baseline="0" dirty="0" smtClean="0">
                        <a:latin typeface="Myriad Pro Cond"/>
                        <a:cs typeface="Myriad Pro Cond"/>
                      </a:endParaRPr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sz="2400" baseline="0" dirty="0" err="1" smtClean="0">
                          <a:latin typeface="Myriad Pro Cond"/>
                          <a:cs typeface="Myriad Pro Cond"/>
                        </a:rPr>
                        <a:t>unlink(a</a:t>
                      </a:r>
                      <a:r>
                        <a:rPr lang="en-US" sz="2400" baseline="0" dirty="0" smtClean="0">
                          <a:latin typeface="Myriad Pro Cond"/>
                          <a:cs typeface="Myriad Pro Cond"/>
                        </a:rPr>
                        <a:t> sub-directory), </a:t>
                      </a:r>
                      <a:r>
                        <a:rPr lang="en-US" sz="2400" baseline="0" dirty="0" err="1" smtClean="0">
                          <a:latin typeface="Myriad Pro Cond"/>
                          <a:cs typeface="Myriad Pro Cond"/>
                        </a:rPr>
                        <a:t>rmdir</a:t>
                      </a:r>
                      <a:r>
                        <a:rPr lang="en-US" sz="2400" baseline="0" dirty="0" smtClean="0">
                          <a:latin typeface="Myriad Pro Cond"/>
                          <a:cs typeface="Myriad Pro Cond"/>
                        </a:rPr>
                        <a:t>()</a:t>
                      </a:r>
                      <a:endParaRPr lang="en-US" sz="240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“creation” operations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31227" y="2475062"/>
            <a:ext cx="7099185" cy="1584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(1) All create()/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mkdir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() operations sent to the appropriate server which either redirects the client or issues 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PVFS_sys_</a:t>
            </a:r>
            <a:r>
              <a:rPr lang="en-US" sz="1600" i="1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operation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(objectPath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)</a:t>
            </a:r>
            <a:endParaRPr lang="en-US" sz="1600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Myriad Pro Cond"/>
                          <a:cs typeface="Myriad Pro Cond"/>
                        </a:rPr>
                        <a:t>Modules on Server Node</a:t>
                      </a:r>
                      <a:endParaRPr lang="en-US" sz="1800" b="0" dirty="0">
                        <a:solidFill>
                          <a:srgbClr val="FFFFFF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PVFS Server</a:t>
                      </a:r>
                    </a:p>
                    <a:p>
                      <a:pPr algn="ctr"/>
                      <a:r>
                        <a:rPr lang="en-US" sz="1800" b="0" i="1" baseline="3000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(may be on same </a:t>
                      </a:r>
                    </a:p>
                    <a:p>
                      <a:pPr algn="ctr"/>
                      <a:r>
                        <a:rPr lang="en-US" sz="1800" b="0" i="1" baseline="3000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or different node)</a:t>
                      </a:r>
                      <a:endParaRPr lang="en-US" sz="1800" b="0" i="1" baseline="30000" dirty="0">
                        <a:solidFill>
                          <a:schemeClr val="bg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GIGA+ Server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15"/>
          <p:cNvGrpSpPr/>
          <p:nvPr/>
        </p:nvGrpSpPr>
        <p:grpSpPr>
          <a:xfrm>
            <a:off x="1231900" y="2237740"/>
            <a:ext cx="6680200" cy="2104484"/>
            <a:chOff x="1231900" y="1767839"/>
            <a:chExt cx="6680200" cy="4467861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>
            <a:off x="1242755" y="3191544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40301" y="346292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38901" y="346451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38901" y="372186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27600" y="3723454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31900" y="3973128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“read” operations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31227" y="4320934"/>
            <a:ext cx="7099185" cy="15302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(2) 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PVFS_sys_</a:t>
            </a:r>
            <a:r>
              <a:rPr lang="en-US" sz="1600" i="1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operation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(OID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params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): GIGA+ client makes this call that goes through the PVFS client </a:t>
            </a:r>
            <a:endParaRPr lang="en-US" sz="1600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31227" y="2475062"/>
            <a:ext cx="7099185" cy="1584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(1) Resolving path-name to OID: GIGA+ client sends an RPC request to GIGA+ server which invokes 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PVFS_sys_</a:t>
            </a:r>
            <a:r>
              <a:rPr lang="en-US" sz="1600" i="1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operation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(path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). Repeats until whole path is done.</a:t>
            </a:r>
            <a:endParaRPr lang="en-US" sz="1600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  <a:latin typeface="Myriad Pro Cond"/>
                          <a:cs typeface="Myriad Pro Cond"/>
                        </a:rPr>
                        <a:t>Modules on Server Node</a:t>
                      </a:r>
                      <a:endParaRPr lang="en-US" b="0" dirty="0">
                        <a:solidFill>
                          <a:srgbClr val="FFFFFF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PVFS Server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(may be on same 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or different node)</a:t>
                      </a:r>
                      <a:endParaRPr lang="en-US" b="0" i="1" baseline="30000" dirty="0">
                        <a:solidFill>
                          <a:schemeClr val="bg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GIGA+ Server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231900" y="2237740"/>
            <a:ext cx="6680200" cy="3657600"/>
            <a:chOff x="1231900" y="1767839"/>
            <a:chExt cx="6680200" cy="4467861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1242755" y="3191544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0301" y="346292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38901" y="346451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38901" y="372186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27600" y="3723454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31900" y="3973128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44601" y="5026140"/>
            <a:ext cx="1536699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94001" y="5286666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81300" y="5514624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31900" y="5775166"/>
            <a:ext cx="15494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readdir(</a:t>
            </a:r>
            <a:r>
              <a:rPr lang="en-US" b="0" i="1" dirty="0" smtClean="0"/>
              <a:t>d1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31227" y="2475062"/>
            <a:ext cx="7099185" cy="1584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(1) Resolving path-name to OID: GIGA+ client sends an RPC request to GIGA+ server which invokes 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PVFS_sys_</a:t>
            </a:r>
            <a:r>
              <a:rPr lang="en-US" sz="1600" i="1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operation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(path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). Repeats until whole path is done.</a:t>
            </a:r>
            <a:endParaRPr lang="en-US" sz="1600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  <a:latin typeface="Myriad Pro Cond"/>
                          <a:cs typeface="Myriad Pro Cond"/>
                        </a:rPr>
                        <a:t>Modules on Server Node</a:t>
                      </a:r>
                      <a:endParaRPr lang="en-US" b="0" dirty="0">
                        <a:solidFill>
                          <a:srgbClr val="FFFFFF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PVFS Server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(may be on same 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or different node)</a:t>
                      </a:r>
                      <a:endParaRPr lang="en-US" b="0" i="1" baseline="30000" dirty="0">
                        <a:solidFill>
                          <a:schemeClr val="bg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GIGA+ Server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15"/>
          <p:cNvGrpSpPr/>
          <p:nvPr/>
        </p:nvGrpSpPr>
        <p:grpSpPr>
          <a:xfrm>
            <a:off x="1231900" y="2237740"/>
            <a:ext cx="6680200" cy="3657600"/>
            <a:chOff x="1231900" y="1767839"/>
            <a:chExt cx="6680200" cy="4467861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1242755" y="3191544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40301" y="346292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38901" y="346451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38901" y="372186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27600" y="3723454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31900" y="3973128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031227" y="4320482"/>
            <a:ext cx="7099185" cy="15302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(2) PVFS_sys_</a:t>
            </a:r>
            <a:r>
              <a:rPr lang="en-US" sz="1600" i="1" dirty="0" smtClean="0">
                <a:solidFill>
                  <a:schemeClr val="tx1"/>
                </a:solidFill>
                <a:latin typeface="Myriad Pro Cond"/>
                <a:cs typeface="Myriad Pro Cond"/>
              </a:rPr>
              <a:t>readdir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(OID</a:t>
            </a:r>
            <a:r>
              <a:rPr lang="en-US" sz="1600" baseline="-25000" dirty="0" smtClean="0">
                <a:solidFill>
                  <a:schemeClr val="tx1"/>
                </a:solidFill>
                <a:latin typeface="Myriad Pro Cond"/>
                <a:cs typeface="Myriad Pro Cond"/>
              </a:rPr>
              <a:t>D1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) by GIGA+ client sent to the appropriate servers that hold partitions of D1; the client gets entries in D1, which are {.P0/, .P1, .P2/, … } </a:t>
            </a:r>
            <a:endParaRPr lang="en-US" sz="1600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44601" y="5025688"/>
            <a:ext cx="1536699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94001" y="5286214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81300" y="5514172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31900" y="5774714"/>
            <a:ext cx="15494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readdir(</a:t>
            </a:r>
            <a:r>
              <a:rPr lang="en-US" b="0" i="1" dirty="0" smtClean="0"/>
              <a:t>d1</a:t>
            </a:r>
            <a:r>
              <a:rPr lang="en-US" dirty="0" smtClean="0"/>
              <a:t>) </a:t>
            </a:r>
            <a:r>
              <a:rPr lang="en-US" b="0" i="1" baseline="30000" dirty="0" smtClean="0"/>
              <a:t>continued</a:t>
            </a:r>
            <a:endParaRPr lang="en-US" b="0" i="1" baseline="30000" dirty="0"/>
          </a:p>
        </p:txBody>
      </p:sp>
      <p:sp>
        <p:nvSpPr>
          <p:cNvPr id="3" name="Rounded Rectangle 2"/>
          <p:cNvSpPr/>
          <p:nvPr/>
        </p:nvSpPr>
        <p:spPr>
          <a:xfrm>
            <a:off x="1031227" y="4320482"/>
            <a:ext cx="7099185" cy="15302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(4) PVFS_sys_</a:t>
            </a:r>
            <a:r>
              <a:rPr lang="en-US" sz="1600" i="1" dirty="0" smtClean="0">
                <a:solidFill>
                  <a:schemeClr val="tx1"/>
                </a:solidFill>
                <a:latin typeface="Myriad Pro Cond"/>
                <a:cs typeface="Myriad Pro Cond"/>
              </a:rPr>
              <a:t>readdir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(OID</a:t>
            </a:r>
            <a:r>
              <a:rPr lang="en-US" sz="1600" baseline="-25000" dirty="0" smtClean="0">
                <a:solidFill>
                  <a:schemeClr val="tx1"/>
                </a:solidFill>
                <a:latin typeface="Myriad Pro Cond"/>
                <a:cs typeface="Myriad Pro Cond"/>
              </a:rPr>
              <a:t>D1/.p0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) by GIGA+ client which invokes the PVFS client to do a 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readdir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() of the OID of the partition in PVFS (sent to parallel to all servers)</a:t>
            </a:r>
            <a:endParaRPr lang="en-US" sz="1600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31227" y="2475062"/>
            <a:ext cx="7099185" cy="1584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(3) Resolving path-name to OID: GIGA+ client sends an RPC request to GIGA+ server to get OID of all partitions of D1, i.e. D1/.p0, D1.p1 and so on</a:t>
            </a:r>
            <a:endParaRPr lang="en-US" sz="1600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  <a:latin typeface="Myriad Pro Cond"/>
                          <a:cs typeface="Myriad Pro Cond"/>
                        </a:rPr>
                        <a:t>Modules on Server Node</a:t>
                      </a:r>
                      <a:endParaRPr lang="en-US" b="0" dirty="0">
                        <a:solidFill>
                          <a:srgbClr val="FFFFFF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PVFS Server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(may be on same 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or different node)</a:t>
                      </a:r>
                      <a:endParaRPr lang="en-US" b="0" i="1" baseline="30000" dirty="0">
                        <a:solidFill>
                          <a:schemeClr val="bg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GIGA+ Server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15"/>
          <p:cNvGrpSpPr/>
          <p:nvPr/>
        </p:nvGrpSpPr>
        <p:grpSpPr>
          <a:xfrm>
            <a:off x="1231900" y="2237740"/>
            <a:ext cx="6680200" cy="3657600"/>
            <a:chOff x="1231900" y="1767839"/>
            <a:chExt cx="6680200" cy="4467861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1242755" y="3191544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0301" y="346292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38901" y="346451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38901" y="372186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27600" y="3723454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31900" y="3973128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44601" y="5025688"/>
            <a:ext cx="1536699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94001" y="5286214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81300" y="5514172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31900" y="5774714"/>
            <a:ext cx="15494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rename(</a:t>
            </a:r>
            <a:r>
              <a:rPr lang="en-US" b="0" i="1" dirty="0" smtClean="0"/>
              <a:t>a1/b1 </a:t>
            </a:r>
            <a:r>
              <a:rPr lang="en-US" b="0" i="1" dirty="0" err="1" smtClean="0">
                <a:sym typeface="Wingdings"/>
              </a:rPr>
              <a:t></a:t>
            </a:r>
            <a:r>
              <a:rPr lang="en-US" b="0" i="1" dirty="0" smtClean="0">
                <a:sym typeface="Wingdings"/>
              </a:rPr>
              <a:t> a2/b2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31227" y="4364006"/>
            <a:ext cx="7099185" cy="2057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(3) Client send RPCrename(OID</a:t>
            </a:r>
            <a:r>
              <a:rPr lang="en-US" sz="1600" baseline="-25000" dirty="0" smtClean="0">
                <a:solidFill>
                  <a:schemeClr val="tx1"/>
                </a:solidFill>
                <a:latin typeface="Myriad Pro Cond"/>
                <a:cs typeface="Myriad Pro Cond"/>
              </a:rPr>
              <a:t>D1/F1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,OID</a:t>
            </a:r>
            <a:r>
              <a:rPr lang="en-US" sz="1600" baseline="-25000" dirty="0" smtClean="0">
                <a:solidFill>
                  <a:schemeClr val="tx1"/>
                </a:solidFill>
                <a:latin typeface="Myriad Pro Cond"/>
                <a:cs typeface="Myriad Pro Cond"/>
              </a:rPr>
              <a:t>D2/F2 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) to the </a:t>
            </a:r>
            <a:r>
              <a:rPr lang="en-US" sz="1600" dirty="0" smtClean="0">
                <a:solidFill>
                  <a:srgbClr val="FF0000"/>
                </a:solidFill>
                <a:latin typeface="Myriad Pro Cond"/>
                <a:cs typeface="Myriad Pro Cond"/>
              </a:rPr>
              <a:t>destination GIGA+ server (S2)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 which first lock (OID</a:t>
            </a:r>
            <a:r>
              <a:rPr lang="en-US" sz="1600" baseline="-25000" dirty="0" smtClean="0">
                <a:solidFill>
                  <a:schemeClr val="tx1"/>
                </a:solidFill>
                <a:latin typeface="Myriad Pro Cond"/>
                <a:cs typeface="Myriad Pro Cond"/>
              </a:rPr>
              <a:t>D2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 ) to avoid splits, then does </a:t>
            </a:r>
            <a:r>
              <a:rPr lang="en-US" sz="1600" i="1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PVFS_sys_rename</a:t>
            </a:r>
            <a:r>
              <a:rPr lang="en-US" sz="1600" i="1" dirty="0" smtClean="0">
                <a:solidFill>
                  <a:schemeClr val="tx1"/>
                </a:solidFill>
                <a:latin typeface="Myriad Pro Cond"/>
                <a:cs typeface="Myriad Pro Cond"/>
              </a:rPr>
              <a:t>()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 and then releases the lock. During this process if D1/F1 has split and moved, client gets a rename failure </a:t>
            </a:r>
            <a:r>
              <a:rPr lang="en-US" sz="1600" dirty="0" err="1" smtClean="0">
                <a:solidFill>
                  <a:schemeClr val="tx1"/>
                </a:solidFill>
                <a:latin typeface="Myriad Pro Cond"/>
                <a:cs typeface="Myriad Pro Cond"/>
              </a:rPr>
              <a:t>msg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 and can retry the process from step(1)</a:t>
            </a:r>
            <a:endParaRPr lang="en-US" sz="1600" i="1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yriad Pro Cond"/>
                          <a:cs typeface="Myriad Pro Cond"/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  <a:latin typeface="Myriad Pro Cond"/>
                          <a:cs typeface="Myriad Pro Cond"/>
                        </a:rPr>
                        <a:t>Modules on Server Node</a:t>
                      </a:r>
                      <a:endParaRPr lang="en-US" b="0" dirty="0">
                        <a:solidFill>
                          <a:srgbClr val="FFFFFF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GIGA+ Server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PVFS Client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Myriad Pro Cond"/>
                          <a:cs typeface="Myriad Pro Cond"/>
                        </a:rPr>
                        <a:t>PVFS Server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 Cond"/>
                        <a:cs typeface="Myriad Pro Con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15"/>
          <p:cNvGrpSpPr/>
          <p:nvPr/>
        </p:nvGrpSpPr>
        <p:grpSpPr>
          <a:xfrm>
            <a:off x="1231900" y="2237740"/>
            <a:ext cx="6680200" cy="3657600"/>
            <a:chOff x="1231900" y="1767839"/>
            <a:chExt cx="6680200" cy="4467861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1031227" y="2475062"/>
            <a:ext cx="7099185" cy="6621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(1) Resolving D1/F1 to OID (like earlier examples): GIGA+ client sends an RPC request to </a:t>
            </a:r>
            <a:r>
              <a:rPr lang="en-US" sz="1600" dirty="0" smtClean="0">
                <a:solidFill>
                  <a:srgbClr val="FF0000"/>
                </a:solidFill>
                <a:latin typeface="Myriad Pro Cond"/>
                <a:cs typeface="Myriad Pro Cond"/>
              </a:rPr>
              <a:t>GIGA+ server S1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 to resolve D1/F1 to get OID</a:t>
            </a:r>
            <a:r>
              <a:rPr lang="en-US" sz="1600" baseline="-25000" dirty="0" smtClean="0">
                <a:solidFill>
                  <a:schemeClr val="tx1"/>
                </a:solidFill>
                <a:latin typeface="Myriad Pro Cond"/>
                <a:cs typeface="Myriad Pro Cond"/>
              </a:rPr>
              <a:t>D1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/OID</a:t>
            </a:r>
            <a:r>
              <a:rPr lang="en-US" sz="1600" baseline="-25000" dirty="0" smtClean="0">
                <a:solidFill>
                  <a:schemeClr val="tx1"/>
                </a:solidFill>
                <a:latin typeface="Myriad Pro Cond"/>
                <a:cs typeface="Myriad Pro Cond"/>
              </a:rPr>
              <a:t>F1</a:t>
            </a:r>
            <a:endParaRPr lang="en-US" sz="1600" baseline="-25000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31227" y="3365220"/>
            <a:ext cx="7099185" cy="6621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(2) Resolving D2/F1 to OID (like earlier examples): GIGA+ client sends an RPC request to </a:t>
            </a:r>
            <a:r>
              <a:rPr lang="en-US" sz="1600" dirty="0" smtClean="0">
                <a:solidFill>
                  <a:srgbClr val="FF0000"/>
                </a:solidFill>
                <a:latin typeface="Myriad Pro Cond"/>
                <a:cs typeface="Myriad Pro Cond"/>
              </a:rPr>
              <a:t>GIGA+ server S2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 to resolve D1/F1 to get OID</a:t>
            </a:r>
            <a:r>
              <a:rPr lang="en-US" sz="1600" baseline="-25000" dirty="0" smtClean="0">
                <a:solidFill>
                  <a:schemeClr val="tx1"/>
                </a:solidFill>
                <a:latin typeface="Myriad Pro Cond"/>
                <a:cs typeface="Myriad Pro Cond"/>
              </a:rPr>
              <a:t>D2</a:t>
            </a:r>
            <a:r>
              <a:rPr lang="en-US" sz="1600" dirty="0" smtClean="0">
                <a:solidFill>
                  <a:schemeClr val="tx1"/>
                </a:solidFill>
                <a:latin typeface="Myriad Pro Cond"/>
                <a:cs typeface="Myriad Pro Cond"/>
              </a:rPr>
              <a:t>/OID</a:t>
            </a:r>
            <a:r>
              <a:rPr lang="en-US" sz="1600" baseline="-25000" dirty="0" smtClean="0">
                <a:solidFill>
                  <a:schemeClr val="tx1"/>
                </a:solidFill>
                <a:latin typeface="Myriad Pro Cond"/>
                <a:cs typeface="Myriad Pro Cond"/>
              </a:rPr>
              <a:t>F2</a:t>
            </a:r>
            <a:endParaRPr lang="en-US" sz="1600" baseline="-25000" dirty="0">
              <a:solidFill>
                <a:schemeClr val="tx1"/>
              </a:solidFill>
              <a:latin typeface="Myriad Pro Cond"/>
              <a:cs typeface="Myriad Pro Cond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42755" y="4461696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40301" y="4733080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38901" y="473466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38901" y="499201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27600" y="499360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31900" y="5243280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vp-myriadcond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svp-myriadcond-white.potx</Template>
  <TotalTime>212</TotalTime>
  <Words>836</Words>
  <Application>Microsoft Macintosh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svp-myriadcond-white</vt:lpstr>
      <vt:lpstr>GIGA+  layering on PVFS</vt:lpstr>
      <vt:lpstr>Table of contents</vt:lpstr>
      <vt:lpstr>PVFS specific features</vt:lpstr>
      <vt:lpstr>Categorizing operations</vt:lpstr>
      <vt:lpstr>Object “creation” operations</vt:lpstr>
      <vt:lpstr>Object “read” operations</vt:lpstr>
      <vt:lpstr>readdir(d1)</vt:lpstr>
      <vt:lpstr>readdir(d1) continued</vt:lpstr>
      <vt:lpstr>rename(a1/b1  a2/b2)</vt:lpstr>
    </vt:vector>
  </TitlesOfParts>
  <Company>CMU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GIGA+  layering on PVFS</dc:title>
  <dc:creator>Swapnil Patil</dc:creator>
  <cp:lastModifiedBy>Swapnil Patil</cp:lastModifiedBy>
  <cp:revision>5</cp:revision>
  <dcterms:created xsi:type="dcterms:W3CDTF">2011-04-25T15:00:48Z</dcterms:created>
  <dcterms:modified xsi:type="dcterms:W3CDTF">2011-04-25T18:21:22Z</dcterms:modified>
</cp:coreProperties>
</file>