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73" r:id="rId5"/>
    <p:sldId id="260" r:id="rId6"/>
    <p:sldId id="272" r:id="rId7"/>
    <p:sldId id="270" r:id="rId8"/>
    <p:sldId id="266" r:id="rId9"/>
    <p:sldId id="261" r:id="rId10"/>
    <p:sldId id="268" r:id="rId11"/>
    <p:sldId id="269" r:id="rId12"/>
    <p:sldId id="26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3B91F"/>
    <a:srgbClr val="FFFBF5"/>
    <a:srgbClr val="FFFCE2"/>
    <a:srgbClr val="FFF8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AF2B-5E44-2444-9911-D9E6A7B3B3EA}" type="datetimeFigureOut">
              <a:rPr lang="en-US" smtClean="0"/>
              <a:pPr/>
              <a:t>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7613F-95FF-E148-9D75-EDC92F04A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2D49-0C45-BF44-9EDE-DD976AB60FCF}" type="datetimeFigureOut">
              <a:rPr lang="en-US" smtClean="0"/>
              <a:pPr/>
              <a:t>2/4/11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FCEF8-E303-9F4D-8923-11DB029C4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1163"/>
            <a:ext cx="7772400" cy="3078164"/>
          </a:xfrm>
          <a:solidFill>
            <a:srgbClr val="FFFBF5"/>
          </a:solidFill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29026"/>
            <a:ext cx="7772400" cy="1752600"/>
          </a:xfrm>
          <a:solidFill>
            <a:srgbClr val="FFFBF5"/>
          </a:solidFill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tx1"/>
                </a:solidFill>
                <a:latin typeface="Myriad Pro Cond"/>
                <a:cs typeface="Myriad Pro C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4409569"/>
            <a:ext cx="77724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BF5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6A3-7602-7641-8DCD-EB6D95A7C3C3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65E6-A786-8240-89F0-7472E05027B5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BF5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66E2-D40C-A54B-AA6C-4944360954FE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BF5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D07-60B7-B249-894D-C3839B441537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BF5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Myriad Pro Semibold"/>
                <a:cs typeface="Myriad Pro Semi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Myriad Pro Semibold"/>
                <a:cs typeface="Myriad Pro Semi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F925-AD69-A241-BA86-1E4B45457CFC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BF5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BD2B-9632-6849-B47A-D8DBFD9017F8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0B1E-5D94-9C40-811E-23F2F78A65F0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58B8-C59C-124C-B6BB-8BA269AB4D1A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75-FA4C-CF48-925B-9EE7248DB861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2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2852"/>
            <a:ext cx="8229600" cy="473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DBE-6EA7-2F42-87F7-13B218D8DBE5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423B-C90B-0149-B13B-184B68010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accent2">
              <a:lumMod val="75000"/>
            </a:schemeClr>
          </a:solidFill>
          <a:latin typeface="Myriad Pro Semibold"/>
          <a:ea typeface="+mj-ea"/>
          <a:cs typeface="Myriad Pro Semi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600" b="0" i="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000" b="0" i="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Stacking</a:t>
            </a:r>
            <a:br>
              <a:rPr lang="en-US" dirty="0" smtClean="0"/>
            </a:br>
            <a:r>
              <a:rPr lang="en-US" dirty="0" smtClean="0"/>
              <a:t>GIGA+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smtClean="0"/>
              <a:t>PVFS:</a:t>
            </a:r>
            <a:br>
              <a:rPr lang="en-US" dirty="0" smtClean="0"/>
            </a:br>
            <a:r>
              <a:rPr lang="en-US" i="1" dirty="0" smtClean="0"/>
              <a:t>Design Specification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</a:t>
            </a:r>
            <a:r>
              <a:rPr lang="en-US" dirty="0" err="1" smtClean="0"/>
              <a:t>Chivetta</a:t>
            </a:r>
            <a:r>
              <a:rPr lang="en-US" dirty="0" smtClean="0"/>
              <a:t>, </a:t>
            </a:r>
            <a:r>
              <a:rPr lang="en-US" dirty="0" err="1" smtClean="0"/>
              <a:t>Swapnil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 smtClean="0"/>
          </a:p>
          <a:p>
            <a:r>
              <a:rPr lang="en-US" dirty="0" smtClean="0"/>
              <a:t>Feb 4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(1) Resolving path-name to OID: GIGA+ client sends an RPC request to GIGA+ server which invokes </a:t>
            </a:r>
            <a:r>
              <a:rPr lang="en-US" sz="1600" dirty="0" err="1" smtClean="0">
                <a:solidFill>
                  <a:schemeClr val="tx1"/>
                </a:solidFill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</a:rPr>
              <a:t>(path</a:t>
            </a:r>
            <a:r>
              <a:rPr lang="en-US" sz="1600" dirty="0" smtClean="0">
                <a:solidFill>
                  <a:schemeClr val="tx1"/>
                </a:solidFill>
              </a:rPr>
              <a:t>). Repeats until whole path is done.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eaddir(D1)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PVFS Server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or different node)</a:t>
                      </a:r>
                      <a:endParaRPr lang="en-US" b="0" i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15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031227" y="4320482"/>
            <a:ext cx="7099185" cy="15302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(2) PVFS_sys_</a:t>
            </a:r>
            <a:r>
              <a:rPr lang="en-US" sz="1600" i="1" dirty="0" smtClean="0">
                <a:solidFill>
                  <a:schemeClr val="tx1"/>
                </a:solidFill>
              </a:rPr>
              <a:t>readdir</a:t>
            </a:r>
            <a:r>
              <a:rPr lang="en-US" sz="1600" dirty="0" smtClean="0">
                <a:solidFill>
                  <a:schemeClr val="tx1"/>
                </a:solidFill>
              </a:rPr>
              <a:t>(OID</a:t>
            </a:r>
            <a:r>
              <a:rPr lang="en-US" sz="1600" baseline="-25000" dirty="0" smtClean="0">
                <a:solidFill>
                  <a:schemeClr val="tx1"/>
                </a:solidFill>
              </a:rPr>
              <a:t>D1</a:t>
            </a:r>
            <a:r>
              <a:rPr lang="en-US" sz="1600" dirty="0" smtClean="0">
                <a:solidFill>
                  <a:schemeClr val="tx1"/>
                </a:solidFill>
              </a:rPr>
              <a:t>) by GIGA+ client sent to the appropriate servers that hold partitions of D1; the client gets entries in D1, which are {.P0/, .P1, .P2/, … }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44601" y="5025688"/>
            <a:ext cx="1536699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94001" y="5286214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81300" y="5514172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31900" y="5774714"/>
            <a:ext cx="15494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031227" y="4320482"/>
            <a:ext cx="7099185" cy="15302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(4) PVFS_sys_</a:t>
            </a:r>
            <a:r>
              <a:rPr lang="en-US" sz="1600" i="1" dirty="0" smtClean="0">
                <a:solidFill>
                  <a:schemeClr val="tx1"/>
                </a:solidFill>
              </a:rPr>
              <a:t>readdir</a:t>
            </a:r>
            <a:r>
              <a:rPr lang="en-US" sz="1600" dirty="0" smtClean="0">
                <a:solidFill>
                  <a:schemeClr val="tx1"/>
                </a:solidFill>
              </a:rPr>
              <a:t>(OID</a:t>
            </a:r>
            <a:r>
              <a:rPr lang="en-US" sz="1600" baseline="-25000" dirty="0" smtClean="0">
                <a:solidFill>
                  <a:schemeClr val="tx1"/>
                </a:solidFill>
              </a:rPr>
              <a:t>D1/.p0</a:t>
            </a:r>
            <a:r>
              <a:rPr lang="en-US" sz="1600" dirty="0" smtClean="0">
                <a:solidFill>
                  <a:schemeClr val="tx1"/>
                </a:solidFill>
              </a:rPr>
              <a:t>) by GIGA+ client which invokes the PVFS client to do a </a:t>
            </a:r>
            <a:r>
              <a:rPr lang="en-US" sz="1600" dirty="0" err="1" smtClean="0">
                <a:solidFill>
                  <a:schemeClr val="tx1"/>
                </a:solidFill>
              </a:rPr>
              <a:t>readdir</a:t>
            </a:r>
            <a:r>
              <a:rPr lang="en-US" sz="1600" dirty="0" smtClean="0">
                <a:solidFill>
                  <a:schemeClr val="tx1"/>
                </a:solidFill>
              </a:rPr>
              <a:t>() of the OID of the partition in PVFS (sent to parallel to all servers)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(3) Resolving path-name to OID: GIGA+ client sends an RPC request to GIGA+ server to get OID of all partitions of D1, i.e. D1/.p0, D1.p1 and so 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eaddir(D1)					</a:t>
            </a:r>
            <a:r>
              <a:rPr lang="en-US" baseline="-25000" dirty="0" smtClean="0">
                <a:latin typeface="Myriad Pro"/>
                <a:cs typeface="Myriad Pro"/>
              </a:rPr>
              <a:t>…</a:t>
            </a:r>
            <a:r>
              <a:rPr lang="en-US" baseline="-25000" dirty="0" smtClean="0">
                <a:latin typeface="Myriad Pro"/>
                <a:cs typeface="Myriad Pro"/>
              </a:rPr>
              <a:t>contd.</a:t>
            </a:r>
            <a:endParaRPr lang="en-US" baseline="-25000" dirty="0">
              <a:latin typeface="Myriad Pro"/>
              <a:cs typeface="Myriad Pr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PVFS Server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or different node)</a:t>
                      </a:r>
                      <a:endParaRPr lang="en-US" b="0" i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15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44601" y="5025688"/>
            <a:ext cx="1536699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94001" y="5286214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81300" y="5514172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31900" y="5774714"/>
            <a:ext cx="15494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031227" y="4364006"/>
            <a:ext cx="7099185" cy="2057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(3) Client send RPCrename(OID</a:t>
            </a:r>
            <a:r>
              <a:rPr lang="en-US" sz="1600" baseline="-25000" dirty="0" smtClean="0">
                <a:solidFill>
                  <a:schemeClr val="tx1"/>
                </a:solidFill>
              </a:rPr>
              <a:t>D1/F1</a:t>
            </a:r>
            <a:r>
              <a:rPr lang="en-US" sz="1600" dirty="0" smtClean="0">
                <a:solidFill>
                  <a:schemeClr val="tx1"/>
                </a:solidFill>
              </a:rPr>
              <a:t>,OID</a:t>
            </a:r>
            <a:r>
              <a:rPr lang="en-US" sz="1600" baseline="-25000" dirty="0" smtClean="0">
                <a:solidFill>
                  <a:schemeClr val="tx1"/>
                </a:solidFill>
              </a:rPr>
              <a:t>D2/F2 </a:t>
            </a:r>
            <a:r>
              <a:rPr lang="en-US" sz="1600" dirty="0" smtClean="0">
                <a:solidFill>
                  <a:schemeClr val="tx1"/>
                </a:solidFill>
              </a:rPr>
              <a:t>) to the </a:t>
            </a:r>
            <a:r>
              <a:rPr lang="en-US" sz="1600" dirty="0" smtClean="0">
                <a:solidFill>
                  <a:srgbClr val="FF0000"/>
                </a:solidFill>
              </a:rPr>
              <a:t>destination GIGA+ server (S2)</a:t>
            </a:r>
            <a:r>
              <a:rPr lang="en-US" sz="1600" dirty="0" smtClean="0">
                <a:solidFill>
                  <a:schemeClr val="tx1"/>
                </a:solidFill>
              </a:rPr>
              <a:t> which first lock (OID</a:t>
            </a:r>
            <a:r>
              <a:rPr lang="en-US" sz="1600" baseline="-25000" dirty="0" smtClean="0">
                <a:solidFill>
                  <a:schemeClr val="tx1"/>
                </a:solidFill>
              </a:rPr>
              <a:t>D2</a:t>
            </a:r>
            <a:r>
              <a:rPr lang="en-US" sz="1600" dirty="0" smtClean="0">
                <a:solidFill>
                  <a:schemeClr val="tx1"/>
                </a:solidFill>
              </a:rPr>
              <a:t> ) to avoid splits, then does </a:t>
            </a:r>
            <a:r>
              <a:rPr lang="en-US" sz="1600" i="1" dirty="0" err="1" smtClean="0">
                <a:solidFill>
                  <a:schemeClr val="tx1"/>
                </a:solidFill>
              </a:rPr>
              <a:t>PVFS_sys_rename</a:t>
            </a:r>
            <a:r>
              <a:rPr lang="en-US" sz="1600" i="1" dirty="0" smtClean="0">
                <a:solidFill>
                  <a:schemeClr val="tx1"/>
                </a:solidFill>
              </a:rPr>
              <a:t>()</a:t>
            </a:r>
            <a:r>
              <a:rPr lang="en-US" sz="1600" dirty="0" smtClean="0">
                <a:solidFill>
                  <a:schemeClr val="tx1"/>
                </a:solidFill>
              </a:rPr>
              <a:t> and then releases the lock. During this process if D1/F1 has split and moved, client gets a rename failure </a:t>
            </a:r>
            <a:r>
              <a:rPr lang="en-US" sz="1600" dirty="0" err="1" smtClean="0">
                <a:solidFill>
                  <a:schemeClr val="tx1"/>
                </a:solidFill>
              </a:rPr>
              <a:t>msg</a:t>
            </a:r>
            <a:r>
              <a:rPr lang="en-US" sz="1600" dirty="0" smtClean="0">
                <a:solidFill>
                  <a:schemeClr val="tx1"/>
                </a:solidFill>
              </a:rPr>
              <a:t> and can retry the process from step(1)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rename</a:t>
            </a:r>
            <a:r>
              <a:rPr lang="en-US" dirty="0" smtClean="0">
                <a:latin typeface="Courier"/>
                <a:cs typeface="Courier"/>
              </a:rPr>
              <a:t>(D1/f1 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</a:t>
            </a:r>
            <a:r>
              <a:rPr lang="en-US" dirty="0" smtClean="0">
                <a:latin typeface="Courier"/>
                <a:cs typeface="Courier"/>
                <a:sym typeface="Wingdings"/>
              </a:rPr>
              <a:t> D2/f2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PVFS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15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1031227" y="2475062"/>
            <a:ext cx="7099185" cy="6621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(1) Resolving D1/F1 to OID (like earlier examples): GIGA+ client sends an RPC request to </a:t>
            </a:r>
            <a:r>
              <a:rPr lang="en-US" sz="1600" dirty="0" smtClean="0">
                <a:solidFill>
                  <a:srgbClr val="FF0000"/>
                </a:solidFill>
              </a:rPr>
              <a:t>GIGA+ server S1</a:t>
            </a:r>
            <a:r>
              <a:rPr lang="en-US" sz="1600" dirty="0" smtClean="0">
                <a:solidFill>
                  <a:schemeClr val="tx1"/>
                </a:solidFill>
              </a:rPr>
              <a:t> to resolve D1/F1 to get OID</a:t>
            </a:r>
            <a:r>
              <a:rPr lang="en-US" sz="1600" baseline="-25000" dirty="0" smtClean="0">
                <a:solidFill>
                  <a:schemeClr val="tx1"/>
                </a:solidFill>
              </a:rPr>
              <a:t>D1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OID</a:t>
            </a:r>
            <a:r>
              <a:rPr lang="en-US" sz="1600" baseline="-25000" dirty="0" smtClean="0">
                <a:solidFill>
                  <a:schemeClr val="tx1"/>
                </a:solidFill>
              </a:rPr>
              <a:t>F1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1227" y="3365220"/>
            <a:ext cx="7099185" cy="6621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(2) Resolving D2/F1 to OID (like earlier examples): GIGA+ client sends an RPC request to </a:t>
            </a:r>
            <a:r>
              <a:rPr lang="en-US" sz="1600" dirty="0" smtClean="0">
                <a:solidFill>
                  <a:srgbClr val="FF0000"/>
                </a:solidFill>
              </a:rPr>
              <a:t>GIGA+ server S2</a:t>
            </a:r>
            <a:r>
              <a:rPr lang="en-US" sz="1600" dirty="0" smtClean="0">
                <a:solidFill>
                  <a:schemeClr val="tx1"/>
                </a:solidFill>
              </a:rPr>
              <a:t> to resolve D1/F1 to get OID</a:t>
            </a:r>
            <a:r>
              <a:rPr lang="en-US" sz="1600" baseline="-25000" dirty="0" smtClean="0">
                <a:solidFill>
                  <a:schemeClr val="tx1"/>
                </a:solidFill>
              </a:rPr>
              <a:t>D2</a:t>
            </a:r>
            <a:r>
              <a:rPr lang="en-US" sz="1600" dirty="0" smtClean="0">
                <a:solidFill>
                  <a:schemeClr val="tx1"/>
                </a:solidFill>
              </a:rPr>
              <a:t>/OID</a:t>
            </a:r>
            <a:r>
              <a:rPr lang="en-US" sz="1600" baseline="-25000" dirty="0" smtClean="0">
                <a:solidFill>
                  <a:schemeClr val="tx1"/>
                </a:solidFill>
              </a:rPr>
              <a:t>F2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42755" y="4461696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40301" y="4733080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8901" y="473466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38901" y="499201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27600" y="499360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31900" y="5243280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else?</a:t>
            </a:r>
            <a:endParaRPr lang="en-US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	here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Directory Layering 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Logical, user-visible view </a:t>
            </a:r>
            <a:r>
              <a:rPr lang="en-US" sz="3200" dirty="0" err="1" smtClean="0">
                <a:sym typeface="Wingdings"/>
              </a:rPr>
              <a:t></a:t>
            </a:r>
            <a:r>
              <a:rPr lang="en-US" sz="3200" dirty="0" smtClean="0">
                <a:sym typeface="Wingdings"/>
              </a:rPr>
              <a:t> Physical, FS </a:t>
            </a:r>
            <a:r>
              <a:rPr lang="en-US" sz="3200" dirty="0" smtClean="0">
                <a:sym typeface="Wingdings"/>
              </a:rPr>
              <a:t>view</a:t>
            </a:r>
          </a:p>
          <a:p>
            <a:endParaRPr lang="en-US" sz="3200" dirty="0" smtClean="0">
              <a:sym typeface="Wingdings"/>
            </a:endParaRPr>
          </a:p>
          <a:p>
            <a:r>
              <a:rPr lang="en-US" dirty="0" err="1" smtClean="0"/>
              <a:t>Svp</a:t>
            </a:r>
            <a:endParaRPr lang="en-US" dirty="0" smtClean="0"/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 smtClean="0"/>
              <a:t>Add illustrative </a:t>
            </a:r>
            <a:r>
              <a:rPr lang="en-US" sz="2595" i="0" dirty="0" err="1" smtClean="0"/>
              <a:t>etails</a:t>
            </a:r>
            <a:endParaRPr lang="en-US" sz="2595" i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897-3D1C-F741-894E-2FE0D3445B4C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PVFS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Directory</a:t>
            </a:r>
            <a:r>
              <a:rPr lang="en-US" dirty="0" smtClean="0"/>
              <a:t> Placement</a:t>
            </a:r>
            <a:endParaRPr lang="en-US" dirty="0"/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/>
              <a:t>Current PVFS implementations don’t allow control over </a:t>
            </a:r>
            <a:r>
              <a:rPr lang="en-US" sz="2595" i="0" dirty="0" smtClean="0"/>
              <a:t>dir </a:t>
            </a:r>
            <a:r>
              <a:rPr lang="en-US" sz="2595" i="0" dirty="0"/>
              <a:t>placement. PVFS adopts a “global” round-robin placement of all directories</a:t>
            </a:r>
            <a:r>
              <a:rPr lang="en-US" sz="2595" i="0" dirty="0" smtClean="0"/>
              <a:t>.</a:t>
            </a:r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 smtClean="0"/>
              <a:t>E.g., if </a:t>
            </a:r>
            <a:r>
              <a:rPr lang="en-US" sz="2595" i="0" dirty="0"/>
              <a:t>dir D1 is created on server S1 at time T1, then the next dir D2 is created on server S2, and so </a:t>
            </a:r>
            <a:r>
              <a:rPr lang="en-US" sz="2595" i="0" dirty="0" smtClean="0"/>
              <a:t>on</a:t>
            </a:r>
          </a:p>
          <a:p>
            <a:pPr marL="1200150" lvl="3" indent="-342900">
              <a:buFont typeface="Lucida Grande"/>
              <a:buChar char="−"/>
            </a:pPr>
            <a:endParaRPr lang="en-US" sz="3200" dirty="0" smtClean="0"/>
          </a:p>
          <a:p>
            <a:r>
              <a:rPr lang="en-US" sz="3600" dirty="0" smtClean="0"/>
              <a:t>OID Persistence</a:t>
            </a:r>
          </a:p>
          <a:p>
            <a:pPr lvl="1"/>
            <a:r>
              <a:rPr lang="en-US" sz="2595" dirty="0" smtClean="0"/>
              <a:t>Each PVFS object (file or dir) has a unique OID which does not change even when the object is moved to different parts of the name space</a:t>
            </a:r>
            <a:endParaRPr lang="en-US" sz="259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EBC6-E10C-E34B-B97F-A2ACB00F4371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 smtClean="0"/>
              <a:t>Details</a:t>
            </a:r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 smtClean="0"/>
              <a:t>h</a:t>
            </a:r>
            <a:r>
              <a:rPr lang="en-US" sz="2595" i="0" dirty="0" smtClean="0"/>
              <a:t>ere</a:t>
            </a:r>
          </a:p>
          <a:p>
            <a:pPr marL="1200150" lvl="3" indent="-342900">
              <a:buFont typeface="Lucida Grande"/>
              <a:buChar char="−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EBC6-E10C-E34B-B97F-A2ACB00F4371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PVFS Properties </a:t>
            </a:r>
            <a:r>
              <a:rPr lang="en-US" sz="3200" i="1" baseline="-25000" dirty="0" smtClean="0"/>
              <a:t>(contd.)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svp</a:t>
            </a:r>
            <a:endParaRPr lang="en-US" dirty="0" smtClean="0"/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 smtClean="0"/>
              <a:t>Add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OID Resolution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achivetta</a:t>
            </a:r>
            <a:endParaRPr lang="en-US" dirty="0" smtClean="0"/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 smtClean="0"/>
              <a:t>add</a:t>
            </a:r>
          </a:p>
          <a:p>
            <a:pPr marL="742950" lvl="2" indent="-342900">
              <a:buFont typeface="Lucida Grande"/>
              <a:buChar char="−"/>
            </a:pPr>
            <a:r>
              <a:rPr lang="en-US" sz="2595" i="0" dirty="0" smtClean="0"/>
              <a:t>details</a:t>
            </a:r>
            <a:endParaRPr lang="en-US" sz="2595" i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97000"/>
          <a:ext cx="8229600" cy="4543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/>
                <a:gridCol w="4927600"/>
              </a:tblGrid>
              <a:tr h="4313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Classification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VFS Operations</a:t>
                      </a:r>
                      <a:endParaRPr lang="en-US" sz="2400" dirty="0"/>
                    </a:p>
                  </a:txBody>
                  <a:tcPr/>
                </a:tc>
              </a:tr>
              <a:tr h="991611">
                <a:tc>
                  <a:txBody>
                    <a:bodyPr/>
                    <a:lstStyle/>
                    <a:p>
                      <a:r>
                        <a:rPr lang="en-US" dirty="0" smtClean="0"/>
                        <a:t>“object” creation operations, </a:t>
                      </a:r>
                    </a:p>
                    <a:p>
                      <a:r>
                        <a:rPr lang="en-US" i="1" dirty="0" smtClean="0"/>
                        <a:t>i.e. operations that create new PVFS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dirty="0" smtClean="0"/>
                        <a:t>create, </a:t>
                      </a:r>
                      <a:r>
                        <a:rPr lang="en-US" dirty="0" err="1" smtClean="0"/>
                        <a:t>mknod</a:t>
                      </a:r>
                      <a:endParaRPr lang="en-US" dirty="0" smtClean="0"/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dirty="0" err="1" smtClean="0"/>
                        <a:t>mkdir</a:t>
                      </a:r>
                      <a:endParaRPr lang="en-US" baseline="0" dirty="0" smtClean="0"/>
                    </a:p>
                  </a:txBody>
                  <a:tcPr/>
                </a:tc>
              </a:tr>
              <a:tr h="11216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“non</a:t>
                      </a:r>
                      <a:r>
                        <a:rPr lang="en-US" baseline="0" dirty="0" smtClean="0"/>
                        <a:t> object </a:t>
                      </a:r>
                      <a:r>
                        <a:rPr lang="en-US" dirty="0" smtClean="0"/>
                        <a:t>creation” operations, </a:t>
                      </a:r>
                      <a:r>
                        <a:rPr lang="en-US" i="1" dirty="0" smtClean="0"/>
                        <a:t>i.e. performed on</a:t>
                      </a:r>
                      <a:r>
                        <a:rPr lang="en-US" i="1" baseline="0" dirty="0" smtClean="0"/>
                        <a:t> all existing objects (that have a unique OID) associated with them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dirty="0" err="1" smtClean="0"/>
                        <a:t>getattr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setattr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xattr</a:t>
                      </a:r>
                      <a:r>
                        <a:rPr lang="en-US" baseline="0" dirty="0" smtClean="0"/>
                        <a:t> ops (</a:t>
                      </a:r>
                      <a:r>
                        <a:rPr lang="en-US" baseline="0" dirty="0" err="1" smtClean="0"/>
                        <a:t>set,get,list,remove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dirty="0" smtClean="0"/>
                        <a:t>open,</a:t>
                      </a:r>
                      <a:r>
                        <a:rPr lang="en-US" baseline="0" dirty="0" smtClean="0"/>
                        <a:t> read, write, close</a:t>
                      </a:r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baseline="0" dirty="0" err="1" smtClean="0"/>
                        <a:t>chmod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chown</a:t>
                      </a:r>
                      <a:endParaRPr lang="en-US" dirty="0"/>
                    </a:p>
                  </a:txBody>
                  <a:tcPr/>
                </a:tc>
              </a:tr>
              <a:tr h="603954">
                <a:tc>
                  <a:txBody>
                    <a:bodyPr/>
                    <a:lstStyle/>
                    <a:p>
                      <a:r>
                        <a:rPr lang="en-US" dirty="0" smtClean="0"/>
                        <a:t>“special” operations, </a:t>
                      </a:r>
                    </a:p>
                    <a:p>
                      <a:r>
                        <a:rPr lang="en-US" i="1" dirty="0" smtClean="0"/>
                        <a:t>i.e. the complex ones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dirty="0" smtClean="0"/>
                        <a:t>rename</a:t>
                      </a:r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dirty="0" err="1" smtClean="0"/>
                        <a:t>readdir</a:t>
                      </a:r>
                      <a:endParaRPr lang="en-US" dirty="0"/>
                    </a:p>
                  </a:txBody>
                  <a:tcPr/>
                </a:tc>
              </a:tr>
              <a:tr h="991611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Currently unsupported,</a:t>
                      </a:r>
                    </a:p>
                    <a:p>
                      <a:r>
                        <a:rPr lang="en-US" i="1" dirty="0" smtClean="0"/>
                        <a:t>i.e. work in progress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Lucida Grande"/>
                        <a:buChar char="−"/>
                      </a:pPr>
                      <a:r>
                        <a:rPr lang="en-US" dirty="0" smtClean="0"/>
                        <a:t>link, unlink,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symlink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readlink</a:t>
                      </a:r>
                      <a:endParaRPr lang="en-US" baseline="0" dirty="0" smtClean="0"/>
                    </a:p>
                    <a:p>
                      <a:pPr>
                        <a:buFont typeface="Lucida Grande"/>
                        <a:buChar char="−"/>
                      </a:pPr>
                      <a:r>
                        <a:rPr lang="en-US" baseline="0" dirty="0" err="1" smtClean="0"/>
                        <a:t>unlink(a</a:t>
                      </a:r>
                      <a:r>
                        <a:rPr lang="en-US" baseline="0" dirty="0" smtClean="0"/>
                        <a:t> sub-directory), </a:t>
                      </a:r>
                      <a:r>
                        <a:rPr lang="en-US" baseline="0" dirty="0" err="1" smtClean="0"/>
                        <a:t>rmdir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(1) All create()/</a:t>
            </a:r>
            <a:r>
              <a:rPr lang="en-US" sz="1600" dirty="0" err="1" smtClean="0">
                <a:solidFill>
                  <a:schemeClr val="tx1"/>
                </a:solidFill>
              </a:rPr>
              <a:t>mkdir</a:t>
            </a:r>
            <a:r>
              <a:rPr lang="en-US" sz="1600" dirty="0" smtClean="0">
                <a:solidFill>
                  <a:schemeClr val="tx1"/>
                </a:solidFill>
              </a:rPr>
              <a:t>() operations sent to the appropriate server which either redirects the client or issues </a:t>
            </a:r>
            <a:r>
              <a:rPr lang="en-US" sz="1600" dirty="0" err="1" smtClean="0">
                <a:solidFill>
                  <a:schemeClr val="tx1"/>
                </a:solidFill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</a:rPr>
              <a:t>(objectPath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“object”</a:t>
            </a:r>
            <a:r>
              <a:rPr lang="en-US" dirty="0" smtClean="0"/>
              <a:t> creation operations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PVFS Server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or different node)</a:t>
                      </a:r>
                      <a:endParaRPr lang="en-US" b="0" i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15"/>
          <p:cNvGrpSpPr/>
          <p:nvPr/>
        </p:nvGrpSpPr>
        <p:grpSpPr>
          <a:xfrm>
            <a:off x="1231900" y="2237740"/>
            <a:ext cx="6680200" cy="2104484"/>
            <a:chOff x="1231900" y="1767839"/>
            <a:chExt cx="6680200" cy="4467861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31227" y="4320934"/>
            <a:ext cx="7099185" cy="15302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(2) </a:t>
            </a:r>
            <a:r>
              <a:rPr lang="en-US" sz="1600" dirty="0" err="1" smtClean="0">
                <a:solidFill>
                  <a:schemeClr val="tx1"/>
                </a:solidFill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</a:rPr>
              <a:t>(OID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params</a:t>
            </a:r>
            <a:r>
              <a:rPr lang="en-US" sz="1600" dirty="0" smtClean="0">
                <a:solidFill>
                  <a:schemeClr val="tx1"/>
                </a:solidFill>
              </a:rPr>
              <a:t>): GIGA+ client makes this call that goes through the PVFS client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1227" y="2475062"/>
            <a:ext cx="7099185" cy="1584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(1) Resolving path-name to OID: GIGA+ client sends an RPC request to GIGA+ server which invokes </a:t>
            </a:r>
            <a:r>
              <a:rPr lang="en-US" sz="1600" dirty="0" err="1" smtClean="0">
                <a:solidFill>
                  <a:schemeClr val="tx1"/>
                </a:solidFill>
              </a:rPr>
              <a:t>PVFS_sys_</a:t>
            </a:r>
            <a:r>
              <a:rPr lang="en-US" sz="1600" i="1" dirty="0" err="1" smtClean="0">
                <a:solidFill>
                  <a:schemeClr val="tx1"/>
                </a:solidFill>
              </a:rPr>
              <a:t>operation</a:t>
            </a:r>
            <a:r>
              <a:rPr lang="en-US" sz="1600" dirty="0" err="1" smtClean="0">
                <a:solidFill>
                  <a:schemeClr val="tx1"/>
                </a:solidFill>
              </a:rPr>
              <a:t>(path</a:t>
            </a:r>
            <a:r>
              <a:rPr lang="en-US" sz="1600" dirty="0" smtClean="0">
                <a:solidFill>
                  <a:schemeClr val="tx1"/>
                </a:solidFill>
              </a:rPr>
              <a:t>). Repeats until whole path is done.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“non object creation”</a:t>
            </a:r>
            <a:r>
              <a:rPr lang="en-US" dirty="0" smtClean="0"/>
              <a:t> </a:t>
            </a:r>
            <a:r>
              <a:rPr lang="en-US" dirty="0" smtClean="0"/>
              <a:t>operations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3938-AC1E-724A-A02C-3D64EF0956A2}" type="datetime1">
              <a:rPr lang="en-US" smtClean="0"/>
              <a:pPr/>
              <a:t>2/4/11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423B-C90B-0149-B13B-184B68010A6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97000"/>
          <a:ext cx="3136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on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Client Node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GIGA+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52900" y="1397000"/>
          <a:ext cx="453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FFFF"/>
                          </a:solidFill>
                        </a:rPr>
                        <a:t>Modules on Server Node</a:t>
                      </a:r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PVFS Server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(may be on same </a:t>
                      </a:r>
                    </a:p>
                    <a:p>
                      <a:pPr algn="ctr"/>
                      <a:r>
                        <a:rPr lang="en-US" b="0" i="1" baseline="30000" dirty="0" smtClean="0">
                          <a:solidFill>
                            <a:schemeClr val="bg1"/>
                          </a:solidFill>
                        </a:rPr>
                        <a:t>or different node)</a:t>
                      </a:r>
                      <a:endParaRPr lang="en-US" b="0" i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GIGA+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PVFS Client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1900" y="2237740"/>
            <a:ext cx="6680200" cy="3657600"/>
            <a:chOff x="1231900" y="1767839"/>
            <a:chExt cx="6680200" cy="4467861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-976630" y="40144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72770" y="3976370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719070" y="40144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922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690870" y="3976369"/>
              <a:ext cx="4429760" cy="12700"/>
            </a:xfrm>
            <a:prstGeom prst="line">
              <a:avLst/>
            </a:prstGeom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242755" y="3191544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0301" y="3462928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38901" y="346451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38901" y="3721866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7600" y="3723454"/>
            <a:ext cx="14732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31900" y="3973128"/>
            <a:ext cx="36957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44601" y="5026140"/>
            <a:ext cx="1536699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4001" y="5286666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1300" y="5514624"/>
            <a:ext cx="51181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31900" y="5775166"/>
            <a:ext cx="1549400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869</Words>
  <Application>Microsoft Macintosh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Stacking GIGA+ on PVFS: Design Specification</vt:lpstr>
      <vt:lpstr>Directory Layering Overview</vt:lpstr>
      <vt:lpstr>Leveraging PVFS Properties</vt:lpstr>
      <vt:lpstr>Leveraging PVFS Properties (contd.)</vt:lpstr>
      <vt:lpstr>Layering Architecture</vt:lpstr>
      <vt:lpstr>Name  OID Resolution  </vt:lpstr>
      <vt:lpstr>Operation Classification</vt:lpstr>
      <vt:lpstr>“object” creation operations</vt:lpstr>
      <vt:lpstr>“non object creation” operations</vt:lpstr>
      <vt:lpstr>readdir(D1)</vt:lpstr>
      <vt:lpstr>readdir(D1)     …contd.</vt:lpstr>
      <vt:lpstr>rename(D1/f1  D2/f2)</vt:lpstr>
      <vt:lpstr>What else?</vt:lpstr>
    </vt:vector>
  </TitlesOfParts>
  <Company>CMU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Swapnil Patil</dc:creator>
  <cp:lastModifiedBy>Swapnil Patil</cp:lastModifiedBy>
  <cp:revision>25</cp:revision>
  <dcterms:created xsi:type="dcterms:W3CDTF">2011-02-04T18:47:24Z</dcterms:created>
  <dcterms:modified xsi:type="dcterms:W3CDTF">2011-02-04T21:33:04Z</dcterms:modified>
</cp:coreProperties>
</file>