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48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0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1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6" y="1415689"/>
            <a:ext cx="3684645" cy="447968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300000" lon="21599963" rev="0"/>
            </a:camera>
            <a:lightRig rig="threePt" dir="t"/>
          </a:scene3d>
        </p:spPr>
      </p:pic>
      <p:sp>
        <p:nvSpPr>
          <p:cNvPr id="3" name="Rectangle 2"/>
          <p:cNvSpPr/>
          <p:nvPr/>
        </p:nvSpPr>
        <p:spPr>
          <a:xfrm>
            <a:off x="8565266" y="1512143"/>
            <a:ext cx="3086583" cy="4286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 sz="240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02651" y="2330369"/>
            <a:ext cx="44626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02651" y="4521843"/>
            <a:ext cx="44626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700111" y="5388547"/>
            <a:ext cx="979328" cy="4924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MCU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8565265" y="2129742"/>
            <a:ext cx="2068011" cy="280879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9160219" y="3223816"/>
            <a:ext cx="1317028" cy="4924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USART2</a:t>
            </a: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8071114" y="1920000"/>
            <a:ext cx="564685" cy="4924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TX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8028367" y="4111473"/>
            <a:ext cx="620256" cy="4924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RX</a:t>
            </a:r>
            <a:endParaRPr lang="en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4966204" y="1837927"/>
            <a:ext cx="2259593" cy="4924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Debug strings</a:t>
            </a:r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5047066" y="4038265"/>
            <a:ext cx="2573783" cy="4924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LED commands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09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15102"/>
              </p:ext>
            </p:extLst>
          </p:nvPr>
        </p:nvGraphicFramePr>
        <p:xfrm>
          <a:off x="1448041" y="633989"/>
          <a:ext cx="7765407" cy="48922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4368035"/>
                <a:gridCol w="3397372"/>
              </a:tblGrid>
              <a:tr h="506461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Commands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r>
                        <a:rPr lang="en-IN" sz="1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LEDOH </a:t>
                      </a:r>
                      <a:endParaRPr lang="en-IN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LED Orange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LEDOL</a:t>
                      </a:r>
                      <a:endParaRPr lang="en-I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OFF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LED Orange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r>
                        <a:rPr lang="en-IN" sz="1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LEDBH</a:t>
                      </a:r>
                      <a:endParaRPr lang="en-IN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LED Blue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LEDBL</a:t>
                      </a:r>
                      <a:endParaRPr lang="en-I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OFF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LED Blue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r>
                        <a:rPr lang="en-IN" sz="1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LEDRH</a:t>
                      </a:r>
                      <a:endParaRPr lang="en-IN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LED Red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LEDRL</a:t>
                      </a:r>
                      <a:endParaRPr lang="en-I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OFF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LED Red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r>
                        <a:rPr lang="en-IN" sz="1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LEDGH</a:t>
                      </a:r>
                      <a:endParaRPr lang="en-IN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ON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LED Green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LEDGL</a:t>
                      </a:r>
                      <a:endParaRPr lang="en-I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OFF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LED Green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LEDAH</a:t>
                      </a:r>
                      <a:endParaRPr lang="en-I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ON ALL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LEDs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579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 smtClean="0">
                          <a:solidFill>
                            <a:schemeClr val="tx1"/>
                          </a:solidFill>
                        </a:rPr>
                        <a:t>LEDAL</a:t>
                      </a:r>
                      <a:endParaRPr lang="en-IN" sz="1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Turn OFF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ALL LEDs</a:t>
                      </a:r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50918"/>
              </p:ext>
            </p:extLst>
          </p:nvPr>
        </p:nvGraphicFramePr>
        <p:xfrm>
          <a:off x="1340010" y="1136009"/>
          <a:ext cx="9601067" cy="39283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1728189"/>
                <a:gridCol w="1056119"/>
                <a:gridCol w="1056119"/>
                <a:gridCol w="1056116"/>
                <a:gridCol w="1056116"/>
                <a:gridCol w="1152128"/>
                <a:gridCol w="1152128"/>
                <a:gridCol w="1344152"/>
              </a:tblGrid>
              <a:tr h="48768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U(S)ARTs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Pin Pack 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Pin pack 2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Pin pack 3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Bus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6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TX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RX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TX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RX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TX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RX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92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USART1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PA9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PA10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PB6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PB7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APB2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USART2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PA2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PA3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PD5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PD6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APB1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USART3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PB10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PB11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PC10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PC11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PD8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PD9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APB1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UART4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PC10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PC11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APB1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UART5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PC12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PD2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APB1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1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USART6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PC6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PC7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PG14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PG9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APB2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1671" y="230629"/>
            <a:ext cx="10012220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/>
              <a:t>Different USART Peripherals and Associated Pin Packs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13413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01" y="1773123"/>
            <a:ext cx="5337359" cy="2749471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IN" sz="4300" dirty="0"/>
              <a:t>USB to TTL USB </a:t>
            </a:r>
            <a:r>
              <a:rPr lang="en-IN" sz="4300" dirty="0"/>
              <a:t>UART</a:t>
            </a:r>
          </a:p>
          <a:p>
            <a:r>
              <a:rPr lang="en-IN" sz="4300" dirty="0"/>
              <a:t>serial </a:t>
            </a:r>
            <a:r>
              <a:rPr lang="en-IN" sz="4300" dirty="0"/>
              <a:t>port </a:t>
            </a:r>
            <a:endParaRPr lang="en-IN" sz="4300" dirty="0"/>
          </a:p>
          <a:p>
            <a:r>
              <a:rPr lang="en-IN" sz="4300" dirty="0"/>
              <a:t>converter </a:t>
            </a:r>
          </a:p>
          <a:p>
            <a:r>
              <a:rPr lang="en-IN" sz="4300" dirty="0"/>
              <a:t>module</a:t>
            </a:r>
            <a:endParaRPr lang="en-IN" sz="43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66" y="1295400"/>
            <a:ext cx="5295900" cy="447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4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823" y="1844231"/>
            <a:ext cx="2484699" cy="341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PC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586147" y="2254601"/>
            <a:ext cx="2114309" cy="226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CP2102 USB to UART Convertor  </a:t>
            </a:r>
            <a:endParaRPr lang="en-IN" dirty="0"/>
          </a:p>
          <a:p>
            <a:pPr algn="ctr"/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8565266" y="1675026"/>
            <a:ext cx="3086583" cy="3426389"/>
            <a:chOff x="6423949" y="1134107"/>
            <a:chExt cx="2314937" cy="3215080"/>
          </a:xfrm>
        </p:grpSpPr>
        <p:sp>
          <p:nvSpPr>
            <p:cNvPr id="7" name="Rectangle 6"/>
            <p:cNvSpPr/>
            <p:nvPr/>
          </p:nvSpPr>
          <p:spPr>
            <a:xfrm>
              <a:off x="6423949" y="1134107"/>
              <a:ext cx="2314937" cy="3215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23949" y="1597306"/>
              <a:ext cx="1551008" cy="2106593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70164" y="2417862"/>
              <a:ext cx="740828" cy="346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USART2</a:t>
              </a:r>
              <a:endParaRPr lang="en-IN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081471" y="2105196"/>
            <a:ext cx="494152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TX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006993" y="4120589"/>
            <a:ext cx="53689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RX</a:t>
            </a:r>
            <a:endParaRPr lang="en-IN" dirty="0"/>
          </a:p>
        </p:txBody>
      </p:sp>
      <p:sp>
        <p:nvSpPr>
          <p:cNvPr id="12" name="Left-Right Arrow 11"/>
          <p:cNvSpPr/>
          <p:nvPr/>
        </p:nvSpPr>
        <p:spPr>
          <a:xfrm>
            <a:off x="2870521" y="2974403"/>
            <a:ext cx="1715625" cy="6453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00457" y="2515564"/>
            <a:ext cx="18648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0457" y="4120588"/>
            <a:ext cx="18648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6000" y="2338357"/>
            <a:ext cx="53689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RX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117373" y="3915403"/>
            <a:ext cx="494152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TX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575623" y="2254601"/>
            <a:ext cx="697200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PA2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8543892" y="3915402"/>
            <a:ext cx="697200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PA3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98968" y="2748726"/>
            <a:ext cx="658728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USB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9708091" y="4690486"/>
            <a:ext cx="816891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 smtClean="0"/>
              <a:t>MCU</a:t>
            </a:r>
          </a:p>
        </p:txBody>
      </p:sp>
      <p:cxnSp>
        <p:nvCxnSpPr>
          <p:cNvPr id="26" name="Elbow Connector 25"/>
          <p:cNvCxnSpPr>
            <a:stCxn id="6" idx="2"/>
          </p:cNvCxnSpPr>
          <p:nvPr/>
        </p:nvCxnSpPr>
        <p:spPr>
          <a:xfrm rot="16200000" flipH="1">
            <a:off x="6803810" y="3361333"/>
            <a:ext cx="579573" cy="29005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575623" y="4806976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238061" y="4111472"/>
            <a:ext cx="810479" cy="41036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dirty="0"/>
              <a:t>GND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3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</Words>
  <Application>Microsoft Office PowerPoint</Application>
  <PresentationFormat>Custom</PresentationFormat>
  <Paragraphs>96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2016-07-20T07:03:29Z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