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3" r:id="rId17"/>
    <p:sldId id="278" r:id="rId18"/>
    <p:sldId id="275" r:id="rId19"/>
    <p:sldId id="277" r:id="rId20"/>
    <p:sldId id="274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74"/>
  </p:normalViewPr>
  <p:slideViewPr>
    <p:cSldViewPr snapToGrid="0" snapToObjects="1">
      <p:cViewPr varScale="1">
        <p:scale>
          <a:sx n="95" d="100"/>
          <a:sy n="95" d="100"/>
        </p:scale>
        <p:origin x="5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1/28/20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1/28/20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1/28/20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1/28/20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1/28/20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1/28/20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1/28/20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1/28/20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CE727-1D32-ED42-98A0-EAC80D605B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/>
              <a:t>in action</a:t>
            </a:r>
            <a:br>
              <a:rPr lang="en-US"/>
            </a:br>
            <a:r>
              <a:rPr lang="en-US"/>
              <a:t>POP Vs OOP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3CDFB0-3707-974C-861B-42060D2F8C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Institut Teknologi Sumatera</a:t>
            </a:r>
          </a:p>
        </p:txBody>
      </p:sp>
    </p:spTree>
    <p:extLst>
      <p:ext uri="{BB962C8B-B14F-4D97-AF65-F5344CB8AC3E}">
        <p14:creationId xmlns:p14="http://schemas.microsoft.com/office/powerpoint/2010/main" val="16897990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15062-4AC0-2044-8BE5-1EBFAF950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1" y="685800"/>
            <a:ext cx="4491318" cy="5181600"/>
          </a:xfrm>
        </p:spPr>
        <p:txBody>
          <a:bodyPr/>
          <a:lstStyle/>
          <a:p>
            <a:r>
              <a:rPr lang="en-US"/>
              <a:t>Procedural Oriented Programming (POP)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721402C-13FB-CE48-82BC-161449367548}"/>
              </a:ext>
            </a:extLst>
          </p:cNvPr>
          <p:cNvSpPr txBox="1">
            <a:spLocks/>
          </p:cNvSpPr>
          <p:nvPr/>
        </p:nvSpPr>
        <p:spPr>
          <a:xfrm>
            <a:off x="6459072" y="685800"/>
            <a:ext cx="4491318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Object Oriented Programming (OOP)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83EBFC7-6F08-5C4F-B52C-9A7D276B95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8263" y="1619250"/>
            <a:ext cx="2627003" cy="33147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21DED0B-28B0-6E47-A9FA-AE65F0AB15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6530" y="1619250"/>
            <a:ext cx="2058762" cy="326244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DE772D7-D072-344C-AD6C-EE93EB7911C4}"/>
              </a:ext>
            </a:extLst>
          </p:cNvPr>
          <p:cNvSpPr txBox="1"/>
          <p:nvPr/>
        </p:nvSpPr>
        <p:spPr>
          <a:xfrm>
            <a:off x="1751717" y="5221069"/>
            <a:ext cx="37887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the changes previously tested code,</a:t>
            </a:r>
          </a:p>
          <a:p>
            <a:r>
              <a:rPr lang="en-US"/>
              <a:t>every time the specification changes.</a:t>
            </a:r>
          </a:p>
          <a:p>
            <a:r>
              <a:rPr lang="en-US"/>
              <a:t>lot of code is affected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5D5240B-4B25-9444-98A2-CD465DBE2D9B}"/>
              </a:ext>
            </a:extLst>
          </p:cNvPr>
          <p:cNvSpPr txBox="1"/>
          <p:nvPr/>
        </p:nvSpPr>
        <p:spPr>
          <a:xfrm>
            <a:off x="7030368" y="5168816"/>
            <a:ext cx="48292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just wrote new code without making any change</a:t>
            </a:r>
          </a:p>
          <a:p>
            <a:r>
              <a:rPr lang="en-US"/>
              <a:t>in previously tested code</a:t>
            </a:r>
          </a:p>
        </p:txBody>
      </p:sp>
    </p:spTree>
    <p:extLst>
      <p:ext uri="{BB962C8B-B14F-4D97-AF65-F5344CB8AC3E}">
        <p14:creationId xmlns:p14="http://schemas.microsoft.com/office/powerpoint/2010/main" val="41071795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06278-2D3F-6D4E-963D-000541B7C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19BE12-A58B-9C40-BD31-D74B0B531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Rotate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A5FF61F-099A-0B4E-A7D9-5A3014588261}"/>
              </a:ext>
            </a:extLst>
          </p:cNvPr>
          <p:cNvSpPr/>
          <p:nvPr/>
        </p:nvSpPr>
        <p:spPr>
          <a:xfrm>
            <a:off x="5710431" y="3465980"/>
            <a:ext cx="815960" cy="792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riangle 4">
            <a:extLst>
              <a:ext uri="{FF2B5EF4-FFF2-40B4-BE49-F238E27FC236}">
                <a16:creationId xmlns:a16="http://schemas.microsoft.com/office/drawing/2014/main" id="{707ED6C3-DCD2-184A-A605-98021AA7E885}"/>
              </a:ext>
            </a:extLst>
          </p:cNvPr>
          <p:cNvSpPr/>
          <p:nvPr/>
        </p:nvSpPr>
        <p:spPr>
          <a:xfrm>
            <a:off x="6862567" y="3397623"/>
            <a:ext cx="815703" cy="86061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846D8EF-7706-B04B-8C98-B926D74F79C1}"/>
              </a:ext>
            </a:extLst>
          </p:cNvPr>
          <p:cNvSpPr/>
          <p:nvPr/>
        </p:nvSpPr>
        <p:spPr>
          <a:xfrm>
            <a:off x="7897990" y="3467098"/>
            <a:ext cx="775361" cy="791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4AA77A0-B9CB-6F4A-9E13-FD8055F1A9FE}"/>
              </a:ext>
            </a:extLst>
          </p:cNvPr>
          <p:cNvSpPr/>
          <p:nvPr/>
        </p:nvSpPr>
        <p:spPr>
          <a:xfrm>
            <a:off x="3980329" y="3237380"/>
            <a:ext cx="5190563" cy="129091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Explosion 1 7">
            <a:extLst>
              <a:ext uri="{FF2B5EF4-FFF2-40B4-BE49-F238E27FC236}">
                <a16:creationId xmlns:a16="http://schemas.microsoft.com/office/drawing/2014/main" id="{20BDC64E-63F3-E54C-B64A-2173ACCAD9B1}"/>
              </a:ext>
            </a:extLst>
          </p:cNvPr>
          <p:cNvSpPr/>
          <p:nvPr/>
        </p:nvSpPr>
        <p:spPr>
          <a:xfrm>
            <a:off x="4336549" y="3361765"/>
            <a:ext cx="981635" cy="1064372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E3542FD-1808-2341-B942-B38E1E3FECF5}"/>
              </a:ext>
            </a:extLst>
          </p:cNvPr>
          <p:cNvSpPr/>
          <p:nvPr/>
        </p:nvSpPr>
        <p:spPr>
          <a:xfrm>
            <a:off x="6010834" y="3775263"/>
            <a:ext cx="161366" cy="150160"/>
          </a:xfrm>
          <a:prstGeom prst="ellipse">
            <a:avLst/>
          </a:prstGeom>
          <a:solidFill>
            <a:schemeClr val="tx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04AFD48-B8D1-6E46-9037-4369597ED455}"/>
              </a:ext>
            </a:extLst>
          </p:cNvPr>
          <p:cNvSpPr/>
          <p:nvPr/>
        </p:nvSpPr>
        <p:spPr>
          <a:xfrm>
            <a:off x="7185296" y="3836896"/>
            <a:ext cx="161366" cy="150160"/>
          </a:xfrm>
          <a:prstGeom prst="ellipse">
            <a:avLst/>
          </a:prstGeom>
          <a:solidFill>
            <a:schemeClr val="tx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2B51E25-4E07-2C4C-ABA4-A243619DC8FA}"/>
              </a:ext>
            </a:extLst>
          </p:cNvPr>
          <p:cNvSpPr/>
          <p:nvPr/>
        </p:nvSpPr>
        <p:spPr>
          <a:xfrm>
            <a:off x="8204943" y="3787027"/>
            <a:ext cx="161366" cy="150160"/>
          </a:xfrm>
          <a:prstGeom prst="ellipse">
            <a:avLst/>
          </a:prstGeom>
          <a:solidFill>
            <a:schemeClr val="tx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393F63-25BF-074A-84A7-0841947BA1A5}"/>
              </a:ext>
            </a:extLst>
          </p:cNvPr>
          <p:cNvSpPr txBox="1"/>
          <p:nvPr/>
        </p:nvSpPr>
        <p:spPr>
          <a:xfrm>
            <a:off x="5723876" y="4947402"/>
            <a:ext cx="3173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Center point base on rectangle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3E917A9-C3EB-184B-B1B9-CB295D2F6D92}"/>
              </a:ext>
            </a:extLst>
          </p:cNvPr>
          <p:cNvCxnSpPr/>
          <p:nvPr/>
        </p:nvCxnSpPr>
        <p:spPr>
          <a:xfrm>
            <a:off x="6172200" y="4578164"/>
            <a:ext cx="0" cy="38940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84ECB3F-BF43-5441-AC6C-5B8423DBBF18}"/>
              </a:ext>
            </a:extLst>
          </p:cNvPr>
          <p:cNvCxnSpPr/>
          <p:nvPr/>
        </p:nvCxnSpPr>
        <p:spPr>
          <a:xfrm>
            <a:off x="7319678" y="4582646"/>
            <a:ext cx="0" cy="38940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3F4824F-243F-0B43-91FA-9CF173D903BC}"/>
              </a:ext>
            </a:extLst>
          </p:cNvPr>
          <p:cNvCxnSpPr/>
          <p:nvPr/>
        </p:nvCxnSpPr>
        <p:spPr>
          <a:xfrm>
            <a:off x="8332686" y="4587129"/>
            <a:ext cx="0" cy="38940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BC26101-9D17-764F-AEFA-4A169C3D4704}"/>
              </a:ext>
            </a:extLst>
          </p:cNvPr>
          <p:cNvCxnSpPr/>
          <p:nvPr/>
        </p:nvCxnSpPr>
        <p:spPr>
          <a:xfrm>
            <a:off x="4805084" y="4717117"/>
            <a:ext cx="0" cy="38940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D668F9C2-66B3-1C48-86CE-6AB416107072}"/>
              </a:ext>
            </a:extLst>
          </p:cNvPr>
          <p:cNvSpPr txBox="1"/>
          <p:nvPr/>
        </p:nvSpPr>
        <p:spPr>
          <a:xfrm>
            <a:off x="3953569" y="5338335"/>
            <a:ext cx="1703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coordinate (X,Y)</a:t>
            </a:r>
          </a:p>
        </p:txBody>
      </p:sp>
    </p:spTree>
    <p:extLst>
      <p:ext uri="{BB962C8B-B14F-4D97-AF65-F5344CB8AC3E}">
        <p14:creationId xmlns:p14="http://schemas.microsoft.com/office/powerpoint/2010/main" val="22081076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15062-4AC0-2044-8BE5-1EBFAF950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1" y="685800"/>
            <a:ext cx="4491318" cy="5181600"/>
          </a:xfrm>
        </p:spPr>
        <p:txBody>
          <a:bodyPr/>
          <a:lstStyle/>
          <a:p>
            <a:r>
              <a:rPr lang="en-US"/>
              <a:t>Procedural Oriented Programming (POP)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721402C-13FB-CE48-82BC-161449367548}"/>
              </a:ext>
            </a:extLst>
          </p:cNvPr>
          <p:cNvSpPr txBox="1">
            <a:spLocks/>
          </p:cNvSpPr>
          <p:nvPr/>
        </p:nvSpPr>
        <p:spPr>
          <a:xfrm>
            <a:off x="6459072" y="685800"/>
            <a:ext cx="4491318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Object Oriented Programming (OOP)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0A433E6-A3E4-C342-A0DB-AC818534C979}"/>
              </a:ext>
            </a:extLst>
          </p:cNvPr>
          <p:cNvSpPr/>
          <p:nvPr/>
        </p:nvSpPr>
        <p:spPr>
          <a:xfrm>
            <a:off x="1501592" y="1758696"/>
            <a:ext cx="393102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rotate(shape, X, Y){</a:t>
            </a:r>
          </a:p>
          <a:p>
            <a:r>
              <a:rPr lang="en-US"/>
              <a:t>	// </a:t>
            </a:r>
            <a:r>
              <a:rPr lang="en-US" b="1"/>
              <a:t>if</a:t>
            </a:r>
            <a:r>
              <a:rPr lang="en-US"/>
              <a:t> shape is not amoeba</a:t>
            </a:r>
          </a:p>
          <a:p>
            <a:r>
              <a:rPr lang="en-US"/>
              <a:t>	// calculate center point</a:t>
            </a:r>
          </a:p>
          <a:p>
            <a:r>
              <a:rPr lang="en-US"/>
              <a:t>	// rotate base center point</a:t>
            </a:r>
          </a:p>
          <a:p>
            <a:r>
              <a:rPr lang="en-US"/>
              <a:t>	// </a:t>
            </a:r>
            <a:r>
              <a:rPr lang="en-US" b="1"/>
              <a:t>else</a:t>
            </a:r>
          </a:p>
          <a:p>
            <a:r>
              <a:rPr lang="en-US"/>
              <a:t>	// calculate use X, Y</a:t>
            </a:r>
          </a:p>
          <a:p>
            <a:r>
              <a:rPr lang="en-US"/>
              <a:t>	// rotate</a:t>
            </a:r>
          </a:p>
          <a:p>
            <a:r>
              <a:rPr lang="en-US"/>
              <a:t>}</a:t>
            </a:r>
          </a:p>
          <a:p>
            <a:endParaRPr lang="en-US"/>
          </a:p>
          <a:p>
            <a:r>
              <a:rPr lang="en-US"/>
              <a:t>play_sound(shape){</a:t>
            </a:r>
          </a:p>
          <a:p>
            <a:r>
              <a:rPr lang="en-US"/>
              <a:t>	// find shape type</a:t>
            </a:r>
          </a:p>
          <a:p>
            <a:r>
              <a:rPr lang="en-US"/>
              <a:t>	// </a:t>
            </a:r>
            <a:r>
              <a:rPr lang="en-US" b="1"/>
              <a:t>if</a:t>
            </a:r>
            <a:r>
              <a:rPr lang="en-US"/>
              <a:t> shape is not amoeba</a:t>
            </a:r>
          </a:p>
          <a:p>
            <a:r>
              <a:rPr lang="en-US"/>
              <a:t>	// play WAV shound </a:t>
            </a:r>
          </a:p>
          <a:p>
            <a:r>
              <a:rPr lang="en-US"/>
              <a:t>	// </a:t>
            </a:r>
            <a:r>
              <a:rPr lang="en-US" b="1"/>
              <a:t>else</a:t>
            </a:r>
          </a:p>
          <a:p>
            <a:r>
              <a:rPr lang="en-US"/>
              <a:t>	// play Mp3 shound file</a:t>
            </a:r>
          </a:p>
          <a:p>
            <a:r>
              <a:rPr lang="en-US"/>
              <a:t>}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49A54BC-FA63-D448-A268-CCFA6DA17C03}"/>
              </a:ext>
            </a:extLst>
          </p:cNvPr>
          <p:cNvSpPr/>
          <p:nvPr/>
        </p:nvSpPr>
        <p:spPr>
          <a:xfrm>
            <a:off x="4950761" y="2035694"/>
            <a:ext cx="3931024" cy="39703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/>
              <a:t>Class Amoeba</a:t>
            </a:r>
            <a:endParaRPr lang="en-US"/>
          </a:p>
          <a:p>
            <a:endParaRPr lang="en-US"/>
          </a:p>
          <a:p>
            <a:r>
              <a:rPr lang="en-US"/>
              <a:t>int X, Y;</a:t>
            </a:r>
          </a:p>
          <a:p>
            <a:endParaRPr lang="en-US"/>
          </a:p>
          <a:p>
            <a:r>
              <a:rPr lang="en-US"/>
              <a:t>Public:</a:t>
            </a:r>
          </a:p>
          <a:p>
            <a:r>
              <a:rPr lang="en-US"/>
              <a:t>rotate(){</a:t>
            </a:r>
          </a:p>
          <a:p>
            <a:r>
              <a:rPr lang="en-US"/>
              <a:t>	// 360 degrees</a:t>
            </a:r>
          </a:p>
          <a:p>
            <a:r>
              <a:rPr lang="en-US"/>
              <a:t>	// Using X,  Y</a:t>
            </a:r>
          </a:p>
          <a:p>
            <a:r>
              <a:rPr lang="en-US"/>
              <a:t>}</a:t>
            </a:r>
          </a:p>
          <a:p>
            <a:endParaRPr lang="en-US"/>
          </a:p>
          <a:p>
            <a:r>
              <a:rPr lang="en-US"/>
              <a:t>play_sound(){</a:t>
            </a:r>
          </a:p>
          <a:p>
            <a:r>
              <a:rPr lang="en-US"/>
              <a:t>	// find shape type</a:t>
            </a:r>
          </a:p>
          <a:p>
            <a:r>
              <a:rPr lang="en-US"/>
              <a:t>	// play Mp3 shound</a:t>
            </a:r>
          </a:p>
          <a:p>
            <a:r>
              <a:rPr lang="en-US"/>
              <a:t>}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9FFA3D6-3980-F948-ACCA-95B4377F82F7}"/>
              </a:ext>
            </a:extLst>
          </p:cNvPr>
          <p:cNvSpPr/>
          <p:nvPr/>
        </p:nvSpPr>
        <p:spPr>
          <a:xfrm>
            <a:off x="8099611" y="1568440"/>
            <a:ext cx="3931024" cy="313932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/>
              <a:t>Class Scquare</a:t>
            </a:r>
          </a:p>
          <a:p>
            <a:endParaRPr lang="en-US"/>
          </a:p>
          <a:p>
            <a:r>
              <a:rPr lang="en-US"/>
              <a:t>Public:</a:t>
            </a:r>
          </a:p>
          <a:p>
            <a:r>
              <a:rPr lang="en-US"/>
              <a:t>rotate(){</a:t>
            </a:r>
          </a:p>
          <a:p>
            <a:r>
              <a:rPr lang="en-US"/>
              <a:t>	// 360 degrees </a:t>
            </a:r>
          </a:p>
          <a:p>
            <a:r>
              <a:rPr lang="en-US"/>
              <a:t>}</a:t>
            </a:r>
          </a:p>
          <a:p>
            <a:endParaRPr lang="en-US"/>
          </a:p>
          <a:p>
            <a:r>
              <a:rPr lang="en-US"/>
              <a:t>play_sound(){</a:t>
            </a:r>
          </a:p>
          <a:p>
            <a:r>
              <a:rPr lang="en-US"/>
              <a:t>	// find shape type</a:t>
            </a:r>
          </a:p>
          <a:p>
            <a:r>
              <a:rPr lang="en-US"/>
              <a:t>	// play WAV shound</a:t>
            </a:r>
          </a:p>
          <a:p>
            <a:r>
              <a:rPr lang="en-US"/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2337591-B78B-024B-A650-3C35B3A475A7}"/>
              </a:ext>
            </a:extLst>
          </p:cNvPr>
          <p:cNvSpPr txBox="1"/>
          <p:nvPr/>
        </p:nvSpPr>
        <p:spPr>
          <a:xfrm>
            <a:off x="9843247" y="5647765"/>
            <a:ext cx="179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*same the other</a:t>
            </a:r>
          </a:p>
        </p:txBody>
      </p:sp>
    </p:spTree>
    <p:extLst>
      <p:ext uri="{BB962C8B-B14F-4D97-AF65-F5344CB8AC3E}">
        <p14:creationId xmlns:p14="http://schemas.microsoft.com/office/powerpoint/2010/main" val="20460116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B804D-1F54-D94D-9C04-9C6ABA81F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F1027F-CADC-AF49-8F36-6B619A4466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769" y="2419350"/>
            <a:ext cx="2627003" cy="3314700"/>
          </a:xfrm>
          <a:prstGeom prst="rect">
            <a:avLst/>
          </a:prstGeom>
        </p:spPr>
      </p:pic>
      <p:sp>
        <p:nvSpPr>
          <p:cNvPr id="5" name="Rectangular Callout 4">
            <a:extLst>
              <a:ext uri="{FF2B5EF4-FFF2-40B4-BE49-F238E27FC236}">
                <a16:creationId xmlns:a16="http://schemas.microsoft.com/office/drawing/2014/main" id="{AED3C792-1BAE-904B-84A7-5D53C9C48ACA}"/>
              </a:ext>
            </a:extLst>
          </p:cNvPr>
          <p:cNvSpPr/>
          <p:nvPr/>
        </p:nvSpPr>
        <p:spPr>
          <a:xfrm>
            <a:off x="4975412" y="3024469"/>
            <a:ext cx="4464424" cy="1345826"/>
          </a:xfrm>
          <a:prstGeom prst="wedgeRectCallout">
            <a:avLst>
              <a:gd name="adj1" fmla="val -61964"/>
              <a:gd name="adj2" fmla="val -174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19063"/>
            <a:r>
              <a:rPr lang="en-US"/>
              <a:t>“No.. No.., captain america have any duplicate code! the rotate and play_sound procedure in all shapes.”</a:t>
            </a:r>
          </a:p>
        </p:txBody>
      </p:sp>
    </p:spTree>
    <p:extLst>
      <p:ext uri="{BB962C8B-B14F-4D97-AF65-F5344CB8AC3E}">
        <p14:creationId xmlns:p14="http://schemas.microsoft.com/office/powerpoint/2010/main" val="17802859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721402C-13FB-CE48-82BC-161449367548}"/>
              </a:ext>
            </a:extLst>
          </p:cNvPr>
          <p:cNvSpPr txBox="1">
            <a:spLocks/>
          </p:cNvSpPr>
          <p:nvPr/>
        </p:nvSpPr>
        <p:spPr>
          <a:xfrm>
            <a:off x="1588992" y="779930"/>
            <a:ext cx="4491318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Object Oriented Programming (OOP)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9D5048F-A1C4-C84E-A7CE-3F5E7D65DD64}"/>
              </a:ext>
            </a:extLst>
          </p:cNvPr>
          <p:cNvSpPr/>
          <p:nvPr/>
        </p:nvSpPr>
        <p:spPr>
          <a:xfrm>
            <a:off x="1869139" y="1897196"/>
            <a:ext cx="3931024" cy="313932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/>
              <a:t>Class Scquare</a:t>
            </a:r>
          </a:p>
          <a:p>
            <a:endParaRPr lang="en-US" b="1"/>
          </a:p>
          <a:p>
            <a:r>
              <a:rPr lang="en-US"/>
              <a:t>public:</a:t>
            </a:r>
          </a:p>
          <a:p>
            <a:r>
              <a:rPr lang="en-US"/>
              <a:t>rotate(){</a:t>
            </a:r>
          </a:p>
          <a:p>
            <a:r>
              <a:rPr lang="en-US"/>
              <a:t>	// 360 degrees </a:t>
            </a:r>
          </a:p>
          <a:p>
            <a:r>
              <a:rPr lang="en-US"/>
              <a:t>}</a:t>
            </a:r>
          </a:p>
          <a:p>
            <a:endParaRPr lang="en-US"/>
          </a:p>
          <a:p>
            <a:r>
              <a:rPr lang="en-US"/>
              <a:t>play_sound(){</a:t>
            </a:r>
          </a:p>
          <a:p>
            <a:r>
              <a:rPr lang="en-US"/>
              <a:t>	// find shape type</a:t>
            </a:r>
          </a:p>
          <a:p>
            <a:r>
              <a:rPr lang="en-US"/>
              <a:t>	// play WAV shound</a:t>
            </a:r>
          </a:p>
          <a:p>
            <a:r>
              <a:rPr lang="en-US"/>
              <a:t>}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3A90340-CACB-F44A-8A63-C38B55EBA1AD}"/>
              </a:ext>
            </a:extLst>
          </p:cNvPr>
          <p:cNvSpPr/>
          <p:nvPr/>
        </p:nvSpPr>
        <p:spPr>
          <a:xfrm>
            <a:off x="4394945" y="3845459"/>
            <a:ext cx="3931024" cy="286232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/>
              <a:t>Class Triangle</a:t>
            </a:r>
            <a:endParaRPr lang="en-US"/>
          </a:p>
          <a:p>
            <a:r>
              <a:rPr lang="en-US"/>
              <a:t>public:</a:t>
            </a:r>
          </a:p>
          <a:p>
            <a:r>
              <a:rPr lang="en-US"/>
              <a:t>rotate(){</a:t>
            </a:r>
          </a:p>
          <a:p>
            <a:r>
              <a:rPr lang="en-US"/>
              <a:t>	// 360 degrees</a:t>
            </a:r>
          </a:p>
          <a:p>
            <a:r>
              <a:rPr lang="en-US"/>
              <a:t>}</a:t>
            </a:r>
          </a:p>
          <a:p>
            <a:endParaRPr lang="en-US"/>
          </a:p>
          <a:p>
            <a:r>
              <a:rPr lang="en-US"/>
              <a:t>play_sound(){</a:t>
            </a:r>
          </a:p>
          <a:p>
            <a:r>
              <a:rPr lang="en-US"/>
              <a:t>	// find shape type</a:t>
            </a:r>
          </a:p>
          <a:p>
            <a:r>
              <a:rPr lang="en-US"/>
              <a:t>	// play WAV shound</a:t>
            </a:r>
          </a:p>
          <a:p>
            <a:r>
              <a:rPr lang="en-US"/>
              <a:t>}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3CAFD75-894D-4849-9443-57BC1EA5D024}"/>
              </a:ext>
            </a:extLst>
          </p:cNvPr>
          <p:cNvSpPr/>
          <p:nvPr/>
        </p:nvSpPr>
        <p:spPr>
          <a:xfrm>
            <a:off x="6739219" y="54793"/>
            <a:ext cx="3931024" cy="36933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/>
              <a:t>Class Amoeba</a:t>
            </a:r>
            <a:endParaRPr lang="en-US"/>
          </a:p>
          <a:p>
            <a:r>
              <a:rPr lang="en-US"/>
              <a:t>int X, Y;</a:t>
            </a:r>
          </a:p>
          <a:p>
            <a:endParaRPr lang="en-US"/>
          </a:p>
          <a:p>
            <a:r>
              <a:rPr lang="en-US"/>
              <a:t>Public:</a:t>
            </a:r>
          </a:p>
          <a:p>
            <a:r>
              <a:rPr lang="en-US"/>
              <a:t>rotate(){</a:t>
            </a:r>
          </a:p>
          <a:p>
            <a:r>
              <a:rPr lang="en-US"/>
              <a:t>	// 360 degrees</a:t>
            </a:r>
          </a:p>
          <a:p>
            <a:r>
              <a:rPr lang="en-US"/>
              <a:t>	// Using X, Y</a:t>
            </a:r>
          </a:p>
          <a:p>
            <a:r>
              <a:rPr lang="en-US"/>
              <a:t>}</a:t>
            </a:r>
          </a:p>
          <a:p>
            <a:endParaRPr lang="en-US"/>
          </a:p>
          <a:p>
            <a:r>
              <a:rPr lang="en-US"/>
              <a:t>play_sound(){</a:t>
            </a:r>
          </a:p>
          <a:p>
            <a:r>
              <a:rPr lang="en-US"/>
              <a:t>	// find shape type</a:t>
            </a:r>
          </a:p>
          <a:p>
            <a:r>
              <a:rPr lang="en-US"/>
              <a:t>	// play Mp3 shound amoeba</a:t>
            </a:r>
          </a:p>
          <a:p>
            <a:r>
              <a:rPr lang="en-US"/>
              <a:t>}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B4319DD-0525-0E41-AE06-1FCE9F7CEC68}"/>
              </a:ext>
            </a:extLst>
          </p:cNvPr>
          <p:cNvSpPr/>
          <p:nvPr/>
        </p:nvSpPr>
        <p:spPr>
          <a:xfrm>
            <a:off x="7949457" y="3605356"/>
            <a:ext cx="3931024" cy="286232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/>
              <a:t>Class Circle</a:t>
            </a:r>
          </a:p>
          <a:p>
            <a:r>
              <a:rPr lang="en-US"/>
              <a:t>public:</a:t>
            </a:r>
            <a:endParaRPr lang="en-US" b="1"/>
          </a:p>
          <a:p>
            <a:r>
              <a:rPr lang="en-US"/>
              <a:t>rotate(){</a:t>
            </a:r>
          </a:p>
          <a:p>
            <a:r>
              <a:rPr lang="en-US"/>
              <a:t>	// 360 degrees</a:t>
            </a:r>
          </a:p>
          <a:p>
            <a:r>
              <a:rPr lang="en-US"/>
              <a:t>}</a:t>
            </a:r>
          </a:p>
          <a:p>
            <a:endParaRPr lang="en-US"/>
          </a:p>
          <a:p>
            <a:r>
              <a:rPr lang="en-US"/>
              <a:t>play_sound(){</a:t>
            </a:r>
          </a:p>
          <a:p>
            <a:r>
              <a:rPr lang="en-US"/>
              <a:t>	// find shape type</a:t>
            </a:r>
          </a:p>
          <a:p>
            <a:r>
              <a:rPr lang="en-US"/>
              <a:t>	// play WAV shound</a:t>
            </a:r>
          </a:p>
          <a:p>
            <a:r>
              <a:rPr lang="en-US"/>
              <a:t>}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DD1CC6B-3B55-1940-A9BB-19D21E8282FF}"/>
              </a:ext>
            </a:extLst>
          </p:cNvPr>
          <p:cNvSpPr/>
          <p:nvPr/>
        </p:nvSpPr>
        <p:spPr>
          <a:xfrm>
            <a:off x="1588993" y="2770093"/>
            <a:ext cx="2700620" cy="1129553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94B29BB0-EE37-4047-959C-CC7C0CCE2401}"/>
              </a:ext>
            </a:extLst>
          </p:cNvPr>
          <p:cNvSpPr/>
          <p:nvPr/>
        </p:nvSpPr>
        <p:spPr>
          <a:xfrm>
            <a:off x="4289613" y="4207766"/>
            <a:ext cx="2700620" cy="1129553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1FA6B97F-E9BD-7945-8621-41D969294293}"/>
              </a:ext>
            </a:extLst>
          </p:cNvPr>
          <p:cNvSpPr/>
          <p:nvPr/>
        </p:nvSpPr>
        <p:spPr>
          <a:xfrm>
            <a:off x="7767913" y="4207765"/>
            <a:ext cx="2700620" cy="1129553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0817C4B2-021D-7749-98CA-5F675CCD9081}"/>
              </a:ext>
            </a:extLst>
          </p:cNvPr>
          <p:cNvSpPr/>
          <p:nvPr/>
        </p:nvSpPr>
        <p:spPr>
          <a:xfrm>
            <a:off x="7782487" y="5276620"/>
            <a:ext cx="2700620" cy="1129553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591DA37D-A204-314B-9F29-3F32A4E9527D}"/>
              </a:ext>
            </a:extLst>
          </p:cNvPr>
          <p:cNvSpPr/>
          <p:nvPr/>
        </p:nvSpPr>
        <p:spPr>
          <a:xfrm>
            <a:off x="4275039" y="5491903"/>
            <a:ext cx="2700620" cy="1129553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C852F4A0-661A-554D-B76A-567C4670932B}"/>
              </a:ext>
            </a:extLst>
          </p:cNvPr>
          <p:cNvSpPr/>
          <p:nvPr/>
        </p:nvSpPr>
        <p:spPr>
          <a:xfrm>
            <a:off x="1612523" y="4107309"/>
            <a:ext cx="2396943" cy="1672128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2996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721402C-13FB-CE48-82BC-161449367548}"/>
              </a:ext>
            </a:extLst>
          </p:cNvPr>
          <p:cNvSpPr txBox="1">
            <a:spLocks/>
          </p:cNvSpPr>
          <p:nvPr/>
        </p:nvSpPr>
        <p:spPr>
          <a:xfrm>
            <a:off x="1588992" y="779930"/>
            <a:ext cx="4491318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Object Oriented Programming (OOP)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9D5048F-A1C4-C84E-A7CE-3F5E7D65DD64}"/>
              </a:ext>
            </a:extLst>
          </p:cNvPr>
          <p:cNvSpPr/>
          <p:nvPr/>
        </p:nvSpPr>
        <p:spPr>
          <a:xfrm>
            <a:off x="2043950" y="1883749"/>
            <a:ext cx="3931024" cy="25853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/>
              <a:t>Class Shape</a:t>
            </a:r>
          </a:p>
          <a:p>
            <a:endParaRPr lang="en-US"/>
          </a:p>
          <a:p>
            <a:r>
              <a:rPr lang="en-US"/>
              <a:t>rotate(){</a:t>
            </a:r>
          </a:p>
          <a:p>
            <a:r>
              <a:rPr lang="en-US"/>
              <a:t>	// common feature</a:t>
            </a:r>
          </a:p>
          <a:p>
            <a:r>
              <a:rPr lang="en-US"/>
              <a:t>}</a:t>
            </a:r>
          </a:p>
          <a:p>
            <a:endParaRPr lang="en-US"/>
          </a:p>
          <a:p>
            <a:r>
              <a:rPr lang="en-US"/>
              <a:t>play_sound(){</a:t>
            </a:r>
          </a:p>
          <a:p>
            <a:r>
              <a:rPr lang="en-US"/>
              <a:t>	// common feature</a:t>
            </a:r>
          </a:p>
          <a:p>
            <a:r>
              <a:rPr lang="en-US"/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F10ED7-B281-ED40-8030-F3E81E2F0408}"/>
              </a:ext>
            </a:extLst>
          </p:cNvPr>
          <p:cNvSpPr txBox="1"/>
          <p:nvPr/>
        </p:nvSpPr>
        <p:spPr>
          <a:xfrm>
            <a:off x="1990162" y="1314621"/>
            <a:ext cx="1253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Base Class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2DC8A17-9DEF-E343-A017-AB78BAD6E269}"/>
              </a:ext>
            </a:extLst>
          </p:cNvPr>
          <p:cNvSpPr/>
          <p:nvPr/>
        </p:nvSpPr>
        <p:spPr>
          <a:xfrm>
            <a:off x="1965492" y="5496199"/>
            <a:ext cx="1569019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b="1"/>
              <a:t>Class Scquare</a:t>
            </a:r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9F3B2F5-B9F7-3A40-8659-A1DEB456DBDA}"/>
              </a:ext>
            </a:extLst>
          </p:cNvPr>
          <p:cNvSpPr/>
          <p:nvPr/>
        </p:nvSpPr>
        <p:spPr>
          <a:xfrm>
            <a:off x="3643024" y="5976660"/>
            <a:ext cx="1304909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b="1"/>
              <a:t>Class Circle</a:t>
            </a:r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B24C891-1B0C-9E49-A928-CE16E0C31894}"/>
              </a:ext>
            </a:extLst>
          </p:cNvPr>
          <p:cNvSpPr/>
          <p:nvPr/>
        </p:nvSpPr>
        <p:spPr>
          <a:xfrm>
            <a:off x="5190595" y="5633283"/>
            <a:ext cx="1525354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b="1"/>
              <a:t>Class Triangle</a:t>
            </a:r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4136750-9059-B74E-9AB7-764659EF8387}"/>
              </a:ext>
            </a:extLst>
          </p:cNvPr>
          <p:cNvSpPr/>
          <p:nvPr/>
        </p:nvSpPr>
        <p:spPr>
          <a:xfrm>
            <a:off x="7549168" y="4948396"/>
            <a:ext cx="1503938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b="1"/>
              <a:t>ClassAmoeba</a:t>
            </a:r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2690972-1F39-E246-AC12-D3BF00565335}"/>
              </a:ext>
            </a:extLst>
          </p:cNvPr>
          <p:cNvCxnSpPr>
            <a:cxnSpLocks/>
            <a:endCxn id="3" idx="0"/>
          </p:cNvCxnSpPr>
          <p:nvPr/>
        </p:nvCxnSpPr>
        <p:spPr>
          <a:xfrm flipH="1">
            <a:off x="2750002" y="4469072"/>
            <a:ext cx="494029" cy="1027127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DEEB060-5334-4241-9864-B84E30C66F40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3643024" y="4469072"/>
            <a:ext cx="652455" cy="1507588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194C9B7-BB23-FE49-9341-6A62ADAC778A}"/>
              </a:ext>
            </a:extLst>
          </p:cNvPr>
          <p:cNvCxnSpPr>
            <a:cxnSpLocks/>
            <a:stCxn id="8" idx="2"/>
            <a:endCxn id="20" idx="0"/>
          </p:cNvCxnSpPr>
          <p:nvPr/>
        </p:nvCxnSpPr>
        <p:spPr>
          <a:xfrm>
            <a:off x="4009462" y="4469072"/>
            <a:ext cx="1943810" cy="1164211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1D3D591-3E28-CD43-AC89-76368EE7C415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4947933" y="4469072"/>
            <a:ext cx="3353204" cy="479324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39">
            <a:extLst>
              <a:ext uri="{FF2B5EF4-FFF2-40B4-BE49-F238E27FC236}">
                <a16:creationId xmlns:a16="http://schemas.microsoft.com/office/drawing/2014/main" id="{9D975D74-9CFD-D14D-A47D-C65736E5B0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6103" y="914710"/>
            <a:ext cx="2627003" cy="3314700"/>
          </a:xfrm>
          <a:prstGeom prst="rect">
            <a:avLst/>
          </a:prstGeom>
        </p:spPr>
      </p:pic>
      <p:sp>
        <p:nvSpPr>
          <p:cNvPr id="41" name="Rectangular Callout 40">
            <a:extLst>
              <a:ext uri="{FF2B5EF4-FFF2-40B4-BE49-F238E27FC236}">
                <a16:creationId xmlns:a16="http://schemas.microsoft.com/office/drawing/2014/main" id="{65B10B73-6E16-EB4A-B44F-F309ED0337F4}"/>
              </a:ext>
            </a:extLst>
          </p:cNvPr>
          <p:cNvSpPr/>
          <p:nvPr/>
        </p:nvSpPr>
        <p:spPr>
          <a:xfrm>
            <a:off x="9224088" y="537923"/>
            <a:ext cx="2441997" cy="1345826"/>
          </a:xfrm>
          <a:prstGeom prst="wedgeRectCallout">
            <a:avLst>
              <a:gd name="adj1" fmla="val -61964"/>
              <a:gd name="adj2" fmla="val -174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19063"/>
            <a:r>
              <a:rPr lang="en-US"/>
              <a:t>Amoeba like a different rotate and play sound</a:t>
            </a:r>
          </a:p>
        </p:txBody>
      </p:sp>
    </p:spTree>
    <p:extLst>
      <p:ext uri="{BB962C8B-B14F-4D97-AF65-F5344CB8AC3E}">
        <p14:creationId xmlns:p14="http://schemas.microsoft.com/office/powerpoint/2010/main" val="19283023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721402C-13FB-CE48-82BC-161449367548}"/>
              </a:ext>
            </a:extLst>
          </p:cNvPr>
          <p:cNvSpPr txBox="1">
            <a:spLocks/>
          </p:cNvSpPr>
          <p:nvPr/>
        </p:nvSpPr>
        <p:spPr>
          <a:xfrm>
            <a:off x="1588992" y="779930"/>
            <a:ext cx="4491318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Object Oriented Programming (OOP)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9D5048F-A1C4-C84E-A7CE-3F5E7D65DD64}"/>
              </a:ext>
            </a:extLst>
          </p:cNvPr>
          <p:cNvSpPr/>
          <p:nvPr/>
        </p:nvSpPr>
        <p:spPr>
          <a:xfrm>
            <a:off x="2043950" y="1883749"/>
            <a:ext cx="3931024" cy="25853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/>
              <a:t>Class Shape</a:t>
            </a:r>
          </a:p>
          <a:p>
            <a:endParaRPr lang="en-US"/>
          </a:p>
          <a:p>
            <a:r>
              <a:rPr lang="en-US"/>
              <a:t>rotate(){</a:t>
            </a:r>
          </a:p>
          <a:p>
            <a:r>
              <a:rPr lang="en-US"/>
              <a:t>	// common feature</a:t>
            </a:r>
          </a:p>
          <a:p>
            <a:r>
              <a:rPr lang="en-US"/>
              <a:t>}</a:t>
            </a:r>
          </a:p>
          <a:p>
            <a:endParaRPr lang="en-US"/>
          </a:p>
          <a:p>
            <a:r>
              <a:rPr lang="en-US"/>
              <a:t>play_sound(){</a:t>
            </a:r>
          </a:p>
          <a:p>
            <a:r>
              <a:rPr lang="en-US"/>
              <a:t>	// common feature</a:t>
            </a:r>
          </a:p>
          <a:p>
            <a:r>
              <a:rPr lang="en-US"/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F10ED7-B281-ED40-8030-F3E81E2F0408}"/>
              </a:ext>
            </a:extLst>
          </p:cNvPr>
          <p:cNvSpPr txBox="1"/>
          <p:nvPr/>
        </p:nvSpPr>
        <p:spPr>
          <a:xfrm>
            <a:off x="1990162" y="1314621"/>
            <a:ext cx="1253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Base Class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2DC8A17-9DEF-E343-A017-AB78BAD6E269}"/>
              </a:ext>
            </a:extLst>
          </p:cNvPr>
          <p:cNvSpPr/>
          <p:nvPr/>
        </p:nvSpPr>
        <p:spPr>
          <a:xfrm>
            <a:off x="1965492" y="5496199"/>
            <a:ext cx="1569019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b="1"/>
              <a:t>Class Scquare</a:t>
            </a:r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9F3B2F5-B9F7-3A40-8659-A1DEB456DBDA}"/>
              </a:ext>
            </a:extLst>
          </p:cNvPr>
          <p:cNvSpPr/>
          <p:nvPr/>
        </p:nvSpPr>
        <p:spPr>
          <a:xfrm>
            <a:off x="3643024" y="5976660"/>
            <a:ext cx="1304909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b="1"/>
              <a:t>Class Circle</a:t>
            </a:r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B24C891-1B0C-9E49-A928-CE16E0C31894}"/>
              </a:ext>
            </a:extLst>
          </p:cNvPr>
          <p:cNvSpPr/>
          <p:nvPr/>
        </p:nvSpPr>
        <p:spPr>
          <a:xfrm>
            <a:off x="5190595" y="5633283"/>
            <a:ext cx="1525354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b="1"/>
              <a:t>Class Triangle</a:t>
            </a:r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4136750-9059-B74E-9AB7-764659EF8387}"/>
              </a:ext>
            </a:extLst>
          </p:cNvPr>
          <p:cNvSpPr/>
          <p:nvPr/>
        </p:nvSpPr>
        <p:spPr>
          <a:xfrm>
            <a:off x="6896714" y="1396859"/>
            <a:ext cx="1503938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b="1"/>
              <a:t>ClassAmoeba</a:t>
            </a:r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2690972-1F39-E246-AC12-D3BF00565335}"/>
              </a:ext>
            </a:extLst>
          </p:cNvPr>
          <p:cNvCxnSpPr>
            <a:cxnSpLocks/>
            <a:endCxn id="3" idx="0"/>
          </p:cNvCxnSpPr>
          <p:nvPr/>
        </p:nvCxnSpPr>
        <p:spPr>
          <a:xfrm flipH="1">
            <a:off x="2750002" y="4469072"/>
            <a:ext cx="494029" cy="1027127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DEEB060-5334-4241-9864-B84E30C66F40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3643024" y="4469072"/>
            <a:ext cx="652455" cy="1507588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194C9B7-BB23-FE49-9341-6A62ADAC778A}"/>
              </a:ext>
            </a:extLst>
          </p:cNvPr>
          <p:cNvCxnSpPr>
            <a:cxnSpLocks/>
            <a:stCxn id="8" idx="2"/>
            <a:endCxn id="20" idx="0"/>
          </p:cNvCxnSpPr>
          <p:nvPr/>
        </p:nvCxnSpPr>
        <p:spPr>
          <a:xfrm>
            <a:off x="4009462" y="4469072"/>
            <a:ext cx="1943810" cy="1164211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1D3D591-3E28-CD43-AC89-76368EE7C415}"/>
              </a:ext>
            </a:extLst>
          </p:cNvPr>
          <p:cNvCxnSpPr>
            <a:cxnSpLocks/>
            <a:stCxn id="8" idx="3"/>
            <a:endCxn id="21" idx="2"/>
          </p:cNvCxnSpPr>
          <p:nvPr/>
        </p:nvCxnSpPr>
        <p:spPr>
          <a:xfrm flipV="1">
            <a:off x="5974974" y="1766191"/>
            <a:ext cx="1673709" cy="141022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2F1D1E46-6917-F342-82C1-E4786888A341}"/>
              </a:ext>
            </a:extLst>
          </p:cNvPr>
          <p:cNvSpPr/>
          <p:nvPr/>
        </p:nvSpPr>
        <p:spPr>
          <a:xfrm>
            <a:off x="7507939" y="2078068"/>
            <a:ext cx="3931024" cy="25853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/>
              <a:t>Class Amoeba</a:t>
            </a:r>
          </a:p>
          <a:p>
            <a:endParaRPr lang="en-US"/>
          </a:p>
          <a:p>
            <a:r>
              <a:rPr lang="en-US"/>
              <a:t>rotate(){</a:t>
            </a:r>
          </a:p>
          <a:p>
            <a:r>
              <a:rPr lang="en-US"/>
              <a:t>	// Amoeba specification</a:t>
            </a:r>
          </a:p>
          <a:p>
            <a:r>
              <a:rPr lang="en-US"/>
              <a:t>}</a:t>
            </a:r>
          </a:p>
          <a:p>
            <a:endParaRPr lang="en-US"/>
          </a:p>
          <a:p>
            <a:r>
              <a:rPr lang="en-US"/>
              <a:t>play_sound(){</a:t>
            </a:r>
          </a:p>
          <a:p>
            <a:r>
              <a:rPr lang="en-US"/>
              <a:t>	// Amoeba specification</a:t>
            </a:r>
          </a:p>
          <a:p>
            <a:r>
              <a:rPr lang="en-US"/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5AA994-F66F-6144-A90B-F0ECA1B7DC5B}"/>
              </a:ext>
            </a:extLst>
          </p:cNvPr>
          <p:cNvSpPr txBox="1"/>
          <p:nvPr/>
        </p:nvSpPr>
        <p:spPr>
          <a:xfrm>
            <a:off x="7435400" y="4982635"/>
            <a:ext cx="1397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Is Overriding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6C8B5B4-2EB8-2947-8F14-651523A0FC04}"/>
              </a:ext>
            </a:extLst>
          </p:cNvPr>
          <p:cNvSpPr/>
          <p:nvPr/>
        </p:nvSpPr>
        <p:spPr>
          <a:xfrm>
            <a:off x="4960240" y="3244334"/>
            <a:ext cx="22715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Amoeba specification</a:t>
            </a:r>
          </a:p>
        </p:txBody>
      </p:sp>
    </p:spTree>
    <p:extLst>
      <p:ext uri="{BB962C8B-B14F-4D97-AF65-F5344CB8AC3E}">
        <p14:creationId xmlns:p14="http://schemas.microsoft.com/office/powerpoint/2010/main" val="30203641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BFDD3-F010-E948-8E8F-B5A854696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Code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72713-4EF1-BA47-9D5E-CB7FBC547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0422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4E51C7AA-944E-A14C-8241-885A49C9E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End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212B058E-840E-6349-8D91-AECD3A8D6B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Object Oriented Programming (OOP)</a:t>
            </a:r>
          </a:p>
          <a:p>
            <a:pPr lvl="1"/>
            <a:r>
              <a:rPr lang="en-US"/>
              <a:t>Reuse</a:t>
            </a:r>
          </a:p>
          <a:p>
            <a:pPr lvl="1"/>
            <a:r>
              <a:rPr lang="en-US"/>
              <a:t>Easy maintenance</a:t>
            </a:r>
          </a:p>
          <a:p>
            <a:pPr lvl="1"/>
            <a:r>
              <a:rPr lang="en-US"/>
              <a:t>Other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520253BF-1787-6241-B13E-56CC955BD9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0299" y="3193676"/>
            <a:ext cx="2627003" cy="33147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E9F36EBD-E651-8A42-97EC-3233E5E342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71521" y="3245929"/>
            <a:ext cx="2058762" cy="3262447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8AB5A592-13CD-2C4C-BFF2-FBFCFE92FB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6759" y="3108418"/>
            <a:ext cx="1649321" cy="3485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974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AE1AC-FA5A-FC40-9E10-8CE6991D1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9CAECF-7144-C94A-98B6-DC8F10FA9F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667435"/>
            <a:ext cx="9802907" cy="4746811"/>
          </a:xfrm>
        </p:spPr>
        <p:txBody>
          <a:bodyPr>
            <a:normAutofit/>
          </a:bodyPr>
          <a:lstStyle/>
          <a:p>
            <a:r>
              <a:rPr lang="en-US"/>
              <a:t>One day, they both were given the same specification and were told to build an application</a:t>
            </a:r>
          </a:p>
          <a:p>
            <a:r>
              <a:rPr lang="en-US"/>
              <a:t>The specification are:</a:t>
            </a:r>
          </a:p>
          <a:p>
            <a:pPr lvl="1"/>
            <a:r>
              <a:rPr lang="en-US" i="0"/>
              <a:t>Can you are build GUI a Scquare, a Circle, a Triangle and a Amoeba</a:t>
            </a:r>
          </a:p>
          <a:p>
            <a:pPr lvl="1"/>
            <a:r>
              <a:rPr lang="en-US" i="0"/>
              <a:t>when the user click a shape, the shape will rotate clockwise 360 degrees, play sound specific to the shape and every a shape different action</a:t>
            </a:r>
          </a:p>
          <a:p>
            <a:pPr lvl="2"/>
            <a:r>
              <a:rPr lang="en-US" sz="2000"/>
              <a:t>scquare is get collor and set collor</a:t>
            </a:r>
          </a:p>
          <a:p>
            <a:pPr lvl="2"/>
            <a:r>
              <a:rPr lang="en-US" sz="2000"/>
              <a:t>circle is get radius and set radius</a:t>
            </a:r>
          </a:p>
          <a:p>
            <a:pPr lvl="2"/>
            <a:r>
              <a:rPr lang="en-US" sz="2000"/>
              <a:t>triangle is get hight and set hight</a:t>
            </a:r>
          </a:p>
          <a:p>
            <a:pPr lvl="2"/>
            <a:r>
              <a:rPr lang="en-US" sz="2000"/>
              <a:t>Amoeba is move </a:t>
            </a:r>
            <a:endParaRPr lang="en-US"/>
          </a:p>
          <a:p>
            <a:r>
              <a:rPr lang="en-US"/>
              <a:t>Wrote in java programming </a:t>
            </a:r>
          </a:p>
          <a:p>
            <a:r>
              <a:rPr lang="en-US"/>
              <a:t>define </a:t>
            </a:r>
            <a:r>
              <a:rPr lang="en-US" b="1"/>
              <a:t>main method for implementation</a:t>
            </a:r>
          </a:p>
          <a:p>
            <a:pPr marL="987552" lvl="2" indent="0">
              <a:buNone/>
            </a:pPr>
            <a:endParaRPr lang="en-US" sz="200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4F0405F-F27F-2645-BA0D-738D3AFC65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9079665" y="4693631"/>
            <a:ext cx="1459556" cy="184163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51C4276-2198-F44D-BCE9-BCED6ED4A3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0775975" y="4722663"/>
            <a:ext cx="1143843" cy="181260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61BBE5C-8149-D245-844C-3EF56887D0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7730133" y="4598893"/>
            <a:ext cx="916358" cy="1936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255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AE1AC-FA5A-FC40-9E10-8CE6991D1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9CAECF-7144-C94A-98B6-DC8F10FA9F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3581400"/>
          </a:xfrm>
        </p:spPr>
        <p:txBody>
          <a:bodyPr/>
          <a:lstStyle/>
          <a:p>
            <a:r>
              <a:rPr lang="en-US"/>
              <a:t>Story of two programmer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AFE8025-39F2-2843-85F1-660B148ABA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5594" y="3059207"/>
            <a:ext cx="2627003" cy="3314700"/>
          </a:xfrm>
          <a:prstGeom prst="rect">
            <a:avLst/>
          </a:prstGeom>
        </p:spPr>
      </p:pic>
      <p:sp>
        <p:nvSpPr>
          <p:cNvPr id="8" name="Rectangular Callout 7">
            <a:extLst>
              <a:ext uri="{FF2B5EF4-FFF2-40B4-BE49-F238E27FC236}">
                <a16:creationId xmlns:a16="http://schemas.microsoft.com/office/drawing/2014/main" id="{265F446D-8D69-6A45-BFE5-3CDFECE6A509}"/>
              </a:ext>
            </a:extLst>
          </p:cNvPr>
          <p:cNvSpPr/>
          <p:nvPr/>
        </p:nvSpPr>
        <p:spPr>
          <a:xfrm>
            <a:off x="5019761" y="3660961"/>
            <a:ext cx="1788459" cy="645459"/>
          </a:xfrm>
          <a:prstGeom prst="wedgeRectCallout">
            <a:avLst>
              <a:gd name="adj1" fmla="val -65194"/>
              <a:gd name="adj2" fmla="val -75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I’am iron man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76ED572-E895-864F-A0FB-6E9D8E5494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3118" y="3111460"/>
            <a:ext cx="2058762" cy="3262447"/>
          </a:xfrm>
          <a:prstGeom prst="rect">
            <a:avLst/>
          </a:prstGeom>
        </p:spPr>
      </p:pic>
      <p:sp>
        <p:nvSpPr>
          <p:cNvPr id="13" name="Rectangular Callout 12">
            <a:extLst>
              <a:ext uri="{FF2B5EF4-FFF2-40B4-BE49-F238E27FC236}">
                <a16:creationId xmlns:a16="http://schemas.microsoft.com/office/drawing/2014/main" id="{B0FBE1CB-D7C4-7041-B50D-3FA7F5EE3C4E}"/>
              </a:ext>
            </a:extLst>
          </p:cNvPr>
          <p:cNvSpPr/>
          <p:nvPr/>
        </p:nvSpPr>
        <p:spPr>
          <a:xfrm>
            <a:off x="9558818" y="3293037"/>
            <a:ext cx="1788459" cy="880782"/>
          </a:xfrm>
          <a:prstGeom prst="wedgeRectCallout">
            <a:avLst>
              <a:gd name="adj1" fmla="val -67450"/>
              <a:gd name="adj2" fmla="val -168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I’am captain america</a:t>
            </a:r>
          </a:p>
        </p:txBody>
      </p:sp>
    </p:spTree>
    <p:extLst>
      <p:ext uri="{BB962C8B-B14F-4D97-AF65-F5344CB8AC3E}">
        <p14:creationId xmlns:p14="http://schemas.microsoft.com/office/powerpoint/2010/main" val="16424825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BBC2B55-7435-984F-8CC8-96BF9BEAB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Thanks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628C8E-051E-094A-A265-36FB93F5AA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5543089" y="2824490"/>
            <a:ext cx="1459556" cy="184163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5AAC4D1-5957-2649-A175-AE506DBD6A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7239399" y="2853522"/>
            <a:ext cx="1143843" cy="18126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2C9FC90-E5FB-6441-9AEA-6C8E617D87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4193557" y="2729752"/>
            <a:ext cx="916358" cy="1936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069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AE1AC-FA5A-FC40-9E10-8CE6991D1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9CAECF-7144-C94A-98B6-DC8F10FA9F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4493896" cy="3581400"/>
          </a:xfrm>
        </p:spPr>
        <p:txBody>
          <a:bodyPr/>
          <a:lstStyle/>
          <a:p>
            <a:r>
              <a:rPr lang="en-US"/>
              <a:t>One day, they both were given the same specification and were told to build an application</a:t>
            </a:r>
          </a:p>
          <a:p>
            <a:r>
              <a:rPr lang="en-US"/>
              <a:t>The specification are:</a:t>
            </a:r>
          </a:p>
          <a:p>
            <a:pPr lvl="1"/>
            <a:r>
              <a:rPr lang="en-US"/>
              <a:t>Can you are build GUI a </a:t>
            </a:r>
            <a:r>
              <a:rPr lang="en-US" b="1"/>
              <a:t>Scquare, a Circle and a Triangle</a:t>
            </a:r>
          </a:p>
          <a:p>
            <a:pPr lvl="1"/>
            <a:r>
              <a:rPr lang="en-US"/>
              <a:t>when the user click a shape, the shape will </a:t>
            </a:r>
            <a:r>
              <a:rPr lang="en-US" b="1"/>
              <a:t>rotate</a:t>
            </a:r>
            <a:r>
              <a:rPr lang="en-US"/>
              <a:t> clockwise 360 degrees and </a:t>
            </a:r>
            <a:r>
              <a:rPr lang="en-US" b="1"/>
              <a:t>play sound </a:t>
            </a:r>
            <a:r>
              <a:rPr lang="en-US"/>
              <a:t>specific to the shape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AFE8025-39F2-2843-85F1-660B148ABA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1822" y="2552700"/>
            <a:ext cx="2627003" cy="33147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76ED572-E895-864F-A0FB-6E9D8E5494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3261" y="2604953"/>
            <a:ext cx="2058762" cy="3262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005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83E74-BF99-2845-B5AF-CF40E1235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F6552B-CDB4-5B40-9971-EE2E466009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Iron man thought what procedures do we need ?</a:t>
            </a:r>
          </a:p>
          <a:p>
            <a:r>
              <a:rPr lang="en-US"/>
              <a:t>Is collection of procedures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BEEF31-0A8B-504D-A8BA-E3C3924E8D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8699" y="2849327"/>
            <a:ext cx="2627003" cy="3314700"/>
          </a:xfrm>
          <a:prstGeom prst="rect">
            <a:avLst/>
          </a:prstGeom>
        </p:spPr>
      </p:pic>
      <p:sp>
        <p:nvSpPr>
          <p:cNvPr id="5" name="Rectangular Callout 4">
            <a:extLst>
              <a:ext uri="{FF2B5EF4-FFF2-40B4-BE49-F238E27FC236}">
                <a16:creationId xmlns:a16="http://schemas.microsoft.com/office/drawing/2014/main" id="{E73B7F14-0E93-F344-8F10-185771D90C48}"/>
              </a:ext>
            </a:extLst>
          </p:cNvPr>
          <p:cNvSpPr/>
          <p:nvPr/>
        </p:nvSpPr>
        <p:spPr>
          <a:xfrm>
            <a:off x="7593278" y="3553384"/>
            <a:ext cx="2881980" cy="645459"/>
          </a:xfrm>
          <a:prstGeom prst="wedgeRectCallout">
            <a:avLst>
              <a:gd name="adj1" fmla="val -55511"/>
              <a:gd name="adj2" fmla="val -33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ROTATE and PLAY SOUND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44D082-710B-1344-B362-FFDBA1D4105F}"/>
              </a:ext>
            </a:extLst>
          </p:cNvPr>
          <p:cNvSpPr txBox="1"/>
          <p:nvPr/>
        </p:nvSpPr>
        <p:spPr>
          <a:xfrm>
            <a:off x="5102283" y="490224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F043DDC-DF47-0640-9DCE-4F98B39FDE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4624" y="280368"/>
            <a:ext cx="1649506" cy="164950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8D2D889-EAF1-8849-8842-9AFCED4D05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9600" y="475571"/>
            <a:ext cx="1259100" cy="125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109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B3ECE-D3BC-0647-9891-77362A7BA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6C2EA9-0610-AE40-91EE-B5FC30392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Captain america, thought Object Oriented</a:t>
            </a:r>
          </a:p>
          <a:p>
            <a:r>
              <a:rPr lang="en-US"/>
              <a:t>Event click user: ROTATE and PLAY SOUND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8749D1-B870-724E-BB4A-0FE438E337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8613" y="2719253"/>
            <a:ext cx="2058762" cy="3262447"/>
          </a:xfrm>
          <a:prstGeom prst="rect">
            <a:avLst/>
          </a:prstGeom>
        </p:spPr>
      </p:pic>
      <p:sp>
        <p:nvSpPr>
          <p:cNvPr id="5" name="Rectangular Callout 4">
            <a:extLst>
              <a:ext uri="{FF2B5EF4-FFF2-40B4-BE49-F238E27FC236}">
                <a16:creationId xmlns:a16="http://schemas.microsoft.com/office/drawing/2014/main" id="{9E07601E-ABBC-F145-8AF2-06C1F7870A7A}"/>
              </a:ext>
            </a:extLst>
          </p:cNvPr>
          <p:cNvSpPr/>
          <p:nvPr/>
        </p:nvSpPr>
        <p:spPr>
          <a:xfrm>
            <a:off x="9814313" y="2900830"/>
            <a:ext cx="1788459" cy="880782"/>
          </a:xfrm>
          <a:prstGeom prst="wedgeRectCallout">
            <a:avLst>
              <a:gd name="adj1" fmla="val -67450"/>
              <a:gd name="adj2" fmla="val -168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the shapes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E676063-C830-E84F-B505-50D5CE79F9FC}"/>
              </a:ext>
            </a:extLst>
          </p:cNvPr>
          <p:cNvGrpSpPr/>
          <p:nvPr/>
        </p:nvGrpSpPr>
        <p:grpSpPr>
          <a:xfrm>
            <a:off x="7879976" y="561415"/>
            <a:ext cx="3832411" cy="1290918"/>
            <a:chOff x="6642847" y="457200"/>
            <a:chExt cx="3832411" cy="1290918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AD10EDB-1188-7646-880E-B8A03514D308}"/>
                </a:ext>
              </a:extLst>
            </p:cNvPr>
            <p:cNvSpPr/>
            <p:nvPr/>
          </p:nvSpPr>
          <p:spPr>
            <a:xfrm>
              <a:off x="7014797" y="685800"/>
              <a:ext cx="815960" cy="7922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riangle 7">
              <a:extLst>
                <a:ext uri="{FF2B5EF4-FFF2-40B4-BE49-F238E27FC236}">
                  <a16:creationId xmlns:a16="http://schemas.microsoft.com/office/drawing/2014/main" id="{7DE31A48-874D-B147-8C28-FE1A0AAF4795}"/>
                </a:ext>
              </a:extLst>
            </p:cNvPr>
            <p:cNvSpPr/>
            <p:nvPr/>
          </p:nvSpPr>
          <p:spPr>
            <a:xfrm>
              <a:off x="8166933" y="617443"/>
              <a:ext cx="815703" cy="860612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D52E92CE-9CFD-3345-A720-87AF4614961A}"/>
                </a:ext>
              </a:extLst>
            </p:cNvPr>
            <p:cNvSpPr/>
            <p:nvPr/>
          </p:nvSpPr>
          <p:spPr>
            <a:xfrm>
              <a:off x="9202356" y="686918"/>
              <a:ext cx="775361" cy="791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FB216236-7D23-C24E-B9B6-036EC06D441E}"/>
                </a:ext>
              </a:extLst>
            </p:cNvPr>
            <p:cNvSpPr/>
            <p:nvPr/>
          </p:nvSpPr>
          <p:spPr>
            <a:xfrm>
              <a:off x="6642847" y="457200"/>
              <a:ext cx="3832411" cy="129091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02384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15062-4AC0-2044-8BE5-1EBFAF950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1" y="685800"/>
            <a:ext cx="4491318" cy="5181600"/>
          </a:xfrm>
        </p:spPr>
        <p:txBody>
          <a:bodyPr/>
          <a:lstStyle/>
          <a:p>
            <a:r>
              <a:rPr lang="en-US"/>
              <a:t>Procedural Oriented Programming (POP)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721402C-13FB-CE48-82BC-161449367548}"/>
              </a:ext>
            </a:extLst>
          </p:cNvPr>
          <p:cNvSpPr txBox="1">
            <a:spLocks/>
          </p:cNvSpPr>
          <p:nvPr/>
        </p:nvSpPr>
        <p:spPr>
          <a:xfrm>
            <a:off x="6459072" y="685800"/>
            <a:ext cx="4491318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Object Oriented Programming (OOP)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0A433E6-A3E4-C342-A0DB-AC818534C979}"/>
              </a:ext>
            </a:extLst>
          </p:cNvPr>
          <p:cNvSpPr/>
          <p:nvPr/>
        </p:nvSpPr>
        <p:spPr>
          <a:xfrm>
            <a:off x="1501592" y="1758696"/>
            <a:ext cx="3931024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rotate(shape){</a:t>
            </a:r>
          </a:p>
          <a:p>
            <a:r>
              <a:rPr lang="en-US"/>
              <a:t>	// 360 degrees</a:t>
            </a:r>
          </a:p>
          <a:p>
            <a:r>
              <a:rPr lang="en-US"/>
              <a:t>}</a:t>
            </a:r>
          </a:p>
          <a:p>
            <a:endParaRPr lang="en-US"/>
          </a:p>
          <a:p>
            <a:r>
              <a:rPr lang="en-US"/>
              <a:t>play_sound(shape){</a:t>
            </a:r>
          </a:p>
          <a:p>
            <a:r>
              <a:rPr lang="en-US"/>
              <a:t>	// find shape type</a:t>
            </a:r>
          </a:p>
          <a:p>
            <a:r>
              <a:rPr lang="en-US"/>
              <a:t>	// play WAV shound </a:t>
            </a:r>
          </a:p>
          <a:p>
            <a:r>
              <a:rPr lang="en-US"/>
              <a:t>}</a:t>
            </a:r>
          </a:p>
          <a:p>
            <a:endParaRPr lang="en-US"/>
          </a:p>
          <a:p>
            <a:r>
              <a:rPr lang="en-US"/>
              <a:t>main(){</a:t>
            </a:r>
          </a:p>
          <a:p>
            <a:r>
              <a:rPr lang="en-US"/>
              <a:t>	// example</a:t>
            </a:r>
          </a:p>
          <a:p>
            <a:r>
              <a:rPr lang="en-US"/>
              <a:t>	shape  = </a:t>
            </a:r>
            <a:r>
              <a:rPr lang="en-US" b="1"/>
              <a:t>Circle</a:t>
            </a:r>
          </a:p>
          <a:p>
            <a:r>
              <a:rPr lang="en-US" b="1"/>
              <a:t>	</a:t>
            </a:r>
            <a:r>
              <a:rPr lang="en-US"/>
              <a:t>rotate (shape);</a:t>
            </a:r>
          </a:p>
          <a:p>
            <a:r>
              <a:rPr lang="en-US"/>
              <a:t>	play_sound(shape)</a:t>
            </a:r>
          </a:p>
          <a:p>
            <a:r>
              <a:rPr lang="en-US"/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9D5048F-A1C4-C84E-A7CE-3F5E7D65DD64}"/>
              </a:ext>
            </a:extLst>
          </p:cNvPr>
          <p:cNvSpPr/>
          <p:nvPr/>
        </p:nvSpPr>
        <p:spPr>
          <a:xfrm>
            <a:off x="5432616" y="2191978"/>
            <a:ext cx="3931024" cy="286232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/>
              <a:t>Scquare</a:t>
            </a:r>
          </a:p>
          <a:p>
            <a:endParaRPr lang="en-US"/>
          </a:p>
          <a:p>
            <a:r>
              <a:rPr lang="en-US"/>
              <a:t>rotate(){</a:t>
            </a:r>
          </a:p>
          <a:p>
            <a:r>
              <a:rPr lang="en-US"/>
              <a:t>	// 360 degrees </a:t>
            </a:r>
          </a:p>
          <a:p>
            <a:r>
              <a:rPr lang="en-US"/>
              <a:t>}</a:t>
            </a:r>
          </a:p>
          <a:p>
            <a:endParaRPr lang="en-US"/>
          </a:p>
          <a:p>
            <a:r>
              <a:rPr lang="en-US"/>
              <a:t>play_sound(){</a:t>
            </a:r>
          </a:p>
          <a:p>
            <a:r>
              <a:rPr lang="en-US"/>
              <a:t>	// find shape type</a:t>
            </a:r>
          </a:p>
          <a:p>
            <a:r>
              <a:rPr lang="en-US"/>
              <a:t>	// play WAV shound</a:t>
            </a:r>
          </a:p>
          <a:p>
            <a:r>
              <a:rPr lang="en-US"/>
              <a:t>}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CB7DE1D-A509-0C4F-B6E1-E7624292E9ED}"/>
              </a:ext>
            </a:extLst>
          </p:cNvPr>
          <p:cNvSpPr/>
          <p:nvPr/>
        </p:nvSpPr>
        <p:spPr>
          <a:xfrm>
            <a:off x="8045822" y="1069557"/>
            <a:ext cx="3931024" cy="286232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/>
              <a:t>Circle</a:t>
            </a:r>
          </a:p>
          <a:p>
            <a:endParaRPr lang="en-US" b="1"/>
          </a:p>
          <a:p>
            <a:r>
              <a:rPr lang="en-US"/>
              <a:t>rotate(){</a:t>
            </a:r>
          </a:p>
          <a:p>
            <a:r>
              <a:rPr lang="en-US"/>
              <a:t>	// 360 degrees</a:t>
            </a:r>
          </a:p>
          <a:p>
            <a:r>
              <a:rPr lang="en-US"/>
              <a:t>}</a:t>
            </a:r>
          </a:p>
          <a:p>
            <a:endParaRPr lang="en-US"/>
          </a:p>
          <a:p>
            <a:r>
              <a:rPr lang="en-US"/>
              <a:t>play_sound(){</a:t>
            </a:r>
          </a:p>
          <a:p>
            <a:r>
              <a:rPr lang="en-US"/>
              <a:t>	// find shape type</a:t>
            </a:r>
          </a:p>
          <a:p>
            <a:r>
              <a:rPr lang="en-US"/>
              <a:t>	// play WAV shound</a:t>
            </a:r>
          </a:p>
          <a:p>
            <a:r>
              <a:rPr lang="en-US"/>
              <a:t>}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3A90340-CACB-F44A-8A63-C38B55EBA1AD}"/>
              </a:ext>
            </a:extLst>
          </p:cNvPr>
          <p:cNvSpPr/>
          <p:nvPr/>
        </p:nvSpPr>
        <p:spPr>
          <a:xfrm>
            <a:off x="8045822" y="3882355"/>
            <a:ext cx="3931024" cy="286232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/>
              <a:t>Triangle</a:t>
            </a:r>
            <a:endParaRPr lang="en-US"/>
          </a:p>
          <a:p>
            <a:endParaRPr lang="en-US"/>
          </a:p>
          <a:p>
            <a:r>
              <a:rPr lang="en-US"/>
              <a:t>rotate(){</a:t>
            </a:r>
          </a:p>
          <a:p>
            <a:r>
              <a:rPr lang="en-US"/>
              <a:t>	// 360 degrees</a:t>
            </a:r>
          </a:p>
          <a:p>
            <a:r>
              <a:rPr lang="en-US"/>
              <a:t>}</a:t>
            </a:r>
          </a:p>
          <a:p>
            <a:endParaRPr lang="en-US"/>
          </a:p>
          <a:p>
            <a:r>
              <a:rPr lang="en-US"/>
              <a:t>play_sound(){</a:t>
            </a:r>
          </a:p>
          <a:p>
            <a:r>
              <a:rPr lang="en-US"/>
              <a:t>	// find shape type</a:t>
            </a:r>
          </a:p>
          <a:p>
            <a:r>
              <a:rPr lang="en-US"/>
              <a:t>	// play WAV shound</a:t>
            </a:r>
          </a:p>
          <a:p>
            <a:r>
              <a:rPr lang="en-US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21126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88742-A539-554D-9B93-0C0BF5FF4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B11B54-A6AF-8746-8DA4-4D2AE968F2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9846" y="2286000"/>
            <a:ext cx="5472953" cy="3581400"/>
          </a:xfrm>
        </p:spPr>
        <p:txBody>
          <a:bodyPr/>
          <a:lstStyle/>
          <a:p>
            <a:r>
              <a:rPr lang="en-US"/>
              <a:t>iron man thought “i have nailed it ....”</a:t>
            </a:r>
          </a:p>
          <a:p>
            <a:r>
              <a:rPr lang="en-US"/>
              <a:t>But manager said </a:t>
            </a:r>
          </a:p>
          <a:p>
            <a:pPr lvl="1"/>
            <a:r>
              <a:rPr lang="en-US"/>
              <a:t>“i have changed the spacification”</a:t>
            </a:r>
          </a:p>
          <a:p>
            <a:r>
              <a:rPr lang="en-US"/>
              <a:t>The new specification is:</a:t>
            </a:r>
          </a:p>
          <a:p>
            <a:pPr lvl="1"/>
            <a:r>
              <a:rPr lang="en-US"/>
              <a:t>the new shape is “</a:t>
            </a:r>
            <a:r>
              <a:rPr lang="en-US" b="1"/>
              <a:t>amoeba</a:t>
            </a:r>
            <a:r>
              <a:rPr lang="en-US"/>
              <a:t>”</a:t>
            </a:r>
          </a:p>
          <a:p>
            <a:pPr lvl="1"/>
            <a:r>
              <a:rPr lang="en-US"/>
              <a:t>can rotate clockwise 360 degrees</a:t>
            </a:r>
          </a:p>
          <a:p>
            <a:pPr lvl="1"/>
            <a:r>
              <a:rPr lang="en-US"/>
              <a:t>play from </a:t>
            </a:r>
            <a:r>
              <a:rPr lang="en-US" b="1"/>
              <a:t>Mp3 sound file</a:t>
            </a:r>
          </a:p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ECDF5C-0BDE-A742-9B84-A8A8DDD722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0470" y="1965325"/>
            <a:ext cx="1998346" cy="422274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849E9CD-1A51-374A-812D-FE8C6C4F269C}"/>
              </a:ext>
            </a:extLst>
          </p:cNvPr>
          <p:cNvSpPr/>
          <p:nvPr/>
        </p:nvSpPr>
        <p:spPr>
          <a:xfrm>
            <a:off x="8251926" y="790015"/>
            <a:ext cx="815960" cy="792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riangle 7">
            <a:extLst>
              <a:ext uri="{FF2B5EF4-FFF2-40B4-BE49-F238E27FC236}">
                <a16:creationId xmlns:a16="http://schemas.microsoft.com/office/drawing/2014/main" id="{632EE1BA-8AD0-774D-8172-72110BE63313}"/>
              </a:ext>
            </a:extLst>
          </p:cNvPr>
          <p:cNvSpPr/>
          <p:nvPr/>
        </p:nvSpPr>
        <p:spPr>
          <a:xfrm>
            <a:off x="9404062" y="721658"/>
            <a:ext cx="815703" cy="86061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A3441A0-E509-A64D-8300-633A4C35B457}"/>
              </a:ext>
            </a:extLst>
          </p:cNvPr>
          <p:cNvSpPr/>
          <p:nvPr/>
        </p:nvSpPr>
        <p:spPr>
          <a:xfrm>
            <a:off x="10439485" y="791133"/>
            <a:ext cx="775361" cy="791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258B0859-28EB-3B49-B166-34A847992CCC}"/>
              </a:ext>
            </a:extLst>
          </p:cNvPr>
          <p:cNvSpPr/>
          <p:nvPr/>
        </p:nvSpPr>
        <p:spPr>
          <a:xfrm>
            <a:off x="6521824" y="561415"/>
            <a:ext cx="5190563" cy="129091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Explosion 1 10">
            <a:extLst>
              <a:ext uri="{FF2B5EF4-FFF2-40B4-BE49-F238E27FC236}">
                <a16:creationId xmlns:a16="http://schemas.microsoft.com/office/drawing/2014/main" id="{8504600B-98DB-1045-9EFF-091D772772CD}"/>
              </a:ext>
            </a:extLst>
          </p:cNvPr>
          <p:cNvSpPr/>
          <p:nvPr/>
        </p:nvSpPr>
        <p:spPr>
          <a:xfrm>
            <a:off x="6878044" y="685800"/>
            <a:ext cx="981635" cy="1064372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745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15062-4AC0-2044-8BE5-1EBFAF950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1" y="685800"/>
            <a:ext cx="4491318" cy="5181600"/>
          </a:xfrm>
        </p:spPr>
        <p:txBody>
          <a:bodyPr/>
          <a:lstStyle/>
          <a:p>
            <a:r>
              <a:rPr lang="en-US"/>
              <a:t>Procedural Oriented Programming (POP)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721402C-13FB-CE48-82BC-161449367548}"/>
              </a:ext>
            </a:extLst>
          </p:cNvPr>
          <p:cNvSpPr txBox="1">
            <a:spLocks/>
          </p:cNvSpPr>
          <p:nvPr/>
        </p:nvSpPr>
        <p:spPr>
          <a:xfrm>
            <a:off x="6459072" y="685800"/>
            <a:ext cx="4491318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Object Oriented Programming (OOP)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0A433E6-A3E4-C342-A0DB-AC818534C979}"/>
              </a:ext>
            </a:extLst>
          </p:cNvPr>
          <p:cNvSpPr/>
          <p:nvPr/>
        </p:nvSpPr>
        <p:spPr>
          <a:xfrm>
            <a:off x="1501592" y="1758696"/>
            <a:ext cx="3931024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rotate(shape){</a:t>
            </a:r>
          </a:p>
          <a:p>
            <a:r>
              <a:rPr lang="en-US"/>
              <a:t>	// 360 degrees</a:t>
            </a:r>
          </a:p>
          <a:p>
            <a:r>
              <a:rPr lang="en-US"/>
              <a:t>}</a:t>
            </a:r>
          </a:p>
          <a:p>
            <a:endParaRPr lang="en-US"/>
          </a:p>
          <a:p>
            <a:r>
              <a:rPr lang="en-US"/>
              <a:t>play_sound(shape){</a:t>
            </a:r>
          </a:p>
          <a:p>
            <a:r>
              <a:rPr lang="en-US"/>
              <a:t>	// find shape type</a:t>
            </a:r>
          </a:p>
          <a:p>
            <a:r>
              <a:rPr lang="en-US"/>
              <a:t>	// play WAV shound </a:t>
            </a:r>
          </a:p>
          <a:p>
            <a:r>
              <a:rPr lang="en-US"/>
              <a:t>}</a:t>
            </a:r>
          </a:p>
          <a:p>
            <a:endParaRPr lang="en-US"/>
          </a:p>
          <a:p>
            <a:r>
              <a:rPr lang="en-US"/>
              <a:t>main(){</a:t>
            </a:r>
          </a:p>
          <a:p>
            <a:r>
              <a:rPr lang="en-US"/>
              <a:t>	// example</a:t>
            </a:r>
          </a:p>
          <a:p>
            <a:r>
              <a:rPr lang="en-US"/>
              <a:t>	shape  = </a:t>
            </a:r>
            <a:r>
              <a:rPr lang="en-US" b="1"/>
              <a:t>Circle</a:t>
            </a:r>
          </a:p>
          <a:p>
            <a:r>
              <a:rPr lang="en-US" b="1"/>
              <a:t>	</a:t>
            </a:r>
            <a:r>
              <a:rPr lang="en-US"/>
              <a:t>rotate (shape);</a:t>
            </a:r>
          </a:p>
          <a:p>
            <a:r>
              <a:rPr lang="en-US"/>
              <a:t>	play_sound(shape)</a:t>
            </a:r>
          </a:p>
          <a:p>
            <a:r>
              <a:rPr lang="en-US"/>
              <a:t>}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CB08C33B-7F57-CE45-83A8-3A6D154ACDFC}"/>
              </a:ext>
            </a:extLst>
          </p:cNvPr>
          <p:cNvSpPr/>
          <p:nvPr/>
        </p:nvSpPr>
        <p:spPr>
          <a:xfrm>
            <a:off x="1277471" y="2850776"/>
            <a:ext cx="2971800" cy="1237130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81818D6F-15C3-2347-B74C-8C478C498508}"/>
              </a:ext>
            </a:extLst>
          </p:cNvPr>
          <p:cNvSpPr/>
          <p:nvPr/>
        </p:nvSpPr>
        <p:spPr>
          <a:xfrm>
            <a:off x="1277471" y="1758696"/>
            <a:ext cx="2971800" cy="953467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ular Callout 11">
            <a:extLst>
              <a:ext uri="{FF2B5EF4-FFF2-40B4-BE49-F238E27FC236}">
                <a16:creationId xmlns:a16="http://schemas.microsoft.com/office/drawing/2014/main" id="{8D2B60C3-3268-1B43-A078-F26BFB806D09}"/>
              </a:ext>
            </a:extLst>
          </p:cNvPr>
          <p:cNvSpPr/>
          <p:nvPr/>
        </p:nvSpPr>
        <p:spPr>
          <a:xfrm>
            <a:off x="4753538" y="1795038"/>
            <a:ext cx="1788459" cy="880782"/>
          </a:xfrm>
          <a:prstGeom prst="wedgeRectCallout">
            <a:avLst>
              <a:gd name="adj1" fmla="val -67450"/>
              <a:gd name="adj2" fmla="val -168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still working</a:t>
            </a:r>
          </a:p>
        </p:txBody>
      </p:sp>
      <p:sp>
        <p:nvSpPr>
          <p:cNvPr id="13" name="Rectangular Callout 12">
            <a:extLst>
              <a:ext uri="{FF2B5EF4-FFF2-40B4-BE49-F238E27FC236}">
                <a16:creationId xmlns:a16="http://schemas.microsoft.com/office/drawing/2014/main" id="{D136B102-43DF-F64B-B4DA-0C81E2C92B5B}"/>
              </a:ext>
            </a:extLst>
          </p:cNvPr>
          <p:cNvSpPr/>
          <p:nvPr/>
        </p:nvSpPr>
        <p:spPr>
          <a:xfrm>
            <a:off x="4744578" y="3028950"/>
            <a:ext cx="1788459" cy="880782"/>
          </a:xfrm>
          <a:prstGeom prst="wedgeRectCallout">
            <a:avLst>
              <a:gd name="adj1" fmla="val -67450"/>
              <a:gd name="adj2" fmla="val -168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need changed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C2FF8DE-992E-EC4E-BB53-C4140DD49F6E}"/>
              </a:ext>
            </a:extLst>
          </p:cNvPr>
          <p:cNvSpPr/>
          <p:nvPr/>
        </p:nvSpPr>
        <p:spPr>
          <a:xfrm>
            <a:off x="7129190" y="3028950"/>
            <a:ext cx="393102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play_sound(shape){</a:t>
            </a:r>
          </a:p>
          <a:p>
            <a:r>
              <a:rPr lang="en-US"/>
              <a:t>	// find shape type</a:t>
            </a:r>
          </a:p>
          <a:p>
            <a:r>
              <a:rPr lang="en-US"/>
              <a:t>	// if shape is not amoeba</a:t>
            </a:r>
          </a:p>
          <a:p>
            <a:r>
              <a:rPr lang="en-US"/>
              <a:t>	// play WAV shound </a:t>
            </a:r>
          </a:p>
          <a:p>
            <a:r>
              <a:rPr lang="en-US"/>
              <a:t>	// else</a:t>
            </a:r>
          </a:p>
          <a:p>
            <a:r>
              <a:rPr lang="en-US"/>
              <a:t>	// play Mp3 shound file</a:t>
            </a:r>
          </a:p>
          <a:p>
            <a:r>
              <a:rPr lang="en-US"/>
              <a:t>}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CAF29D3B-93D7-3B4B-9281-2C013D04BD5C}"/>
              </a:ext>
            </a:extLst>
          </p:cNvPr>
          <p:cNvSpPr/>
          <p:nvPr/>
        </p:nvSpPr>
        <p:spPr>
          <a:xfrm>
            <a:off x="6982407" y="2979303"/>
            <a:ext cx="3439064" cy="2184367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2282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15062-4AC0-2044-8BE5-1EBFAF950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1" y="685800"/>
            <a:ext cx="4491318" cy="5181600"/>
          </a:xfrm>
        </p:spPr>
        <p:txBody>
          <a:bodyPr/>
          <a:lstStyle/>
          <a:p>
            <a:r>
              <a:rPr lang="en-US"/>
              <a:t>Procedural Oriented Programming (POP)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721402C-13FB-CE48-82BC-161449367548}"/>
              </a:ext>
            </a:extLst>
          </p:cNvPr>
          <p:cNvSpPr txBox="1">
            <a:spLocks/>
          </p:cNvSpPr>
          <p:nvPr/>
        </p:nvSpPr>
        <p:spPr>
          <a:xfrm>
            <a:off x="6459072" y="685800"/>
            <a:ext cx="4491318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Object Oriented Programming (OOP)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9D5048F-A1C4-C84E-A7CE-3F5E7D65DD64}"/>
              </a:ext>
            </a:extLst>
          </p:cNvPr>
          <p:cNvSpPr/>
          <p:nvPr/>
        </p:nvSpPr>
        <p:spPr>
          <a:xfrm>
            <a:off x="5432616" y="2191978"/>
            <a:ext cx="3931024" cy="286232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/>
              <a:t>Scquare</a:t>
            </a:r>
          </a:p>
          <a:p>
            <a:endParaRPr lang="en-US"/>
          </a:p>
          <a:p>
            <a:r>
              <a:rPr lang="en-US"/>
              <a:t>rotate(){</a:t>
            </a:r>
          </a:p>
          <a:p>
            <a:r>
              <a:rPr lang="en-US"/>
              <a:t>	// 360 degrees </a:t>
            </a:r>
          </a:p>
          <a:p>
            <a:r>
              <a:rPr lang="en-US"/>
              <a:t>}</a:t>
            </a:r>
          </a:p>
          <a:p>
            <a:endParaRPr lang="en-US"/>
          </a:p>
          <a:p>
            <a:r>
              <a:rPr lang="en-US"/>
              <a:t>play_sound(){</a:t>
            </a:r>
          </a:p>
          <a:p>
            <a:r>
              <a:rPr lang="en-US"/>
              <a:t>	// find shape type</a:t>
            </a:r>
          </a:p>
          <a:p>
            <a:r>
              <a:rPr lang="en-US"/>
              <a:t>	// play WAV shound</a:t>
            </a:r>
          </a:p>
          <a:p>
            <a:r>
              <a:rPr lang="en-US"/>
              <a:t>}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CB7DE1D-A509-0C4F-B6E1-E7624292E9ED}"/>
              </a:ext>
            </a:extLst>
          </p:cNvPr>
          <p:cNvSpPr/>
          <p:nvPr/>
        </p:nvSpPr>
        <p:spPr>
          <a:xfrm>
            <a:off x="8045822" y="1069557"/>
            <a:ext cx="3931024" cy="286232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/>
              <a:t>Circle</a:t>
            </a:r>
          </a:p>
          <a:p>
            <a:endParaRPr lang="en-US" b="1"/>
          </a:p>
          <a:p>
            <a:r>
              <a:rPr lang="en-US"/>
              <a:t>rotate(){</a:t>
            </a:r>
          </a:p>
          <a:p>
            <a:r>
              <a:rPr lang="en-US"/>
              <a:t>	// 360 degrees</a:t>
            </a:r>
          </a:p>
          <a:p>
            <a:r>
              <a:rPr lang="en-US"/>
              <a:t>}</a:t>
            </a:r>
          </a:p>
          <a:p>
            <a:endParaRPr lang="en-US"/>
          </a:p>
          <a:p>
            <a:r>
              <a:rPr lang="en-US"/>
              <a:t>play_sound(){</a:t>
            </a:r>
          </a:p>
          <a:p>
            <a:r>
              <a:rPr lang="en-US"/>
              <a:t>	// find shape type</a:t>
            </a:r>
          </a:p>
          <a:p>
            <a:r>
              <a:rPr lang="en-US"/>
              <a:t>	// play WAV shound</a:t>
            </a:r>
          </a:p>
          <a:p>
            <a:r>
              <a:rPr lang="en-US"/>
              <a:t>}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3A90340-CACB-F44A-8A63-C38B55EBA1AD}"/>
              </a:ext>
            </a:extLst>
          </p:cNvPr>
          <p:cNvSpPr/>
          <p:nvPr/>
        </p:nvSpPr>
        <p:spPr>
          <a:xfrm>
            <a:off x="8045822" y="3882355"/>
            <a:ext cx="3931024" cy="286232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/>
              <a:t>Triangle</a:t>
            </a:r>
            <a:endParaRPr lang="en-US"/>
          </a:p>
          <a:p>
            <a:endParaRPr lang="en-US"/>
          </a:p>
          <a:p>
            <a:r>
              <a:rPr lang="en-US"/>
              <a:t>rotate(){</a:t>
            </a:r>
          </a:p>
          <a:p>
            <a:r>
              <a:rPr lang="en-US"/>
              <a:t>	// 360 degrees</a:t>
            </a:r>
          </a:p>
          <a:p>
            <a:r>
              <a:rPr lang="en-US"/>
              <a:t>}</a:t>
            </a:r>
          </a:p>
          <a:p>
            <a:endParaRPr lang="en-US"/>
          </a:p>
          <a:p>
            <a:r>
              <a:rPr lang="en-US"/>
              <a:t>play_sound(){</a:t>
            </a:r>
          </a:p>
          <a:p>
            <a:r>
              <a:rPr lang="en-US"/>
              <a:t>	// find shape type</a:t>
            </a:r>
          </a:p>
          <a:p>
            <a:r>
              <a:rPr lang="en-US"/>
              <a:t>	// play WAV shound</a:t>
            </a:r>
          </a:p>
          <a:p>
            <a:r>
              <a:rPr lang="en-US"/>
              <a:t>}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3CAFD75-894D-4849-9443-57BC1EA5D024}"/>
              </a:ext>
            </a:extLst>
          </p:cNvPr>
          <p:cNvSpPr/>
          <p:nvPr/>
        </p:nvSpPr>
        <p:spPr>
          <a:xfrm>
            <a:off x="1501592" y="2411926"/>
            <a:ext cx="3931024" cy="286232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/>
              <a:t>Amoeba</a:t>
            </a:r>
            <a:endParaRPr lang="en-US"/>
          </a:p>
          <a:p>
            <a:endParaRPr lang="en-US"/>
          </a:p>
          <a:p>
            <a:r>
              <a:rPr lang="en-US"/>
              <a:t>rotate(){</a:t>
            </a:r>
          </a:p>
          <a:p>
            <a:r>
              <a:rPr lang="en-US"/>
              <a:t>	// 360 degrees</a:t>
            </a:r>
          </a:p>
          <a:p>
            <a:r>
              <a:rPr lang="en-US"/>
              <a:t>}</a:t>
            </a:r>
          </a:p>
          <a:p>
            <a:endParaRPr lang="en-US"/>
          </a:p>
          <a:p>
            <a:r>
              <a:rPr lang="en-US"/>
              <a:t>play_sound(){</a:t>
            </a:r>
          </a:p>
          <a:p>
            <a:r>
              <a:rPr lang="en-US"/>
              <a:t>	// find shape type</a:t>
            </a:r>
          </a:p>
          <a:p>
            <a:r>
              <a:rPr lang="en-US"/>
              <a:t>	// play Mp3 shound</a:t>
            </a:r>
          </a:p>
          <a:p>
            <a:r>
              <a:rPr lang="en-US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89996283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614</TotalTime>
  <Words>1043</Words>
  <Application>Microsoft Macintosh PowerPoint</Application>
  <PresentationFormat>Widescreen</PresentationFormat>
  <Paragraphs>304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2" baseType="lpstr">
      <vt:lpstr>Franklin Gothic Book</vt:lpstr>
      <vt:lpstr>Crop</vt:lpstr>
      <vt:lpstr>in action POP Vs OOP</vt:lpstr>
      <vt:lpstr>Case</vt:lpstr>
      <vt:lpstr>Case</vt:lpstr>
      <vt:lpstr>Case</vt:lpstr>
      <vt:lpstr>Case</vt:lpstr>
      <vt:lpstr>PowerPoint Presentation</vt:lpstr>
      <vt:lpstr>Case</vt:lpstr>
      <vt:lpstr>PowerPoint Presentation</vt:lpstr>
      <vt:lpstr>PowerPoint Presentation</vt:lpstr>
      <vt:lpstr>PowerPoint Presentation</vt:lpstr>
      <vt:lpstr>Implementation</vt:lpstr>
      <vt:lpstr>PowerPoint Presentation</vt:lpstr>
      <vt:lpstr>Case</vt:lpstr>
      <vt:lpstr>PowerPoint Presentation</vt:lpstr>
      <vt:lpstr>PowerPoint Presentation</vt:lpstr>
      <vt:lpstr>PowerPoint Presentation</vt:lpstr>
      <vt:lpstr>Code implementation</vt:lpstr>
      <vt:lpstr>End</vt:lpstr>
      <vt:lpstr>Task</vt:lpstr>
      <vt:lpstr>Thanks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ahmad luky</dc:creator>
  <cp:lastModifiedBy>ahmad luky</cp:lastModifiedBy>
  <cp:revision>118</cp:revision>
  <dcterms:created xsi:type="dcterms:W3CDTF">2020-01-28T14:47:51Z</dcterms:created>
  <dcterms:modified xsi:type="dcterms:W3CDTF">2020-01-29T01:02:18Z</dcterms:modified>
</cp:coreProperties>
</file>