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344" r:id="rId5"/>
    <p:sldId id="345" r:id="rId6"/>
    <p:sldId id="346" r:id="rId7"/>
    <p:sldId id="347" r:id="rId8"/>
    <p:sldId id="271" r:id="rId9"/>
    <p:sldId id="317" r:id="rId10"/>
    <p:sldId id="349" r:id="rId11"/>
    <p:sldId id="286" r:id="rId12"/>
    <p:sldId id="348" r:id="rId13"/>
    <p:sldId id="277"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4B39"/>
    <a:srgbClr val="FBA200"/>
    <a:srgbClr val="FCC45C"/>
    <a:srgbClr val="FF7C80"/>
    <a:srgbClr val="FFFF66"/>
    <a:srgbClr val="99FF99"/>
    <a:srgbClr val="90C221"/>
    <a:srgbClr val="19A5BE"/>
    <a:srgbClr val="0F3348"/>
    <a:srgbClr val="8295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showGuides="1">
      <p:cViewPr>
        <p:scale>
          <a:sx n="66" d="100"/>
          <a:sy n="66" d="100"/>
        </p:scale>
        <p:origin x="342" y="144"/>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17" name="TextBox 16">
            <a:hlinkClick r:id="rId2"/>
            <a:extLst>
              <a:ext uri="{FF2B5EF4-FFF2-40B4-BE49-F238E27FC236}">
                <a16:creationId xmlns:a16="http://schemas.microsoft.com/office/drawing/2014/main" id="{46673C6C-F4E2-45EA-9333-0F52A6A69329}"/>
              </a:ext>
            </a:extLst>
          </p:cNvPr>
          <p:cNvSpPr txBox="1"/>
          <p:nvPr/>
        </p:nvSpPr>
        <p:spPr>
          <a:xfrm>
            <a:off x="6741941" y="6467568"/>
            <a:ext cx="5169613" cy="246221"/>
          </a:xfrm>
          <a:prstGeom prst="rect">
            <a:avLst/>
          </a:prstGeom>
          <a:noFill/>
        </p:spPr>
        <p:txBody>
          <a:bodyPr wrap="square" rtlCol="0">
            <a:spAutoFit/>
          </a:bodyPr>
          <a:lstStyle/>
          <a:p>
            <a:pPr algn="r"/>
            <a:r>
              <a:rPr lang="en-US" altLang="ko-KR" sz="1000" dirty="0" err="1" smtClean="0">
                <a:solidFill>
                  <a:schemeClr val="bg1"/>
                </a:solidFill>
                <a:cs typeface="Arial" pitchFamily="34" charset="0"/>
              </a:rPr>
              <a:t>Achmad</a:t>
            </a:r>
            <a:r>
              <a:rPr lang="en-US" altLang="ko-KR" sz="1000" dirty="0" smtClean="0">
                <a:solidFill>
                  <a:schemeClr val="bg1"/>
                </a:solidFill>
                <a:cs typeface="Arial" pitchFamily="34" charset="0"/>
              </a:rPr>
              <a:t> </a:t>
            </a:r>
            <a:r>
              <a:rPr lang="en-US" altLang="ko-KR" sz="1000" dirty="0" err="1" smtClean="0">
                <a:solidFill>
                  <a:schemeClr val="bg1"/>
                </a:solidFill>
                <a:cs typeface="Arial" pitchFamily="34" charset="0"/>
              </a:rPr>
              <a:t>Syarif</a:t>
            </a:r>
            <a:r>
              <a:rPr lang="en-US" altLang="ko-KR" sz="1000" dirty="0" smtClean="0">
                <a:solidFill>
                  <a:schemeClr val="bg1"/>
                </a:solidFill>
                <a:cs typeface="Arial" pitchFamily="34" charset="0"/>
              </a:rPr>
              <a:t> Abdullah &lt;&lt;175610099&gt;&gt;</a:t>
            </a:r>
            <a:endParaRPr lang="ko-KR" altLang="en-US" sz="1000" dirty="0">
              <a:solidFill>
                <a:schemeClr val="bg1"/>
              </a:solidFill>
              <a:cs typeface="Arial" pitchFamily="34" charset="0"/>
            </a:endParaRPr>
          </a:p>
        </p:txBody>
      </p:sp>
      <p:sp>
        <p:nvSpPr>
          <p:cNvPr id="21" name="TextBox 20">
            <a:extLst>
              <a:ext uri="{FF2B5EF4-FFF2-40B4-BE49-F238E27FC236}">
                <a16:creationId xmlns:a16="http://schemas.microsoft.com/office/drawing/2014/main" id="{93AEA043-746F-4334-A00A-A4587B060237}"/>
              </a:ext>
            </a:extLst>
          </p:cNvPr>
          <p:cNvSpPr txBox="1"/>
          <p:nvPr/>
        </p:nvSpPr>
        <p:spPr>
          <a:xfrm>
            <a:off x="5254389" y="4367508"/>
            <a:ext cx="6657166" cy="923330"/>
          </a:xfrm>
          <a:prstGeom prst="rect">
            <a:avLst/>
          </a:prstGeom>
          <a:noFill/>
        </p:spPr>
        <p:txBody>
          <a:bodyPr wrap="square" rtlCol="0" anchor="ctr">
            <a:spAutoFit/>
          </a:bodyPr>
          <a:lstStyle/>
          <a:p>
            <a:pPr algn="r"/>
            <a:r>
              <a:rPr lang="en-ID" altLang="ko-KR" sz="5400" dirty="0" smtClean="0">
                <a:solidFill>
                  <a:schemeClr val="bg1"/>
                </a:solidFill>
                <a:latin typeface="+mj-lt"/>
              </a:rPr>
              <a:t>IaaS</a:t>
            </a:r>
            <a:endParaRPr lang="ko-KR" altLang="en-US" sz="54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903174" y="5706336"/>
            <a:ext cx="5008380" cy="379656"/>
          </a:xfrm>
          <a:prstGeom prst="rect">
            <a:avLst/>
          </a:prstGeom>
          <a:noFill/>
        </p:spPr>
        <p:txBody>
          <a:bodyPr wrap="square" rtlCol="0" anchor="ctr">
            <a:spAutoFit/>
          </a:bodyPr>
          <a:lstStyle/>
          <a:p>
            <a:pPr algn="r"/>
            <a:r>
              <a:rPr lang="en-ID" altLang="ko-KR" sz="1867" dirty="0" smtClean="0">
                <a:solidFill>
                  <a:schemeClr val="bg1"/>
                </a:solidFill>
                <a:cs typeface="Arial" pitchFamily="34" charset="0"/>
              </a:rPr>
              <a:t>Infrastructure as a Service</a:t>
            </a:r>
            <a:endParaRPr lang="ko-KR" altLang="en-US" sz="1867" dirty="0">
              <a:solidFill>
                <a:schemeClr val="bg1"/>
              </a:solidFill>
              <a:cs typeface="Arial" pitchFamily="34" charset="0"/>
            </a:endParaRPr>
          </a:p>
        </p:txBody>
      </p:sp>
      <p:grpSp>
        <p:nvGrpSpPr>
          <p:cNvPr id="15" name="Group 14">
            <a:extLst>
              <a:ext uri="{FF2B5EF4-FFF2-40B4-BE49-F238E27FC236}">
                <a16:creationId xmlns:a16="http://schemas.microsoft.com/office/drawing/2014/main" id="{35AE68D3-9B3D-41EE-ABF0-CCBD535BC4F0}"/>
              </a:ext>
            </a:extLst>
          </p:cNvPr>
          <p:cNvGrpSpPr/>
          <p:nvPr/>
        </p:nvGrpSpPr>
        <p:grpSpPr>
          <a:xfrm>
            <a:off x="10226955" y="379582"/>
            <a:ext cx="1684599" cy="413563"/>
            <a:chOff x="864753" y="5755727"/>
            <a:chExt cx="1544830" cy="413563"/>
          </a:xfrm>
        </p:grpSpPr>
        <p:sp>
          <p:nvSpPr>
            <p:cNvPr id="16" name="Rounded Rectangle 7">
              <a:extLst>
                <a:ext uri="{FF2B5EF4-FFF2-40B4-BE49-F238E27FC236}">
                  <a16:creationId xmlns:a16="http://schemas.microsoft.com/office/drawing/2014/main" id="{ECCFCA81-9867-475C-BD52-2CF255482E14}"/>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Freeform: Shape 17">
              <a:extLst>
                <a:ext uri="{FF2B5EF4-FFF2-40B4-BE49-F238E27FC236}">
                  <a16:creationId xmlns:a16="http://schemas.microsoft.com/office/drawing/2014/main" id="{8AB15859-F146-4318-8F2F-B33A2791D063}"/>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1DF0E7-A10F-44EC-A13C-433EFD95CFCF}"/>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60F936B3-1C42-4B96-A63A-5F49551630D7}"/>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2C7DFDC-73EB-432D-8A77-E7BB0FA6DD4C}"/>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DFDE9B2-6B76-4ECA-9A96-6A993C0EA642}"/>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3086685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2142698"/>
            <a:ext cx="12192000" cy="252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asil gambar untuk iaas"/>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1000"/>
                    </a14:imgEffect>
                  </a14:imgLayer>
                </a14:imgProps>
              </a:ext>
              <a:ext uri="{28A0092B-C50C-407E-A947-70E740481C1C}">
                <a14:useLocalDpi xmlns:a14="http://schemas.microsoft.com/office/drawing/2010/main" val="0"/>
              </a:ext>
            </a:extLst>
          </a:blip>
          <a:srcRect/>
          <a:stretch>
            <a:fillRect/>
          </a:stretch>
        </p:blipFill>
        <p:spPr bwMode="auto">
          <a:xfrm>
            <a:off x="7500060" y="1819347"/>
            <a:ext cx="4757307" cy="3171538"/>
          </a:xfrm>
          <a:prstGeom prst="rect">
            <a:avLst/>
          </a:prstGeom>
          <a:blipFill dpi="0" rotWithShape="1">
            <a:blip r:embed="rId4"/>
            <a:srcRect/>
            <a:tile tx="0" ty="0" sx="100000" sy="100000" flip="none" algn="tl"/>
          </a:blipFill>
          <a:effectLst>
            <a:softEdge rad="139700"/>
          </a:effectLst>
        </p:spPr>
      </p:pic>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t>Infrastructure as a Service</a:t>
            </a:r>
            <a:endParaRPr lang="en-US" dirty="0"/>
          </a:p>
        </p:txBody>
      </p:sp>
      <p:sp>
        <p:nvSpPr>
          <p:cNvPr id="34" name="Oval 33">
            <a:extLst>
              <a:ext uri="{FF2B5EF4-FFF2-40B4-BE49-F238E27FC236}">
                <a16:creationId xmlns:a16="http://schemas.microsoft.com/office/drawing/2014/main" id="{3278AD58-7DC1-4B17-B3A9-559B1A638803}"/>
              </a:ext>
            </a:extLst>
          </p:cNvPr>
          <p:cNvSpPr/>
          <p:nvPr/>
        </p:nvSpPr>
        <p:spPr>
          <a:xfrm>
            <a:off x="4177715" y="4443077"/>
            <a:ext cx="924396" cy="634244"/>
          </a:xfrm>
          <a:prstGeom prst="ellipse">
            <a:avLst/>
          </a:prstGeom>
          <a:solidFill>
            <a:srgbClr val="99FF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Freeform: Shape 42">
            <a:extLst>
              <a:ext uri="{FF2B5EF4-FFF2-40B4-BE49-F238E27FC236}">
                <a16:creationId xmlns:a16="http://schemas.microsoft.com/office/drawing/2014/main" id="{8B4FD139-01DD-43F7-8BCB-A48448DACA98}"/>
              </a:ext>
            </a:extLst>
          </p:cNvPr>
          <p:cNvSpPr/>
          <p:nvPr/>
        </p:nvSpPr>
        <p:spPr>
          <a:xfrm>
            <a:off x="760118" y="2367963"/>
            <a:ext cx="460177" cy="361950"/>
          </a:xfrm>
          <a:custGeom>
            <a:avLst/>
            <a:gdLst/>
            <a:ahLst/>
            <a:cxnLst/>
            <a:rect l="l" t="t" r="r" b="b"/>
            <a:pathLst>
              <a:path w="460177" h="361950">
                <a:moveTo>
                  <a:pt x="427435" y="0"/>
                </a:moveTo>
                <a:lnTo>
                  <a:pt x="460177" y="69056"/>
                </a:lnTo>
                <a:cubicBezTo>
                  <a:pt x="426839" y="80168"/>
                  <a:pt x="402928" y="95647"/>
                  <a:pt x="388442" y="115490"/>
                </a:cubicBezTo>
                <a:cubicBezTo>
                  <a:pt x="373956" y="135334"/>
                  <a:pt x="366316" y="161726"/>
                  <a:pt x="365522" y="194667"/>
                </a:cubicBezTo>
                <a:lnTo>
                  <a:pt x="446485" y="194667"/>
                </a:lnTo>
                <a:lnTo>
                  <a:pt x="446485" y="361950"/>
                </a:lnTo>
                <a:lnTo>
                  <a:pt x="279202" y="361950"/>
                </a:lnTo>
                <a:lnTo>
                  <a:pt x="279202" y="242292"/>
                </a:lnTo>
                <a:cubicBezTo>
                  <a:pt x="279202" y="193476"/>
                  <a:pt x="283468" y="155178"/>
                  <a:pt x="292001" y="127397"/>
                </a:cubicBezTo>
                <a:cubicBezTo>
                  <a:pt x="300534" y="99615"/>
                  <a:pt x="316409" y="74612"/>
                  <a:pt x="339626" y="52387"/>
                </a:cubicBezTo>
                <a:cubicBezTo>
                  <a:pt x="362843" y="30162"/>
                  <a:pt x="392113" y="12700"/>
                  <a:pt x="427435" y="0"/>
                </a:cubicBezTo>
                <a:close/>
                <a:moveTo>
                  <a:pt x="148233" y="0"/>
                </a:moveTo>
                <a:lnTo>
                  <a:pt x="180975" y="69056"/>
                </a:lnTo>
                <a:cubicBezTo>
                  <a:pt x="147638" y="80168"/>
                  <a:pt x="123726" y="95647"/>
                  <a:pt x="109240" y="115490"/>
                </a:cubicBezTo>
                <a:cubicBezTo>
                  <a:pt x="94754" y="135334"/>
                  <a:pt x="87114" y="161726"/>
                  <a:pt x="86321" y="194667"/>
                </a:cubicBezTo>
                <a:lnTo>
                  <a:pt x="167283" y="194667"/>
                </a:lnTo>
                <a:lnTo>
                  <a:pt x="167283" y="361950"/>
                </a:lnTo>
                <a:lnTo>
                  <a:pt x="0" y="361950"/>
                </a:lnTo>
                <a:lnTo>
                  <a:pt x="0" y="242292"/>
                </a:lnTo>
                <a:cubicBezTo>
                  <a:pt x="0" y="193873"/>
                  <a:pt x="4267" y="155674"/>
                  <a:pt x="12800" y="127694"/>
                </a:cubicBezTo>
                <a:cubicBezTo>
                  <a:pt x="21332" y="99714"/>
                  <a:pt x="37108" y="74612"/>
                  <a:pt x="60127" y="52387"/>
                </a:cubicBezTo>
                <a:cubicBezTo>
                  <a:pt x="83146" y="30162"/>
                  <a:pt x="112514" y="12700"/>
                  <a:pt x="1482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0D28494A-E051-4F2D-B848-9C448740377B}"/>
              </a:ext>
            </a:extLst>
          </p:cNvPr>
          <p:cNvSpPr/>
          <p:nvPr/>
        </p:nvSpPr>
        <p:spPr>
          <a:xfrm>
            <a:off x="6473817" y="4058367"/>
            <a:ext cx="460177" cy="361950"/>
          </a:xfrm>
          <a:custGeom>
            <a:avLst/>
            <a:gdLst/>
            <a:ahLst/>
            <a:cxnLst/>
            <a:rect l="l" t="t" r="r" b="b"/>
            <a:pathLst>
              <a:path w="460177" h="361950">
                <a:moveTo>
                  <a:pt x="292894" y="0"/>
                </a:moveTo>
                <a:lnTo>
                  <a:pt x="460177" y="0"/>
                </a:lnTo>
                <a:lnTo>
                  <a:pt x="460177" y="119657"/>
                </a:lnTo>
                <a:cubicBezTo>
                  <a:pt x="460177" y="168076"/>
                  <a:pt x="455911" y="206275"/>
                  <a:pt x="447378" y="234255"/>
                </a:cubicBezTo>
                <a:cubicBezTo>
                  <a:pt x="438845" y="262235"/>
                  <a:pt x="423069" y="287337"/>
                  <a:pt x="400050" y="309562"/>
                </a:cubicBezTo>
                <a:cubicBezTo>
                  <a:pt x="377032" y="331787"/>
                  <a:pt x="347663" y="349250"/>
                  <a:pt x="311944" y="361950"/>
                </a:cubicBezTo>
                <a:lnTo>
                  <a:pt x="279202" y="292893"/>
                </a:lnTo>
                <a:cubicBezTo>
                  <a:pt x="312539" y="281781"/>
                  <a:pt x="336451" y="266303"/>
                  <a:pt x="350937" y="246459"/>
                </a:cubicBezTo>
                <a:cubicBezTo>
                  <a:pt x="365423" y="226615"/>
                  <a:pt x="373063" y="200223"/>
                  <a:pt x="373857" y="167282"/>
                </a:cubicBezTo>
                <a:lnTo>
                  <a:pt x="292894" y="167282"/>
                </a:lnTo>
                <a:close/>
                <a:moveTo>
                  <a:pt x="13693" y="0"/>
                </a:moveTo>
                <a:lnTo>
                  <a:pt x="180975" y="0"/>
                </a:lnTo>
                <a:lnTo>
                  <a:pt x="180975" y="119657"/>
                </a:lnTo>
                <a:cubicBezTo>
                  <a:pt x="180975" y="168473"/>
                  <a:pt x="176709" y="206772"/>
                  <a:pt x="168176" y="234553"/>
                </a:cubicBezTo>
                <a:cubicBezTo>
                  <a:pt x="159643" y="262334"/>
                  <a:pt x="143768" y="287337"/>
                  <a:pt x="120551" y="309562"/>
                </a:cubicBezTo>
                <a:cubicBezTo>
                  <a:pt x="97334" y="331787"/>
                  <a:pt x="68064" y="349250"/>
                  <a:pt x="32743" y="361950"/>
                </a:cubicBezTo>
                <a:lnTo>
                  <a:pt x="0" y="292893"/>
                </a:lnTo>
                <a:cubicBezTo>
                  <a:pt x="33338" y="281781"/>
                  <a:pt x="57250" y="266303"/>
                  <a:pt x="71736" y="246459"/>
                </a:cubicBezTo>
                <a:cubicBezTo>
                  <a:pt x="86222" y="226615"/>
                  <a:pt x="93861" y="200223"/>
                  <a:pt x="94655" y="167282"/>
                </a:cubicBezTo>
                <a:lnTo>
                  <a:pt x="13693" y="1672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3654532" y="4436342"/>
            <a:ext cx="1987660" cy="1318980"/>
            <a:chOff x="3654532" y="4436342"/>
            <a:chExt cx="1987660" cy="1318980"/>
          </a:xfrm>
        </p:grpSpPr>
        <p:grpSp>
          <p:nvGrpSpPr>
            <p:cNvPr id="61" name="Group 60">
              <a:extLst>
                <a:ext uri="{FF2B5EF4-FFF2-40B4-BE49-F238E27FC236}">
                  <a16:creationId xmlns:a16="http://schemas.microsoft.com/office/drawing/2014/main" id="{40CCF425-9769-4B54-AEB3-5455F8173A74}"/>
                </a:ext>
              </a:extLst>
            </p:cNvPr>
            <p:cNvGrpSpPr/>
            <p:nvPr/>
          </p:nvGrpSpPr>
          <p:grpSpPr>
            <a:xfrm>
              <a:off x="3654532" y="5201324"/>
              <a:ext cx="1987660" cy="553998"/>
              <a:chOff x="2551705" y="4283314"/>
              <a:chExt cx="2357003" cy="553998"/>
            </a:xfrm>
          </p:grpSpPr>
          <p:sp>
            <p:nvSpPr>
              <p:cNvPr id="62" name="TextBox 61">
                <a:extLst>
                  <a:ext uri="{FF2B5EF4-FFF2-40B4-BE49-F238E27FC236}">
                    <a16:creationId xmlns:a16="http://schemas.microsoft.com/office/drawing/2014/main" id="{32C27278-5E3B-4F73-B2A8-6C8A1FCCF2F7}"/>
                  </a:ext>
                </a:extLst>
              </p:cNvPr>
              <p:cNvSpPr txBox="1"/>
              <p:nvPr/>
            </p:nvSpPr>
            <p:spPr>
              <a:xfrm>
                <a:off x="2551706" y="4560313"/>
                <a:ext cx="235700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63" name="TextBox 62">
                <a:extLst>
                  <a:ext uri="{FF2B5EF4-FFF2-40B4-BE49-F238E27FC236}">
                    <a16:creationId xmlns:a16="http://schemas.microsoft.com/office/drawing/2014/main" id="{75044AF9-74F1-41F6-B504-14C6D27D766E}"/>
                  </a:ext>
                </a:extLst>
              </p:cNvPr>
              <p:cNvSpPr txBox="1"/>
              <p:nvPr/>
            </p:nvSpPr>
            <p:spPr>
              <a:xfrm>
                <a:off x="2551705" y="4283314"/>
                <a:ext cx="2336966" cy="276999"/>
              </a:xfrm>
              <a:prstGeom prst="rect">
                <a:avLst/>
              </a:prstGeom>
              <a:solidFill>
                <a:srgbClr val="99FF99"/>
              </a:solidFill>
            </p:spPr>
            <p:txBody>
              <a:bodyPr wrap="square" rtlCol="0">
                <a:spAutoFit/>
              </a:bodyPr>
              <a:lstStyle/>
              <a:p>
                <a:pPr algn="ctr"/>
                <a:r>
                  <a:rPr lang="en-US" altLang="ko-KR" sz="1200" b="1" dirty="0" smtClean="0">
                    <a:solidFill>
                      <a:srgbClr val="90C221"/>
                    </a:solidFill>
                    <a:cs typeface="Arial" pitchFamily="34" charset="0"/>
                  </a:rPr>
                  <a:t>Match with Expert</a:t>
                </a:r>
                <a:endParaRPr lang="ko-KR" altLang="en-US" sz="1200" b="1" dirty="0">
                  <a:solidFill>
                    <a:srgbClr val="90C221"/>
                  </a:solidFill>
                  <a:cs typeface="Arial" pitchFamily="34" charset="0"/>
                </a:endParaRPr>
              </a:p>
            </p:txBody>
          </p:sp>
        </p:grpSp>
        <p:sp>
          <p:nvSpPr>
            <p:cNvPr id="67" name="Oval 66">
              <a:extLst>
                <a:ext uri="{FF2B5EF4-FFF2-40B4-BE49-F238E27FC236}">
                  <a16:creationId xmlns:a16="http://schemas.microsoft.com/office/drawing/2014/main" id="{D5E32051-5661-4E53-9578-2DA208CB9780}"/>
                </a:ext>
              </a:extLst>
            </p:cNvPr>
            <p:cNvSpPr/>
            <p:nvPr/>
          </p:nvSpPr>
          <p:spPr>
            <a:xfrm>
              <a:off x="4331240" y="4436342"/>
              <a:ext cx="634244" cy="634244"/>
            </a:xfrm>
            <a:prstGeom prst="ellipse">
              <a:avLst/>
            </a:prstGeom>
            <a:solidFill>
              <a:srgbClr val="90C22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6">
              <a:extLst>
                <a:ext uri="{FF2B5EF4-FFF2-40B4-BE49-F238E27FC236}">
                  <a16:creationId xmlns:a16="http://schemas.microsoft.com/office/drawing/2014/main" id="{FEA021CA-5672-4075-81D5-D56A906E9532}"/>
                </a:ext>
              </a:extLst>
            </p:cNvPr>
            <p:cNvSpPr/>
            <p:nvPr/>
          </p:nvSpPr>
          <p:spPr>
            <a:xfrm rot="2700000">
              <a:off x="4526219" y="4530040"/>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Oval 32">
            <a:extLst>
              <a:ext uri="{FF2B5EF4-FFF2-40B4-BE49-F238E27FC236}">
                <a16:creationId xmlns:a16="http://schemas.microsoft.com/office/drawing/2014/main" id="{3278AD58-7DC1-4B17-B3A9-559B1A638803}"/>
              </a:ext>
            </a:extLst>
          </p:cNvPr>
          <p:cNvSpPr/>
          <p:nvPr/>
        </p:nvSpPr>
        <p:spPr>
          <a:xfrm>
            <a:off x="1337482" y="4451290"/>
            <a:ext cx="924396" cy="63424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Oval 34">
            <a:extLst>
              <a:ext uri="{FF2B5EF4-FFF2-40B4-BE49-F238E27FC236}">
                <a16:creationId xmlns:a16="http://schemas.microsoft.com/office/drawing/2014/main" id="{3278AD58-7DC1-4B17-B3A9-559B1A638803}"/>
              </a:ext>
            </a:extLst>
          </p:cNvPr>
          <p:cNvSpPr/>
          <p:nvPr/>
        </p:nvSpPr>
        <p:spPr>
          <a:xfrm>
            <a:off x="7044207" y="4447120"/>
            <a:ext cx="924396" cy="634244"/>
          </a:xfrm>
          <a:prstGeom prst="ellipse">
            <a:avLst/>
          </a:prstGeom>
          <a:solidFill>
            <a:srgbClr val="FFF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 name="Group 2"/>
          <p:cNvGrpSpPr/>
          <p:nvPr/>
        </p:nvGrpSpPr>
        <p:grpSpPr>
          <a:xfrm>
            <a:off x="796489" y="4443342"/>
            <a:ext cx="1987661" cy="1311980"/>
            <a:chOff x="796489" y="4443342"/>
            <a:chExt cx="1987661" cy="1311980"/>
          </a:xfrm>
        </p:grpSpPr>
        <p:grpSp>
          <p:nvGrpSpPr>
            <p:cNvPr id="58" name="Group 57">
              <a:extLst>
                <a:ext uri="{FF2B5EF4-FFF2-40B4-BE49-F238E27FC236}">
                  <a16:creationId xmlns:a16="http://schemas.microsoft.com/office/drawing/2014/main" id="{964BE6C6-7FE5-4428-863D-B62DB8FF863D}"/>
                </a:ext>
              </a:extLst>
            </p:cNvPr>
            <p:cNvGrpSpPr/>
            <p:nvPr/>
          </p:nvGrpSpPr>
          <p:grpSpPr>
            <a:xfrm>
              <a:off x="796489" y="5201324"/>
              <a:ext cx="1987661" cy="553998"/>
              <a:chOff x="2551704" y="4283314"/>
              <a:chExt cx="2357004" cy="553998"/>
            </a:xfrm>
          </p:grpSpPr>
          <p:sp>
            <p:nvSpPr>
              <p:cNvPr id="59" name="TextBox 58">
                <a:extLst>
                  <a:ext uri="{FF2B5EF4-FFF2-40B4-BE49-F238E27FC236}">
                    <a16:creationId xmlns:a16="http://schemas.microsoft.com/office/drawing/2014/main" id="{236329A0-F528-4CA0-BF4A-1639AC730BB8}"/>
                  </a:ext>
                </a:extLst>
              </p:cNvPr>
              <p:cNvSpPr txBox="1"/>
              <p:nvPr/>
            </p:nvSpPr>
            <p:spPr>
              <a:xfrm>
                <a:off x="2551706" y="4560313"/>
                <a:ext cx="2357002" cy="276999"/>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CC8C19A7-9C24-47CF-B43C-C0F5AA1E12AE}"/>
                  </a:ext>
                </a:extLst>
              </p:cNvPr>
              <p:cNvSpPr txBox="1"/>
              <p:nvPr/>
            </p:nvSpPr>
            <p:spPr>
              <a:xfrm>
                <a:off x="2551704" y="4283314"/>
                <a:ext cx="2336966" cy="276999"/>
              </a:xfrm>
              <a:prstGeom prst="rect">
                <a:avLst/>
              </a:prstGeom>
              <a:solidFill>
                <a:schemeClr val="accent6">
                  <a:lumMod val="20000"/>
                  <a:lumOff val="80000"/>
                </a:schemeClr>
              </a:solidFill>
            </p:spPr>
            <p:txBody>
              <a:bodyPr wrap="square" rtlCol="0">
                <a:spAutoFit/>
              </a:bodyPr>
              <a:lstStyle/>
              <a:p>
                <a:pPr algn="ctr"/>
                <a:r>
                  <a:rPr lang="en-ID" altLang="ko-KR" sz="1200" b="1" dirty="0" smtClean="0">
                    <a:solidFill>
                      <a:schemeClr val="accent2"/>
                    </a:solidFill>
                    <a:cs typeface="Arial" pitchFamily="34" charset="0"/>
                  </a:rPr>
                  <a:t>Need a Lot </a:t>
                </a:r>
                <a:r>
                  <a:rPr lang="en-ID" altLang="ko-KR" sz="1200" b="1" dirty="0" err="1" smtClean="0">
                    <a:solidFill>
                      <a:schemeClr val="accent2"/>
                    </a:solidFill>
                    <a:cs typeface="Arial" pitchFamily="34" charset="0"/>
                  </a:rPr>
                  <a:t>Config</a:t>
                </a:r>
                <a:endParaRPr lang="ko-KR" altLang="en-US" sz="1200" b="1" dirty="0">
                  <a:solidFill>
                    <a:schemeClr val="accent2"/>
                  </a:solidFill>
                  <a:cs typeface="Arial" pitchFamily="34" charset="0"/>
                </a:endParaRPr>
              </a:p>
            </p:txBody>
          </p:sp>
        </p:grpSp>
        <p:sp>
          <p:nvSpPr>
            <p:cNvPr id="71" name="Oval 70">
              <a:extLst>
                <a:ext uri="{FF2B5EF4-FFF2-40B4-BE49-F238E27FC236}">
                  <a16:creationId xmlns:a16="http://schemas.microsoft.com/office/drawing/2014/main" id="{3278AD58-7DC1-4B17-B3A9-559B1A638803}"/>
                </a:ext>
              </a:extLst>
            </p:cNvPr>
            <p:cNvSpPr/>
            <p:nvPr/>
          </p:nvSpPr>
          <p:spPr>
            <a:xfrm>
              <a:off x="1473197" y="4443342"/>
              <a:ext cx="634244" cy="6342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Rectangle 9">
              <a:extLst>
                <a:ext uri="{FF2B5EF4-FFF2-40B4-BE49-F238E27FC236}">
                  <a16:creationId xmlns:a16="http://schemas.microsoft.com/office/drawing/2014/main" id="{55B6A77C-03EC-41A5-B1D6-C0D0ECFC1605}"/>
                </a:ext>
              </a:extLst>
            </p:cNvPr>
            <p:cNvSpPr/>
            <p:nvPr/>
          </p:nvSpPr>
          <p:spPr>
            <a:xfrm>
              <a:off x="1623619" y="4583055"/>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78" name="TextBox 77">
            <a:extLst>
              <a:ext uri="{FF2B5EF4-FFF2-40B4-BE49-F238E27FC236}">
                <a16:creationId xmlns:a16="http://schemas.microsoft.com/office/drawing/2014/main" id="{90F813EB-8A10-4110-99A1-8E857D306504}"/>
              </a:ext>
            </a:extLst>
          </p:cNvPr>
          <p:cNvSpPr txBox="1"/>
          <p:nvPr/>
        </p:nvSpPr>
        <p:spPr>
          <a:xfrm>
            <a:off x="514379" y="1312094"/>
            <a:ext cx="10363200" cy="369332"/>
          </a:xfrm>
          <a:prstGeom prst="rect">
            <a:avLst/>
          </a:prstGeom>
          <a:noFill/>
        </p:spPr>
        <p:txBody>
          <a:bodyPr wrap="square" rtlCol="0">
            <a:spAutoFit/>
          </a:bodyPr>
          <a:lstStyle/>
          <a:p>
            <a:pPr algn="ctr"/>
            <a:r>
              <a:rPr lang="sv-SE" dirty="0"/>
              <a:t> </a:t>
            </a:r>
            <a:r>
              <a:rPr lang="en-ID" dirty="0" smtClean="0"/>
              <a:t>Weakness</a:t>
            </a:r>
            <a:endParaRPr lang="ko-KR" altLang="en-US" sz="1200" dirty="0">
              <a:solidFill>
                <a:schemeClr val="tx1">
                  <a:lumMod val="75000"/>
                  <a:lumOff val="25000"/>
                </a:schemeClr>
              </a:solidFill>
              <a:cs typeface="Arial" pitchFamily="34" charset="0"/>
            </a:endParaRPr>
          </a:p>
        </p:txBody>
      </p:sp>
      <p:grpSp>
        <p:nvGrpSpPr>
          <p:cNvPr id="6" name="Group 5"/>
          <p:cNvGrpSpPr/>
          <p:nvPr/>
        </p:nvGrpSpPr>
        <p:grpSpPr>
          <a:xfrm>
            <a:off x="6512575" y="4436342"/>
            <a:ext cx="1987660" cy="1318980"/>
            <a:chOff x="6512575" y="4436342"/>
            <a:chExt cx="1987660" cy="1318980"/>
          </a:xfrm>
        </p:grpSpPr>
        <p:grpSp>
          <p:nvGrpSpPr>
            <p:cNvPr id="68" name="Group 67">
              <a:extLst>
                <a:ext uri="{FF2B5EF4-FFF2-40B4-BE49-F238E27FC236}">
                  <a16:creationId xmlns:a16="http://schemas.microsoft.com/office/drawing/2014/main" id="{3DB6B697-39E9-4823-9538-E04F06C69FC9}"/>
                </a:ext>
              </a:extLst>
            </p:cNvPr>
            <p:cNvGrpSpPr/>
            <p:nvPr/>
          </p:nvGrpSpPr>
          <p:grpSpPr>
            <a:xfrm>
              <a:off x="6512575" y="5201324"/>
              <a:ext cx="1987660" cy="553998"/>
              <a:chOff x="2551705" y="4283314"/>
              <a:chExt cx="2357003" cy="553998"/>
            </a:xfrm>
          </p:grpSpPr>
          <p:sp>
            <p:nvSpPr>
              <p:cNvPr id="69" name="TextBox 68">
                <a:extLst>
                  <a:ext uri="{FF2B5EF4-FFF2-40B4-BE49-F238E27FC236}">
                    <a16:creationId xmlns:a16="http://schemas.microsoft.com/office/drawing/2014/main" id="{EB9D9CA3-DE3A-42E9-AD46-E3305AC462BE}"/>
                  </a:ext>
                </a:extLst>
              </p:cNvPr>
              <p:cNvSpPr txBox="1"/>
              <p:nvPr/>
            </p:nvSpPr>
            <p:spPr>
              <a:xfrm>
                <a:off x="2551706" y="4560313"/>
                <a:ext cx="235700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252F004-F67C-4306-A492-3AC757B38070}"/>
                  </a:ext>
                </a:extLst>
              </p:cNvPr>
              <p:cNvSpPr txBox="1"/>
              <p:nvPr/>
            </p:nvSpPr>
            <p:spPr>
              <a:xfrm>
                <a:off x="2551705" y="4283314"/>
                <a:ext cx="2336966" cy="276999"/>
              </a:xfrm>
              <a:prstGeom prst="rect">
                <a:avLst/>
              </a:prstGeom>
              <a:solidFill>
                <a:srgbClr val="FFFF66"/>
              </a:solidFill>
            </p:spPr>
            <p:txBody>
              <a:bodyPr wrap="square" rtlCol="0">
                <a:spAutoFit/>
              </a:bodyPr>
              <a:lstStyle/>
              <a:p>
                <a:pPr algn="ctr"/>
                <a:r>
                  <a:rPr lang="en-ID" altLang="ko-KR" sz="1200" b="1" dirty="0" smtClean="0">
                    <a:solidFill>
                      <a:srgbClr val="FBA200"/>
                    </a:solidFill>
                    <a:cs typeface="Arial" pitchFamily="34" charset="0"/>
                  </a:rPr>
                  <a:t>High Dependency</a:t>
                </a:r>
                <a:endParaRPr lang="ko-KR" altLang="en-US" sz="1200" b="1" dirty="0">
                  <a:solidFill>
                    <a:srgbClr val="FBA200"/>
                  </a:solidFill>
                  <a:cs typeface="Arial" pitchFamily="34" charset="0"/>
                </a:endParaRPr>
              </a:p>
            </p:txBody>
          </p:sp>
        </p:grpSp>
        <p:sp>
          <p:nvSpPr>
            <p:cNvPr id="72" name="Oval 71">
              <a:extLst>
                <a:ext uri="{FF2B5EF4-FFF2-40B4-BE49-F238E27FC236}">
                  <a16:creationId xmlns:a16="http://schemas.microsoft.com/office/drawing/2014/main" id="{D5EB7081-9FAB-4694-A43C-6E3858B517FA}"/>
                </a:ext>
              </a:extLst>
            </p:cNvPr>
            <p:cNvSpPr/>
            <p:nvPr/>
          </p:nvSpPr>
          <p:spPr>
            <a:xfrm>
              <a:off x="7189283" y="4436342"/>
              <a:ext cx="634244" cy="634244"/>
            </a:xfrm>
            <a:prstGeom prst="ellipse">
              <a:avLst/>
            </a:prstGeom>
            <a:solidFill>
              <a:srgbClr val="FBA2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Freeform 20">
              <a:extLst>
                <a:ext uri="{FF2B5EF4-FFF2-40B4-BE49-F238E27FC236}">
                  <a16:creationId xmlns:a16="http://schemas.microsoft.com/office/drawing/2014/main" id="{E674EC10-6DF4-4D79-8C68-8E0E302F4814}"/>
                </a:ext>
              </a:extLst>
            </p:cNvPr>
            <p:cNvSpPr/>
            <p:nvPr/>
          </p:nvSpPr>
          <p:spPr>
            <a:xfrm>
              <a:off x="7345623" y="4595670"/>
              <a:ext cx="331527" cy="3875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8" name="TextBox 7"/>
          <p:cNvSpPr txBox="1"/>
          <p:nvPr/>
        </p:nvSpPr>
        <p:spPr>
          <a:xfrm>
            <a:off x="1337482" y="2879075"/>
            <a:ext cx="5000620" cy="1015663"/>
          </a:xfrm>
          <a:prstGeom prst="rect">
            <a:avLst/>
          </a:prstGeom>
          <a:noFill/>
        </p:spPr>
        <p:txBody>
          <a:bodyPr wrap="square" rtlCol="0">
            <a:spAutoFit/>
          </a:bodyPr>
          <a:lstStyle/>
          <a:p>
            <a:pPr algn="just"/>
            <a:r>
              <a:rPr lang="en-ID" sz="2000" dirty="0" smtClean="0">
                <a:solidFill>
                  <a:schemeClr val="bg1"/>
                </a:solidFill>
              </a:rPr>
              <a:t>We need to </a:t>
            </a:r>
            <a:r>
              <a:rPr lang="en-ID" sz="2000" dirty="0" err="1" smtClean="0">
                <a:solidFill>
                  <a:schemeClr val="bg1"/>
                </a:solidFill>
              </a:rPr>
              <a:t>config</a:t>
            </a:r>
            <a:r>
              <a:rPr lang="en-ID" sz="2000" dirty="0" smtClean="0">
                <a:solidFill>
                  <a:schemeClr val="bg1"/>
                </a:solidFill>
              </a:rPr>
              <a:t> from device, OS, and server configuration if we use IaaS. It’s take a lot of time and not a simple task.</a:t>
            </a:r>
            <a:endParaRPr lang="en-US" sz="2000" dirty="0">
              <a:solidFill>
                <a:schemeClr val="bg1"/>
              </a:solidFill>
            </a:endParaRPr>
          </a:p>
        </p:txBody>
      </p:sp>
      <p:sp>
        <p:nvSpPr>
          <p:cNvPr id="41" name="TextBox 40"/>
          <p:cNvSpPr txBox="1"/>
          <p:nvPr/>
        </p:nvSpPr>
        <p:spPr>
          <a:xfrm>
            <a:off x="1370166" y="2761087"/>
            <a:ext cx="5000620" cy="1323439"/>
          </a:xfrm>
          <a:prstGeom prst="rect">
            <a:avLst/>
          </a:prstGeom>
          <a:noFill/>
        </p:spPr>
        <p:txBody>
          <a:bodyPr wrap="square" rtlCol="0">
            <a:spAutoFit/>
          </a:bodyPr>
          <a:lstStyle/>
          <a:p>
            <a:pPr algn="just"/>
            <a:r>
              <a:rPr lang="en-ID" sz="2000" dirty="0" smtClean="0">
                <a:solidFill>
                  <a:schemeClr val="bg1"/>
                </a:solidFill>
              </a:rPr>
              <a:t>Because need a lot of </a:t>
            </a:r>
            <a:r>
              <a:rPr lang="en-ID" sz="2000" dirty="0" err="1" smtClean="0">
                <a:solidFill>
                  <a:schemeClr val="bg1"/>
                </a:solidFill>
              </a:rPr>
              <a:t>config</a:t>
            </a:r>
            <a:r>
              <a:rPr lang="en-ID" sz="2000" dirty="0" smtClean="0">
                <a:solidFill>
                  <a:schemeClr val="bg1"/>
                </a:solidFill>
              </a:rPr>
              <a:t> this service much matching with an expert developer or system administrator with a lot experience.</a:t>
            </a:r>
            <a:endParaRPr lang="en-US" sz="2000" dirty="0">
              <a:solidFill>
                <a:schemeClr val="bg1"/>
              </a:solidFill>
            </a:endParaRPr>
          </a:p>
        </p:txBody>
      </p:sp>
      <p:sp>
        <p:nvSpPr>
          <p:cNvPr id="42" name="TextBox 41"/>
          <p:cNvSpPr txBox="1"/>
          <p:nvPr/>
        </p:nvSpPr>
        <p:spPr>
          <a:xfrm>
            <a:off x="1363219" y="2804748"/>
            <a:ext cx="5000620" cy="1323439"/>
          </a:xfrm>
          <a:prstGeom prst="rect">
            <a:avLst/>
          </a:prstGeom>
          <a:noFill/>
        </p:spPr>
        <p:txBody>
          <a:bodyPr wrap="square" rtlCol="0">
            <a:spAutoFit/>
          </a:bodyPr>
          <a:lstStyle/>
          <a:p>
            <a:pPr algn="just"/>
            <a:r>
              <a:rPr lang="en-ID" sz="2000" dirty="0" smtClean="0">
                <a:solidFill>
                  <a:schemeClr val="bg1"/>
                </a:solidFill>
              </a:rPr>
              <a:t>If we want to migrate to another provider we need to setting from basic again, and it’s make us have a high dependency with one provider.</a:t>
            </a:r>
            <a:endParaRPr lang="en-US" sz="2000" dirty="0">
              <a:solidFill>
                <a:schemeClr val="bg1"/>
              </a:solidFill>
            </a:endParaRPr>
          </a:p>
        </p:txBody>
      </p:sp>
    </p:spTree>
    <p:extLst>
      <p:ext uri="{BB962C8B-B14F-4D97-AF65-F5344CB8AC3E}">
        <p14:creationId xmlns:p14="http://schemas.microsoft.com/office/powerpoint/2010/main" val="327395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par>
                                <p:cTn id="33" presetID="10" presetClass="exit" presetSubtype="0" fill="hold" grpId="1" nodeType="with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3"/>
                                        </p:tgtEl>
                                      </p:cBhvr>
                                    </p:animEffect>
                                    <p:set>
                                      <p:cBhvr>
                                        <p:cTn id="38" dur="1" fill="hold">
                                          <p:stCondLst>
                                            <p:cond delay="499"/>
                                          </p:stCondLst>
                                        </p:cTn>
                                        <p:tgtEl>
                                          <p:spTgt spid="33"/>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xit" presetSubtype="0" fill="hold" grpId="1" nodeType="withEffect">
                                  <p:stCondLst>
                                    <p:cond delay="0"/>
                                  </p:stCondLst>
                                  <p:childTnLst>
                                    <p:animEffect transition="out" filter="fade">
                                      <p:cBhvr>
                                        <p:cTn id="48" dur="500"/>
                                        <p:tgtEl>
                                          <p:spTgt spid="34"/>
                                        </p:tgtEl>
                                      </p:cBhvr>
                                    </p:animEffect>
                                    <p:set>
                                      <p:cBhvr>
                                        <p:cTn id="49" dur="1" fill="hold">
                                          <p:stCondLst>
                                            <p:cond delay="499"/>
                                          </p:stCondLst>
                                        </p:cTn>
                                        <p:tgtEl>
                                          <p:spTgt spid="3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41"/>
                                        </p:tgtEl>
                                      </p:cBhvr>
                                    </p:animEffect>
                                    <p:set>
                                      <p:cBhvr>
                                        <p:cTn id="52" dur="1" fill="hold">
                                          <p:stCondLst>
                                            <p:cond delay="499"/>
                                          </p:stCondLst>
                                        </p:cTn>
                                        <p:tgtEl>
                                          <p:spTgt spid="41"/>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3" grpId="0" animBg="1"/>
      <p:bldP spid="33" grpId="1" animBg="1"/>
      <p:bldP spid="35" grpId="0" animBg="1"/>
      <p:bldP spid="8" grpId="0"/>
      <p:bldP spid="8" grpId="1"/>
      <p:bldP spid="41" grpId="0"/>
      <p:bldP spid="41" grpId="1"/>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icture Placeholder 61">
            <a:extLst>
              <a:ext uri="{FF2B5EF4-FFF2-40B4-BE49-F238E27FC236}">
                <a16:creationId xmlns:a16="http://schemas.microsoft.com/office/drawing/2014/main" id="{1C28C964-4252-4502-A5DA-C7F72A568A66}"/>
              </a:ext>
            </a:extLst>
          </p:cNvPr>
          <p:cNvSpPr>
            <a:spLocks noGrp="1"/>
          </p:cNvSpPr>
          <p:nvPr>
            <p:ph type="pic" idx="12"/>
          </p:nvPr>
        </p:nvSpPr>
        <p:spPr>
          <a:solidFill>
            <a:schemeClr val="accent2"/>
          </a:solidFill>
        </p:spPr>
      </p:sp>
      <p:pic>
        <p:nvPicPr>
          <p:cNvPr id="3" name="Picture Placeholder 2"/>
          <p:cNvPicPr>
            <a:picLocks noGrp="1" noChangeAspect="1"/>
          </p:cNvPicPr>
          <p:nvPr>
            <p:ph type="pic" idx="16"/>
          </p:nvPr>
        </p:nvPicPr>
        <p:blipFill>
          <a:blip r:embed="rId2" cstate="print">
            <a:extLst>
              <a:ext uri="{28A0092B-C50C-407E-A947-70E740481C1C}">
                <a14:useLocalDpi xmlns:a14="http://schemas.microsoft.com/office/drawing/2010/main" val="0"/>
              </a:ext>
            </a:extLst>
          </a:blip>
          <a:srcRect t="24458" b="24458"/>
          <a:stretch>
            <a:fillRect/>
          </a:stretch>
        </p:blipFill>
        <p:spPr>
          <a:xfrm>
            <a:off x="4862513" y="2205038"/>
            <a:ext cx="2298700" cy="2087562"/>
          </a:xfrm>
          <a:prstGeom prst="rect">
            <a:avLst/>
          </a:prstGeom>
          <a:solidFill>
            <a:schemeClr val="bg1">
              <a:lumMod val="95000"/>
            </a:schemeClr>
          </a:solidFill>
          <a:ln>
            <a:noFill/>
          </a:ln>
          <a:effectLst>
            <a:softEdge rad="112500"/>
          </a:effectLst>
        </p:spPr>
      </p:pic>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ID" dirty="0" smtClean="0">
                <a:solidFill>
                  <a:schemeClr val="bg1"/>
                </a:solidFill>
              </a:rPr>
              <a:t>My Profile</a:t>
            </a:r>
            <a:endParaRPr lang="en-US" dirty="0">
              <a:solidFill>
                <a:schemeClr val="bg1"/>
              </a:solidFill>
            </a:endParaRPr>
          </a:p>
        </p:txBody>
      </p:sp>
      <p:sp>
        <p:nvSpPr>
          <p:cNvPr id="10" name="Rectangle 9">
            <a:extLst>
              <a:ext uri="{FF2B5EF4-FFF2-40B4-BE49-F238E27FC236}">
                <a16:creationId xmlns:a16="http://schemas.microsoft.com/office/drawing/2014/main" id="{756FFC84-2285-44D7-994C-6139884A23A3}"/>
              </a:ext>
            </a:extLst>
          </p:cNvPr>
          <p:cNvSpPr/>
          <p:nvPr/>
        </p:nvSpPr>
        <p:spPr>
          <a:xfrm>
            <a:off x="4859805" y="4282712"/>
            <a:ext cx="2304058"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Oval 12">
            <a:extLst>
              <a:ext uri="{FF2B5EF4-FFF2-40B4-BE49-F238E27FC236}">
                <a16:creationId xmlns:a16="http://schemas.microsoft.com/office/drawing/2014/main" id="{B07F59A5-09B7-4A8B-BF39-0707A96D2299}"/>
              </a:ext>
            </a:extLst>
          </p:cNvPr>
          <p:cNvSpPr/>
          <p:nvPr/>
        </p:nvSpPr>
        <p:spPr>
          <a:xfrm>
            <a:off x="5651834" y="3966259"/>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8" name="Group 51">
            <a:extLst>
              <a:ext uri="{FF2B5EF4-FFF2-40B4-BE49-F238E27FC236}">
                <a16:creationId xmlns:a16="http://schemas.microsoft.com/office/drawing/2014/main" id="{954632F7-ED69-4862-A2C5-9310B74349A8}"/>
              </a:ext>
            </a:extLst>
          </p:cNvPr>
          <p:cNvGrpSpPr/>
          <p:nvPr/>
        </p:nvGrpSpPr>
        <p:grpSpPr>
          <a:xfrm>
            <a:off x="5474684" y="5886066"/>
            <a:ext cx="1074300" cy="309125"/>
            <a:chOff x="3130166" y="5667342"/>
            <a:chExt cx="1254837" cy="361074"/>
          </a:xfrm>
          <a:solidFill>
            <a:schemeClr val="tx1">
              <a:lumMod val="75000"/>
              <a:lumOff val="25000"/>
            </a:schemeClr>
          </a:solidFill>
        </p:grpSpPr>
        <p:sp>
          <p:nvSpPr>
            <p:cNvPr id="29" name="Rounded Rectangle 3">
              <a:extLst>
                <a:ext uri="{FF2B5EF4-FFF2-40B4-BE49-F238E27FC236}">
                  <a16:creationId xmlns:a16="http://schemas.microsoft.com/office/drawing/2014/main" id="{277D3767-CF53-4730-B686-D50F50B18435}"/>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0" name="Rounded Rectangle 39">
              <a:extLst>
                <a:ext uri="{FF2B5EF4-FFF2-40B4-BE49-F238E27FC236}">
                  <a16:creationId xmlns:a16="http://schemas.microsoft.com/office/drawing/2014/main" id="{03B0F7EB-F8CA-4FF5-BFB5-31202362593E}"/>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ounded Rectangle 2">
              <a:extLst>
                <a:ext uri="{FF2B5EF4-FFF2-40B4-BE49-F238E27FC236}">
                  <a16:creationId xmlns:a16="http://schemas.microsoft.com/office/drawing/2014/main" id="{588F88FE-359F-4C86-9BCD-1E909D788FB9}"/>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4" name="Group 36">
            <a:extLst>
              <a:ext uri="{FF2B5EF4-FFF2-40B4-BE49-F238E27FC236}">
                <a16:creationId xmlns:a16="http://schemas.microsoft.com/office/drawing/2014/main" id="{4809C7BB-0AB6-40AB-A4EF-8827CE30B995}"/>
              </a:ext>
            </a:extLst>
          </p:cNvPr>
          <p:cNvGrpSpPr/>
          <p:nvPr/>
        </p:nvGrpSpPr>
        <p:grpSpPr>
          <a:xfrm>
            <a:off x="4859805" y="4783036"/>
            <a:ext cx="2271705" cy="521878"/>
            <a:chOff x="2851759" y="3796461"/>
            <a:chExt cx="1800000" cy="521878"/>
          </a:xfrm>
        </p:grpSpPr>
        <p:sp>
          <p:nvSpPr>
            <p:cNvPr id="45" name="Text Placeholder 3">
              <a:extLst>
                <a:ext uri="{FF2B5EF4-FFF2-40B4-BE49-F238E27FC236}">
                  <a16:creationId xmlns:a16="http://schemas.microsoft.com/office/drawing/2014/main" id="{0B77287C-0DCE-4946-83F2-1E313CABC9B2}"/>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tx1">
                      <a:lumMod val="75000"/>
                      <a:lumOff val="25000"/>
                    </a:schemeClr>
                  </a:solidFill>
                  <a:cs typeface="Arial" pitchFamily="34" charset="0"/>
                </a:rPr>
                <a:t>Achmad</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Syarif</a:t>
              </a:r>
              <a:r>
                <a:rPr lang="en-US" sz="1400" b="1" dirty="0" smtClean="0">
                  <a:solidFill>
                    <a:schemeClr val="tx1">
                      <a:lumMod val="75000"/>
                      <a:lumOff val="25000"/>
                    </a:schemeClr>
                  </a:solidFill>
                  <a:cs typeface="Arial" pitchFamily="34" charset="0"/>
                </a:rPr>
                <a:t> Abdullah</a:t>
              </a:r>
              <a:endParaRPr lang="en-US" sz="1400" b="1" dirty="0">
                <a:solidFill>
                  <a:schemeClr val="tx1">
                    <a:lumMod val="75000"/>
                    <a:lumOff val="25000"/>
                  </a:schemeClr>
                </a:solidFill>
                <a:cs typeface="Arial" pitchFamily="34" charset="0"/>
              </a:endParaRPr>
            </a:p>
          </p:txBody>
        </p:sp>
        <p:sp>
          <p:nvSpPr>
            <p:cNvPr id="46" name="Text Placeholder 5">
              <a:extLst>
                <a:ext uri="{FF2B5EF4-FFF2-40B4-BE49-F238E27FC236}">
                  <a16:creationId xmlns:a16="http://schemas.microsoft.com/office/drawing/2014/main" id="{4668AE31-7C91-4C5D-888C-2B60DE97CE8B}"/>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accent1"/>
                  </a:solidFill>
                </a:rPr>
                <a:t>Developer</a:t>
              </a:r>
            </a:p>
          </p:txBody>
        </p:sp>
      </p:grpSp>
      <p:sp>
        <p:nvSpPr>
          <p:cNvPr id="47" name="TextBox 46">
            <a:extLst>
              <a:ext uri="{FF2B5EF4-FFF2-40B4-BE49-F238E27FC236}">
                <a16:creationId xmlns:a16="http://schemas.microsoft.com/office/drawing/2014/main" id="{C51CF612-B6C8-44A1-9405-268CFD429011}"/>
              </a:ext>
            </a:extLst>
          </p:cNvPr>
          <p:cNvSpPr txBox="1"/>
          <p:nvPr/>
        </p:nvSpPr>
        <p:spPr>
          <a:xfrm>
            <a:off x="5111634" y="5352031"/>
            <a:ext cx="1800400" cy="461665"/>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Web and Game Developer</a:t>
            </a:r>
            <a:endParaRPr lang="ko-KR" altLang="en-US" sz="1200" dirty="0">
              <a:solidFill>
                <a:schemeClr val="tx1">
                  <a:lumMod val="75000"/>
                  <a:lumOff val="25000"/>
                </a:schemeClr>
              </a:solidFill>
              <a:cs typeface="Arial" pitchFamily="34" charset="0"/>
            </a:endParaRPr>
          </a:p>
        </p:txBody>
      </p:sp>
      <p:sp>
        <p:nvSpPr>
          <p:cNvPr id="55" name="Oval 21">
            <a:extLst>
              <a:ext uri="{FF2B5EF4-FFF2-40B4-BE49-F238E27FC236}">
                <a16:creationId xmlns:a16="http://schemas.microsoft.com/office/drawing/2014/main" id="{5A3F6BB7-B099-4CF1-ADB1-B2CA3D825511}"/>
              </a:ext>
            </a:extLst>
          </p:cNvPr>
          <p:cNvSpPr>
            <a:spLocks noChangeAspect="1"/>
          </p:cNvSpPr>
          <p:nvPr/>
        </p:nvSpPr>
        <p:spPr>
          <a:xfrm>
            <a:off x="5818795" y="4143569"/>
            <a:ext cx="395260" cy="396194"/>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4200000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3714495"/>
            <a:ext cx="12191852"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For your attention</a:t>
            </a:r>
            <a:endParaRPr lang="ko-KR" altLang="en-US" sz="1867"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4573"/>
            <a:ext cx="12192000" cy="5605975"/>
          </a:xfrm>
          <a:prstGeom prst="rect">
            <a:avLst/>
          </a:prstGeom>
          <a:solidFill>
            <a:schemeClr val="tx2">
              <a:lumMod val="5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3AEA043-746F-4334-A00A-A4587B060237}"/>
              </a:ext>
            </a:extLst>
          </p:cNvPr>
          <p:cNvSpPr txBox="1"/>
          <p:nvPr/>
        </p:nvSpPr>
        <p:spPr>
          <a:xfrm>
            <a:off x="5534834" y="5830548"/>
            <a:ext cx="6657166" cy="923330"/>
          </a:xfrm>
          <a:prstGeom prst="rect">
            <a:avLst/>
          </a:prstGeom>
          <a:noFill/>
        </p:spPr>
        <p:txBody>
          <a:bodyPr wrap="square" rtlCol="0" anchor="ctr">
            <a:spAutoFit/>
          </a:bodyPr>
          <a:lstStyle/>
          <a:p>
            <a:pPr algn="r"/>
            <a:r>
              <a:rPr lang="en-ID" altLang="ko-KR" sz="5400" dirty="0" smtClean="0">
                <a:solidFill>
                  <a:schemeClr val="bg1"/>
                </a:solidFill>
                <a:latin typeface="+mj-lt"/>
              </a:rPr>
              <a:t>IaaS</a:t>
            </a:r>
            <a:endParaRPr lang="ko-KR" altLang="en-US" sz="5400" dirty="0">
              <a:solidFill>
                <a:schemeClr val="bg1"/>
              </a:solidFill>
              <a:latin typeface="+mj-lt"/>
              <a:cs typeface="Arial" pitchFamily="34" charset="0"/>
            </a:endParaRPr>
          </a:p>
        </p:txBody>
      </p:sp>
      <p:sp>
        <p:nvSpPr>
          <p:cNvPr id="4" name="Rounded Rectangle 3"/>
          <p:cNvSpPr/>
          <p:nvPr/>
        </p:nvSpPr>
        <p:spPr>
          <a:xfrm>
            <a:off x="971550" y="757238"/>
            <a:ext cx="10172700" cy="3571875"/>
          </a:xfrm>
          <a:prstGeom prst="roundRect">
            <a:avLst/>
          </a:prstGeom>
          <a:solidFill>
            <a:schemeClr val="bg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Infrastructure as a service (IaaS) are online services that provide high-level APIs used to dereference various low-level details of underlying network infrastructure like physical computing resources, location, data partitioning, scaling, security, backup etc. A hypervisor, such as </a:t>
            </a:r>
            <a:r>
              <a:rPr lang="en-US" sz="2400" dirty="0" err="1"/>
              <a:t>Xen</a:t>
            </a:r>
            <a:r>
              <a:rPr lang="en-US" sz="2400" dirty="0"/>
              <a:t>, Oracle </a:t>
            </a:r>
            <a:r>
              <a:rPr lang="en-US" sz="2400" dirty="0" err="1"/>
              <a:t>VirtualBox</a:t>
            </a:r>
            <a:r>
              <a:rPr lang="en-US" sz="2400" dirty="0"/>
              <a:t>, Oracle VM, KVM, VMware ESX/</a:t>
            </a:r>
            <a:r>
              <a:rPr lang="en-US" sz="2400" dirty="0" err="1"/>
              <a:t>ESXi</a:t>
            </a:r>
            <a:r>
              <a:rPr lang="en-US" sz="2400" dirty="0"/>
              <a:t>, or Hyper-V, LXD, runs the virtual machines as guests. Pools of hypervisors within the cloud operational system can support large numbers of virtual machines and the ability to scale services up and down according to customers' varying requirements.</a:t>
            </a:r>
          </a:p>
        </p:txBody>
      </p:sp>
      <p:sp>
        <p:nvSpPr>
          <p:cNvPr id="5" name="Rectangle 4"/>
          <p:cNvSpPr/>
          <p:nvPr/>
        </p:nvSpPr>
        <p:spPr>
          <a:xfrm>
            <a:off x="6300788" y="928688"/>
            <a:ext cx="2085975" cy="385762"/>
          </a:xfrm>
          <a:prstGeom prst="rect">
            <a:avLst/>
          </a:prstGeom>
          <a:noFill/>
          <a:ln w="571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86838" y="928688"/>
            <a:ext cx="1762125" cy="385762"/>
          </a:xfrm>
          <a:prstGeom prst="rect">
            <a:avLst/>
          </a:prstGeom>
          <a:noFill/>
          <a:ln w="571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54139" y="1276350"/>
            <a:ext cx="1439862" cy="385762"/>
          </a:xfrm>
          <a:prstGeom prst="rect">
            <a:avLst/>
          </a:prstGeom>
          <a:noFill/>
          <a:ln w="571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13138" y="1276350"/>
            <a:ext cx="4425949" cy="385762"/>
          </a:xfrm>
          <a:prstGeom prst="rect">
            <a:avLst/>
          </a:prstGeom>
          <a:noFill/>
          <a:ln w="571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52501" y="4613016"/>
            <a:ext cx="1841500" cy="369332"/>
          </a:xfrm>
          <a:prstGeom prst="rect">
            <a:avLst/>
          </a:prstGeom>
          <a:solidFill>
            <a:schemeClr val="tx1">
              <a:lumMod val="95000"/>
              <a:lumOff val="5000"/>
            </a:schemeClr>
          </a:solidFill>
        </p:spPr>
        <p:txBody>
          <a:bodyPr wrap="square" rtlCol="0">
            <a:spAutoFit/>
          </a:bodyPr>
          <a:lstStyle/>
          <a:p>
            <a:pPr algn="ctr"/>
            <a:r>
              <a:rPr lang="en-US" dirty="0">
                <a:solidFill>
                  <a:srgbClr val="00B0F0"/>
                </a:solidFill>
              </a:rPr>
              <a:t>online services</a:t>
            </a:r>
          </a:p>
        </p:txBody>
      </p:sp>
      <p:sp>
        <p:nvSpPr>
          <p:cNvPr id="10" name="TextBox 9"/>
          <p:cNvSpPr txBox="1"/>
          <p:nvPr/>
        </p:nvSpPr>
        <p:spPr>
          <a:xfrm>
            <a:off x="4083052" y="4659569"/>
            <a:ext cx="2559845" cy="369332"/>
          </a:xfrm>
          <a:prstGeom prst="rect">
            <a:avLst/>
          </a:prstGeom>
          <a:solidFill>
            <a:schemeClr val="tx1">
              <a:lumMod val="95000"/>
              <a:lumOff val="5000"/>
            </a:schemeClr>
          </a:solidFill>
        </p:spPr>
        <p:txBody>
          <a:bodyPr wrap="square" rtlCol="0">
            <a:spAutoFit/>
          </a:bodyPr>
          <a:lstStyle/>
          <a:p>
            <a:pPr algn="ctr"/>
            <a:r>
              <a:rPr lang="en-US" dirty="0">
                <a:solidFill>
                  <a:srgbClr val="00B0F0"/>
                </a:solidFill>
              </a:rPr>
              <a:t>provide high-level APIs</a:t>
            </a:r>
          </a:p>
        </p:txBody>
      </p:sp>
      <p:sp>
        <p:nvSpPr>
          <p:cNvPr id="11" name="TextBox 10"/>
          <p:cNvSpPr txBox="1"/>
          <p:nvPr/>
        </p:nvSpPr>
        <p:spPr>
          <a:xfrm>
            <a:off x="7727952" y="4663559"/>
            <a:ext cx="3630610" cy="369332"/>
          </a:xfrm>
          <a:prstGeom prst="rect">
            <a:avLst/>
          </a:prstGeom>
          <a:solidFill>
            <a:schemeClr val="tx1">
              <a:lumMod val="95000"/>
              <a:lumOff val="5000"/>
            </a:schemeClr>
          </a:solidFill>
        </p:spPr>
        <p:txBody>
          <a:bodyPr wrap="square" rtlCol="0">
            <a:spAutoFit/>
          </a:bodyPr>
          <a:lstStyle/>
          <a:p>
            <a:pPr algn="ctr"/>
            <a:r>
              <a:rPr lang="en-US" dirty="0">
                <a:solidFill>
                  <a:srgbClr val="00B0F0"/>
                </a:solidFill>
              </a:rPr>
              <a:t>to dereference various low-level</a:t>
            </a:r>
          </a:p>
        </p:txBody>
      </p:sp>
    </p:spTree>
    <p:extLst>
      <p:ext uri="{BB962C8B-B14F-4D97-AF65-F5344CB8AC3E}">
        <p14:creationId xmlns:p14="http://schemas.microsoft.com/office/powerpoint/2010/main" val="65473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182" y="6196084"/>
            <a:ext cx="3193576" cy="523220"/>
          </a:xfrm>
          <a:prstGeom prst="rect">
            <a:avLst/>
          </a:prstGeom>
          <a:solidFill>
            <a:schemeClr val="tx1">
              <a:lumMod val="95000"/>
              <a:lumOff val="5000"/>
            </a:schemeClr>
          </a:solidFill>
        </p:spPr>
        <p:txBody>
          <a:bodyPr wrap="square" rtlCol="0">
            <a:spAutoFit/>
          </a:bodyPr>
          <a:lstStyle/>
          <a:p>
            <a:pPr algn="ctr"/>
            <a:r>
              <a:rPr lang="en-US" sz="2800" dirty="0" smtClean="0">
                <a:solidFill>
                  <a:srgbClr val="00B0F0"/>
                </a:solidFill>
              </a:rPr>
              <a:t>Online Services</a:t>
            </a:r>
            <a:endParaRPr lang="en-US" sz="2800" dirty="0">
              <a:solidFill>
                <a:srgbClr val="00B0F0"/>
              </a:solidFill>
            </a:endParaRPr>
          </a:p>
        </p:txBody>
      </p:sp>
      <p:sp>
        <p:nvSpPr>
          <p:cNvPr id="3" name="Rectangle 2"/>
          <p:cNvSpPr/>
          <p:nvPr/>
        </p:nvSpPr>
        <p:spPr>
          <a:xfrm>
            <a:off x="0" y="224573"/>
            <a:ext cx="12192000" cy="5605975"/>
          </a:xfrm>
          <a:prstGeom prst="rect">
            <a:avLst/>
          </a:prstGeom>
          <a:solidFill>
            <a:schemeClr val="tx1">
              <a:lumMod val="95000"/>
              <a:lumOff val="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asil gambar untuk iaas skema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l="-7017" t="-1897" r="-3760" b="-941"/>
          <a:stretch/>
        </p:blipFill>
        <p:spPr bwMode="auto">
          <a:xfrm>
            <a:off x="-382137" y="925805"/>
            <a:ext cx="6032310" cy="4203510"/>
          </a:xfrm>
          <a:prstGeom prst="cloud">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43539" y="224572"/>
            <a:ext cx="70158" cy="560597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loud Callout 3"/>
          <p:cNvSpPr/>
          <p:nvPr/>
        </p:nvSpPr>
        <p:spPr>
          <a:xfrm>
            <a:off x="354842" y="3027559"/>
            <a:ext cx="1885665" cy="426921"/>
          </a:xfrm>
          <a:prstGeom prst="cloudCallout">
            <a:avLst>
              <a:gd name="adj1" fmla="val 253483"/>
              <a:gd name="adj2" fmla="val 243675"/>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Callout 7"/>
          <p:cNvSpPr/>
          <p:nvPr/>
        </p:nvSpPr>
        <p:spPr>
          <a:xfrm>
            <a:off x="3705724" y="2240508"/>
            <a:ext cx="968991" cy="586854"/>
          </a:xfrm>
          <a:prstGeom prst="cloudCallout">
            <a:avLst>
              <a:gd name="adj1" fmla="val 181983"/>
              <a:gd name="adj2" fmla="val -235175"/>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Callout 8"/>
          <p:cNvSpPr/>
          <p:nvPr/>
        </p:nvSpPr>
        <p:spPr>
          <a:xfrm>
            <a:off x="-68240" y="1972105"/>
            <a:ext cx="2210937" cy="966715"/>
          </a:xfrm>
          <a:prstGeom prst="cloudCallout">
            <a:avLst>
              <a:gd name="adj1" fmla="val 233218"/>
              <a:gd name="adj2" fmla="val 35884"/>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282521" y="704566"/>
            <a:ext cx="5804848" cy="955343"/>
          </a:xfrm>
          <a:prstGeom prst="round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A </a:t>
            </a:r>
            <a:r>
              <a:rPr lang="en-US" dirty="0">
                <a:solidFill>
                  <a:srgbClr val="002060"/>
                </a:solidFill>
              </a:rPr>
              <a:t>collection of web pages and related content that is identified by a common domain name and published on at least one web server.</a:t>
            </a:r>
          </a:p>
        </p:txBody>
      </p:sp>
      <p:sp>
        <p:nvSpPr>
          <p:cNvPr id="11" name="Rounded Rectangle 10"/>
          <p:cNvSpPr/>
          <p:nvPr/>
        </p:nvSpPr>
        <p:spPr>
          <a:xfrm>
            <a:off x="6282521" y="2312214"/>
            <a:ext cx="5804848" cy="955343"/>
          </a:xfrm>
          <a:prstGeom prst="round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Is </a:t>
            </a:r>
            <a:r>
              <a:rPr lang="en-US" dirty="0">
                <a:solidFill>
                  <a:srgbClr val="002060"/>
                </a:solidFill>
              </a:rPr>
              <a:t>the on-demand availability of computer system resources, especially data storage and computing power, without direct active management by the user</a:t>
            </a:r>
          </a:p>
        </p:txBody>
      </p:sp>
      <p:sp>
        <p:nvSpPr>
          <p:cNvPr id="12" name="Rounded Rectangle 11"/>
          <p:cNvSpPr/>
          <p:nvPr/>
        </p:nvSpPr>
        <p:spPr>
          <a:xfrm>
            <a:off x="6282521" y="3785903"/>
            <a:ext cx="5804848" cy="955343"/>
          </a:xfrm>
          <a:prstGeom prst="round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Is </a:t>
            </a:r>
            <a:r>
              <a:rPr lang="en-US" dirty="0">
                <a:solidFill>
                  <a:srgbClr val="002060"/>
                </a:solidFill>
              </a:rPr>
              <a:t>a program or group of programs designed for end users.</a:t>
            </a:r>
          </a:p>
        </p:txBody>
      </p:sp>
      <p:sp>
        <p:nvSpPr>
          <p:cNvPr id="13" name="TextBox 12"/>
          <p:cNvSpPr txBox="1"/>
          <p:nvPr/>
        </p:nvSpPr>
        <p:spPr>
          <a:xfrm>
            <a:off x="7031413" y="6196084"/>
            <a:ext cx="5160587" cy="400110"/>
          </a:xfrm>
          <a:prstGeom prst="rect">
            <a:avLst/>
          </a:prstGeom>
          <a:solidFill>
            <a:schemeClr val="bg1"/>
          </a:solidFill>
        </p:spPr>
        <p:txBody>
          <a:bodyPr wrap="square" rtlCol="0">
            <a:spAutoFit/>
          </a:bodyPr>
          <a:lstStyle/>
          <a:p>
            <a:pPr algn="ctr"/>
            <a:r>
              <a:rPr lang="en-US" sz="2000" dirty="0" smtClean="0">
                <a:solidFill>
                  <a:srgbClr val="002060"/>
                </a:solidFill>
              </a:rPr>
              <a:t>Everything can use by end user on internet</a:t>
            </a:r>
            <a:endParaRPr lang="en-US" sz="2000" dirty="0">
              <a:solidFill>
                <a:srgbClr val="002060"/>
              </a:solidFill>
            </a:endParaRPr>
          </a:p>
        </p:txBody>
      </p:sp>
    </p:spTree>
    <p:extLst>
      <p:ext uri="{BB962C8B-B14F-4D97-AF65-F5344CB8AC3E}">
        <p14:creationId xmlns:p14="http://schemas.microsoft.com/office/powerpoint/2010/main" val="93695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6"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181" y="6196084"/>
            <a:ext cx="3991331" cy="523220"/>
          </a:xfrm>
          <a:prstGeom prst="rect">
            <a:avLst/>
          </a:prstGeom>
          <a:solidFill>
            <a:schemeClr val="tx1">
              <a:lumMod val="95000"/>
              <a:lumOff val="5000"/>
            </a:schemeClr>
          </a:solidFill>
        </p:spPr>
        <p:txBody>
          <a:bodyPr wrap="square" rtlCol="0">
            <a:spAutoFit/>
          </a:bodyPr>
          <a:lstStyle/>
          <a:p>
            <a:pPr algn="ctr"/>
            <a:r>
              <a:rPr lang="en-US" sz="2800" dirty="0" smtClean="0">
                <a:solidFill>
                  <a:srgbClr val="00B0F0"/>
                </a:solidFill>
              </a:rPr>
              <a:t>Provide High-level APIs</a:t>
            </a:r>
            <a:endParaRPr lang="en-US" sz="2800" dirty="0">
              <a:solidFill>
                <a:srgbClr val="00B0F0"/>
              </a:solidFill>
            </a:endParaRPr>
          </a:p>
        </p:txBody>
      </p:sp>
      <p:sp>
        <p:nvSpPr>
          <p:cNvPr id="3" name="Rectangle 2"/>
          <p:cNvSpPr/>
          <p:nvPr/>
        </p:nvSpPr>
        <p:spPr>
          <a:xfrm>
            <a:off x="0" y="224573"/>
            <a:ext cx="12192000" cy="5605975"/>
          </a:xfrm>
          <a:prstGeom prst="rect">
            <a:avLst/>
          </a:prstGeom>
          <a:solidFill>
            <a:schemeClr val="tx1">
              <a:lumMod val="95000"/>
              <a:lumOff val="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4030354" y="256970"/>
            <a:ext cx="70158" cy="560597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109181" y="375953"/>
            <a:ext cx="3777019" cy="724185"/>
          </a:xfrm>
          <a:prstGeom prst="round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smtClean="0">
                <a:solidFill>
                  <a:srgbClr val="002060"/>
                </a:solidFill>
              </a:rPr>
              <a:t>API</a:t>
            </a:r>
          </a:p>
          <a:p>
            <a:pPr algn="ctr"/>
            <a:r>
              <a:rPr lang="en-US" dirty="0" smtClean="0">
                <a:solidFill>
                  <a:srgbClr val="002060"/>
                </a:solidFill>
              </a:rPr>
              <a:t>Application Programming Interface</a:t>
            </a:r>
            <a:endParaRPr lang="en-US" dirty="0">
              <a:solidFill>
                <a:srgbClr val="002060"/>
              </a:solidFill>
            </a:endParaRPr>
          </a:p>
        </p:txBody>
      </p:sp>
      <p:sp>
        <p:nvSpPr>
          <p:cNvPr id="11" name="Rounded Rectangle 10"/>
          <p:cNvSpPr/>
          <p:nvPr/>
        </p:nvSpPr>
        <p:spPr>
          <a:xfrm>
            <a:off x="109181" y="1372521"/>
            <a:ext cx="3703308" cy="4055821"/>
          </a:xfrm>
          <a:prstGeom prst="round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Is </a:t>
            </a:r>
            <a:r>
              <a:rPr lang="en-US" sz="2400" dirty="0">
                <a:solidFill>
                  <a:srgbClr val="002060"/>
                </a:solidFill>
              </a:rPr>
              <a:t>an interface or communication protocol between different parts of a computer program intended to simplify the implementation and maintenance of software.</a:t>
            </a:r>
          </a:p>
        </p:txBody>
      </p:sp>
      <p:sp>
        <p:nvSpPr>
          <p:cNvPr id="7" name="Rectangle 6"/>
          <p:cNvSpPr/>
          <p:nvPr/>
        </p:nvSpPr>
        <p:spPr>
          <a:xfrm>
            <a:off x="653143" y="1683657"/>
            <a:ext cx="2714171" cy="1915886"/>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7" name="Group 1026"/>
          <p:cNvGrpSpPr/>
          <p:nvPr/>
        </p:nvGrpSpPr>
        <p:grpSpPr>
          <a:xfrm>
            <a:off x="4764722" y="518885"/>
            <a:ext cx="6363430" cy="2329544"/>
            <a:chOff x="4764722" y="518885"/>
            <a:chExt cx="6363430" cy="2329544"/>
          </a:xfrm>
        </p:grpSpPr>
        <p:pic>
          <p:nvPicPr>
            <p:cNvPr id="3074" name="Picture 2" descr="https://static.cdn-cdpl.com/source/2e2e60f587dfd485821293c09e51a70b/2318.WithAPIArchitecture.png"/>
            <p:cNvPicPr>
              <a:picLocks noChangeAspect="1" noChangeArrowheads="1"/>
            </p:cNvPicPr>
            <p:nvPr/>
          </p:nvPicPr>
          <p:blipFill rotWithShape="1">
            <a:blip r:embed="rId2">
              <a:extLst>
                <a:ext uri="{28A0092B-C50C-407E-A947-70E740481C1C}">
                  <a14:useLocalDpi xmlns:a14="http://schemas.microsoft.com/office/drawing/2010/main" val="0"/>
                </a:ext>
              </a:extLst>
            </a:blip>
            <a:srcRect t="37498" r="83295" b="15842"/>
            <a:stretch/>
          </p:blipFill>
          <p:spPr bwMode="auto">
            <a:xfrm>
              <a:off x="4764722" y="889726"/>
              <a:ext cx="1175377" cy="143909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static.cdn-cdpl.com/source/2e2e60f587dfd485821293c09e51a70b/2318.WithAPIArchitecture.png"/>
            <p:cNvPicPr>
              <a:picLocks noChangeAspect="1" noChangeArrowheads="1"/>
            </p:cNvPicPr>
            <p:nvPr/>
          </p:nvPicPr>
          <p:blipFill rotWithShape="1">
            <a:blip r:embed="rId2">
              <a:extLst>
                <a:ext uri="{28A0092B-C50C-407E-A947-70E740481C1C}">
                  <a14:useLocalDpi xmlns:a14="http://schemas.microsoft.com/office/drawing/2010/main" val="0"/>
                </a:ext>
              </a:extLst>
            </a:blip>
            <a:srcRect l="27436" t="36086" r="57356" b="16383"/>
            <a:stretch/>
          </p:blipFill>
          <p:spPr bwMode="auto">
            <a:xfrm>
              <a:off x="7421067" y="889726"/>
              <a:ext cx="1070036" cy="14659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static.cdn-cdpl.com/source/2e2e60f587dfd485821293c09e51a70b/2318.WithAPIArchitecture.png"/>
            <p:cNvPicPr>
              <a:picLocks noChangeAspect="1" noChangeArrowheads="1"/>
            </p:cNvPicPr>
            <p:nvPr/>
          </p:nvPicPr>
          <p:blipFill rotWithShape="1">
            <a:blip r:embed="rId2">
              <a:extLst>
                <a:ext uri="{28A0092B-C50C-407E-A947-70E740481C1C}">
                  <a14:useLocalDpi xmlns:a14="http://schemas.microsoft.com/office/drawing/2010/main" val="0"/>
                </a:ext>
              </a:extLst>
            </a:blip>
            <a:srcRect l="76579" t="1732" r="13933" b="22736"/>
            <a:stretch/>
          </p:blipFill>
          <p:spPr bwMode="auto">
            <a:xfrm>
              <a:off x="10460495" y="518885"/>
              <a:ext cx="667657" cy="232954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6064099" y="1609275"/>
              <a:ext cx="1189083"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8578699" y="1622697"/>
              <a:ext cx="1798683"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flipV="1">
              <a:off x="8578699" y="889726"/>
              <a:ext cx="1798683" cy="616299"/>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a:off x="8574216" y="1739370"/>
              <a:ext cx="1704106" cy="70816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grpSp>
      <p:sp>
        <p:nvSpPr>
          <p:cNvPr id="24" name="Smiley Face 23"/>
          <p:cNvSpPr/>
          <p:nvPr/>
        </p:nvSpPr>
        <p:spPr>
          <a:xfrm>
            <a:off x="1489582" y="1470024"/>
            <a:ext cx="901700" cy="8255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TextBox 24"/>
          <p:cNvSpPr txBox="1"/>
          <p:nvPr/>
        </p:nvSpPr>
        <p:spPr>
          <a:xfrm>
            <a:off x="1206553" y="2276580"/>
            <a:ext cx="1467757" cy="646331"/>
          </a:xfrm>
          <a:prstGeom prst="rect">
            <a:avLst/>
          </a:prstGeom>
          <a:noFill/>
        </p:spPr>
        <p:txBody>
          <a:bodyPr wrap="square" rtlCol="0">
            <a:spAutoFit/>
          </a:bodyPr>
          <a:lstStyle/>
          <a:p>
            <a:pPr algn="ctr"/>
            <a:r>
              <a:rPr lang="en-ID" dirty="0" err="1" smtClean="0">
                <a:solidFill>
                  <a:schemeClr val="bg1"/>
                </a:solidFill>
              </a:rPr>
              <a:t>Bambang</a:t>
            </a:r>
            <a:endParaRPr lang="en-ID" dirty="0" smtClean="0">
              <a:solidFill>
                <a:schemeClr val="bg1"/>
              </a:solidFill>
            </a:endParaRPr>
          </a:p>
          <a:p>
            <a:pPr algn="ctr"/>
            <a:r>
              <a:rPr lang="en-ID" dirty="0" smtClean="0">
                <a:solidFill>
                  <a:schemeClr val="bg1"/>
                </a:solidFill>
              </a:rPr>
              <a:t>(Developer)</a:t>
            </a:r>
            <a:endParaRPr lang="en-US" dirty="0">
              <a:solidFill>
                <a:schemeClr val="bg1"/>
              </a:solidFill>
            </a:endParaRPr>
          </a:p>
        </p:txBody>
      </p:sp>
      <p:sp>
        <p:nvSpPr>
          <p:cNvPr id="26" name="Flowchart: Multidocument 25"/>
          <p:cNvSpPr/>
          <p:nvPr/>
        </p:nvSpPr>
        <p:spPr>
          <a:xfrm>
            <a:off x="422963" y="3010093"/>
            <a:ext cx="1061902" cy="65917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400" dirty="0" smtClean="0"/>
              <a:t>Project A</a:t>
            </a:r>
            <a:endParaRPr lang="en-US" sz="1400" dirty="0"/>
          </a:p>
        </p:txBody>
      </p:sp>
      <p:sp>
        <p:nvSpPr>
          <p:cNvPr id="27" name="Rounded Rectangle 26"/>
          <p:cNvSpPr/>
          <p:nvPr/>
        </p:nvSpPr>
        <p:spPr>
          <a:xfrm>
            <a:off x="2323346" y="2964299"/>
            <a:ext cx="1153149" cy="5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400" dirty="0" smtClean="0"/>
              <a:t>Payment Gateway</a:t>
            </a:r>
            <a:endParaRPr lang="en-US" sz="1400" dirty="0"/>
          </a:p>
        </p:txBody>
      </p:sp>
      <p:sp>
        <p:nvSpPr>
          <p:cNvPr id="31" name="Rounded Rectangle 30"/>
          <p:cNvSpPr/>
          <p:nvPr/>
        </p:nvSpPr>
        <p:spPr>
          <a:xfrm>
            <a:off x="994651" y="5223995"/>
            <a:ext cx="1638295" cy="5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400" dirty="0" smtClean="0"/>
              <a:t>For Apple</a:t>
            </a:r>
            <a:endParaRPr lang="en-US" sz="1400" dirty="0"/>
          </a:p>
        </p:txBody>
      </p:sp>
      <p:sp>
        <p:nvSpPr>
          <p:cNvPr id="32" name="Rounded Rectangle 31"/>
          <p:cNvSpPr/>
          <p:nvPr/>
        </p:nvSpPr>
        <p:spPr>
          <a:xfrm>
            <a:off x="994651" y="4585713"/>
            <a:ext cx="1638295" cy="5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400" dirty="0" smtClean="0"/>
              <a:t>For Android</a:t>
            </a:r>
            <a:endParaRPr lang="en-US" sz="1400" dirty="0"/>
          </a:p>
        </p:txBody>
      </p:sp>
      <p:sp>
        <p:nvSpPr>
          <p:cNvPr id="33" name="Rounded Rectangle 32"/>
          <p:cNvSpPr/>
          <p:nvPr/>
        </p:nvSpPr>
        <p:spPr>
          <a:xfrm>
            <a:off x="1035826" y="3927489"/>
            <a:ext cx="1638295" cy="5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400" dirty="0" smtClean="0"/>
              <a:t>For Windows Phone</a:t>
            </a:r>
            <a:endParaRPr lang="en-US" sz="1400" dirty="0"/>
          </a:p>
        </p:txBody>
      </p:sp>
      <p:grpSp>
        <p:nvGrpSpPr>
          <p:cNvPr id="1028" name="Group 1027"/>
          <p:cNvGrpSpPr/>
          <p:nvPr/>
        </p:nvGrpSpPr>
        <p:grpSpPr>
          <a:xfrm>
            <a:off x="4741323" y="3020822"/>
            <a:ext cx="6363430" cy="2329544"/>
            <a:chOff x="4741323" y="3020822"/>
            <a:chExt cx="6363430" cy="2329544"/>
          </a:xfrm>
        </p:grpSpPr>
        <p:pic>
          <p:nvPicPr>
            <p:cNvPr id="44" name="Picture 2" descr="https://static.cdn-cdpl.com/source/2e2e60f587dfd485821293c09e51a70b/2318.WithAPIArchitecture.png"/>
            <p:cNvPicPr>
              <a:picLocks noChangeAspect="1" noChangeArrowheads="1"/>
            </p:cNvPicPr>
            <p:nvPr/>
          </p:nvPicPr>
          <p:blipFill rotWithShape="1">
            <a:blip r:embed="rId2">
              <a:extLst>
                <a:ext uri="{28A0092B-C50C-407E-A947-70E740481C1C}">
                  <a14:useLocalDpi xmlns:a14="http://schemas.microsoft.com/office/drawing/2010/main" val="0"/>
                </a:ext>
              </a:extLst>
            </a:blip>
            <a:srcRect t="37498" r="83295" b="15842"/>
            <a:stretch/>
          </p:blipFill>
          <p:spPr bwMode="auto">
            <a:xfrm>
              <a:off x="4741323" y="3391663"/>
              <a:ext cx="1175377" cy="143909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s://static.cdn-cdpl.com/source/2e2e60f587dfd485821293c09e51a70b/2318.WithAPIArchitecture.png"/>
            <p:cNvPicPr>
              <a:picLocks noChangeAspect="1" noChangeArrowheads="1"/>
            </p:cNvPicPr>
            <p:nvPr/>
          </p:nvPicPr>
          <p:blipFill rotWithShape="1">
            <a:blip r:embed="rId2">
              <a:extLst>
                <a:ext uri="{28A0092B-C50C-407E-A947-70E740481C1C}">
                  <a14:useLocalDpi xmlns:a14="http://schemas.microsoft.com/office/drawing/2010/main" val="0"/>
                </a:ext>
              </a:extLst>
            </a:blip>
            <a:srcRect l="76579" t="1732" r="13933" b="22736"/>
            <a:stretch/>
          </p:blipFill>
          <p:spPr bwMode="auto">
            <a:xfrm>
              <a:off x="10437096" y="3020822"/>
              <a:ext cx="667657" cy="2329544"/>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p:cNvCxnSpPr>
              <a:endCxn id="41" idx="2"/>
            </p:cNvCxnSpPr>
            <p:nvPr/>
          </p:nvCxnSpPr>
          <p:spPr>
            <a:xfrm flipV="1">
              <a:off x="6064099" y="3659576"/>
              <a:ext cx="675013" cy="47161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48" name="Straight Arrow Connector 47"/>
            <p:cNvCxnSpPr>
              <a:stCxn id="54" idx="6"/>
            </p:cNvCxnSpPr>
            <p:nvPr/>
          </p:nvCxnSpPr>
          <p:spPr>
            <a:xfrm flipV="1">
              <a:off x="8614019" y="4203553"/>
              <a:ext cx="1664303" cy="6421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49" name="Straight Arrow Connector 48"/>
            <p:cNvCxnSpPr>
              <a:stCxn id="41" idx="6"/>
            </p:cNvCxnSpPr>
            <p:nvPr/>
          </p:nvCxnSpPr>
          <p:spPr>
            <a:xfrm flipV="1">
              <a:off x="8574216" y="3483531"/>
              <a:ext cx="1739964" cy="17604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stCxn id="55" idx="6"/>
            </p:cNvCxnSpPr>
            <p:nvPr/>
          </p:nvCxnSpPr>
          <p:spPr>
            <a:xfrm>
              <a:off x="8697132" y="4852812"/>
              <a:ext cx="1557791" cy="96662"/>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41" name="Oval 40"/>
            <p:cNvSpPr/>
            <p:nvPr/>
          </p:nvSpPr>
          <p:spPr>
            <a:xfrm>
              <a:off x="6739112" y="3391663"/>
              <a:ext cx="1835104" cy="535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smtClean="0"/>
                <a:t>Progress 1</a:t>
              </a:r>
              <a:endParaRPr lang="en-US" dirty="0"/>
            </a:p>
          </p:txBody>
        </p:sp>
        <p:sp>
          <p:nvSpPr>
            <p:cNvPr id="54" name="Oval 53"/>
            <p:cNvSpPr/>
            <p:nvPr/>
          </p:nvSpPr>
          <p:spPr>
            <a:xfrm>
              <a:off x="6778915" y="3999856"/>
              <a:ext cx="1835104" cy="535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smtClean="0"/>
                <a:t>Progress 2</a:t>
              </a:r>
              <a:endParaRPr lang="en-US" dirty="0"/>
            </a:p>
          </p:txBody>
        </p:sp>
        <p:sp>
          <p:nvSpPr>
            <p:cNvPr id="55" name="Oval 54"/>
            <p:cNvSpPr/>
            <p:nvPr/>
          </p:nvSpPr>
          <p:spPr>
            <a:xfrm>
              <a:off x="6862028" y="4584899"/>
              <a:ext cx="1835104" cy="535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smtClean="0"/>
                <a:t>Progress 3</a:t>
              </a:r>
              <a:endParaRPr lang="en-US" dirty="0"/>
            </a:p>
          </p:txBody>
        </p:sp>
        <p:cxnSp>
          <p:nvCxnSpPr>
            <p:cNvPr id="58" name="Straight Arrow Connector 57"/>
            <p:cNvCxnSpPr>
              <a:endCxn id="54" idx="2"/>
            </p:cNvCxnSpPr>
            <p:nvPr/>
          </p:nvCxnSpPr>
          <p:spPr>
            <a:xfrm>
              <a:off x="6096000" y="4203553"/>
              <a:ext cx="682915" cy="6421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59" name="Straight Arrow Connector 58"/>
            <p:cNvCxnSpPr>
              <a:endCxn id="55" idx="2"/>
            </p:cNvCxnSpPr>
            <p:nvPr/>
          </p:nvCxnSpPr>
          <p:spPr>
            <a:xfrm>
              <a:off x="6064099" y="4263612"/>
              <a:ext cx="797929" cy="58920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grpSp>
      <p:sp>
        <p:nvSpPr>
          <p:cNvPr id="70" name="TextBox 69"/>
          <p:cNvSpPr txBox="1"/>
          <p:nvPr/>
        </p:nvSpPr>
        <p:spPr>
          <a:xfrm>
            <a:off x="7031413" y="5992888"/>
            <a:ext cx="5160587" cy="707886"/>
          </a:xfrm>
          <a:prstGeom prst="rect">
            <a:avLst/>
          </a:prstGeom>
          <a:solidFill>
            <a:schemeClr val="bg1"/>
          </a:solidFill>
        </p:spPr>
        <p:txBody>
          <a:bodyPr wrap="square" rtlCol="0">
            <a:spAutoFit/>
          </a:bodyPr>
          <a:lstStyle/>
          <a:p>
            <a:pPr algn="ctr"/>
            <a:r>
              <a:rPr lang="en-US" sz="2000" dirty="0" smtClean="0">
                <a:solidFill>
                  <a:srgbClr val="002060"/>
                </a:solidFill>
              </a:rPr>
              <a:t>Tool / Library who make a easier way when development an specific function</a:t>
            </a:r>
            <a:endParaRPr lang="en-US" sz="2000" dirty="0">
              <a:solidFill>
                <a:srgbClr val="002060"/>
              </a:solidFill>
            </a:endParaRPr>
          </a:p>
        </p:txBody>
      </p:sp>
      <p:sp>
        <p:nvSpPr>
          <p:cNvPr id="1029" name="Rectangle 1028"/>
          <p:cNvSpPr/>
          <p:nvPr/>
        </p:nvSpPr>
        <p:spPr>
          <a:xfrm>
            <a:off x="4281714" y="375953"/>
            <a:ext cx="7242629" cy="2588346"/>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92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1" grpId="1" animBg="1"/>
      <p:bldP spid="7" grpId="0" animBg="1"/>
      <p:bldP spid="7" grpId="1" animBg="1"/>
      <p:bldP spid="24" grpId="0" animBg="1"/>
      <p:bldP spid="25" grpId="0"/>
      <p:bldP spid="26" grpId="0" animBg="1"/>
      <p:bldP spid="27" grpId="0" animBg="1"/>
      <p:bldP spid="31" grpId="0" animBg="1"/>
      <p:bldP spid="32" grpId="0" animBg="1"/>
      <p:bldP spid="33" grpId="0" animBg="1"/>
      <p:bldP spid="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181" y="6196084"/>
            <a:ext cx="5648682" cy="523220"/>
          </a:xfrm>
          <a:prstGeom prst="rect">
            <a:avLst/>
          </a:prstGeom>
          <a:solidFill>
            <a:schemeClr val="tx1">
              <a:lumMod val="95000"/>
              <a:lumOff val="5000"/>
            </a:schemeClr>
          </a:solidFill>
        </p:spPr>
        <p:txBody>
          <a:bodyPr wrap="square" rtlCol="0">
            <a:spAutoFit/>
          </a:bodyPr>
          <a:lstStyle/>
          <a:p>
            <a:pPr algn="ctr"/>
            <a:r>
              <a:rPr lang="en-US" sz="2800" dirty="0" smtClean="0">
                <a:solidFill>
                  <a:srgbClr val="00B0F0"/>
                </a:solidFill>
              </a:rPr>
              <a:t>To Dereference Various Low-level</a:t>
            </a:r>
            <a:endParaRPr lang="en-US" sz="2800" dirty="0">
              <a:solidFill>
                <a:srgbClr val="00B0F0"/>
              </a:solidFill>
            </a:endParaRPr>
          </a:p>
        </p:txBody>
      </p:sp>
      <p:sp>
        <p:nvSpPr>
          <p:cNvPr id="3" name="Rectangle 2"/>
          <p:cNvSpPr/>
          <p:nvPr/>
        </p:nvSpPr>
        <p:spPr>
          <a:xfrm>
            <a:off x="0" y="224573"/>
            <a:ext cx="12192000" cy="5605975"/>
          </a:xfrm>
          <a:prstGeom prst="rect">
            <a:avLst/>
          </a:prstGeom>
          <a:solidFill>
            <a:schemeClr val="tx1">
              <a:lumMod val="95000"/>
              <a:lumOff val="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475786" y="224572"/>
            <a:ext cx="70158" cy="560597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109181" y="377951"/>
            <a:ext cx="2114549" cy="518346"/>
          </a:xfrm>
          <a:prstGeom prst="round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Low-level</a:t>
            </a:r>
            <a:endParaRPr lang="en-US" dirty="0">
              <a:solidFill>
                <a:srgbClr val="002060"/>
              </a:solidFill>
            </a:endParaRPr>
          </a:p>
        </p:txBody>
      </p:sp>
      <p:sp>
        <p:nvSpPr>
          <p:cNvPr id="14" name="Rounded Rectangle 13"/>
          <p:cNvSpPr/>
          <p:nvPr/>
        </p:nvSpPr>
        <p:spPr>
          <a:xfrm>
            <a:off x="109180" y="1049675"/>
            <a:ext cx="2114549" cy="590439"/>
          </a:xfrm>
          <a:prstGeom prst="round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Von-</a:t>
            </a:r>
            <a:r>
              <a:rPr lang="en-US" dirty="0" err="1" smtClean="0">
                <a:solidFill>
                  <a:srgbClr val="002060"/>
                </a:solidFill>
              </a:rPr>
              <a:t>Neuman</a:t>
            </a:r>
            <a:r>
              <a:rPr lang="en-US" dirty="0" smtClean="0">
                <a:solidFill>
                  <a:srgbClr val="002060"/>
                </a:solidFill>
              </a:rPr>
              <a:t> Architecture</a:t>
            </a:r>
            <a:endParaRPr lang="en-US" dirty="0">
              <a:solidFill>
                <a:srgbClr val="002060"/>
              </a:solidFill>
            </a:endParaRPr>
          </a:p>
        </p:txBody>
      </p:sp>
      <p:pic>
        <p:nvPicPr>
          <p:cNvPr id="2056" name="Picture 8" descr="Hasil gambar untuk von neuman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651" y="896297"/>
            <a:ext cx="5268309" cy="427485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862286" y="1756229"/>
            <a:ext cx="1103085" cy="1262742"/>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862285" y="3087878"/>
            <a:ext cx="1103085" cy="1262742"/>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119196" y="1640114"/>
            <a:ext cx="1743089" cy="316411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217822" y="4821492"/>
            <a:ext cx="1545835" cy="369332"/>
          </a:xfrm>
          <a:prstGeom prst="rect">
            <a:avLst/>
          </a:prstGeom>
          <a:solidFill>
            <a:schemeClr val="tx1">
              <a:lumMod val="95000"/>
              <a:lumOff val="5000"/>
            </a:schemeClr>
          </a:solidFill>
        </p:spPr>
        <p:txBody>
          <a:bodyPr wrap="square" rtlCol="0">
            <a:spAutoFit/>
          </a:bodyPr>
          <a:lstStyle/>
          <a:p>
            <a:pPr algn="ctr"/>
            <a:r>
              <a:rPr lang="en-ID" dirty="0" smtClean="0">
                <a:solidFill>
                  <a:srgbClr val="00B0F0"/>
                </a:solidFill>
              </a:rPr>
              <a:t>Processor</a:t>
            </a:r>
            <a:endParaRPr lang="en-US" dirty="0">
              <a:solidFill>
                <a:srgbClr val="00B0F0"/>
              </a:solidFill>
            </a:endParaRPr>
          </a:p>
        </p:txBody>
      </p:sp>
      <p:sp>
        <p:nvSpPr>
          <p:cNvPr id="23" name="TextBox 22"/>
          <p:cNvSpPr txBox="1"/>
          <p:nvPr/>
        </p:nvSpPr>
        <p:spPr>
          <a:xfrm>
            <a:off x="4699515" y="1435777"/>
            <a:ext cx="1545836" cy="369332"/>
          </a:xfrm>
          <a:prstGeom prst="rect">
            <a:avLst/>
          </a:prstGeom>
          <a:solidFill>
            <a:schemeClr val="tx1">
              <a:lumMod val="95000"/>
              <a:lumOff val="5000"/>
            </a:schemeClr>
          </a:solidFill>
        </p:spPr>
        <p:txBody>
          <a:bodyPr wrap="square" rtlCol="0">
            <a:spAutoFit/>
          </a:bodyPr>
          <a:lstStyle/>
          <a:p>
            <a:pPr algn="ctr"/>
            <a:r>
              <a:rPr lang="en-ID" dirty="0" smtClean="0">
                <a:solidFill>
                  <a:srgbClr val="00B0F0"/>
                </a:solidFill>
              </a:rPr>
              <a:t>RAM &amp; ROM</a:t>
            </a:r>
            <a:endParaRPr lang="en-US" dirty="0">
              <a:solidFill>
                <a:srgbClr val="00B0F0"/>
              </a:solidFill>
            </a:endParaRPr>
          </a:p>
        </p:txBody>
      </p:sp>
      <p:sp>
        <p:nvSpPr>
          <p:cNvPr id="24" name="TextBox 23"/>
          <p:cNvSpPr txBox="1"/>
          <p:nvPr/>
        </p:nvSpPr>
        <p:spPr>
          <a:xfrm>
            <a:off x="4640910" y="4370291"/>
            <a:ext cx="1545836" cy="369332"/>
          </a:xfrm>
          <a:prstGeom prst="rect">
            <a:avLst/>
          </a:prstGeom>
          <a:solidFill>
            <a:schemeClr val="tx1">
              <a:lumMod val="95000"/>
              <a:lumOff val="5000"/>
            </a:schemeClr>
          </a:solidFill>
        </p:spPr>
        <p:txBody>
          <a:bodyPr wrap="square" rtlCol="0">
            <a:spAutoFit/>
          </a:bodyPr>
          <a:lstStyle/>
          <a:p>
            <a:pPr algn="ctr"/>
            <a:r>
              <a:rPr lang="en-ID" dirty="0" smtClean="0">
                <a:solidFill>
                  <a:srgbClr val="00B0F0"/>
                </a:solidFill>
              </a:rPr>
              <a:t>Hard Drive</a:t>
            </a:r>
            <a:endParaRPr lang="en-US" dirty="0">
              <a:solidFill>
                <a:srgbClr val="00B0F0"/>
              </a:solidFill>
            </a:endParaRPr>
          </a:p>
        </p:txBody>
      </p:sp>
      <p:sp>
        <p:nvSpPr>
          <p:cNvPr id="25" name="TextBox 24"/>
          <p:cNvSpPr txBox="1"/>
          <p:nvPr/>
        </p:nvSpPr>
        <p:spPr>
          <a:xfrm>
            <a:off x="7031413" y="5992888"/>
            <a:ext cx="5160587" cy="707886"/>
          </a:xfrm>
          <a:prstGeom prst="rect">
            <a:avLst/>
          </a:prstGeom>
          <a:solidFill>
            <a:schemeClr val="bg1"/>
          </a:solidFill>
        </p:spPr>
        <p:txBody>
          <a:bodyPr wrap="square" rtlCol="0">
            <a:spAutoFit/>
          </a:bodyPr>
          <a:lstStyle/>
          <a:p>
            <a:pPr algn="ctr"/>
            <a:r>
              <a:rPr lang="en-US" sz="2000" dirty="0" smtClean="0">
                <a:solidFill>
                  <a:srgbClr val="002060"/>
                </a:solidFill>
              </a:rPr>
              <a:t>Basic Component From an server Architecture</a:t>
            </a:r>
            <a:endParaRPr lang="en-US" sz="2000" dirty="0">
              <a:solidFill>
                <a:srgbClr val="002060"/>
              </a:solidFill>
            </a:endParaRPr>
          </a:p>
        </p:txBody>
      </p:sp>
    </p:spTree>
    <p:extLst>
      <p:ext uri="{BB962C8B-B14F-4D97-AF65-F5344CB8AC3E}">
        <p14:creationId xmlns:p14="http://schemas.microsoft.com/office/powerpoint/2010/main" val="200960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9" grpId="0" animBg="1"/>
      <p:bldP spid="20" grpId="0" animBg="1"/>
      <p:bldP spid="21" grpId="0" animBg="1"/>
      <p:bldP spid="15"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6148614" y="2062890"/>
            <a:ext cx="6043386" cy="1569660"/>
          </a:xfrm>
          <a:prstGeom prst="rect">
            <a:avLst/>
          </a:prstGeom>
          <a:solidFill>
            <a:schemeClr val="tx1">
              <a:lumMod val="95000"/>
              <a:lumOff val="5000"/>
              <a:alpha val="46000"/>
            </a:schemeClr>
          </a:solidFill>
        </p:spPr>
        <p:txBody>
          <a:bodyPr wrap="square" rtlCol="0" anchor="ctr">
            <a:spAutoFit/>
          </a:bodyPr>
          <a:lstStyle/>
          <a:p>
            <a:pPr algn="r"/>
            <a:r>
              <a:rPr lang="en-ID" altLang="ko-KR" sz="4800" b="1" dirty="0">
                <a:solidFill>
                  <a:schemeClr val="bg1"/>
                </a:solidFill>
                <a:latin typeface="+mj-lt"/>
                <a:cs typeface="Arial" pitchFamily="34" charset="0"/>
              </a:rPr>
              <a:t>Infrastructure as a Service</a:t>
            </a:r>
            <a:endParaRPr lang="ko-KR" altLang="en-US" sz="4800" b="1"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6351813" y="3822717"/>
            <a:ext cx="5840187" cy="1241622"/>
          </a:xfrm>
          <a:prstGeom prst="rect">
            <a:avLst/>
          </a:prstGeom>
          <a:solidFill>
            <a:schemeClr val="tx1">
              <a:lumMod val="95000"/>
              <a:lumOff val="5000"/>
              <a:alpha val="76000"/>
            </a:schemeClr>
          </a:solidFill>
        </p:spPr>
        <p:txBody>
          <a:bodyPr wrap="square" rtlCol="0" anchor="ctr">
            <a:spAutoFit/>
          </a:bodyPr>
          <a:lstStyle/>
          <a:p>
            <a:pPr algn="r"/>
            <a:r>
              <a:rPr lang="en-ID" altLang="ko-KR" sz="1867" dirty="0" smtClean="0">
                <a:solidFill>
                  <a:schemeClr val="bg1"/>
                </a:solidFill>
                <a:cs typeface="Arial" pitchFamily="34" charset="0"/>
              </a:rPr>
              <a:t>Cloud service who make a basic configuration of Server Architecture </a:t>
            </a:r>
            <a:r>
              <a:rPr lang="en-ID" altLang="ko-KR" sz="1867" dirty="0" smtClean="0">
                <a:solidFill>
                  <a:srgbClr val="00B0F0"/>
                </a:solidFill>
                <a:cs typeface="Arial" pitchFamily="34" charset="0"/>
              </a:rPr>
              <a:t>from the hardware, configuration, and application</a:t>
            </a:r>
            <a:r>
              <a:rPr lang="en-ID" altLang="ko-KR" sz="1867" dirty="0" smtClean="0">
                <a:solidFill>
                  <a:schemeClr val="bg1"/>
                </a:solidFill>
                <a:cs typeface="Arial" pitchFamily="34" charset="0"/>
              </a:rPr>
              <a:t> with an easier way to set and have high flexibility</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1163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93B75C5-9BDB-4B5F-AB3F-CB12A702F1F8}"/>
              </a:ext>
            </a:extLst>
          </p:cNvPr>
          <p:cNvSpPr txBox="1"/>
          <p:nvPr/>
        </p:nvSpPr>
        <p:spPr>
          <a:xfrm>
            <a:off x="7081344" y="2364515"/>
            <a:ext cx="4661840" cy="276999"/>
          </a:xfrm>
          <a:prstGeom prst="rect">
            <a:avLst/>
          </a:prstGeom>
          <a:noFill/>
        </p:spPr>
        <p:txBody>
          <a:bodyPr wrap="square" rtlCol="0">
            <a:spAutoFit/>
          </a:bodyPr>
          <a:lstStyle/>
          <a:p>
            <a:r>
              <a:rPr lang="en-ID" altLang="ko-KR" sz="1200" dirty="0" smtClean="0">
                <a:solidFill>
                  <a:schemeClr val="bg1"/>
                </a:solidFill>
                <a:cs typeface="Arial" pitchFamily="34" charset="0"/>
              </a:rPr>
              <a:t>Make new EC2 on AWS Console</a:t>
            </a:r>
            <a:endParaRPr lang="en-US" altLang="ko-KR" sz="1200" dirty="0">
              <a:solidFill>
                <a:schemeClr val="bg1"/>
              </a:solidFill>
              <a:cs typeface="Arial" pitchFamily="34" charset="0"/>
            </a:endParaRPr>
          </a:p>
        </p:txBody>
      </p:sp>
      <p:grpSp>
        <p:nvGrpSpPr>
          <p:cNvPr id="25" name="Group 24">
            <a:extLst>
              <a:ext uri="{FF2B5EF4-FFF2-40B4-BE49-F238E27FC236}">
                <a16:creationId xmlns:a16="http://schemas.microsoft.com/office/drawing/2014/main" id="{7DA86C59-34F4-4919-9F69-A6D243DD90AF}"/>
              </a:ext>
            </a:extLst>
          </p:cNvPr>
          <p:cNvGrpSpPr/>
          <p:nvPr/>
        </p:nvGrpSpPr>
        <p:grpSpPr>
          <a:xfrm>
            <a:off x="6305942" y="1681595"/>
            <a:ext cx="5419664" cy="777510"/>
            <a:chOff x="6102442" y="1483456"/>
            <a:chExt cx="5419664" cy="777510"/>
          </a:xfrm>
        </p:grpSpPr>
        <p:sp>
          <p:nvSpPr>
            <p:cNvPr id="26" name="TextBox 25">
              <a:extLst>
                <a:ext uri="{FF2B5EF4-FFF2-40B4-BE49-F238E27FC236}">
                  <a16:creationId xmlns:a16="http://schemas.microsoft.com/office/drawing/2014/main" id="{8591A18A-7559-4485-BC2C-6ACBBA9F87D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Make Cloud Server</a:t>
              </a:r>
              <a:endParaRPr lang="ko-KR" altLang="en-US" sz="2700" b="1" dirty="0">
                <a:solidFill>
                  <a:schemeClr val="bg1"/>
                </a:solidFill>
                <a:cs typeface="Arial" pitchFamily="34" charset="0"/>
              </a:endParaRPr>
            </a:p>
          </p:txBody>
        </p:sp>
        <p:sp>
          <p:nvSpPr>
            <p:cNvPr id="27" name="TextBox 26">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sp>
        <p:nvSpPr>
          <p:cNvPr id="28" name="TextBox 27">
            <a:extLst>
              <a:ext uri="{FF2B5EF4-FFF2-40B4-BE49-F238E27FC236}">
                <a16:creationId xmlns:a16="http://schemas.microsoft.com/office/drawing/2014/main" id="{38A41E9E-1812-4ACE-A417-73C9AF47F355}"/>
              </a:ext>
            </a:extLst>
          </p:cNvPr>
          <p:cNvSpPr txBox="1"/>
          <p:nvPr/>
        </p:nvSpPr>
        <p:spPr>
          <a:xfrm>
            <a:off x="7081344" y="3503507"/>
            <a:ext cx="4661840" cy="276999"/>
          </a:xfrm>
          <a:prstGeom prst="rect">
            <a:avLst/>
          </a:prstGeom>
          <a:noFill/>
        </p:spPr>
        <p:txBody>
          <a:bodyPr wrap="square" rtlCol="0">
            <a:spAutoFit/>
          </a:bodyPr>
          <a:lstStyle/>
          <a:p>
            <a:r>
              <a:rPr lang="en-US" altLang="ko-KR" sz="1200" dirty="0" smtClean="0">
                <a:solidFill>
                  <a:schemeClr val="bg1"/>
                </a:solidFill>
                <a:cs typeface="Arial" pitchFamily="34" charset="0"/>
              </a:rPr>
              <a:t>Use default setting with free payment</a:t>
            </a:r>
            <a:endParaRPr lang="en-US" altLang="ko-KR" sz="1200" dirty="0">
              <a:solidFill>
                <a:schemeClr val="bg1"/>
              </a:solidFill>
              <a:cs typeface="Arial" pitchFamily="34" charset="0"/>
            </a:endParaRPr>
          </a:p>
        </p:txBody>
      </p:sp>
      <p:grpSp>
        <p:nvGrpSpPr>
          <p:cNvPr id="29" name="Group 28">
            <a:extLst>
              <a:ext uri="{FF2B5EF4-FFF2-40B4-BE49-F238E27FC236}">
                <a16:creationId xmlns:a16="http://schemas.microsoft.com/office/drawing/2014/main" id="{51E7642E-CD93-4445-B49C-21F1CF8B80D1}"/>
              </a:ext>
            </a:extLst>
          </p:cNvPr>
          <p:cNvGrpSpPr/>
          <p:nvPr/>
        </p:nvGrpSpPr>
        <p:grpSpPr>
          <a:xfrm>
            <a:off x="6305942" y="2820587"/>
            <a:ext cx="5419664" cy="777510"/>
            <a:chOff x="6102442" y="1483456"/>
            <a:chExt cx="5419664" cy="777510"/>
          </a:xfrm>
        </p:grpSpPr>
        <p:sp>
          <p:nvSpPr>
            <p:cNvPr id="30" name="TextBox 29">
              <a:extLst>
                <a:ext uri="{FF2B5EF4-FFF2-40B4-BE49-F238E27FC236}">
                  <a16:creationId xmlns:a16="http://schemas.microsoft.com/office/drawing/2014/main" id="{EC79CA3D-1245-4812-BE2C-A17717D31459}"/>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Setting the </a:t>
              </a:r>
              <a:r>
                <a:rPr lang="en-US" altLang="ko-KR" sz="2700" b="1" dirty="0" err="1" smtClean="0">
                  <a:solidFill>
                    <a:schemeClr val="bg1"/>
                  </a:solidFill>
                  <a:cs typeface="Arial" pitchFamily="34" charset="0"/>
                </a:rPr>
                <a:t>Enviroment</a:t>
              </a:r>
              <a:endParaRPr lang="ko-KR" altLang="en-US" sz="2700" b="1" dirty="0">
                <a:solidFill>
                  <a:schemeClr val="bg1"/>
                </a:solidFill>
                <a:cs typeface="Arial" pitchFamily="34" charset="0"/>
              </a:endParaRPr>
            </a:p>
          </p:txBody>
        </p:sp>
        <p:sp>
          <p:nvSpPr>
            <p:cNvPr id="31" name="TextBox 30">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sp>
        <p:nvSpPr>
          <p:cNvPr id="32" name="TextBox 31">
            <a:extLst>
              <a:ext uri="{FF2B5EF4-FFF2-40B4-BE49-F238E27FC236}">
                <a16:creationId xmlns:a16="http://schemas.microsoft.com/office/drawing/2014/main" id="{15E1B5E5-22C6-4CAE-BC59-0EB34CC7C043}"/>
              </a:ext>
            </a:extLst>
          </p:cNvPr>
          <p:cNvSpPr txBox="1"/>
          <p:nvPr/>
        </p:nvSpPr>
        <p:spPr>
          <a:xfrm>
            <a:off x="7081344" y="4642499"/>
            <a:ext cx="4661840" cy="276999"/>
          </a:xfrm>
          <a:prstGeom prst="rect">
            <a:avLst/>
          </a:prstGeom>
          <a:noFill/>
        </p:spPr>
        <p:txBody>
          <a:bodyPr wrap="square" rtlCol="0">
            <a:spAutoFit/>
          </a:bodyPr>
          <a:lstStyle/>
          <a:p>
            <a:r>
              <a:rPr lang="en-ID" altLang="ko-KR" sz="1200" dirty="0" smtClean="0">
                <a:solidFill>
                  <a:schemeClr val="bg1"/>
                </a:solidFill>
                <a:cs typeface="Arial" pitchFamily="34" charset="0"/>
              </a:rPr>
              <a:t>Waiting until server configuration done</a:t>
            </a:r>
            <a:endParaRPr lang="en-US" altLang="ko-KR" sz="1200" dirty="0">
              <a:solidFill>
                <a:schemeClr val="bg1"/>
              </a:solidFill>
              <a:cs typeface="Arial" pitchFamily="34" charset="0"/>
            </a:endParaRPr>
          </a:p>
        </p:txBody>
      </p:sp>
      <p:grpSp>
        <p:nvGrpSpPr>
          <p:cNvPr id="33" name="Group 32">
            <a:extLst>
              <a:ext uri="{FF2B5EF4-FFF2-40B4-BE49-F238E27FC236}">
                <a16:creationId xmlns:a16="http://schemas.microsoft.com/office/drawing/2014/main" id="{9D3E30DF-4F9D-4D5B-9110-CB46BA5063F2}"/>
              </a:ext>
            </a:extLst>
          </p:cNvPr>
          <p:cNvGrpSpPr/>
          <p:nvPr/>
        </p:nvGrpSpPr>
        <p:grpSpPr>
          <a:xfrm>
            <a:off x="6305942" y="3959579"/>
            <a:ext cx="5419664" cy="777510"/>
            <a:chOff x="6102442" y="1483456"/>
            <a:chExt cx="5419664" cy="777510"/>
          </a:xfrm>
        </p:grpSpPr>
        <p:sp>
          <p:nvSpPr>
            <p:cNvPr id="34" name="TextBox 33">
              <a:extLst>
                <a:ext uri="{FF2B5EF4-FFF2-40B4-BE49-F238E27FC236}">
                  <a16:creationId xmlns:a16="http://schemas.microsoft.com/office/drawing/2014/main" id="{5A5757E4-1723-4073-9FC5-1D351F20A151}"/>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Launch Server</a:t>
              </a:r>
              <a:endParaRPr lang="ko-KR" altLang="en-US" sz="2700" b="1" dirty="0">
                <a:solidFill>
                  <a:schemeClr val="bg1"/>
                </a:solidFill>
                <a:cs typeface="Arial" pitchFamily="34" charset="0"/>
              </a:endParaRPr>
            </a:p>
          </p:txBody>
        </p:sp>
        <p:sp>
          <p:nvSpPr>
            <p:cNvPr id="35" name="TextBox 34">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sp>
        <p:nvSpPr>
          <p:cNvPr id="36" name="TextBox 35">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smtClean="0">
                <a:solidFill>
                  <a:schemeClr val="bg1"/>
                </a:solidFill>
                <a:cs typeface="Arial" pitchFamily="34" charset="0"/>
              </a:rPr>
              <a:t>Remote server from PC</a:t>
            </a:r>
            <a:endParaRPr lang="en-US" altLang="ko-KR" sz="1200" dirty="0">
              <a:solidFill>
                <a:schemeClr val="bg1"/>
              </a:solidFill>
              <a:cs typeface="Arial" pitchFamily="34" charset="0"/>
            </a:endParaRPr>
          </a:p>
        </p:txBody>
      </p:sp>
      <p:grpSp>
        <p:nvGrpSpPr>
          <p:cNvPr id="37" name="Group 36">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38" name="TextBox 37">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Remote Server</a:t>
              </a:r>
              <a:endParaRPr lang="ko-KR" altLang="en-US" sz="2700" b="1" dirty="0">
                <a:solidFill>
                  <a:schemeClr val="bg1"/>
                </a:solidFill>
                <a:cs typeface="Arial" pitchFamily="34" charset="0"/>
              </a:endParaRPr>
            </a:p>
          </p:txBody>
        </p:sp>
        <p:sp>
          <p:nvSpPr>
            <p:cNvPr id="39" name="TextBox 38">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sp>
        <p:nvSpPr>
          <p:cNvPr id="40" name="TextBox 39">
            <a:extLst>
              <a:ext uri="{FF2B5EF4-FFF2-40B4-BE49-F238E27FC236}">
                <a16:creationId xmlns:a16="http://schemas.microsoft.com/office/drawing/2014/main" id="{042C12F7-AE9B-40D2-A6C4-2F1B6BC860EE}"/>
              </a:ext>
            </a:extLst>
          </p:cNvPr>
          <p:cNvSpPr txBox="1"/>
          <p:nvPr/>
        </p:nvSpPr>
        <p:spPr>
          <a:xfrm>
            <a:off x="6420242" y="391190"/>
            <a:ext cx="4989896" cy="923330"/>
          </a:xfrm>
          <a:prstGeom prst="rect">
            <a:avLst/>
          </a:prstGeom>
          <a:noFill/>
        </p:spPr>
        <p:txBody>
          <a:bodyPr wrap="square" rtlCol="0" anchor="ctr">
            <a:spAutoFit/>
          </a:bodyPr>
          <a:lstStyle/>
          <a:p>
            <a:r>
              <a:rPr lang="en-US" altLang="ko-KR" sz="5400" dirty="0" smtClean="0">
                <a:solidFill>
                  <a:schemeClr val="bg1"/>
                </a:solidFill>
                <a:latin typeface="+mj-lt"/>
                <a:cs typeface="Arial" pitchFamily="34" charset="0"/>
              </a:rPr>
              <a:t>Code Lab</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40130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fade">
                                      <p:cBhvr>
                                        <p:cTn id="18" dur="500"/>
                                        <p:tgtEl>
                                          <p:spTgt spid="2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EACE2C-F0BB-4B26-BDA0-E1B66FC049A7}"/>
              </a:ext>
            </a:extLst>
          </p:cNvPr>
          <p:cNvSpPr txBox="1"/>
          <p:nvPr/>
        </p:nvSpPr>
        <p:spPr>
          <a:xfrm>
            <a:off x="6148614" y="2062890"/>
            <a:ext cx="6043386" cy="1569660"/>
          </a:xfrm>
          <a:prstGeom prst="rect">
            <a:avLst/>
          </a:prstGeom>
          <a:solidFill>
            <a:schemeClr val="tx1">
              <a:lumMod val="95000"/>
              <a:lumOff val="5000"/>
              <a:alpha val="46000"/>
            </a:schemeClr>
          </a:solidFill>
        </p:spPr>
        <p:txBody>
          <a:bodyPr wrap="square" rtlCol="0" anchor="ctr">
            <a:spAutoFit/>
          </a:bodyPr>
          <a:lstStyle/>
          <a:p>
            <a:pPr algn="r"/>
            <a:r>
              <a:rPr lang="en-ID" altLang="ko-KR" sz="4800" b="1" dirty="0" smtClean="0">
                <a:solidFill>
                  <a:schemeClr val="bg1"/>
                </a:solidFill>
                <a:latin typeface="+mj-lt"/>
                <a:cs typeface="Arial" pitchFamily="34" charset="0"/>
              </a:rPr>
              <a:t>Architecture Of IaaS</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4144874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2142698"/>
            <a:ext cx="12192000" cy="252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asil gambar untuk iaas"/>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1000"/>
                    </a14:imgEffect>
                  </a14:imgLayer>
                </a14:imgProps>
              </a:ext>
              <a:ext uri="{28A0092B-C50C-407E-A947-70E740481C1C}">
                <a14:useLocalDpi xmlns:a14="http://schemas.microsoft.com/office/drawing/2010/main" val="0"/>
              </a:ext>
            </a:extLst>
          </a:blip>
          <a:srcRect/>
          <a:stretch>
            <a:fillRect/>
          </a:stretch>
        </p:blipFill>
        <p:spPr bwMode="auto">
          <a:xfrm>
            <a:off x="7500060" y="1819347"/>
            <a:ext cx="4757307" cy="3171538"/>
          </a:xfrm>
          <a:prstGeom prst="rect">
            <a:avLst/>
          </a:prstGeom>
          <a:blipFill dpi="0" rotWithShape="1">
            <a:blip r:embed="rId4"/>
            <a:srcRect/>
            <a:tile tx="0" ty="0" sx="100000" sy="100000" flip="none" algn="tl"/>
          </a:blipFill>
          <a:effectLst>
            <a:softEdge rad="139700"/>
          </a:effectLst>
        </p:spPr>
      </p:pic>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t>Infrastructure as a Service</a:t>
            </a:r>
            <a:endParaRPr lang="en-US" dirty="0"/>
          </a:p>
        </p:txBody>
      </p:sp>
      <p:sp>
        <p:nvSpPr>
          <p:cNvPr id="34" name="Oval 33">
            <a:extLst>
              <a:ext uri="{FF2B5EF4-FFF2-40B4-BE49-F238E27FC236}">
                <a16:creationId xmlns:a16="http://schemas.microsoft.com/office/drawing/2014/main" id="{3278AD58-7DC1-4B17-B3A9-559B1A638803}"/>
              </a:ext>
            </a:extLst>
          </p:cNvPr>
          <p:cNvSpPr/>
          <p:nvPr/>
        </p:nvSpPr>
        <p:spPr>
          <a:xfrm>
            <a:off x="4177715" y="4443077"/>
            <a:ext cx="924396" cy="634244"/>
          </a:xfrm>
          <a:prstGeom prst="ellipse">
            <a:avLst/>
          </a:prstGeom>
          <a:solidFill>
            <a:srgbClr val="99FF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Freeform: Shape 42">
            <a:extLst>
              <a:ext uri="{FF2B5EF4-FFF2-40B4-BE49-F238E27FC236}">
                <a16:creationId xmlns:a16="http://schemas.microsoft.com/office/drawing/2014/main" id="{8B4FD139-01DD-43F7-8BCB-A48448DACA98}"/>
              </a:ext>
            </a:extLst>
          </p:cNvPr>
          <p:cNvSpPr/>
          <p:nvPr/>
        </p:nvSpPr>
        <p:spPr>
          <a:xfrm>
            <a:off x="760118" y="2367963"/>
            <a:ext cx="460177" cy="361950"/>
          </a:xfrm>
          <a:custGeom>
            <a:avLst/>
            <a:gdLst/>
            <a:ahLst/>
            <a:cxnLst/>
            <a:rect l="l" t="t" r="r" b="b"/>
            <a:pathLst>
              <a:path w="460177" h="361950">
                <a:moveTo>
                  <a:pt x="427435" y="0"/>
                </a:moveTo>
                <a:lnTo>
                  <a:pt x="460177" y="69056"/>
                </a:lnTo>
                <a:cubicBezTo>
                  <a:pt x="426839" y="80168"/>
                  <a:pt x="402928" y="95647"/>
                  <a:pt x="388442" y="115490"/>
                </a:cubicBezTo>
                <a:cubicBezTo>
                  <a:pt x="373956" y="135334"/>
                  <a:pt x="366316" y="161726"/>
                  <a:pt x="365522" y="194667"/>
                </a:cubicBezTo>
                <a:lnTo>
                  <a:pt x="446485" y="194667"/>
                </a:lnTo>
                <a:lnTo>
                  <a:pt x="446485" y="361950"/>
                </a:lnTo>
                <a:lnTo>
                  <a:pt x="279202" y="361950"/>
                </a:lnTo>
                <a:lnTo>
                  <a:pt x="279202" y="242292"/>
                </a:lnTo>
                <a:cubicBezTo>
                  <a:pt x="279202" y="193476"/>
                  <a:pt x="283468" y="155178"/>
                  <a:pt x="292001" y="127397"/>
                </a:cubicBezTo>
                <a:cubicBezTo>
                  <a:pt x="300534" y="99615"/>
                  <a:pt x="316409" y="74612"/>
                  <a:pt x="339626" y="52387"/>
                </a:cubicBezTo>
                <a:cubicBezTo>
                  <a:pt x="362843" y="30162"/>
                  <a:pt x="392113" y="12700"/>
                  <a:pt x="427435" y="0"/>
                </a:cubicBezTo>
                <a:close/>
                <a:moveTo>
                  <a:pt x="148233" y="0"/>
                </a:moveTo>
                <a:lnTo>
                  <a:pt x="180975" y="69056"/>
                </a:lnTo>
                <a:cubicBezTo>
                  <a:pt x="147638" y="80168"/>
                  <a:pt x="123726" y="95647"/>
                  <a:pt x="109240" y="115490"/>
                </a:cubicBezTo>
                <a:cubicBezTo>
                  <a:pt x="94754" y="135334"/>
                  <a:pt x="87114" y="161726"/>
                  <a:pt x="86321" y="194667"/>
                </a:cubicBezTo>
                <a:lnTo>
                  <a:pt x="167283" y="194667"/>
                </a:lnTo>
                <a:lnTo>
                  <a:pt x="167283" y="361950"/>
                </a:lnTo>
                <a:lnTo>
                  <a:pt x="0" y="361950"/>
                </a:lnTo>
                <a:lnTo>
                  <a:pt x="0" y="242292"/>
                </a:lnTo>
                <a:cubicBezTo>
                  <a:pt x="0" y="193873"/>
                  <a:pt x="4267" y="155674"/>
                  <a:pt x="12800" y="127694"/>
                </a:cubicBezTo>
                <a:cubicBezTo>
                  <a:pt x="21332" y="99714"/>
                  <a:pt x="37108" y="74612"/>
                  <a:pt x="60127" y="52387"/>
                </a:cubicBezTo>
                <a:cubicBezTo>
                  <a:pt x="83146" y="30162"/>
                  <a:pt x="112514" y="12700"/>
                  <a:pt x="1482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0D28494A-E051-4F2D-B848-9C448740377B}"/>
              </a:ext>
            </a:extLst>
          </p:cNvPr>
          <p:cNvSpPr/>
          <p:nvPr/>
        </p:nvSpPr>
        <p:spPr>
          <a:xfrm>
            <a:off x="6473817" y="4058367"/>
            <a:ext cx="460177" cy="361950"/>
          </a:xfrm>
          <a:custGeom>
            <a:avLst/>
            <a:gdLst/>
            <a:ahLst/>
            <a:cxnLst/>
            <a:rect l="l" t="t" r="r" b="b"/>
            <a:pathLst>
              <a:path w="460177" h="361950">
                <a:moveTo>
                  <a:pt x="292894" y="0"/>
                </a:moveTo>
                <a:lnTo>
                  <a:pt x="460177" y="0"/>
                </a:lnTo>
                <a:lnTo>
                  <a:pt x="460177" y="119657"/>
                </a:lnTo>
                <a:cubicBezTo>
                  <a:pt x="460177" y="168076"/>
                  <a:pt x="455911" y="206275"/>
                  <a:pt x="447378" y="234255"/>
                </a:cubicBezTo>
                <a:cubicBezTo>
                  <a:pt x="438845" y="262235"/>
                  <a:pt x="423069" y="287337"/>
                  <a:pt x="400050" y="309562"/>
                </a:cubicBezTo>
                <a:cubicBezTo>
                  <a:pt x="377032" y="331787"/>
                  <a:pt x="347663" y="349250"/>
                  <a:pt x="311944" y="361950"/>
                </a:cubicBezTo>
                <a:lnTo>
                  <a:pt x="279202" y="292893"/>
                </a:lnTo>
                <a:cubicBezTo>
                  <a:pt x="312539" y="281781"/>
                  <a:pt x="336451" y="266303"/>
                  <a:pt x="350937" y="246459"/>
                </a:cubicBezTo>
                <a:cubicBezTo>
                  <a:pt x="365423" y="226615"/>
                  <a:pt x="373063" y="200223"/>
                  <a:pt x="373857" y="167282"/>
                </a:cubicBezTo>
                <a:lnTo>
                  <a:pt x="292894" y="167282"/>
                </a:lnTo>
                <a:close/>
                <a:moveTo>
                  <a:pt x="13693" y="0"/>
                </a:moveTo>
                <a:lnTo>
                  <a:pt x="180975" y="0"/>
                </a:lnTo>
                <a:lnTo>
                  <a:pt x="180975" y="119657"/>
                </a:lnTo>
                <a:cubicBezTo>
                  <a:pt x="180975" y="168473"/>
                  <a:pt x="176709" y="206772"/>
                  <a:pt x="168176" y="234553"/>
                </a:cubicBezTo>
                <a:cubicBezTo>
                  <a:pt x="159643" y="262334"/>
                  <a:pt x="143768" y="287337"/>
                  <a:pt x="120551" y="309562"/>
                </a:cubicBezTo>
                <a:cubicBezTo>
                  <a:pt x="97334" y="331787"/>
                  <a:pt x="68064" y="349250"/>
                  <a:pt x="32743" y="361950"/>
                </a:cubicBezTo>
                <a:lnTo>
                  <a:pt x="0" y="292893"/>
                </a:lnTo>
                <a:cubicBezTo>
                  <a:pt x="33338" y="281781"/>
                  <a:pt x="57250" y="266303"/>
                  <a:pt x="71736" y="246459"/>
                </a:cubicBezTo>
                <a:cubicBezTo>
                  <a:pt x="86222" y="226615"/>
                  <a:pt x="93861" y="200223"/>
                  <a:pt x="94655" y="167282"/>
                </a:cubicBezTo>
                <a:lnTo>
                  <a:pt x="13693" y="1672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3654532" y="4436342"/>
            <a:ext cx="1987660" cy="1318980"/>
            <a:chOff x="3654532" y="4436342"/>
            <a:chExt cx="1987660" cy="1318980"/>
          </a:xfrm>
        </p:grpSpPr>
        <p:grpSp>
          <p:nvGrpSpPr>
            <p:cNvPr id="61" name="Group 60">
              <a:extLst>
                <a:ext uri="{FF2B5EF4-FFF2-40B4-BE49-F238E27FC236}">
                  <a16:creationId xmlns:a16="http://schemas.microsoft.com/office/drawing/2014/main" id="{40CCF425-9769-4B54-AEB3-5455F8173A74}"/>
                </a:ext>
              </a:extLst>
            </p:cNvPr>
            <p:cNvGrpSpPr/>
            <p:nvPr/>
          </p:nvGrpSpPr>
          <p:grpSpPr>
            <a:xfrm>
              <a:off x="3654532" y="5201324"/>
              <a:ext cx="1987660" cy="553998"/>
              <a:chOff x="2551705" y="4283314"/>
              <a:chExt cx="2357003" cy="553998"/>
            </a:xfrm>
          </p:grpSpPr>
          <p:sp>
            <p:nvSpPr>
              <p:cNvPr id="62" name="TextBox 61">
                <a:extLst>
                  <a:ext uri="{FF2B5EF4-FFF2-40B4-BE49-F238E27FC236}">
                    <a16:creationId xmlns:a16="http://schemas.microsoft.com/office/drawing/2014/main" id="{32C27278-5E3B-4F73-B2A8-6C8A1FCCF2F7}"/>
                  </a:ext>
                </a:extLst>
              </p:cNvPr>
              <p:cNvSpPr txBox="1"/>
              <p:nvPr/>
            </p:nvSpPr>
            <p:spPr>
              <a:xfrm>
                <a:off x="2551706" y="4560313"/>
                <a:ext cx="235700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63" name="TextBox 62">
                <a:extLst>
                  <a:ext uri="{FF2B5EF4-FFF2-40B4-BE49-F238E27FC236}">
                    <a16:creationId xmlns:a16="http://schemas.microsoft.com/office/drawing/2014/main" id="{75044AF9-74F1-41F6-B504-14C6D27D766E}"/>
                  </a:ext>
                </a:extLst>
              </p:cNvPr>
              <p:cNvSpPr txBox="1"/>
              <p:nvPr/>
            </p:nvSpPr>
            <p:spPr>
              <a:xfrm>
                <a:off x="2551705" y="4283314"/>
                <a:ext cx="2336966" cy="276999"/>
              </a:xfrm>
              <a:prstGeom prst="rect">
                <a:avLst/>
              </a:prstGeom>
              <a:solidFill>
                <a:srgbClr val="99FF99"/>
              </a:solidFill>
            </p:spPr>
            <p:txBody>
              <a:bodyPr wrap="square" rtlCol="0">
                <a:spAutoFit/>
              </a:bodyPr>
              <a:lstStyle/>
              <a:p>
                <a:pPr algn="ctr"/>
                <a:r>
                  <a:rPr lang="en-US" altLang="ko-KR" sz="1200" b="1" dirty="0" smtClean="0">
                    <a:solidFill>
                      <a:srgbClr val="90C221"/>
                    </a:solidFill>
                    <a:cs typeface="Arial" pitchFamily="34" charset="0"/>
                  </a:rPr>
                  <a:t>Flexibility Resource</a:t>
                </a:r>
                <a:endParaRPr lang="ko-KR" altLang="en-US" sz="1200" b="1" dirty="0">
                  <a:solidFill>
                    <a:srgbClr val="90C221"/>
                  </a:solidFill>
                  <a:cs typeface="Arial" pitchFamily="34" charset="0"/>
                </a:endParaRPr>
              </a:p>
            </p:txBody>
          </p:sp>
        </p:grpSp>
        <p:sp>
          <p:nvSpPr>
            <p:cNvPr id="67" name="Oval 66">
              <a:extLst>
                <a:ext uri="{FF2B5EF4-FFF2-40B4-BE49-F238E27FC236}">
                  <a16:creationId xmlns:a16="http://schemas.microsoft.com/office/drawing/2014/main" id="{D5E32051-5661-4E53-9578-2DA208CB9780}"/>
                </a:ext>
              </a:extLst>
            </p:cNvPr>
            <p:cNvSpPr/>
            <p:nvPr/>
          </p:nvSpPr>
          <p:spPr>
            <a:xfrm>
              <a:off x="4331240" y="4436342"/>
              <a:ext cx="634244" cy="634244"/>
            </a:xfrm>
            <a:prstGeom prst="ellipse">
              <a:avLst/>
            </a:prstGeom>
            <a:solidFill>
              <a:srgbClr val="90C22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6">
              <a:extLst>
                <a:ext uri="{FF2B5EF4-FFF2-40B4-BE49-F238E27FC236}">
                  <a16:creationId xmlns:a16="http://schemas.microsoft.com/office/drawing/2014/main" id="{FEA021CA-5672-4075-81D5-D56A906E9532}"/>
                </a:ext>
              </a:extLst>
            </p:cNvPr>
            <p:cNvSpPr/>
            <p:nvPr/>
          </p:nvSpPr>
          <p:spPr>
            <a:xfrm rot="2700000">
              <a:off x="4526219" y="4530040"/>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Oval 32">
            <a:extLst>
              <a:ext uri="{FF2B5EF4-FFF2-40B4-BE49-F238E27FC236}">
                <a16:creationId xmlns:a16="http://schemas.microsoft.com/office/drawing/2014/main" id="{3278AD58-7DC1-4B17-B3A9-559B1A638803}"/>
              </a:ext>
            </a:extLst>
          </p:cNvPr>
          <p:cNvSpPr/>
          <p:nvPr/>
        </p:nvSpPr>
        <p:spPr>
          <a:xfrm>
            <a:off x="1337482" y="4451290"/>
            <a:ext cx="924396" cy="63424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Oval 34">
            <a:extLst>
              <a:ext uri="{FF2B5EF4-FFF2-40B4-BE49-F238E27FC236}">
                <a16:creationId xmlns:a16="http://schemas.microsoft.com/office/drawing/2014/main" id="{3278AD58-7DC1-4B17-B3A9-559B1A638803}"/>
              </a:ext>
            </a:extLst>
          </p:cNvPr>
          <p:cNvSpPr/>
          <p:nvPr/>
        </p:nvSpPr>
        <p:spPr>
          <a:xfrm>
            <a:off x="7044207" y="4447120"/>
            <a:ext cx="924396" cy="634244"/>
          </a:xfrm>
          <a:prstGeom prst="ellipse">
            <a:avLst/>
          </a:prstGeom>
          <a:solidFill>
            <a:srgbClr val="FFF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 name="Group 2"/>
          <p:cNvGrpSpPr/>
          <p:nvPr/>
        </p:nvGrpSpPr>
        <p:grpSpPr>
          <a:xfrm>
            <a:off x="796489" y="4443342"/>
            <a:ext cx="1987661" cy="1311980"/>
            <a:chOff x="796489" y="4443342"/>
            <a:chExt cx="1987661" cy="1311980"/>
          </a:xfrm>
        </p:grpSpPr>
        <p:grpSp>
          <p:nvGrpSpPr>
            <p:cNvPr id="58" name="Group 57">
              <a:extLst>
                <a:ext uri="{FF2B5EF4-FFF2-40B4-BE49-F238E27FC236}">
                  <a16:creationId xmlns:a16="http://schemas.microsoft.com/office/drawing/2014/main" id="{964BE6C6-7FE5-4428-863D-B62DB8FF863D}"/>
                </a:ext>
              </a:extLst>
            </p:cNvPr>
            <p:cNvGrpSpPr/>
            <p:nvPr/>
          </p:nvGrpSpPr>
          <p:grpSpPr>
            <a:xfrm>
              <a:off x="796489" y="5201324"/>
              <a:ext cx="1987661" cy="553998"/>
              <a:chOff x="2551704" y="4283314"/>
              <a:chExt cx="2357004" cy="553998"/>
            </a:xfrm>
          </p:grpSpPr>
          <p:sp>
            <p:nvSpPr>
              <p:cNvPr id="59" name="TextBox 58">
                <a:extLst>
                  <a:ext uri="{FF2B5EF4-FFF2-40B4-BE49-F238E27FC236}">
                    <a16:creationId xmlns:a16="http://schemas.microsoft.com/office/drawing/2014/main" id="{236329A0-F528-4CA0-BF4A-1639AC730BB8}"/>
                  </a:ext>
                </a:extLst>
              </p:cNvPr>
              <p:cNvSpPr txBox="1"/>
              <p:nvPr/>
            </p:nvSpPr>
            <p:spPr>
              <a:xfrm>
                <a:off x="2551706" y="4560313"/>
                <a:ext cx="2357002" cy="276999"/>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CC8C19A7-9C24-47CF-B43C-C0F5AA1E12AE}"/>
                  </a:ext>
                </a:extLst>
              </p:cNvPr>
              <p:cNvSpPr txBox="1"/>
              <p:nvPr/>
            </p:nvSpPr>
            <p:spPr>
              <a:xfrm>
                <a:off x="2551704" y="4283314"/>
                <a:ext cx="2336966" cy="276999"/>
              </a:xfrm>
              <a:prstGeom prst="rect">
                <a:avLst/>
              </a:prstGeom>
              <a:solidFill>
                <a:schemeClr val="accent6">
                  <a:lumMod val="20000"/>
                  <a:lumOff val="80000"/>
                </a:schemeClr>
              </a:solidFill>
            </p:spPr>
            <p:txBody>
              <a:bodyPr wrap="square" rtlCol="0">
                <a:spAutoFit/>
              </a:bodyPr>
              <a:lstStyle/>
              <a:p>
                <a:pPr algn="ctr"/>
                <a:r>
                  <a:rPr lang="en-ID" altLang="ko-KR" sz="1200" b="1" dirty="0" smtClean="0">
                    <a:solidFill>
                      <a:schemeClr val="accent2"/>
                    </a:solidFill>
                    <a:cs typeface="Arial" pitchFamily="34" charset="0"/>
                  </a:rPr>
                  <a:t>Cheaper</a:t>
                </a:r>
                <a:endParaRPr lang="ko-KR" altLang="en-US" sz="1200" b="1" dirty="0">
                  <a:solidFill>
                    <a:schemeClr val="accent2"/>
                  </a:solidFill>
                  <a:cs typeface="Arial" pitchFamily="34" charset="0"/>
                </a:endParaRPr>
              </a:p>
            </p:txBody>
          </p:sp>
        </p:grpSp>
        <p:sp>
          <p:nvSpPr>
            <p:cNvPr id="71" name="Oval 70">
              <a:extLst>
                <a:ext uri="{FF2B5EF4-FFF2-40B4-BE49-F238E27FC236}">
                  <a16:creationId xmlns:a16="http://schemas.microsoft.com/office/drawing/2014/main" id="{3278AD58-7DC1-4B17-B3A9-559B1A638803}"/>
                </a:ext>
              </a:extLst>
            </p:cNvPr>
            <p:cNvSpPr/>
            <p:nvPr/>
          </p:nvSpPr>
          <p:spPr>
            <a:xfrm>
              <a:off x="1473197" y="4443342"/>
              <a:ext cx="634244" cy="6342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Rectangle 9">
              <a:extLst>
                <a:ext uri="{FF2B5EF4-FFF2-40B4-BE49-F238E27FC236}">
                  <a16:creationId xmlns:a16="http://schemas.microsoft.com/office/drawing/2014/main" id="{55B6A77C-03EC-41A5-B1D6-C0D0ECFC1605}"/>
                </a:ext>
              </a:extLst>
            </p:cNvPr>
            <p:cNvSpPr/>
            <p:nvPr/>
          </p:nvSpPr>
          <p:spPr>
            <a:xfrm>
              <a:off x="1623619" y="4583055"/>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6" name="Oval 35">
            <a:extLst>
              <a:ext uri="{FF2B5EF4-FFF2-40B4-BE49-F238E27FC236}">
                <a16:creationId xmlns:a16="http://schemas.microsoft.com/office/drawing/2014/main" id="{3278AD58-7DC1-4B17-B3A9-559B1A638803}"/>
              </a:ext>
            </a:extLst>
          </p:cNvPr>
          <p:cNvSpPr/>
          <p:nvPr/>
        </p:nvSpPr>
        <p:spPr>
          <a:xfrm>
            <a:off x="9900332" y="4451290"/>
            <a:ext cx="924396" cy="634244"/>
          </a:xfrm>
          <a:prstGeom prst="ellipse">
            <a:avLst/>
          </a:prstGeom>
          <a:solidFill>
            <a:srgbClr val="FF7C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TextBox 77">
            <a:extLst>
              <a:ext uri="{FF2B5EF4-FFF2-40B4-BE49-F238E27FC236}">
                <a16:creationId xmlns:a16="http://schemas.microsoft.com/office/drawing/2014/main" id="{90F813EB-8A10-4110-99A1-8E857D306504}"/>
              </a:ext>
            </a:extLst>
          </p:cNvPr>
          <p:cNvSpPr txBox="1"/>
          <p:nvPr/>
        </p:nvSpPr>
        <p:spPr>
          <a:xfrm>
            <a:off x="514379" y="1312094"/>
            <a:ext cx="10363200" cy="369332"/>
          </a:xfrm>
          <a:prstGeom prst="rect">
            <a:avLst/>
          </a:prstGeom>
          <a:noFill/>
        </p:spPr>
        <p:txBody>
          <a:bodyPr wrap="square" rtlCol="0">
            <a:spAutoFit/>
          </a:bodyPr>
          <a:lstStyle/>
          <a:p>
            <a:pPr algn="ctr"/>
            <a:r>
              <a:rPr lang="sv-SE" dirty="0"/>
              <a:t> </a:t>
            </a:r>
            <a:r>
              <a:rPr lang="en-ID" dirty="0" err="1" smtClean="0"/>
              <a:t>Adventage</a:t>
            </a:r>
            <a:endParaRPr lang="ko-KR" altLang="en-US" sz="1200" dirty="0">
              <a:solidFill>
                <a:schemeClr val="tx1">
                  <a:lumMod val="75000"/>
                  <a:lumOff val="25000"/>
                </a:schemeClr>
              </a:solidFill>
              <a:cs typeface="Arial" pitchFamily="34" charset="0"/>
            </a:endParaRPr>
          </a:p>
        </p:txBody>
      </p:sp>
      <p:grpSp>
        <p:nvGrpSpPr>
          <p:cNvPr id="6" name="Group 5"/>
          <p:cNvGrpSpPr/>
          <p:nvPr/>
        </p:nvGrpSpPr>
        <p:grpSpPr>
          <a:xfrm>
            <a:off x="6512575" y="4436342"/>
            <a:ext cx="1987660" cy="1318980"/>
            <a:chOff x="6512575" y="4436342"/>
            <a:chExt cx="1987660" cy="1318980"/>
          </a:xfrm>
        </p:grpSpPr>
        <p:grpSp>
          <p:nvGrpSpPr>
            <p:cNvPr id="68" name="Group 67">
              <a:extLst>
                <a:ext uri="{FF2B5EF4-FFF2-40B4-BE49-F238E27FC236}">
                  <a16:creationId xmlns:a16="http://schemas.microsoft.com/office/drawing/2014/main" id="{3DB6B697-39E9-4823-9538-E04F06C69FC9}"/>
                </a:ext>
              </a:extLst>
            </p:cNvPr>
            <p:cNvGrpSpPr/>
            <p:nvPr/>
          </p:nvGrpSpPr>
          <p:grpSpPr>
            <a:xfrm>
              <a:off x="6512575" y="5201324"/>
              <a:ext cx="1987660" cy="553998"/>
              <a:chOff x="2551705" y="4283314"/>
              <a:chExt cx="2357003" cy="553998"/>
            </a:xfrm>
          </p:grpSpPr>
          <p:sp>
            <p:nvSpPr>
              <p:cNvPr id="69" name="TextBox 68">
                <a:extLst>
                  <a:ext uri="{FF2B5EF4-FFF2-40B4-BE49-F238E27FC236}">
                    <a16:creationId xmlns:a16="http://schemas.microsoft.com/office/drawing/2014/main" id="{EB9D9CA3-DE3A-42E9-AD46-E3305AC462BE}"/>
                  </a:ext>
                </a:extLst>
              </p:cNvPr>
              <p:cNvSpPr txBox="1"/>
              <p:nvPr/>
            </p:nvSpPr>
            <p:spPr>
              <a:xfrm>
                <a:off x="2551706" y="4560313"/>
                <a:ext cx="235700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252F004-F67C-4306-A492-3AC757B38070}"/>
                  </a:ext>
                </a:extLst>
              </p:cNvPr>
              <p:cNvSpPr txBox="1"/>
              <p:nvPr/>
            </p:nvSpPr>
            <p:spPr>
              <a:xfrm>
                <a:off x="2551705" y="4283314"/>
                <a:ext cx="2336966" cy="276999"/>
              </a:xfrm>
              <a:prstGeom prst="rect">
                <a:avLst/>
              </a:prstGeom>
              <a:solidFill>
                <a:srgbClr val="FFFF66"/>
              </a:solidFill>
            </p:spPr>
            <p:txBody>
              <a:bodyPr wrap="square" rtlCol="0">
                <a:spAutoFit/>
              </a:bodyPr>
              <a:lstStyle/>
              <a:p>
                <a:pPr algn="ctr"/>
                <a:r>
                  <a:rPr lang="en-ID" altLang="ko-KR" sz="1200" b="1" dirty="0">
                    <a:solidFill>
                      <a:srgbClr val="FBA200"/>
                    </a:solidFill>
                    <a:cs typeface="Arial" pitchFamily="34" charset="0"/>
                  </a:rPr>
                  <a:t>Secure Device</a:t>
                </a:r>
                <a:endParaRPr lang="ko-KR" altLang="en-US" sz="1200" b="1" dirty="0">
                  <a:solidFill>
                    <a:srgbClr val="FBA200"/>
                  </a:solidFill>
                  <a:cs typeface="Arial" pitchFamily="34" charset="0"/>
                </a:endParaRPr>
              </a:p>
            </p:txBody>
          </p:sp>
        </p:grpSp>
        <p:sp>
          <p:nvSpPr>
            <p:cNvPr id="72" name="Oval 71">
              <a:extLst>
                <a:ext uri="{FF2B5EF4-FFF2-40B4-BE49-F238E27FC236}">
                  <a16:creationId xmlns:a16="http://schemas.microsoft.com/office/drawing/2014/main" id="{D5EB7081-9FAB-4694-A43C-6E3858B517FA}"/>
                </a:ext>
              </a:extLst>
            </p:cNvPr>
            <p:cNvSpPr/>
            <p:nvPr/>
          </p:nvSpPr>
          <p:spPr>
            <a:xfrm>
              <a:off x="7189283" y="4436342"/>
              <a:ext cx="634244" cy="634244"/>
            </a:xfrm>
            <a:prstGeom prst="ellipse">
              <a:avLst/>
            </a:prstGeom>
            <a:solidFill>
              <a:srgbClr val="FBA2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Freeform 20">
              <a:extLst>
                <a:ext uri="{FF2B5EF4-FFF2-40B4-BE49-F238E27FC236}">
                  <a16:creationId xmlns:a16="http://schemas.microsoft.com/office/drawing/2014/main" id="{E674EC10-6DF4-4D79-8C68-8E0E302F4814}"/>
                </a:ext>
              </a:extLst>
            </p:cNvPr>
            <p:cNvSpPr/>
            <p:nvPr/>
          </p:nvSpPr>
          <p:spPr>
            <a:xfrm>
              <a:off x="7345623" y="4595670"/>
              <a:ext cx="331527" cy="3875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7" name="Group 6"/>
          <p:cNvGrpSpPr/>
          <p:nvPr/>
        </p:nvGrpSpPr>
        <p:grpSpPr>
          <a:xfrm>
            <a:off x="9089409" y="4444734"/>
            <a:ext cx="2553715" cy="1310588"/>
            <a:chOff x="9089409" y="4444734"/>
            <a:chExt cx="2553715" cy="1310588"/>
          </a:xfrm>
        </p:grpSpPr>
        <p:grpSp>
          <p:nvGrpSpPr>
            <p:cNvPr id="64" name="Group 63">
              <a:extLst>
                <a:ext uri="{FF2B5EF4-FFF2-40B4-BE49-F238E27FC236}">
                  <a16:creationId xmlns:a16="http://schemas.microsoft.com/office/drawing/2014/main" id="{81065512-C826-48E6-B24C-71AF2AB8EC88}"/>
                </a:ext>
              </a:extLst>
            </p:cNvPr>
            <p:cNvGrpSpPr/>
            <p:nvPr/>
          </p:nvGrpSpPr>
          <p:grpSpPr>
            <a:xfrm>
              <a:off x="9089409" y="5201325"/>
              <a:ext cx="2553715" cy="553997"/>
              <a:chOff x="2287956" y="4283315"/>
              <a:chExt cx="2600717" cy="553997"/>
            </a:xfrm>
          </p:grpSpPr>
          <p:sp>
            <p:nvSpPr>
              <p:cNvPr id="65" name="TextBox 64">
                <a:extLst>
                  <a:ext uri="{FF2B5EF4-FFF2-40B4-BE49-F238E27FC236}">
                    <a16:creationId xmlns:a16="http://schemas.microsoft.com/office/drawing/2014/main" id="{1DACF3D3-C778-4498-B08D-3BC886E5D94A}"/>
                  </a:ext>
                </a:extLst>
              </p:cNvPr>
              <p:cNvSpPr txBox="1"/>
              <p:nvPr/>
            </p:nvSpPr>
            <p:spPr>
              <a:xfrm>
                <a:off x="2407960" y="4560313"/>
                <a:ext cx="235700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66" name="TextBox 65">
                <a:extLst>
                  <a:ext uri="{FF2B5EF4-FFF2-40B4-BE49-F238E27FC236}">
                    <a16:creationId xmlns:a16="http://schemas.microsoft.com/office/drawing/2014/main" id="{6AAAB28A-516E-4A82-9D78-16CBC1E4C6BE}"/>
                  </a:ext>
                </a:extLst>
              </p:cNvPr>
              <p:cNvSpPr txBox="1"/>
              <p:nvPr/>
            </p:nvSpPr>
            <p:spPr>
              <a:xfrm>
                <a:off x="2287956" y="4283315"/>
                <a:ext cx="2600717" cy="276999"/>
              </a:xfrm>
              <a:prstGeom prst="rect">
                <a:avLst/>
              </a:prstGeom>
              <a:solidFill>
                <a:srgbClr val="FF7C80"/>
              </a:solidFill>
            </p:spPr>
            <p:txBody>
              <a:bodyPr wrap="square" rtlCol="0">
                <a:spAutoFit/>
              </a:bodyPr>
              <a:lstStyle/>
              <a:p>
                <a:pPr algn="ctr"/>
                <a:r>
                  <a:rPr lang="en-US" altLang="ko-KR" sz="1200" b="1" dirty="0" smtClean="0">
                    <a:solidFill>
                      <a:srgbClr val="F14B39"/>
                    </a:solidFill>
                    <a:cs typeface="Arial" pitchFamily="34" charset="0"/>
                  </a:rPr>
                  <a:t>Flexibility Security</a:t>
                </a:r>
                <a:endParaRPr lang="ko-KR" altLang="en-US" sz="1200" b="1" dirty="0">
                  <a:solidFill>
                    <a:srgbClr val="F14B39"/>
                  </a:solidFill>
                  <a:cs typeface="Arial" pitchFamily="34" charset="0"/>
                </a:endParaRPr>
              </a:p>
            </p:txBody>
          </p:sp>
        </p:grpSp>
        <p:sp>
          <p:nvSpPr>
            <p:cNvPr id="73" name="Oval 72">
              <a:extLst>
                <a:ext uri="{FF2B5EF4-FFF2-40B4-BE49-F238E27FC236}">
                  <a16:creationId xmlns:a16="http://schemas.microsoft.com/office/drawing/2014/main" id="{6CB0FA2F-4491-4474-AFA3-80B0D245C5FE}"/>
                </a:ext>
              </a:extLst>
            </p:cNvPr>
            <p:cNvSpPr/>
            <p:nvPr/>
          </p:nvSpPr>
          <p:spPr>
            <a:xfrm>
              <a:off x="10047326" y="4444734"/>
              <a:ext cx="634244" cy="634244"/>
            </a:xfrm>
            <a:prstGeom prst="ellipse">
              <a:avLst/>
            </a:prstGeom>
            <a:solidFill>
              <a:srgbClr val="F14B3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Block Arc 25">
              <a:extLst>
                <a:ext uri="{FF2B5EF4-FFF2-40B4-BE49-F238E27FC236}">
                  <a16:creationId xmlns:a16="http://schemas.microsoft.com/office/drawing/2014/main" id="{5F7FD4D6-1C06-4ABB-98F4-AC79D3C6A6D8}"/>
                </a:ext>
              </a:extLst>
            </p:cNvPr>
            <p:cNvSpPr/>
            <p:nvPr/>
          </p:nvSpPr>
          <p:spPr>
            <a:xfrm>
              <a:off x="10226909" y="4562990"/>
              <a:ext cx="275073" cy="382883"/>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8" name="TextBox 7"/>
          <p:cNvSpPr txBox="1"/>
          <p:nvPr/>
        </p:nvSpPr>
        <p:spPr>
          <a:xfrm>
            <a:off x="1337482" y="2658399"/>
            <a:ext cx="5000620" cy="1631216"/>
          </a:xfrm>
          <a:prstGeom prst="rect">
            <a:avLst/>
          </a:prstGeom>
          <a:noFill/>
        </p:spPr>
        <p:txBody>
          <a:bodyPr wrap="square" rtlCol="0">
            <a:spAutoFit/>
          </a:bodyPr>
          <a:lstStyle/>
          <a:p>
            <a:pPr algn="just"/>
            <a:r>
              <a:rPr lang="en-ID" sz="2000" dirty="0" smtClean="0">
                <a:solidFill>
                  <a:schemeClr val="bg1"/>
                </a:solidFill>
              </a:rPr>
              <a:t>If we compare between using IaaS than buy PC Server by </a:t>
            </a:r>
            <a:r>
              <a:rPr lang="en-ID" sz="2000" dirty="0" err="1" smtClean="0">
                <a:solidFill>
                  <a:schemeClr val="bg1"/>
                </a:solidFill>
              </a:rPr>
              <a:t>ourself</a:t>
            </a:r>
            <a:r>
              <a:rPr lang="en-ID" sz="2000" dirty="0">
                <a:solidFill>
                  <a:schemeClr val="bg1"/>
                </a:solidFill>
              </a:rPr>
              <a:t> </a:t>
            </a:r>
            <a:r>
              <a:rPr lang="en-ID" sz="2000" dirty="0" smtClean="0">
                <a:solidFill>
                  <a:schemeClr val="bg1"/>
                </a:solidFill>
              </a:rPr>
              <a:t>we can get a </a:t>
            </a:r>
            <a:r>
              <a:rPr lang="en-ID" sz="2000" dirty="0" err="1" smtClean="0">
                <a:solidFill>
                  <a:schemeClr val="bg1"/>
                </a:solidFill>
              </a:rPr>
              <a:t>cheapier</a:t>
            </a:r>
            <a:r>
              <a:rPr lang="en-ID" sz="2000" dirty="0" smtClean="0">
                <a:solidFill>
                  <a:schemeClr val="bg1"/>
                </a:solidFill>
              </a:rPr>
              <a:t> cost when using IaaS. Because device of PC Server have </a:t>
            </a:r>
            <a:r>
              <a:rPr lang="en-ID" sz="2000" dirty="0" err="1" smtClean="0">
                <a:solidFill>
                  <a:schemeClr val="bg1"/>
                </a:solidFill>
              </a:rPr>
              <a:t>ussualy</a:t>
            </a:r>
            <a:r>
              <a:rPr lang="en-ID" sz="2000" dirty="0" smtClean="0">
                <a:solidFill>
                  <a:schemeClr val="bg1"/>
                </a:solidFill>
              </a:rPr>
              <a:t> have a high price.</a:t>
            </a:r>
            <a:endParaRPr lang="en-US" sz="2000" dirty="0">
              <a:solidFill>
                <a:schemeClr val="bg1"/>
              </a:solidFill>
            </a:endParaRPr>
          </a:p>
        </p:txBody>
      </p:sp>
      <p:sp>
        <p:nvSpPr>
          <p:cNvPr id="41" name="TextBox 40"/>
          <p:cNvSpPr txBox="1"/>
          <p:nvPr/>
        </p:nvSpPr>
        <p:spPr>
          <a:xfrm>
            <a:off x="1358318" y="2763213"/>
            <a:ext cx="5000620" cy="1323439"/>
          </a:xfrm>
          <a:prstGeom prst="rect">
            <a:avLst/>
          </a:prstGeom>
          <a:noFill/>
        </p:spPr>
        <p:txBody>
          <a:bodyPr wrap="square" rtlCol="0">
            <a:spAutoFit/>
          </a:bodyPr>
          <a:lstStyle/>
          <a:p>
            <a:pPr algn="just"/>
            <a:r>
              <a:rPr lang="en-ID" sz="2000" dirty="0" smtClean="0">
                <a:solidFill>
                  <a:schemeClr val="bg1"/>
                </a:solidFill>
              </a:rPr>
              <a:t>We can custom specification of our server anytime and we can make a schedule who make server more flexible for high or low performance.</a:t>
            </a:r>
            <a:endParaRPr lang="en-US" sz="2000" dirty="0">
              <a:solidFill>
                <a:schemeClr val="bg1"/>
              </a:solidFill>
            </a:endParaRPr>
          </a:p>
        </p:txBody>
      </p:sp>
      <p:sp>
        <p:nvSpPr>
          <p:cNvPr id="42" name="TextBox 41"/>
          <p:cNvSpPr txBox="1"/>
          <p:nvPr/>
        </p:nvSpPr>
        <p:spPr>
          <a:xfrm>
            <a:off x="1358318" y="2893624"/>
            <a:ext cx="5000620" cy="1015663"/>
          </a:xfrm>
          <a:prstGeom prst="rect">
            <a:avLst/>
          </a:prstGeom>
          <a:noFill/>
        </p:spPr>
        <p:txBody>
          <a:bodyPr wrap="square" rtlCol="0">
            <a:spAutoFit/>
          </a:bodyPr>
          <a:lstStyle/>
          <a:p>
            <a:pPr algn="just"/>
            <a:r>
              <a:rPr lang="en-ID" sz="2000" dirty="0" smtClean="0">
                <a:solidFill>
                  <a:schemeClr val="bg1"/>
                </a:solidFill>
              </a:rPr>
              <a:t>Generally IaaS have a default setting for security, but we can make another setting inside our server from OS setting.</a:t>
            </a:r>
            <a:endParaRPr lang="en-US" sz="2000" dirty="0">
              <a:solidFill>
                <a:schemeClr val="bg1"/>
              </a:solidFill>
            </a:endParaRPr>
          </a:p>
        </p:txBody>
      </p:sp>
      <p:sp>
        <p:nvSpPr>
          <p:cNvPr id="44" name="TextBox 43"/>
          <p:cNvSpPr txBox="1"/>
          <p:nvPr/>
        </p:nvSpPr>
        <p:spPr>
          <a:xfrm>
            <a:off x="1306490" y="2810772"/>
            <a:ext cx="5000620" cy="1323439"/>
          </a:xfrm>
          <a:prstGeom prst="rect">
            <a:avLst/>
          </a:prstGeom>
          <a:noFill/>
        </p:spPr>
        <p:txBody>
          <a:bodyPr wrap="square" rtlCol="0">
            <a:spAutoFit/>
          </a:bodyPr>
          <a:lstStyle/>
          <a:p>
            <a:pPr algn="just"/>
            <a:r>
              <a:rPr lang="en-ID" sz="2000" dirty="0" smtClean="0">
                <a:solidFill>
                  <a:schemeClr val="bg1"/>
                </a:solidFill>
              </a:rPr>
              <a:t>With IaaS we can free from anxiety if sometime our server meet the disaster, because with IaaS we can set backup in some data </a:t>
            </a:r>
            <a:r>
              <a:rPr lang="en-ID" sz="2000" dirty="0" err="1" smtClean="0">
                <a:solidFill>
                  <a:schemeClr val="bg1"/>
                </a:solidFill>
              </a:rPr>
              <a:t>center</a:t>
            </a:r>
            <a:r>
              <a:rPr lang="en-ID" sz="2000" dirty="0" smtClean="0">
                <a:solidFill>
                  <a:schemeClr val="bg1"/>
                </a:solidFill>
              </a:rPr>
              <a:t>.</a:t>
            </a:r>
            <a:endParaRPr lang="en-US" sz="2000" dirty="0">
              <a:solidFill>
                <a:schemeClr val="bg1"/>
              </a:solidFill>
            </a:endParaRPr>
          </a:p>
        </p:txBody>
      </p:sp>
    </p:spTree>
    <p:extLst>
      <p:ext uri="{BB962C8B-B14F-4D97-AF65-F5344CB8AC3E}">
        <p14:creationId xmlns:p14="http://schemas.microsoft.com/office/powerpoint/2010/main" val="408739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xit" presetSubtype="0" fill="hold" grpId="1"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33"/>
                                        </p:tgtEl>
                                      </p:cBhvr>
                                    </p:animEffect>
                                    <p:set>
                                      <p:cBhvr>
                                        <p:cTn id="42" dur="1" fill="hold">
                                          <p:stCondLst>
                                            <p:cond delay="499"/>
                                          </p:stCondLst>
                                        </p:cTn>
                                        <p:tgtEl>
                                          <p:spTgt spid="33"/>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xit" presetSubtype="0" fill="hold" grpId="1" nodeType="withEffect">
                                  <p:stCondLst>
                                    <p:cond delay="0"/>
                                  </p:stCondLst>
                                  <p:childTnLst>
                                    <p:animEffect transition="out" filter="fade">
                                      <p:cBhvr>
                                        <p:cTn id="52" dur="500"/>
                                        <p:tgtEl>
                                          <p:spTgt spid="34"/>
                                        </p:tgtEl>
                                      </p:cBhvr>
                                    </p:animEffect>
                                    <p:set>
                                      <p:cBhvr>
                                        <p:cTn id="53" dur="1" fill="hold">
                                          <p:stCondLst>
                                            <p:cond delay="499"/>
                                          </p:stCondLst>
                                        </p:cTn>
                                        <p:tgtEl>
                                          <p:spTgt spid="3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1"/>
                                        </p:tgtEl>
                                      </p:cBhvr>
                                    </p:animEffect>
                                    <p:set>
                                      <p:cBhvr>
                                        <p:cTn id="56" dur="1" fill="hold">
                                          <p:stCondLst>
                                            <p:cond delay="499"/>
                                          </p:stCondLst>
                                        </p:cTn>
                                        <p:tgtEl>
                                          <p:spTgt spid="41"/>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xit" presetSubtype="0" fill="hold" grpId="1" nodeType="withEffect">
                                  <p:stCondLst>
                                    <p:cond delay="0"/>
                                  </p:stCondLst>
                                  <p:childTnLst>
                                    <p:animEffect transition="out" filter="fade">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44"/>
                                        </p:tgtEl>
                                      </p:cBhvr>
                                    </p:animEffect>
                                    <p:set>
                                      <p:cBhvr>
                                        <p:cTn id="70" dur="1" fill="hold">
                                          <p:stCondLst>
                                            <p:cond delay="499"/>
                                          </p:stCondLst>
                                        </p:cTn>
                                        <p:tgtEl>
                                          <p:spTgt spid="44"/>
                                        </p:tgtEl>
                                        <p:attrNameLst>
                                          <p:attrName>style.visibility</p:attrName>
                                        </p:attrNameLst>
                                      </p:cBhvr>
                                      <p:to>
                                        <p:strVal val="hidden"/>
                                      </p:to>
                                    </p:se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3" grpId="0" animBg="1"/>
      <p:bldP spid="33" grpId="1" animBg="1"/>
      <p:bldP spid="35" grpId="0" animBg="1"/>
      <p:bldP spid="35" grpId="1" animBg="1"/>
      <p:bldP spid="36" grpId="0" animBg="1"/>
      <p:bldP spid="8" grpId="0"/>
      <p:bldP spid="8" grpId="1"/>
      <p:bldP spid="41" grpId="0"/>
      <p:bldP spid="41" grpId="1"/>
      <p:bldP spid="42" grpId="0"/>
      <p:bldP spid="44" grpId="0"/>
      <p:bldP spid="44" grpId="1"/>
    </p:bld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4437</TotalTime>
  <Words>580</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12</vt:i4>
      </vt:variant>
    </vt:vector>
  </HeadingPairs>
  <TitlesOfParts>
    <vt:vector size="17" baseType="lpstr">
      <vt:lpstr>Arial</vt:lpstr>
      <vt:lpstr>Arial Unicode MS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Windows User</cp:lastModifiedBy>
  <cp:revision>221</cp:revision>
  <dcterms:created xsi:type="dcterms:W3CDTF">2019-01-14T06:35:35Z</dcterms:created>
  <dcterms:modified xsi:type="dcterms:W3CDTF">2020-02-24T15:04:06Z</dcterms:modified>
</cp:coreProperties>
</file>