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notesSlides/notesSlide7.xml" ContentType="application/vnd.openxmlformats-officedocument.presentationml.notesSlide+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ubao" panose="020B0604020202020204" charset="0"/>
      <p:regular r:id="rId19"/>
    </p:embeddedFont>
    <p:embeddedFont>
      <p:font typeface="Glacial Indifference" panose="020B0604020202020204" charset="0"/>
      <p:regular r:id="rId20"/>
    </p:embeddedFont>
    <p:embeddedFont>
      <p:font typeface="Glacial Indifference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7481" autoAdjust="0"/>
  </p:normalViewPr>
  <p:slideViewPr>
    <p:cSldViewPr>
      <p:cViewPr>
        <p:scale>
          <a:sx n="50" d="100"/>
          <a:sy n="50" d="100"/>
        </p:scale>
        <p:origin x="974" y="2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Indonesia approaches its 2024 presidential elections, the political scene is dominated by three main candidate pairs: Anies-Muhaimin, Prabowo-Gibran, and Ganjar-Mahfud. </a:t>
            </a:r>
          </a:p>
          <a:p>
            <a:endParaRPr lang="en-US"/>
          </a:p>
          <a:p>
            <a:r>
              <a:rPr lang="en-US"/>
              <a:t>And in the recent months these candidates have become focal points in public discourse, sparking widespread conversations across social media platforms and online news portals.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Among the 3 candidate pairs, Prabowo-Gibran is particularly notable, as underscored by their high electability in CSIS surveys. This has sparked intensified discussions in both public and media domains, driving our project's focus towards sentiment analysis, especially on Twitter (X') and online news portals.</a:t>
            </a:r>
          </a:p>
          <a:p>
            <a:endParaRPr lang="en-US"/>
          </a:p>
          <a:p>
            <a:r>
              <a:rPr lang="en-US"/>
              <a:t>Our project aims to comprehensively analyze public sentiment and reactions towards the Prabowo-Gibran candidacy. By leveraging the immediacy  informations of Twitter and the comprehensive analysis available through online news portals, we intend to provide a nuanced understanding of the electorate's perceptions of this leading pair. This approach will enable us to capture the essence of the nation's political pulse as we approach the elections.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0460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2183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8807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9708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0" y="-704850"/>
            <a:ext cx="18288000" cy="1756520"/>
            <a:chOff x="0" y="0"/>
            <a:chExt cx="4816593" cy="462622"/>
          </a:xfrm>
        </p:grpSpPr>
        <p:sp>
          <p:nvSpPr>
            <p:cNvPr id="3" name="Freeform 3"/>
            <p:cNvSpPr/>
            <p:nvPr/>
          </p:nvSpPr>
          <p:spPr>
            <a:xfrm>
              <a:off x="0" y="0"/>
              <a:ext cx="4816592" cy="462622"/>
            </a:xfrm>
            <a:custGeom>
              <a:avLst/>
              <a:gdLst/>
              <a:ahLst/>
              <a:cxnLst/>
              <a:rect l="l" t="t" r="r" b="b"/>
              <a:pathLst>
                <a:path w="4816592" h="462622">
                  <a:moveTo>
                    <a:pt x="0" y="0"/>
                  </a:moveTo>
                  <a:lnTo>
                    <a:pt x="4816592" y="0"/>
                  </a:lnTo>
                  <a:lnTo>
                    <a:pt x="4816592" y="462622"/>
                  </a:lnTo>
                  <a:lnTo>
                    <a:pt x="0" y="462622"/>
                  </a:lnTo>
                  <a:close/>
                </a:path>
              </a:pathLst>
            </a:custGeom>
            <a:solidFill>
              <a:srgbClr val="000000"/>
            </a:solidFill>
          </p:spPr>
        </p:sp>
        <p:sp>
          <p:nvSpPr>
            <p:cNvPr id="4" name="TextBox 4"/>
            <p:cNvSpPr txBox="1"/>
            <p:nvPr/>
          </p:nvSpPr>
          <p:spPr>
            <a:xfrm>
              <a:off x="0" y="-38100"/>
              <a:ext cx="4816593" cy="50072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0" y="9223340"/>
            <a:ext cx="18288000" cy="1756520"/>
            <a:chOff x="0" y="0"/>
            <a:chExt cx="4816593" cy="462622"/>
          </a:xfrm>
        </p:grpSpPr>
        <p:sp>
          <p:nvSpPr>
            <p:cNvPr id="6" name="Freeform 6"/>
            <p:cNvSpPr/>
            <p:nvPr/>
          </p:nvSpPr>
          <p:spPr>
            <a:xfrm>
              <a:off x="0" y="0"/>
              <a:ext cx="4816592" cy="462622"/>
            </a:xfrm>
            <a:custGeom>
              <a:avLst/>
              <a:gdLst/>
              <a:ahLst/>
              <a:cxnLst/>
              <a:rect l="l" t="t" r="r" b="b"/>
              <a:pathLst>
                <a:path w="4816592" h="462622">
                  <a:moveTo>
                    <a:pt x="0" y="0"/>
                  </a:moveTo>
                  <a:lnTo>
                    <a:pt x="4816592" y="0"/>
                  </a:lnTo>
                  <a:lnTo>
                    <a:pt x="4816592" y="462622"/>
                  </a:lnTo>
                  <a:lnTo>
                    <a:pt x="0" y="462622"/>
                  </a:lnTo>
                  <a:close/>
                </a:path>
              </a:pathLst>
            </a:custGeom>
            <a:solidFill>
              <a:srgbClr val="000000"/>
            </a:solidFill>
          </p:spPr>
        </p:sp>
        <p:sp>
          <p:nvSpPr>
            <p:cNvPr id="7" name="TextBox 7"/>
            <p:cNvSpPr txBox="1"/>
            <p:nvPr/>
          </p:nvSpPr>
          <p:spPr>
            <a:xfrm>
              <a:off x="0" y="-38100"/>
              <a:ext cx="4816593" cy="50072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0" y="1155974"/>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1" name="Group 11"/>
          <p:cNvGrpSpPr/>
          <p:nvPr/>
        </p:nvGrpSpPr>
        <p:grpSpPr>
          <a:xfrm>
            <a:off x="0" y="1537170"/>
            <a:ext cx="18288000" cy="276421"/>
            <a:chOff x="0" y="0"/>
            <a:chExt cx="4816593" cy="72802"/>
          </a:xfrm>
        </p:grpSpPr>
        <p:sp>
          <p:nvSpPr>
            <p:cNvPr id="12" name="Freeform 12"/>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13" name="TextBox 13"/>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4" name="Group 14"/>
          <p:cNvGrpSpPr/>
          <p:nvPr/>
        </p:nvGrpSpPr>
        <p:grpSpPr>
          <a:xfrm>
            <a:off x="0" y="1918366"/>
            <a:ext cx="18288000" cy="276421"/>
            <a:chOff x="0" y="0"/>
            <a:chExt cx="4816593" cy="72802"/>
          </a:xfrm>
        </p:grpSpPr>
        <p:sp>
          <p:nvSpPr>
            <p:cNvPr id="15" name="Freeform 15"/>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6" name="TextBox 16"/>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7" name="Group 17"/>
          <p:cNvGrpSpPr/>
          <p:nvPr/>
        </p:nvGrpSpPr>
        <p:grpSpPr>
          <a:xfrm>
            <a:off x="0" y="8841007"/>
            <a:ext cx="18288000" cy="276421"/>
            <a:chOff x="0" y="0"/>
            <a:chExt cx="4816593" cy="72802"/>
          </a:xfrm>
        </p:grpSpPr>
        <p:sp>
          <p:nvSpPr>
            <p:cNvPr id="18" name="Freeform 18"/>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19" name="TextBox 19"/>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20" name="Group 20"/>
          <p:cNvGrpSpPr/>
          <p:nvPr/>
        </p:nvGrpSpPr>
        <p:grpSpPr>
          <a:xfrm>
            <a:off x="0" y="8459811"/>
            <a:ext cx="18288000" cy="276421"/>
            <a:chOff x="0" y="0"/>
            <a:chExt cx="4816593" cy="72802"/>
          </a:xfrm>
        </p:grpSpPr>
        <p:sp>
          <p:nvSpPr>
            <p:cNvPr id="21" name="Freeform 21"/>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22" name="TextBox 22"/>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23" name="Group 23"/>
          <p:cNvGrpSpPr/>
          <p:nvPr/>
        </p:nvGrpSpPr>
        <p:grpSpPr>
          <a:xfrm>
            <a:off x="0" y="8078615"/>
            <a:ext cx="18288000" cy="276421"/>
            <a:chOff x="0" y="0"/>
            <a:chExt cx="4816593" cy="72802"/>
          </a:xfrm>
        </p:grpSpPr>
        <p:sp>
          <p:nvSpPr>
            <p:cNvPr id="24" name="Freeform 24"/>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25" name="TextBox 25"/>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26" name="Group 26"/>
          <p:cNvGrpSpPr/>
          <p:nvPr/>
        </p:nvGrpSpPr>
        <p:grpSpPr>
          <a:xfrm>
            <a:off x="2133441" y="2490062"/>
            <a:ext cx="6681855" cy="1102351"/>
            <a:chOff x="0" y="0"/>
            <a:chExt cx="8909140" cy="1469801"/>
          </a:xfrm>
        </p:grpSpPr>
        <p:grpSp>
          <p:nvGrpSpPr>
            <p:cNvPr id="27" name="Group 27"/>
            <p:cNvGrpSpPr/>
            <p:nvPr/>
          </p:nvGrpSpPr>
          <p:grpSpPr>
            <a:xfrm>
              <a:off x="0" y="0"/>
              <a:ext cx="8909140" cy="1469801"/>
              <a:chOff x="0" y="0"/>
              <a:chExt cx="1759830" cy="290331"/>
            </a:xfrm>
          </p:grpSpPr>
          <p:sp>
            <p:nvSpPr>
              <p:cNvPr id="28" name="Freeform 28"/>
              <p:cNvSpPr/>
              <p:nvPr/>
            </p:nvSpPr>
            <p:spPr>
              <a:xfrm>
                <a:off x="0" y="0"/>
                <a:ext cx="1759830" cy="290331"/>
              </a:xfrm>
              <a:custGeom>
                <a:avLst/>
                <a:gdLst/>
                <a:ahLst/>
                <a:cxnLst/>
                <a:rect l="l" t="t" r="r" b="b"/>
                <a:pathLst>
                  <a:path w="1759830" h="290331">
                    <a:moveTo>
                      <a:pt x="59091" y="0"/>
                    </a:moveTo>
                    <a:lnTo>
                      <a:pt x="1700739" y="0"/>
                    </a:lnTo>
                    <a:cubicBezTo>
                      <a:pt x="1716411" y="0"/>
                      <a:pt x="1731441" y="6226"/>
                      <a:pt x="1742523" y="17307"/>
                    </a:cubicBezTo>
                    <a:cubicBezTo>
                      <a:pt x="1753605" y="28389"/>
                      <a:pt x="1759830" y="43419"/>
                      <a:pt x="1759830" y="59091"/>
                    </a:cubicBezTo>
                    <a:lnTo>
                      <a:pt x="1759830" y="231240"/>
                    </a:lnTo>
                    <a:cubicBezTo>
                      <a:pt x="1759830" y="246912"/>
                      <a:pt x="1753605" y="261942"/>
                      <a:pt x="1742523" y="273024"/>
                    </a:cubicBezTo>
                    <a:cubicBezTo>
                      <a:pt x="1731441" y="284105"/>
                      <a:pt x="1716411" y="290331"/>
                      <a:pt x="1700739" y="290331"/>
                    </a:cubicBezTo>
                    <a:lnTo>
                      <a:pt x="59091" y="290331"/>
                    </a:lnTo>
                    <a:cubicBezTo>
                      <a:pt x="43419" y="290331"/>
                      <a:pt x="28389" y="284105"/>
                      <a:pt x="17307" y="273024"/>
                    </a:cubicBezTo>
                    <a:cubicBezTo>
                      <a:pt x="6226" y="261942"/>
                      <a:pt x="0" y="246912"/>
                      <a:pt x="0" y="231240"/>
                    </a:cubicBezTo>
                    <a:lnTo>
                      <a:pt x="0" y="59091"/>
                    </a:lnTo>
                    <a:cubicBezTo>
                      <a:pt x="0" y="43419"/>
                      <a:pt x="6226" y="28389"/>
                      <a:pt x="17307" y="17307"/>
                    </a:cubicBezTo>
                    <a:cubicBezTo>
                      <a:pt x="28389" y="6226"/>
                      <a:pt x="43419" y="0"/>
                      <a:pt x="59091" y="0"/>
                    </a:cubicBezTo>
                    <a:close/>
                  </a:path>
                </a:pathLst>
              </a:custGeom>
              <a:solidFill>
                <a:srgbClr val="F7B9A1"/>
              </a:solidFill>
            </p:spPr>
          </p:sp>
          <p:sp>
            <p:nvSpPr>
              <p:cNvPr id="29" name="TextBox 29"/>
              <p:cNvSpPr txBox="1"/>
              <p:nvPr/>
            </p:nvSpPr>
            <p:spPr>
              <a:xfrm>
                <a:off x="0" y="-38100"/>
                <a:ext cx="1759830" cy="328431"/>
              </a:xfrm>
              <a:prstGeom prst="rect">
                <a:avLst/>
              </a:prstGeom>
            </p:spPr>
            <p:txBody>
              <a:bodyPr lIns="50800" tIns="50800" rIns="50800" bIns="50800" rtlCol="0" anchor="ctr"/>
              <a:lstStyle/>
              <a:p>
                <a:pPr algn="ctr">
                  <a:lnSpc>
                    <a:spcPts val="2041"/>
                  </a:lnSpc>
                </a:pPr>
                <a:endParaRPr/>
              </a:p>
            </p:txBody>
          </p:sp>
        </p:grpSp>
        <p:sp>
          <p:nvSpPr>
            <p:cNvPr id="30" name="TextBox 30"/>
            <p:cNvSpPr txBox="1"/>
            <p:nvPr/>
          </p:nvSpPr>
          <p:spPr>
            <a:xfrm>
              <a:off x="105455" y="208909"/>
              <a:ext cx="8641192" cy="928158"/>
            </a:xfrm>
            <a:prstGeom prst="rect">
              <a:avLst/>
            </a:prstGeom>
          </p:spPr>
          <p:txBody>
            <a:bodyPr lIns="0" tIns="0" rIns="0" bIns="0" rtlCol="0" anchor="t">
              <a:spAutoFit/>
            </a:bodyPr>
            <a:lstStyle/>
            <a:p>
              <a:pPr algn="ctr">
                <a:lnSpc>
                  <a:spcPts val="5599"/>
                </a:lnSpc>
              </a:pPr>
              <a:r>
                <a:rPr lang="en-US" sz="3999">
                  <a:solidFill>
                    <a:srgbClr val="000000"/>
                  </a:solidFill>
                  <a:latin typeface="Cubao"/>
                </a:rPr>
                <a:t>Sentiment Analysis of</a:t>
              </a:r>
            </a:p>
          </p:txBody>
        </p:sp>
      </p:grpSp>
      <p:sp>
        <p:nvSpPr>
          <p:cNvPr id="31" name="TextBox 31"/>
          <p:cNvSpPr txBox="1"/>
          <p:nvPr/>
        </p:nvSpPr>
        <p:spPr>
          <a:xfrm>
            <a:off x="183482" y="7367416"/>
            <a:ext cx="9610695" cy="606424"/>
          </a:xfrm>
          <a:prstGeom prst="rect">
            <a:avLst/>
          </a:prstGeom>
        </p:spPr>
        <p:txBody>
          <a:bodyPr lIns="0" tIns="0" rIns="0" bIns="0" rtlCol="0" anchor="t">
            <a:spAutoFit/>
          </a:bodyPr>
          <a:lstStyle/>
          <a:p>
            <a:pPr>
              <a:lnSpc>
                <a:spcPts val="4900"/>
              </a:lnSpc>
            </a:pPr>
            <a:r>
              <a:rPr lang="en-US" sz="3500">
                <a:solidFill>
                  <a:srgbClr val="000000"/>
                </a:solidFill>
                <a:latin typeface="Glacial Indifference"/>
              </a:rPr>
              <a:t>PREPARED BY : ACHMAD DHANI &amp; FARIS ARIEF M.</a:t>
            </a:r>
          </a:p>
        </p:txBody>
      </p:sp>
      <p:grpSp>
        <p:nvGrpSpPr>
          <p:cNvPr id="32" name="Group 32"/>
          <p:cNvGrpSpPr/>
          <p:nvPr/>
        </p:nvGrpSpPr>
        <p:grpSpPr>
          <a:xfrm>
            <a:off x="5709062" y="5285106"/>
            <a:ext cx="10445497" cy="1672511"/>
            <a:chOff x="0" y="0"/>
            <a:chExt cx="2751077" cy="440497"/>
          </a:xfrm>
        </p:grpSpPr>
        <p:sp>
          <p:nvSpPr>
            <p:cNvPr id="33" name="Freeform 33"/>
            <p:cNvSpPr/>
            <p:nvPr/>
          </p:nvSpPr>
          <p:spPr>
            <a:xfrm>
              <a:off x="0" y="0"/>
              <a:ext cx="2751077" cy="440497"/>
            </a:xfrm>
            <a:custGeom>
              <a:avLst/>
              <a:gdLst/>
              <a:ahLst/>
              <a:cxnLst/>
              <a:rect l="l" t="t" r="r" b="b"/>
              <a:pathLst>
                <a:path w="2751077" h="440497">
                  <a:moveTo>
                    <a:pt x="37800" y="0"/>
                  </a:moveTo>
                  <a:lnTo>
                    <a:pt x="2713278" y="0"/>
                  </a:lnTo>
                  <a:cubicBezTo>
                    <a:pt x="2723303" y="0"/>
                    <a:pt x="2732917" y="3982"/>
                    <a:pt x="2740006" y="11071"/>
                  </a:cubicBezTo>
                  <a:cubicBezTo>
                    <a:pt x="2747095" y="18160"/>
                    <a:pt x="2751077" y="27775"/>
                    <a:pt x="2751077" y="37800"/>
                  </a:cubicBezTo>
                  <a:lnTo>
                    <a:pt x="2751077" y="402697"/>
                  </a:lnTo>
                  <a:cubicBezTo>
                    <a:pt x="2751077" y="412722"/>
                    <a:pt x="2747095" y="422337"/>
                    <a:pt x="2740006" y="429425"/>
                  </a:cubicBezTo>
                  <a:cubicBezTo>
                    <a:pt x="2732917" y="436514"/>
                    <a:pt x="2723303" y="440497"/>
                    <a:pt x="2713278" y="440497"/>
                  </a:cubicBezTo>
                  <a:lnTo>
                    <a:pt x="37800" y="440497"/>
                  </a:lnTo>
                  <a:cubicBezTo>
                    <a:pt x="27775" y="440497"/>
                    <a:pt x="18160" y="436514"/>
                    <a:pt x="11071" y="429425"/>
                  </a:cubicBezTo>
                  <a:cubicBezTo>
                    <a:pt x="3982" y="422337"/>
                    <a:pt x="0" y="412722"/>
                    <a:pt x="0" y="402697"/>
                  </a:cubicBezTo>
                  <a:lnTo>
                    <a:pt x="0" y="37800"/>
                  </a:lnTo>
                  <a:cubicBezTo>
                    <a:pt x="0" y="27775"/>
                    <a:pt x="3982" y="18160"/>
                    <a:pt x="11071" y="11071"/>
                  </a:cubicBezTo>
                  <a:cubicBezTo>
                    <a:pt x="18160" y="3982"/>
                    <a:pt x="27775" y="0"/>
                    <a:pt x="37800" y="0"/>
                  </a:cubicBezTo>
                  <a:close/>
                </a:path>
              </a:pathLst>
            </a:custGeom>
            <a:solidFill>
              <a:srgbClr val="FFCE6D"/>
            </a:solidFill>
          </p:spPr>
        </p:sp>
        <p:sp>
          <p:nvSpPr>
            <p:cNvPr id="34" name="TextBox 34"/>
            <p:cNvSpPr txBox="1"/>
            <p:nvPr/>
          </p:nvSpPr>
          <p:spPr>
            <a:xfrm>
              <a:off x="0" y="-38100"/>
              <a:ext cx="2751077" cy="478597"/>
            </a:xfrm>
            <a:prstGeom prst="rect">
              <a:avLst/>
            </a:prstGeom>
          </p:spPr>
          <p:txBody>
            <a:bodyPr lIns="50800" tIns="50800" rIns="50800" bIns="50800" rtlCol="0" anchor="ctr"/>
            <a:lstStyle/>
            <a:p>
              <a:pPr algn="ctr">
                <a:lnSpc>
                  <a:spcPts val="2041"/>
                </a:lnSpc>
              </a:pPr>
              <a:endParaRPr/>
            </a:p>
          </p:txBody>
        </p:sp>
      </p:grpSp>
      <p:grpSp>
        <p:nvGrpSpPr>
          <p:cNvPr id="35" name="Group 35"/>
          <p:cNvGrpSpPr/>
          <p:nvPr/>
        </p:nvGrpSpPr>
        <p:grpSpPr>
          <a:xfrm>
            <a:off x="2937009" y="3298486"/>
            <a:ext cx="11756574" cy="2889153"/>
            <a:chOff x="0" y="0"/>
            <a:chExt cx="15675431" cy="3852204"/>
          </a:xfrm>
        </p:grpSpPr>
        <p:grpSp>
          <p:nvGrpSpPr>
            <p:cNvPr id="36" name="Group 36"/>
            <p:cNvGrpSpPr/>
            <p:nvPr/>
          </p:nvGrpSpPr>
          <p:grpSpPr>
            <a:xfrm>
              <a:off x="0" y="0"/>
              <a:ext cx="15675431" cy="3056828"/>
              <a:chOff x="0" y="0"/>
              <a:chExt cx="3096382" cy="603818"/>
            </a:xfrm>
          </p:grpSpPr>
          <p:sp>
            <p:nvSpPr>
              <p:cNvPr id="37" name="Freeform 37"/>
              <p:cNvSpPr/>
              <p:nvPr/>
            </p:nvSpPr>
            <p:spPr>
              <a:xfrm>
                <a:off x="0" y="0"/>
                <a:ext cx="3096382" cy="603818"/>
              </a:xfrm>
              <a:custGeom>
                <a:avLst/>
                <a:gdLst/>
                <a:ahLst/>
                <a:cxnLst/>
                <a:rect l="l" t="t" r="r" b="b"/>
                <a:pathLst>
                  <a:path w="3096382" h="603818">
                    <a:moveTo>
                      <a:pt x="33584" y="0"/>
                    </a:moveTo>
                    <a:lnTo>
                      <a:pt x="3062797" y="0"/>
                    </a:lnTo>
                    <a:cubicBezTo>
                      <a:pt x="3071704" y="0"/>
                      <a:pt x="3080247" y="3538"/>
                      <a:pt x="3086545" y="9837"/>
                    </a:cubicBezTo>
                    <a:cubicBezTo>
                      <a:pt x="3092843" y="16135"/>
                      <a:pt x="3096382" y="24677"/>
                      <a:pt x="3096382" y="33584"/>
                    </a:cubicBezTo>
                    <a:lnTo>
                      <a:pt x="3096382" y="570233"/>
                    </a:lnTo>
                    <a:cubicBezTo>
                      <a:pt x="3096382" y="579141"/>
                      <a:pt x="3092843" y="587683"/>
                      <a:pt x="3086545" y="593981"/>
                    </a:cubicBezTo>
                    <a:cubicBezTo>
                      <a:pt x="3080247" y="600279"/>
                      <a:pt x="3071704" y="603818"/>
                      <a:pt x="3062797" y="603818"/>
                    </a:cubicBezTo>
                    <a:lnTo>
                      <a:pt x="33584" y="603818"/>
                    </a:lnTo>
                    <a:cubicBezTo>
                      <a:pt x="24677" y="603818"/>
                      <a:pt x="16135" y="600279"/>
                      <a:pt x="9837" y="593981"/>
                    </a:cubicBezTo>
                    <a:cubicBezTo>
                      <a:pt x="3538" y="587683"/>
                      <a:pt x="0" y="579141"/>
                      <a:pt x="0" y="570233"/>
                    </a:cubicBezTo>
                    <a:lnTo>
                      <a:pt x="0" y="33584"/>
                    </a:lnTo>
                    <a:cubicBezTo>
                      <a:pt x="0" y="24677"/>
                      <a:pt x="3538" y="16135"/>
                      <a:pt x="9837" y="9837"/>
                    </a:cubicBezTo>
                    <a:cubicBezTo>
                      <a:pt x="16135" y="3538"/>
                      <a:pt x="24677" y="0"/>
                      <a:pt x="33584" y="0"/>
                    </a:cubicBezTo>
                    <a:close/>
                  </a:path>
                </a:pathLst>
              </a:custGeom>
              <a:solidFill>
                <a:srgbClr val="468B91"/>
              </a:solidFill>
            </p:spPr>
          </p:sp>
          <p:sp>
            <p:nvSpPr>
              <p:cNvPr id="38" name="TextBox 38"/>
              <p:cNvSpPr txBox="1"/>
              <p:nvPr/>
            </p:nvSpPr>
            <p:spPr>
              <a:xfrm>
                <a:off x="0" y="-38100"/>
                <a:ext cx="3096382" cy="641918"/>
              </a:xfrm>
              <a:prstGeom prst="rect">
                <a:avLst/>
              </a:prstGeom>
            </p:spPr>
            <p:txBody>
              <a:bodyPr lIns="50800" tIns="50800" rIns="50800" bIns="50800" rtlCol="0" anchor="ctr"/>
              <a:lstStyle/>
              <a:p>
                <a:pPr algn="ctr">
                  <a:lnSpc>
                    <a:spcPts val="2041"/>
                  </a:lnSpc>
                </a:pPr>
                <a:endParaRPr/>
              </a:p>
            </p:txBody>
          </p:sp>
        </p:grpSp>
        <p:sp>
          <p:nvSpPr>
            <p:cNvPr id="39" name="TextBox 39"/>
            <p:cNvSpPr txBox="1"/>
            <p:nvPr/>
          </p:nvSpPr>
          <p:spPr>
            <a:xfrm>
              <a:off x="0" y="297978"/>
              <a:ext cx="15675431" cy="3554226"/>
            </a:xfrm>
            <a:prstGeom prst="rect">
              <a:avLst/>
            </a:prstGeom>
          </p:spPr>
          <p:txBody>
            <a:bodyPr lIns="0" tIns="0" rIns="0" bIns="0" rtlCol="0" anchor="t">
              <a:spAutoFit/>
            </a:bodyPr>
            <a:lstStyle/>
            <a:p>
              <a:pPr algn="ctr">
                <a:lnSpc>
                  <a:spcPts val="7077"/>
                </a:lnSpc>
              </a:pPr>
              <a:r>
                <a:rPr lang="en-US" sz="5055">
                  <a:solidFill>
                    <a:srgbClr val="F6F6E9"/>
                  </a:solidFill>
                  <a:latin typeface="Cubao"/>
                </a:rPr>
                <a:t>Prabowo-Gibran's Presidential Candidacy</a:t>
              </a:r>
            </a:p>
            <a:p>
              <a:pPr algn="ctr">
                <a:lnSpc>
                  <a:spcPts val="7077"/>
                </a:lnSpc>
              </a:pPr>
              <a:endParaRPr lang="en-US" sz="5055">
                <a:solidFill>
                  <a:srgbClr val="F6F6E9"/>
                </a:solidFill>
                <a:latin typeface="Cubao"/>
              </a:endParaRPr>
            </a:p>
          </p:txBody>
        </p:sp>
      </p:grpSp>
      <p:sp>
        <p:nvSpPr>
          <p:cNvPr id="40" name="TextBox 40"/>
          <p:cNvSpPr txBox="1"/>
          <p:nvPr/>
        </p:nvSpPr>
        <p:spPr>
          <a:xfrm>
            <a:off x="5894548" y="5647836"/>
            <a:ext cx="9811917" cy="1500505"/>
          </a:xfrm>
          <a:prstGeom prst="rect">
            <a:avLst/>
          </a:prstGeom>
        </p:spPr>
        <p:txBody>
          <a:bodyPr lIns="0" tIns="0" rIns="0" bIns="0" rtlCol="0" anchor="t">
            <a:spAutoFit/>
          </a:bodyPr>
          <a:lstStyle/>
          <a:p>
            <a:pPr algn="r">
              <a:lnSpc>
                <a:spcPts val="3919"/>
              </a:lnSpc>
            </a:pPr>
            <a:r>
              <a:rPr lang="en-US" sz="2799">
                <a:solidFill>
                  <a:srgbClr val="000000"/>
                </a:solidFill>
                <a:latin typeface="Cubao"/>
              </a:rPr>
              <a:t>Divergent Perspectives from Twitter and Online News Portals in Indonesia</a:t>
            </a:r>
          </a:p>
          <a:p>
            <a:pPr algn="r">
              <a:lnSpc>
                <a:spcPts val="3919"/>
              </a:lnSpc>
            </a:pPr>
            <a:endParaRPr lang="en-US" sz="2799">
              <a:solidFill>
                <a:srgbClr val="000000"/>
              </a:solidFill>
              <a:latin typeface="Cuba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0" y="1109968"/>
            <a:ext cx="18288000" cy="276421"/>
            <a:chOff x="0" y="0"/>
            <a:chExt cx="4816593" cy="72802"/>
          </a:xfrm>
        </p:grpSpPr>
        <p:sp>
          <p:nvSpPr>
            <p:cNvPr id="3" name="Freeform 3"/>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4" name="TextBox 4"/>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0" y="1491164"/>
            <a:ext cx="18288000" cy="276421"/>
            <a:chOff x="0" y="0"/>
            <a:chExt cx="4816593" cy="72802"/>
          </a:xfrm>
        </p:grpSpPr>
        <p:sp>
          <p:nvSpPr>
            <p:cNvPr id="6" name="Freeform 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7" name="TextBox 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0" y="1872360"/>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23" name="TextBox 23"/>
          <p:cNvSpPr txBox="1"/>
          <p:nvPr/>
        </p:nvSpPr>
        <p:spPr>
          <a:xfrm>
            <a:off x="-152400" y="23129"/>
            <a:ext cx="18669000" cy="1081771"/>
          </a:xfrm>
          <a:prstGeom prst="rect">
            <a:avLst/>
          </a:prstGeom>
        </p:spPr>
        <p:txBody>
          <a:bodyPr wrap="square" lIns="0" tIns="0" rIns="0" bIns="0" rtlCol="0" anchor="t">
            <a:spAutoFit/>
          </a:bodyPr>
          <a:lstStyle/>
          <a:p>
            <a:pPr algn="ctr">
              <a:lnSpc>
                <a:spcPts val="10220"/>
              </a:lnSpc>
            </a:pPr>
            <a:r>
              <a:rPr lang="en-US" sz="4800" dirty="0">
                <a:solidFill>
                  <a:srgbClr val="000000"/>
                </a:solidFill>
                <a:latin typeface="Cubao"/>
              </a:rPr>
              <a:t>Accounts with most tweets by sentiments category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Web Viewer">
                <a:extLst>
                  <a:ext uri="{FF2B5EF4-FFF2-40B4-BE49-F238E27FC236}">
                    <a16:creationId xmlns:a16="http://schemas.microsoft.com/office/drawing/2014/main" id="{A5692FD0-7E04-4F61-BD52-F893CC6CF6A3}"/>
                  </a:ext>
                </a:extLst>
              </p:cNvPr>
              <p:cNvGraphicFramePr>
                <a:graphicFrameLocks noGrp="1"/>
              </p:cNvGraphicFramePr>
              <p:nvPr/>
            </p:nvGraphicFramePr>
            <p:xfrm>
              <a:off x="4572000" y="2571750"/>
              <a:ext cx="9144000" cy="51435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5" name="Add-in 14" title="Web Viewer">
                <a:extLst>
                  <a:ext uri="{FF2B5EF4-FFF2-40B4-BE49-F238E27FC236}">
                    <a16:creationId xmlns:a16="http://schemas.microsoft.com/office/drawing/2014/main" id="{A5692FD0-7E04-4F61-BD52-F893CC6CF6A3}"/>
                  </a:ext>
                </a:extLst>
              </p:cNvPr>
              <p:cNvPicPr>
                <a:picLocks noGrp="1" noRot="1" noChangeAspect="1" noMove="1" noResize="1" noEditPoints="1" noAdjustHandles="1" noChangeArrowheads="1" noChangeShapeType="1"/>
              </p:cNvPicPr>
              <p:nvPr/>
            </p:nvPicPr>
            <p:blipFill>
              <a:blip r:embed="rId4"/>
              <a:stretch>
                <a:fillRect/>
              </a:stretch>
            </p:blipFill>
            <p:spPr>
              <a:xfrm>
                <a:off x="4572000" y="2571750"/>
                <a:ext cx="9144000" cy="5143500"/>
              </a:xfrm>
              <a:prstGeom prst="rect">
                <a:avLst/>
              </a:prstGeom>
            </p:spPr>
          </p:pic>
        </mc:Fallback>
      </mc:AlternateContent>
    </p:spTree>
    <p:extLst>
      <p:ext uri="{BB962C8B-B14F-4D97-AF65-F5344CB8AC3E}">
        <p14:creationId xmlns:p14="http://schemas.microsoft.com/office/powerpoint/2010/main" val="236809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0" y="1942577"/>
            <a:ext cx="18288000" cy="276421"/>
            <a:chOff x="0" y="0"/>
            <a:chExt cx="4816593" cy="72802"/>
          </a:xfrm>
        </p:grpSpPr>
        <p:sp>
          <p:nvSpPr>
            <p:cNvPr id="3" name="Freeform 3"/>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4" name="TextBox 4"/>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0" y="2323773"/>
            <a:ext cx="18288000" cy="276421"/>
            <a:chOff x="0" y="0"/>
            <a:chExt cx="4816593" cy="72802"/>
          </a:xfrm>
        </p:grpSpPr>
        <p:sp>
          <p:nvSpPr>
            <p:cNvPr id="6" name="Freeform 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7" name="TextBox 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0" y="2704969"/>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1" name="Group 11"/>
          <p:cNvGrpSpPr/>
          <p:nvPr/>
        </p:nvGrpSpPr>
        <p:grpSpPr>
          <a:xfrm>
            <a:off x="0" y="9105900"/>
            <a:ext cx="18288000" cy="276421"/>
            <a:chOff x="0" y="0"/>
            <a:chExt cx="4816593" cy="72802"/>
          </a:xfrm>
        </p:grpSpPr>
        <p:sp>
          <p:nvSpPr>
            <p:cNvPr id="12" name="Freeform 12"/>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84D"/>
            </a:solidFill>
          </p:spPr>
        </p:sp>
        <p:sp>
          <p:nvSpPr>
            <p:cNvPr id="13" name="TextBox 13"/>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4" name="Group 14"/>
          <p:cNvGrpSpPr/>
          <p:nvPr/>
        </p:nvGrpSpPr>
        <p:grpSpPr>
          <a:xfrm>
            <a:off x="0" y="9487096"/>
            <a:ext cx="18288000" cy="276421"/>
            <a:chOff x="0" y="0"/>
            <a:chExt cx="4816593" cy="72802"/>
          </a:xfrm>
        </p:grpSpPr>
        <p:sp>
          <p:nvSpPr>
            <p:cNvPr id="15" name="Freeform 15"/>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16" name="TextBox 16"/>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7" name="Group 17"/>
          <p:cNvGrpSpPr/>
          <p:nvPr/>
        </p:nvGrpSpPr>
        <p:grpSpPr>
          <a:xfrm>
            <a:off x="0" y="9868292"/>
            <a:ext cx="18288000" cy="276421"/>
            <a:chOff x="0" y="0"/>
            <a:chExt cx="4816593" cy="72802"/>
          </a:xfrm>
        </p:grpSpPr>
        <p:sp>
          <p:nvSpPr>
            <p:cNvPr id="18" name="Freeform 18"/>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19" name="TextBox 19"/>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20" name="TextBox 20"/>
          <p:cNvSpPr txBox="1"/>
          <p:nvPr/>
        </p:nvSpPr>
        <p:spPr>
          <a:xfrm>
            <a:off x="3963287" y="423034"/>
            <a:ext cx="10361426" cy="1319518"/>
          </a:xfrm>
          <a:prstGeom prst="rect">
            <a:avLst/>
          </a:prstGeom>
        </p:spPr>
        <p:txBody>
          <a:bodyPr lIns="0" tIns="0" rIns="0" bIns="0" rtlCol="0" anchor="t">
            <a:spAutoFit/>
          </a:bodyPr>
          <a:lstStyle/>
          <a:p>
            <a:pPr algn="ctr">
              <a:lnSpc>
                <a:spcPts val="10220"/>
              </a:lnSpc>
            </a:pPr>
            <a:r>
              <a:rPr lang="en-US" sz="7300">
                <a:solidFill>
                  <a:srgbClr val="000000"/>
                </a:solidFill>
                <a:latin typeface="Cubao"/>
              </a:rPr>
              <a:t>Conclusions</a:t>
            </a:r>
          </a:p>
        </p:txBody>
      </p:sp>
      <p:sp>
        <p:nvSpPr>
          <p:cNvPr id="21" name="TextBox 21"/>
          <p:cNvSpPr txBox="1"/>
          <p:nvPr/>
        </p:nvSpPr>
        <p:spPr>
          <a:xfrm>
            <a:off x="350921" y="3103513"/>
            <a:ext cx="17586158" cy="5360442"/>
          </a:xfrm>
          <a:prstGeom prst="rect">
            <a:avLst/>
          </a:prstGeom>
        </p:spPr>
        <p:txBody>
          <a:bodyPr lIns="0" tIns="0" rIns="0" bIns="0" rtlCol="0" anchor="t">
            <a:spAutoFit/>
          </a:bodyPr>
          <a:lstStyle/>
          <a:p>
            <a:pPr>
              <a:lnSpc>
                <a:spcPts val="2800"/>
              </a:lnSpc>
              <a:spcBef>
                <a:spcPct val="0"/>
              </a:spcBef>
            </a:pPr>
            <a:r>
              <a:rPr lang="en-US" sz="2000" spc="20" dirty="0">
                <a:solidFill>
                  <a:srgbClr val="000000"/>
                </a:solidFill>
                <a:latin typeface="Glacial Indifference Bold"/>
              </a:rPr>
              <a:t>Twitter Sentiment Analysis Conclusions:</a:t>
            </a:r>
          </a:p>
          <a:p>
            <a:pPr>
              <a:lnSpc>
                <a:spcPts val="2800"/>
              </a:lnSpc>
              <a:spcBef>
                <a:spcPct val="0"/>
              </a:spcBef>
            </a:pPr>
            <a:endParaRPr lang="en-US" sz="2000" spc="20" dirty="0">
              <a:solidFill>
                <a:srgbClr val="000000"/>
              </a:solidFill>
              <a:latin typeface="Glacial Indifference Bold"/>
            </a:endParaRPr>
          </a:p>
          <a:p>
            <a:pPr marL="431801" lvl="1" indent="-215900" algn="just">
              <a:lnSpc>
                <a:spcPts val="2800"/>
              </a:lnSpc>
              <a:spcBef>
                <a:spcPct val="0"/>
              </a:spcBef>
              <a:buFont typeface="Arial"/>
              <a:buChar char="•"/>
            </a:pPr>
            <a:r>
              <a:rPr lang="en-US" sz="2000" spc="20" dirty="0">
                <a:solidFill>
                  <a:srgbClr val="000000"/>
                </a:solidFill>
                <a:latin typeface="Glacial Indifference Bold"/>
              </a:rPr>
              <a:t> Main Discussion Themes and Focus:</a:t>
            </a:r>
            <a:r>
              <a:rPr lang="en-US" sz="2000" spc="20" dirty="0">
                <a:solidFill>
                  <a:srgbClr val="000000"/>
                </a:solidFill>
                <a:latin typeface="Glacial Indifference"/>
              </a:rPr>
              <a:t> The most frequently used hashtags and phrases indicate discussions on Prabowo-Gibran primarily revolve around support for their victory or progress, religious or spiritual affiliations, and connections with specific political parties.</a:t>
            </a:r>
          </a:p>
          <a:p>
            <a:pPr marL="431801" lvl="1" indent="-215900" algn="just">
              <a:lnSpc>
                <a:spcPts val="2800"/>
              </a:lnSpc>
              <a:spcBef>
                <a:spcPct val="0"/>
              </a:spcBef>
              <a:buFont typeface="Arial"/>
              <a:buChar char="•"/>
            </a:pPr>
            <a:r>
              <a:rPr lang="en-US" sz="2000" b="1" spc="20" dirty="0">
                <a:solidFill>
                  <a:srgbClr val="000000"/>
                </a:solidFill>
                <a:latin typeface="Glacial Indifference"/>
              </a:rPr>
              <a:t>Variation in Sentiment Levels: </a:t>
            </a:r>
            <a:r>
              <a:rPr lang="en-US" sz="2000" spc="20" dirty="0">
                <a:solidFill>
                  <a:srgbClr val="000000"/>
                </a:solidFill>
                <a:latin typeface="Glacial Indifference"/>
              </a:rPr>
              <a:t>The data reveals a dominant presence of neutral sentiments within the discussions, overshadowing both positive and negative sentiments. While there is a noteworthy variation ranging from positive to negative, it's the neutral sentiments that predominantly characterize the discourse. Additionally, certain accounts have been identified as significant contributors to each sentiment category, further diversifying the range of opinions expressed. </a:t>
            </a:r>
          </a:p>
          <a:p>
            <a:pPr marL="431801" lvl="1" indent="-215900" algn="just">
              <a:lnSpc>
                <a:spcPts val="2800"/>
              </a:lnSpc>
              <a:spcBef>
                <a:spcPct val="0"/>
              </a:spcBef>
              <a:buFont typeface="Arial"/>
              <a:buChar char="•"/>
            </a:pPr>
            <a:r>
              <a:rPr lang="en-US" sz="2000" spc="20" dirty="0">
                <a:solidFill>
                  <a:srgbClr val="000000"/>
                </a:solidFill>
                <a:latin typeface="Glacial Indifference Bold"/>
              </a:rPr>
              <a:t>Fluctuations in Tweeting Activity:</a:t>
            </a:r>
            <a:r>
              <a:rPr lang="en-US" sz="2000" spc="20" dirty="0">
                <a:solidFill>
                  <a:srgbClr val="000000"/>
                </a:solidFill>
                <a:latin typeface="Glacial Indifference"/>
              </a:rPr>
              <a:t> Daily tweet patterns show significant fluctuations, with sharp increases and decreases on different days, suggesting certain events or topics gain temporary focus.</a:t>
            </a:r>
          </a:p>
          <a:p>
            <a:pPr marL="431801" lvl="1" indent="-215900" algn="just">
              <a:lnSpc>
                <a:spcPts val="2800"/>
              </a:lnSpc>
              <a:spcBef>
                <a:spcPct val="0"/>
              </a:spcBef>
              <a:buFont typeface="Arial"/>
              <a:buChar char="•"/>
            </a:pPr>
            <a:r>
              <a:rPr lang="en-US" sz="2000" spc="20" dirty="0">
                <a:solidFill>
                  <a:srgbClr val="000000"/>
                </a:solidFill>
                <a:latin typeface="Glacial Indifference"/>
              </a:rPr>
              <a:t> </a:t>
            </a:r>
            <a:r>
              <a:rPr lang="en-US" sz="2000" spc="20" dirty="0">
                <a:solidFill>
                  <a:srgbClr val="000000"/>
                </a:solidFill>
                <a:latin typeface="Glacial Indifference Bold"/>
              </a:rPr>
              <a:t>Daily and Weekly Activity Patterns:</a:t>
            </a:r>
            <a:r>
              <a:rPr lang="en-US" sz="2000" spc="20" dirty="0">
                <a:solidFill>
                  <a:srgbClr val="000000"/>
                </a:solidFill>
                <a:latin typeface="Glacial Indifference"/>
              </a:rPr>
              <a:t> Tweeting tends to increase and peaked on weekends, with lower activity at the start of the workweek.</a:t>
            </a:r>
          </a:p>
          <a:p>
            <a:pPr marL="431801" lvl="1" indent="-215900" algn="just">
              <a:lnSpc>
                <a:spcPts val="2800"/>
              </a:lnSpc>
              <a:spcBef>
                <a:spcPct val="0"/>
              </a:spcBef>
              <a:buFont typeface="Arial"/>
              <a:buChar char="•"/>
            </a:pPr>
            <a:r>
              <a:rPr lang="en-US" sz="2000" spc="20" dirty="0">
                <a:solidFill>
                  <a:srgbClr val="000000"/>
                </a:solidFill>
                <a:latin typeface="Glacial Indifference"/>
              </a:rPr>
              <a:t> </a:t>
            </a:r>
            <a:r>
              <a:rPr lang="en-US" sz="2000" spc="20" dirty="0">
                <a:solidFill>
                  <a:srgbClr val="000000"/>
                </a:solidFill>
                <a:latin typeface="Glacial Indifference Bold"/>
              </a:rPr>
              <a:t>Variations in Account Participation:</a:t>
            </a:r>
            <a:r>
              <a:rPr lang="en-US" sz="2000" spc="20" dirty="0">
                <a:solidFill>
                  <a:srgbClr val="000000"/>
                </a:solidFill>
                <a:latin typeface="Glacial Indifference"/>
              </a:rPr>
              <a:t> The number of accounts participating in these discussions also varies significantly day-to-day, with periods of both high and low engagement.</a:t>
            </a:r>
          </a:p>
          <a:p>
            <a:pPr marL="431801" lvl="1" indent="-215900" algn="just">
              <a:lnSpc>
                <a:spcPts val="2800"/>
              </a:lnSpc>
              <a:spcBef>
                <a:spcPct val="0"/>
              </a:spcBef>
              <a:buFont typeface="Arial"/>
              <a:buChar char="•"/>
            </a:pPr>
            <a:r>
              <a:rPr lang="en-US" sz="2000" spc="20" dirty="0">
                <a:solidFill>
                  <a:srgbClr val="000000"/>
                </a:solidFill>
                <a:latin typeface="Glacial Indifference"/>
              </a:rPr>
              <a:t> </a:t>
            </a:r>
            <a:r>
              <a:rPr lang="en-US" sz="2000" spc="20" dirty="0">
                <a:solidFill>
                  <a:srgbClr val="000000"/>
                </a:solidFill>
                <a:latin typeface="Glacial Indifference Bold"/>
              </a:rPr>
              <a:t>Impact of High-Follower Accounts:</a:t>
            </a:r>
            <a:r>
              <a:rPr lang="en-US" sz="2000" spc="20" dirty="0">
                <a:solidFill>
                  <a:srgbClr val="000000"/>
                </a:solidFill>
                <a:latin typeface="Glacial Indifference"/>
              </a:rPr>
              <a:t> Accounts with a high number of followers (Verified Accounts) tend to receive higher engagement compared to those with the most tweets.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TextBox 2"/>
          <p:cNvSpPr txBox="1"/>
          <p:nvPr/>
        </p:nvSpPr>
        <p:spPr>
          <a:xfrm>
            <a:off x="330868" y="3219515"/>
            <a:ext cx="17626263" cy="4587875"/>
          </a:xfrm>
          <a:prstGeom prst="rect">
            <a:avLst/>
          </a:prstGeom>
        </p:spPr>
        <p:txBody>
          <a:bodyPr lIns="0" tIns="0" rIns="0" bIns="0" rtlCol="0" anchor="t">
            <a:spAutoFit/>
          </a:bodyPr>
          <a:lstStyle/>
          <a:p>
            <a:pPr>
              <a:lnSpc>
                <a:spcPts val="2800"/>
              </a:lnSpc>
              <a:spcBef>
                <a:spcPct val="0"/>
              </a:spcBef>
            </a:pPr>
            <a:r>
              <a:rPr lang="en-US" sz="2000" spc="20">
                <a:solidFill>
                  <a:srgbClr val="000000"/>
                </a:solidFill>
                <a:latin typeface="Glacial Indifference Bold"/>
              </a:rPr>
              <a:t>Media Sentiment Analysis Conclusions:</a:t>
            </a:r>
          </a:p>
          <a:p>
            <a:pPr>
              <a:lnSpc>
                <a:spcPts val="2800"/>
              </a:lnSpc>
              <a:spcBef>
                <a:spcPct val="0"/>
              </a:spcBef>
            </a:pPr>
            <a:endParaRPr lang="en-US" sz="2000" spc="20">
              <a:solidFill>
                <a:srgbClr val="000000"/>
              </a:solidFill>
              <a:latin typeface="Glacial Indifference Bold"/>
            </a:endParaRPr>
          </a:p>
          <a:p>
            <a:pPr marL="431801" lvl="1" indent="-215900">
              <a:lnSpc>
                <a:spcPts val="2800"/>
              </a:lnSpc>
              <a:spcBef>
                <a:spcPct val="0"/>
              </a:spcBef>
              <a:buFont typeface="Arial"/>
              <a:buChar char="•"/>
            </a:pPr>
            <a:r>
              <a:rPr lang="en-US" sz="2000" spc="20">
                <a:solidFill>
                  <a:srgbClr val="000000"/>
                </a:solidFill>
                <a:latin typeface="Glacial Indifference Bold"/>
              </a:rPr>
              <a:t>Neutral Sentiments Dominate Media Coverage: </a:t>
            </a:r>
            <a:r>
              <a:rPr lang="en-US" sz="2000" spc="20">
                <a:solidFill>
                  <a:srgbClr val="000000"/>
                </a:solidFill>
                <a:latin typeface="Glacial Indifference"/>
              </a:rPr>
              <a:t>The 'Neutral' sentiment is most prevalent in the dataset, with 1,925 news publications, indicating that the majority of news articles about Prabowo and Gibran's candidacy are neutral.</a:t>
            </a:r>
          </a:p>
          <a:p>
            <a:pPr marL="431801" lvl="1" indent="-215900" algn="l">
              <a:lnSpc>
                <a:spcPts val="2800"/>
              </a:lnSpc>
              <a:spcBef>
                <a:spcPct val="0"/>
              </a:spcBef>
              <a:buFont typeface="Arial"/>
              <a:buChar char="•"/>
            </a:pPr>
            <a:r>
              <a:rPr lang="en-US" sz="2000" spc="20">
                <a:solidFill>
                  <a:srgbClr val="000000"/>
                </a:solidFill>
                <a:latin typeface="Glacial Indifference Bold"/>
              </a:rPr>
              <a:t>Significance of Several Media Platforms: </a:t>
            </a:r>
            <a:r>
              <a:rPr lang="en-US" sz="2000" spc="20">
                <a:solidFill>
                  <a:srgbClr val="000000"/>
                </a:solidFill>
                <a:latin typeface="Glacial Indifference"/>
              </a:rPr>
              <a:t>Certain media portals, such as detikNews, Antaranews.com, Kompas.com, and Politik, have a higher number of publications compared to others.</a:t>
            </a:r>
          </a:p>
          <a:p>
            <a:pPr marL="431801" lvl="1" indent="-215900">
              <a:lnSpc>
                <a:spcPts val="2800"/>
              </a:lnSpc>
              <a:spcBef>
                <a:spcPct val="0"/>
              </a:spcBef>
              <a:buFont typeface="Arial"/>
              <a:buChar char="•"/>
            </a:pPr>
            <a:r>
              <a:rPr lang="en-US" sz="2000" spc="20">
                <a:solidFill>
                  <a:srgbClr val="000000"/>
                </a:solidFill>
                <a:latin typeface="Glacial Indifference Bold"/>
              </a:rPr>
              <a:t>Top Publishing Platforms by Sentiment:</a:t>
            </a:r>
          </a:p>
          <a:p>
            <a:pPr marL="863601" lvl="2" indent="-287867">
              <a:lnSpc>
                <a:spcPts val="2800"/>
              </a:lnSpc>
              <a:spcBef>
                <a:spcPct val="0"/>
              </a:spcBef>
              <a:buFont typeface="Arial"/>
              <a:buChar char="⚬"/>
            </a:pPr>
            <a:r>
              <a:rPr lang="en-US" sz="2000" spc="20">
                <a:solidFill>
                  <a:srgbClr val="000000"/>
                </a:solidFill>
                <a:latin typeface="Glacial Indifference"/>
              </a:rPr>
              <a:t>Positive Sentiment: Includes Tribun Jabar, Tribunnews.com, and Rilis ID.</a:t>
            </a:r>
          </a:p>
          <a:p>
            <a:pPr marL="863601" lvl="2" indent="-287867">
              <a:lnSpc>
                <a:spcPts val="2800"/>
              </a:lnSpc>
              <a:spcBef>
                <a:spcPct val="0"/>
              </a:spcBef>
              <a:buFont typeface="Arial"/>
              <a:buChar char="⚬"/>
            </a:pPr>
            <a:r>
              <a:rPr lang="en-US" sz="2000" spc="20">
                <a:solidFill>
                  <a:srgbClr val="000000"/>
                </a:solidFill>
                <a:latin typeface="Glacial Indifference"/>
              </a:rPr>
              <a:t>Neutral Sentiment: Led by Antaranews.com, detikNews, and KOMPAS.com.</a:t>
            </a:r>
          </a:p>
          <a:p>
            <a:pPr marL="863601" lvl="2" indent="-287867">
              <a:lnSpc>
                <a:spcPts val="2800"/>
              </a:lnSpc>
              <a:spcBef>
                <a:spcPct val="0"/>
              </a:spcBef>
              <a:buFont typeface="Arial"/>
              <a:buChar char="⚬"/>
            </a:pPr>
            <a:r>
              <a:rPr lang="en-US" sz="2000" spc="20">
                <a:solidFill>
                  <a:srgbClr val="000000"/>
                </a:solidFill>
                <a:latin typeface="Glacial Indifference"/>
              </a:rPr>
              <a:t>Negative Sentiment: Includes Kilat, JPNN.com, and KOMPAS.tv.</a:t>
            </a:r>
          </a:p>
          <a:p>
            <a:pPr marL="431801" lvl="1" indent="-215900" algn="l">
              <a:lnSpc>
                <a:spcPts val="2800"/>
              </a:lnSpc>
              <a:spcBef>
                <a:spcPct val="0"/>
              </a:spcBef>
              <a:buFont typeface="Arial"/>
              <a:buChar char="•"/>
            </a:pPr>
            <a:r>
              <a:rPr lang="en-US" sz="2000" spc="20">
                <a:solidFill>
                  <a:srgbClr val="000000"/>
                </a:solidFill>
                <a:latin typeface="Glacial Indifference Bold"/>
              </a:rPr>
              <a:t>Most Frequent Keywords:</a:t>
            </a:r>
            <a:r>
              <a:rPr lang="en-US" sz="2000" spc="20">
                <a:solidFill>
                  <a:srgbClr val="000000"/>
                </a:solidFill>
                <a:latin typeface="Glacial Indifference"/>
              </a:rPr>
              <a:t> Phrases like 'prabowo', 'gibran', 'support', 'campaign', 'ganjar', 'presidential election', 'jokowi', and 'anies' are prominent, focusing on the candidates, their support, competitors, predecessors, and related campaign issues.</a:t>
            </a:r>
          </a:p>
          <a:p>
            <a:pPr algn="ctr">
              <a:lnSpc>
                <a:spcPts val="2800"/>
              </a:lnSpc>
              <a:spcBef>
                <a:spcPct val="0"/>
              </a:spcBef>
            </a:pPr>
            <a:endParaRPr lang="en-US" sz="2000" spc="20">
              <a:solidFill>
                <a:srgbClr val="000000"/>
              </a:solidFill>
              <a:latin typeface="Glacial Indifference"/>
            </a:endParaRPr>
          </a:p>
        </p:txBody>
      </p:sp>
      <p:grpSp>
        <p:nvGrpSpPr>
          <p:cNvPr id="22" name="Group 2">
            <a:extLst>
              <a:ext uri="{FF2B5EF4-FFF2-40B4-BE49-F238E27FC236}">
                <a16:creationId xmlns:a16="http://schemas.microsoft.com/office/drawing/2014/main" id="{5E816042-B2A3-43CC-B1CA-61AD3847F547}"/>
              </a:ext>
            </a:extLst>
          </p:cNvPr>
          <p:cNvGrpSpPr/>
          <p:nvPr/>
        </p:nvGrpSpPr>
        <p:grpSpPr>
          <a:xfrm>
            <a:off x="0" y="1942577"/>
            <a:ext cx="18288000" cy="276421"/>
            <a:chOff x="0" y="0"/>
            <a:chExt cx="4816593" cy="72802"/>
          </a:xfrm>
        </p:grpSpPr>
        <p:sp>
          <p:nvSpPr>
            <p:cNvPr id="23" name="Freeform 3">
              <a:extLst>
                <a:ext uri="{FF2B5EF4-FFF2-40B4-BE49-F238E27FC236}">
                  <a16:creationId xmlns:a16="http://schemas.microsoft.com/office/drawing/2014/main" id="{879ECCD2-EAFC-4B38-8172-430C84ED3457}"/>
                </a:ext>
              </a:extLst>
            </p:cNvPr>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24" name="TextBox 4">
              <a:extLst>
                <a:ext uri="{FF2B5EF4-FFF2-40B4-BE49-F238E27FC236}">
                  <a16:creationId xmlns:a16="http://schemas.microsoft.com/office/drawing/2014/main" id="{E163B7E5-3E31-46A3-B34D-A54B5B635DEF}"/>
                </a:ext>
              </a:extLst>
            </p:cNvPr>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25" name="Group 5">
            <a:extLst>
              <a:ext uri="{FF2B5EF4-FFF2-40B4-BE49-F238E27FC236}">
                <a16:creationId xmlns:a16="http://schemas.microsoft.com/office/drawing/2014/main" id="{DB4ABF95-67DE-4C03-AF45-AD060EDAE40C}"/>
              </a:ext>
            </a:extLst>
          </p:cNvPr>
          <p:cNvGrpSpPr/>
          <p:nvPr/>
        </p:nvGrpSpPr>
        <p:grpSpPr>
          <a:xfrm>
            <a:off x="0" y="2323773"/>
            <a:ext cx="18288000" cy="276421"/>
            <a:chOff x="0" y="0"/>
            <a:chExt cx="4816593" cy="72802"/>
          </a:xfrm>
        </p:grpSpPr>
        <p:sp>
          <p:nvSpPr>
            <p:cNvPr id="26" name="Freeform 6">
              <a:extLst>
                <a:ext uri="{FF2B5EF4-FFF2-40B4-BE49-F238E27FC236}">
                  <a16:creationId xmlns:a16="http://schemas.microsoft.com/office/drawing/2014/main" id="{BDA0F59D-6F99-4CDD-81E8-D3DD654DD22D}"/>
                </a:ext>
              </a:extLst>
            </p:cNvPr>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27" name="TextBox 7">
              <a:extLst>
                <a:ext uri="{FF2B5EF4-FFF2-40B4-BE49-F238E27FC236}">
                  <a16:creationId xmlns:a16="http://schemas.microsoft.com/office/drawing/2014/main" id="{BA399276-95CD-4342-A00F-D8AE57A5B31D}"/>
                </a:ext>
              </a:extLst>
            </p:cNvPr>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28" name="Group 8">
            <a:extLst>
              <a:ext uri="{FF2B5EF4-FFF2-40B4-BE49-F238E27FC236}">
                <a16:creationId xmlns:a16="http://schemas.microsoft.com/office/drawing/2014/main" id="{5E1738F9-C872-4300-8CF6-C8FD778ACB23}"/>
              </a:ext>
            </a:extLst>
          </p:cNvPr>
          <p:cNvGrpSpPr/>
          <p:nvPr/>
        </p:nvGrpSpPr>
        <p:grpSpPr>
          <a:xfrm>
            <a:off x="0" y="2704969"/>
            <a:ext cx="18288000" cy="276421"/>
            <a:chOff x="0" y="0"/>
            <a:chExt cx="4816593" cy="72802"/>
          </a:xfrm>
        </p:grpSpPr>
        <p:sp>
          <p:nvSpPr>
            <p:cNvPr id="29" name="Freeform 9">
              <a:extLst>
                <a:ext uri="{FF2B5EF4-FFF2-40B4-BE49-F238E27FC236}">
                  <a16:creationId xmlns:a16="http://schemas.microsoft.com/office/drawing/2014/main" id="{ACCBBB9C-BE8B-4282-A86E-4D3FC3BB3A0D}"/>
                </a:ext>
              </a:extLst>
            </p:cNvPr>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30" name="TextBox 10">
              <a:extLst>
                <a:ext uri="{FF2B5EF4-FFF2-40B4-BE49-F238E27FC236}">
                  <a16:creationId xmlns:a16="http://schemas.microsoft.com/office/drawing/2014/main" id="{C6E5F71F-138A-4C0B-9704-B52BA2FAA93F}"/>
                </a:ext>
              </a:extLst>
            </p:cNvPr>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31" name="Group 11">
            <a:extLst>
              <a:ext uri="{FF2B5EF4-FFF2-40B4-BE49-F238E27FC236}">
                <a16:creationId xmlns:a16="http://schemas.microsoft.com/office/drawing/2014/main" id="{D648C3B0-60C3-4DD9-BE64-39D27FB9170B}"/>
              </a:ext>
            </a:extLst>
          </p:cNvPr>
          <p:cNvGrpSpPr/>
          <p:nvPr/>
        </p:nvGrpSpPr>
        <p:grpSpPr>
          <a:xfrm>
            <a:off x="0" y="9105900"/>
            <a:ext cx="18288000" cy="276421"/>
            <a:chOff x="0" y="0"/>
            <a:chExt cx="4816593" cy="72802"/>
          </a:xfrm>
        </p:grpSpPr>
        <p:sp>
          <p:nvSpPr>
            <p:cNvPr id="32" name="Freeform 12">
              <a:extLst>
                <a:ext uri="{FF2B5EF4-FFF2-40B4-BE49-F238E27FC236}">
                  <a16:creationId xmlns:a16="http://schemas.microsoft.com/office/drawing/2014/main" id="{B1B5A8D7-5419-442A-B9A9-0E156E0FF6DD}"/>
                </a:ext>
              </a:extLst>
            </p:cNvPr>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84D"/>
            </a:solidFill>
          </p:spPr>
        </p:sp>
        <p:sp>
          <p:nvSpPr>
            <p:cNvPr id="33" name="TextBox 13">
              <a:extLst>
                <a:ext uri="{FF2B5EF4-FFF2-40B4-BE49-F238E27FC236}">
                  <a16:creationId xmlns:a16="http://schemas.microsoft.com/office/drawing/2014/main" id="{6F11160D-164C-4C78-AB56-3421B96568E5}"/>
                </a:ext>
              </a:extLst>
            </p:cNvPr>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34" name="Group 14">
            <a:extLst>
              <a:ext uri="{FF2B5EF4-FFF2-40B4-BE49-F238E27FC236}">
                <a16:creationId xmlns:a16="http://schemas.microsoft.com/office/drawing/2014/main" id="{D1BBDC75-54D8-4425-BC1C-DCA627D05B03}"/>
              </a:ext>
            </a:extLst>
          </p:cNvPr>
          <p:cNvGrpSpPr/>
          <p:nvPr/>
        </p:nvGrpSpPr>
        <p:grpSpPr>
          <a:xfrm>
            <a:off x="0" y="9487096"/>
            <a:ext cx="18288000" cy="276421"/>
            <a:chOff x="0" y="0"/>
            <a:chExt cx="4816593" cy="72802"/>
          </a:xfrm>
        </p:grpSpPr>
        <p:sp>
          <p:nvSpPr>
            <p:cNvPr id="35" name="Freeform 15">
              <a:extLst>
                <a:ext uri="{FF2B5EF4-FFF2-40B4-BE49-F238E27FC236}">
                  <a16:creationId xmlns:a16="http://schemas.microsoft.com/office/drawing/2014/main" id="{6A82D78D-C3B2-4AAC-9026-E4B7BE9E7C73}"/>
                </a:ext>
              </a:extLst>
            </p:cNvPr>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36" name="TextBox 16">
              <a:extLst>
                <a:ext uri="{FF2B5EF4-FFF2-40B4-BE49-F238E27FC236}">
                  <a16:creationId xmlns:a16="http://schemas.microsoft.com/office/drawing/2014/main" id="{671D0D28-2367-40EA-9D28-5F2757D5E868}"/>
                </a:ext>
              </a:extLst>
            </p:cNvPr>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37" name="Group 17">
            <a:extLst>
              <a:ext uri="{FF2B5EF4-FFF2-40B4-BE49-F238E27FC236}">
                <a16:creationId xmlns:a16="http://schemas.microsoft.com/office/drawing/2014/main" id="{11EF7842-FA16-45C8-ADEF-D32C41FDE3AB}"/>
              </a:ext>
            </a:extLst>
          </p:cNvPr>
          <p:cNvGrpSpPr/>
          <p:nvPr/>
        </p:nvGrpSpPr>
        <p:grpSpPr>
          <a:xfrm>
            <a:off x="0" y="9868292"/>
            <a:ext cx="18288000" cy="276421"/>
            <a:chOff x="0" y="0"/>
            <a:chExt cx="4816593" cy="72802"/>
          </a:xfrm>
        </p:grpSpPr>
        <p:sp>
          <p:nvSpPr>
            <p:cNvPr id="38" name="Freeform 18">
              <a:extLst>
                <a:ext uri="{FF2B5EF4-FFF2-40B4-BE49-F238E27FC236}">
                  <a16:creationId xmlns:a16="http://schemas.microsoft.com/office/drawing/2014/main" id="{B43F8E63-54F5-4F35-B7AC-CFFDFDE3DCA8}"/>
                </a:ext>
              </a:extLst>
            </p:cNvPr>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39" name="TextBox 19">
              <a:extLst>
                <a:ext uri="{FF2B5EF4-FFF2-40B4-BE49-F238E27FC236}">
                  <a16:creationId xmlns:a16="http://schemas.microsoft.com/office/drawing/2014/main" id="{A6481D51-19B4-4C64-9C4A-71967EF8E9D5}"/>
                </a:ext>
              </a:extLst>
            </p:cNvPr>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40" name="TextBox 20">
            <a:extLst>
              <a:ext uri="{FF2B5EF4-FFF2-40B4-BE49-F238E27FC236}">
                <a16:creationId xmlns:a16="http://schemas.microsoft.com/office/drawing/2014/main" id="{C9D463C4-B8A5-4170-A9D9-868FEDE712CE}"/>
              </a:ext>
            </a:extLst>
          </p:cNvPr>
          <p:cNvSpPr txBox="1"/>
          <p:nvPr/>
        </p:nvSpPr>
        <p:spPr>
          <a:xfrm>
            <a:off x="3963287" y="423034"/>
            <a:ext cx="10361426" cy="1319518"/>
          </a:xfrm>
          <a:prstGeom prst="rect">
            <a:avLst/>
          </a:prstGeom>
        </p:spPr>
        <p:txBody>
          <a:bodyPr lIns="0" tIns="0" rIns="0" bIns="0" rtlCol="0" anchor="t">
            <a:spAutoFit/>
          </a:bodyPr>
          <a:lstStyle/>
          <a:p>
            <a:pPr algn="ctr">
              <a:lnSpc>
                <a:spcPts val="10220"/>
              </a:lnSpc>
            </a:pPr>
            <a:r>
              <a:rPr lang="en-US" sz="7300">
                <a:solidFill>
                  <a:srgbClr val="000000"/>
                </a:solidFill>
                <a:latin typeface="Cubao"/>
              </a:rPr>
              <a:t>Conclusions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TextBox 2"/>
          <p:cNvSpPr txBox="1"/>
          <p:nvPr/>
        </p:nvSpPr>
        <p:spPr>
          <a:xfrm>
            <a:off x="4434072" y="819150"/>
            <a:ext cx="9419856" cy="1319518"/>
          </a:xfrm>
          <a:prstGeom prst="rect">
            <a:avLst/>
          </a:prstGeom>
        </p:spPr>
        <p:txBody>
          <a:bodyPr lIns="0" tIns="0" rIns="0" bIns="0" rtlCol="0" anchor="t">
            <a:spAutoFit/>
          </a:bodyPr>
          <a:lstStyle/>
          <a:p>
            <a:pPr algn="ctr">
              <a:lnSpc>
                <a:spcPts val="10220"/>
              </a:lnSpc>
            </a:pPr>
            <a:r>
              <a:rPr lang="en-US" sz="7300">
                <a:solidFill>
                  <a:srgbClr val="000000"/>
                </a:solidFill>
                <a:latin typeface="Cubao"/>
              </a:rPr>
              <a:t>contents</a:t>
            </a:r>
          </a:p>
        </p:txBody>
      </p:sp>
      <p:sp>
        <p:nvSpPr>
          <p:cNvPr id="3" name="TextBox 3"/>
          <p:cNvSpPr txBox="1"/>
          <p:nvPr/>
        </p:nvSpPr>
        <p:spPr>
          <a:xfrm>
            <a:off x="5650815" y="2870453"/>
            <a:ext cx="7931222" cy="6365369"/>
          </a:xfrm>
          <a:prstGeom prst="rect">
            <a:avLst/>
          </a:prstGeom>
        </p:spPr>
        <p:txBody>
          <a:bodyPr lIns="0" tIns="0" rIns="0" bIns="0" rtlCol="0" anchor="t">
            <a:spAutoFit/>
          </a:bodyPr>
          <a:lstStyle/>
          <a:p>
            <a:pPr marL="928365" lvl="1" indent="-464182">
              <a:lnSpc>
                <a:spcPts val="8513"/>
              </a:lnSpc>
              <a:buFont typeface="Arial"/>
              <a:buChar char="•"/>
            </a:pPr>
            <a:r>
              <a:rPr lang="en-US" sz="4299">
                <a:solidFill>
                  <a:srgbClr val="000000"/>
                </a:solidFill>
                <a:latin typeface="Glacial Indifference"/>
              </a:rPr>
              <a:t>Project Background</a:t>
            </a:r>
          </a:p>
          <a:p>
            <a:pPr marL="928365" lvl="1" indent="-464182">
              <a:lnSpc>
                <a:spcPts val="8513"/>
              </a:lnSpc>
              <a:buFont typeface="Arial"/>
              <a:buChar char="•"/>
            </a:pPr>
            <a:r>
              <a:rPr lang="en-US" sz="4299">
                <a:solidFill>
                  <a:srgbClr val="000000"/>
                </a:solidFill>
                <a:latin typeface="Glacial Indifference"/>
              </a:rPr>
              <a:t>Problem Statement</a:t>
            </a:r>
          </a:p>
          <a:p>
            <a:pPr marL="928365" lvl="1" indent="-464182">
              <a:lnSpc>
                <a:spcPts val="8513"/>
              </a:lnSpc>
              <a:buFont typeface="Arial"/>
              <a:buChar char="•"/>
            </a:pPr>
            <a:r>
              <a:rPr lang="en-US" sz="4299">
                <a:solidFill>
                  <a:srgbClr val="000000"/>
                </a:solidFill>
                <a:latin typeface="Glacial Indifference"/>
              </a:rPr>
              <a:t>Methods</a:t>
            </a:r>
          </a:p>
          <a:p>
            <a:pPr marL="928365" lvl="1" indent="-464182">
              <a:lnSpc>
                <a:spcPts val="8513"/>
              </a:lnSpc>
              <a:buFont typeface="Arial"/>
              <a:buChar char="•"/>
            </a:pPr>
            <a:r>
              <a:rPr lang="en-US" sz="4299">
                <a:solidFill>
                  <a:srgbClr val="000000"/>
                </a:solidFill>
                <a:latin typeface="Glacial Indifference"/>
              </a:rPr>
              <a:t>Twitter Sentiment Analysis</a:t>
            </a:r>
          </a:p>
          <a:p>
            <a:pPr marL="928365" lvl="1" indent="-464182">
              <a:lnSpc>
                <a:spcPts val="8513"/>
              </a:lnSpc>
              <a:buFont typeface="Arial"/>
              <a:buChar char="•"/>
            </a:pPr>
            <a:r>
              <a:rPr lang="en-US" sz="4299">
                <a:solidFill>
                  <a:srgbClr val="000000"/>
                </a:solidFill>
                <a:latin typeface="Glacial Indifference"/>
              </a:rPr>
              <a:t>Media Sentiment Analysis</a:t>
            </a:r>
          </a:p>
          <a:p>
            <a:pPr marL="928365" lvl="1" indent="-464182">
              <a:lnSpc>
                <a:spcPts val="8513"/>
              </a:lnSpc>
              <a:buFont typeface="Arial"/>
              <a:buChar char="•"/>
            </a:pPr>
            <a:r>
              <a:rPr lang="en-US" sz="4299">
                <a:solidFill>
                  <a:srgbClr val="000000"/>
                </a:solidFill>
                <a:latin typeface="Glacial Indifference"/>
              </a:rPr>
              <a:t>Conclusions</a:t>
            </a:r>
          </a:p>
        </p:txBody>
      </p:sp>
      <p:grpSp>
        <p:nvGrpSpPr>
          <p:cNvPr id="4" name="Group 4"/>
          <p:cNvGrpSpPr/>
          <p:nvPr/>
        </p:nvGrpSpPr>
        <p:grpSpPr>
          <a:xfrm>
            <a:off x="-403421" y="1028700"/>
            <a:ext cx="5539154" cy="276421"/>
            <a:chOff x="0" y="0"/>
            <a:chExt cx="1458872" cy="72802"/>
          </a:xfrm>
        </p:grpSpPr>
        <p:sp>
          <p:nvSpPr>
            <p:cNvPr id="5" name="Freeform 5"/>
            <p:cNvSpPr/>
            <p:nvPr/>
          </p:nvSpPr>
          <p:spPr>
            <a:xfrm>
              <a:off x="0" y="0"/>
              <a:ext cx="1458872" cy="72802"/>
            </a:xfrm>
            <a:custGeom>
              <a:avLst/>
              <a:gdLst/>
              <a:ahLst/>
              <a:cxnLst/>
              <a:rect l="l" t="t" r="r" b="b"/>
              <a:pathLst>
                <a:path w="1458872" h="72802">
                  <a:moveTo>
                    <a:pt x="0" y="0"/>
                  </a:moveTo>
                  <a:lnTo>
                    <a:pt x="1458872" y="0"/>
                  </a:lnTo>
                  <a:lnTo>
                    <a:pt x="1458872" y="72802"/>
                  </a:lnTo>
                  <a:lnTo>
                    <a:pt x="0" y="72802"/>
                  </a:lnTo>
                  <a:close/>
                </a:path>
              </a:pathLst>
            </a:custGeom>
            <a:solidFill>
              <a:srgbClr val="468B91"/>
            </a:solidFill>
          </p:spPr>
        </p:sp>
        <p:sp>
          <p:nvSpPr>
            <p:cNvPr id="6" name="TextBox 6"/>
            <p:cNvSpPr txBox="1"/>
            <p:nvPr/>
          </p:nvSpPr>
          <p:spPr>
            <a:xfrm>
              <a:off x="0" y="-38100"/>
              <a:ext cx="1458872" cy="110902"/>
            </a:xfrm>
            <a:prstGeom prst="rect">
              <a:avLst/>
            </a:prstGeom>
          </p:spPr>
          <p:txBody>
            <a:bodyPr lIns="50800" tIns="50800" rIns="50800" bIns="50800" rtlCol="0" anchor="ctr"/>
            <a:lstStyle/>
            <a:p>
              <a:pPr algn="ctr">
                <a:lnSpc>
                  <a:spcPts val="2041"/>
                </a:lnSpc>
              </a:pPr>
              <a:endParaRPr/>
            </a:p>
          </p:txBody>
        </p:sp>
      </p:grpSp>
      <p:grpSp>
        <p:nvGrpSpPr>
          <p:cNvPr id="7" name="Group 7"/>
          <p:cNvGrpSpPr/>
          <p:nvPr/>
        </p:nvGrpSpPr>
        <p:grpSpPr>
          <a:xfrm>
            <a:off x="-403421" y="1409896"/>
            <a:ext cx="5539154" cy="276421"/>
            <a:chOff x="0" y="0"/>
            <a:chExt cx="1458872" cy="72802"/>
          </a:xfrm>
        </p:grpSpPr>
        <p:sp>
          <p:nvSpPr>
            <p:cNvPr id="8" name="Freeform 8"/>
            <p:cNvSpPr/>
            <p:nvPr/>
          </p:nvSpPr>
          <p:spPr>
            <a:xfrm>
              <a:off x="0" y="0"/>
              <a:ext cx="1458872" cy="72802"/>
            </a:xfrm>
            <a:custGeom>
              <a:avLst/>
              <a:gdLst/>
              <a:ahLst/>
              <a:cxnLst/>
              <a:rect l="l" t="t" r="r" b="b"/>
              <a:pathLst>
                <a:path w="1458872" h="72802">
                  <a:moveTo>
                    <a:pt x="0" y="0"/>
                  </a:moveTo>
                  <a:lnTo>
                    <a:pt x="1458872" y="0"/>
                  </a:lnTo>
                  <a:lnTo>
                    <a:pt x="1458872" y="72802"/>
                  </a:lnTo>
                  <a:lnTo>
                    <a:pt x="0" y="72802"/>
                  </a:lnTo>
                  <a:close/>
                </a:path>
              </a:pathLst>
            </a:custGeom>
            <a:solidFill>
              <a:srgbClr val="F7B9A1"/>
            </a:solidFill>
          </p:spPr>
        </p:sp>
        <p:sp>
          <p:nvSpPr>
            <p:cNvPr id="9" name="TextBox 9"/>
            <p:cNvSpPr txBox="1"/>
            <p:nvPr/>
          </p:nvSpPr>
          <p:spPr>
            <a:xfrm>
              <a:off x="0" y="-38100"/>
              <a:ext cx="1458872" cy="110902"/>
            </a:xfrm>
            <a:prstGeom prst="rect">
              <a:avLst/>
            </a:prstGeom>
          </p:spPr>
          <p:txBody>
            <a:bodyPr lIns="50800" tIns="50800" rIns="50800" bIns="50800" rtlCol="0" anchor="ctr"/>
            <a:lstStyle/>
            <a:p>
              <a:pPr algn="ctr">
                <a:lnSpc>
                  <a:spcPts val="2041"/>
                </a:lnSpc>
              </a:pPr>
              <a:endParaRPr/>
            </a:p>
          </p:txBody>
        </p:sp>
      </p:grpSp>
      <p:grpSp>
        <p:nvGrpSpPr>
          <p:cNvPr id="10" name="Group 10"/>
          <p:cNvGrpSpPr/>
          <p:nvPr/>
        </p:nvGrpSpPr>
        <p:grpSpPr>
          <a:xfrm>
            <a:off x="-403421" y="1791092"/>
            <a:ext cx="5539154" cy="276421"/>
            <a:chOff x="0" y="0"/>
            <a:chExt cx="1458872" cy="72802"/>
          </a:xfrm>
        </p:grpSpPr>
        <p:sp>
          <p:nvSpPr>
            <p:cNvPr id="11" name="Freeform 11"/>
            <p:cNvSpPr/>
            <p:nvPr/>
          </p:nvSpPr>
          <p:spPr>
            <a:xfrm>
              <a:off x="0" y="0"/>
              <a:ext cx="1458872" cy="72802"/>
            </a:xfrm>
            <a:custGeom>
              <a:avLst/>
              <a:gdLst/>
              <a:ahLst/>
              <a:cxnLst/>
              <a:rect l="l" t="t" r="r" b="b"/>
              <a:pathLst>
                <a:path w="1458872" h="72802">
                  <a:moveTo>
                    <a:pt x="0" y="0"/>
                  </a:moveTo>
                  <a:lnTo>
                    <a:pt x="1458872" y="0"/>
                  </a:lnTo>
                  <a:lnTo>
                    <a:pt x="1458872" y="72802"/>
                  </a:lnTo>
                  <a:lnTo>
                    <a:pt x="0" y="72802"/>
                  </a:lnTo>
                  <a:close/>
                </a:path>
              </a:pathLst>
            </a:custGeom>
            <a:solidFill>
              <a:srgbClr val="FFCE6D"/>
            </a:solidFill>
          </p:spPr>
        </p:sp>
        <p:sp>
          <p:nvSpPr>
            <p:cNvPr id="12" name="TextBox 12"/>
            <p:cNvSpPr txBox="1"/>
            <p:nvPr/>
          </p:nvSpPr>
          <p:spPr>
            <a:xfrm>
              <a:off x="0" y="-38100"/>
              <a:ext cx="1458872" cy="110902"/>
            </a:xfrm>
            <a:prstGeom prst="rect">
              <a:avLst/>
            </a:prstGeom>
          </p:spPr>
          <p:txBody>
            <a:bodyPr lIns="50800" tIns="50800" rIns="50800" bIns="50800" rtlCol="0" anchor="ctr"/>
            <a:lstStyle/>
            <a:p>
              <a:pPr algn="ctr">
                <a:lnSpc>
                  <a:spcPts val="2041"/>
                </a:lnSpc>
              </a:pPr>
              <a:endParaRPr/>
            </a:p>
          </p:txBody>
        </p:sp>
      </p:grpSp>
      <p:grpSp>
        <p:nvGrpSpPr>
          <p:cNvPr id="13" name="Group 13"/>
          <p:cNvGrpSpPr/>
          <p:nvPr/>
        </p:nvGrpSpPr>
        <p:grpSpPr>
          <a:xfrm>
            <a:off x="13130131" y="1028700"/>
            <a:ext cx="5539154" cy="276421"/>
            <a:chOff x="0" y="0"/>
            <a:chExt cx="1458872" cy="72802"/>
          </a:xfrm>
        </p:grpSpPr>
        <p:sp>
          <p:nvSpPr>
            <p:cNvPr id="14" name="Freeform 14"/>
            <p:cNvSpPr/>
            <p:nvPr/>
          </p:nvSpPr>
          <p:spPr>
            <a:xfrm>
              <a:off x="0" y="0"/>
              <a:ext cx="1458872" cy="72802"/>
            </a:xfrm>
            <a:custGeom>
              <a:avLst/>
              <a:gdLst/>
              <a:ahLst/>
              <a:cxnLst/>
              <a:rect l="l" t="t" r="r" b="b"/>
              <a:pathLst>
                <a:path w="1458872" h="72802">
                  <a:moveTo>
                    <a:pt x="0" y="0"/>
                  </a:moveTo>
                  <a:lnTo>
                    <a:pt x="1458872" y="0"/>
                  </a:lnTo>
                  <a:lnTo>
                    <a:pt x="1458872" y="72802"/>
                  </a:lnTo>
                  <a:lnTo>
                    <a:pt x="0" y="72802"/>
                  </a:lnTo>
                  <a:close/>
                </a:path>
              </a:pathLst>
            </a:custGeom>
            <a:solidFill>
              <a:srgbClr val="468B91"/>
            </a:solidFill>
          </p:spPr>
        </p:sp>
        <p:sp>
          <p:nvSpPr>
            <p:cNvPr id="15" name="TextBox 15"/>
            <p:cNvSpPr txBox="1"/>
            <p:nvPr/>
          </p:nvSpPr>
          <p:spPr>
            <a:xfrm>
              <a:off x="0" y="-38100"/>
              <a:ext cx="1458872" cy="110902"/>
            </a:xfrm>
            <a:prstGeom prst="rect">
              <a:avLst/>
            </a:prstGeom>
          </p:spPr>
          <p:txBody>
            <a:bodyPr lIns="50800" tIns="50800" rIns="50800" bIns="50800" rtlCol="0" anchor="ctr"/>
            <a:lstStyle/>
            <a:p>
              <a:pPr algn="ctr">
                <a:lnSpc>
                  <a:spcPts val="2041"/>
                </a:lnSpc>
              </a:pPr>
              <a:endParaRPr/>
            </a:p>
          </p:txBody>
        </p:sp>
      </p:grpSp>
      <p:grpSp>
        <p:nvGrpSpPr>
          <p:cNvPr id="16" name="Group 16"/>
          <p:cNvGrpSpPr/>
          <p:nvPr/>
        </p:nvGrpSpPr>
        <p:grpSpPr>
          <a:xfrm>
            <a:off x="13130131" y="1409896"/>
            <a:ext cx="5539154" cy="276421"/>
            <a:chOff x="0" y="0"/>
            <a:chExt cx="1458872" cy="72802"/>
          </a:xfrm>
        </p:grpSpPr>
        <p:sp>
          <p:nvSpPr>
            <p:cNvPr id="17" name="Freeform 17"/>
            <p:cNvSpPr/>
            <p:nvPr/>
          </p:nvSpPr>
          <p:spPr>
            <a:xfrm>
              <a:off x="0" y="0"/>
              <a:ext cx="1458872" cy="72802"/>
            </a:xfrm>
            <a:custGeom>
              <a:avLst/>
              <a:gdLst/>
              <a:ahLst/>
              <a:cxnLst/>
              <a:rect l="l" t="t" r="r" b="b"/>
              <a:pathLst>
                <a:path w="1458872" h="72802">
                  <a:moveTo>
                    <a:pt x="0" y="0"/>
                  </a:moveTo>
                  <a:lnTo>
                    <a:pt x="1458872" y="0"/>
                  </a:lnTo>
                  <a:lnTo>
                    <a:pt x="1458872" y="72802"/>
                  </a:lnTo>
                  <a:lnTo>
                    <a:pt x="0" y="72802"/>
                  </a:lnTo>
                  <a:close/>
                </a:path>
              </a:pathLst>
            </a:custGeom>
            <a:solidFill>
              <a:srgbClr val="F7B9A1"/>
            </a:solidFill>
          </p:spPr>
        </p:sp>
        <p:sp>
          <p:nvSpPr>
            <p:cNvPr id="18" name="TextBox 18"/>
            <p:cNvSpPr txBox="1"/>
            <p:nvPr/>
          </p:nvSpPr>
          <p:spPr>
            <a:xfrm>
              <a:off x="0" y="-38100"/>
              <a:ext cx="1458872" cy="110902"/>
            </a:xfrm>
            <a:prstGeom prst="rect">
              <a:avLst/>
            </a:prstGeom>
          </p:spPr>
          <p:txBody>
            <a:bodyPr lIns="50800" tIns="50800" rIns="50800" bIns="50800" rtlCol="0" anchor="ctr"/>
            <a:lstStyle/>
            <a:p>
              <a:pPr algn="ctr">
                <a:lnSpc>
                  <a:spcPts val="2041"/>
                </a:lnSpc>
              </a:pPr>
              <a:endParaRPr/>
            </a:p>
          </p:txBody>
        </p:sp>
      </p:grpSp>
      <p:grpSp>
        <p:nvGrpSpPr>
          <p:cNvPr id="19" name="Group 19"/>
          <p:cNvGrpSpPr/>
          <p:nvPr/>
        </p:nvGrpSpPr>
        <p:grpSpPr>
          <a:xfrm>
            <a:off x="13130131" y="1791092"/>
            <a:ext cx="5539154" cy="276421"/>
            <a:chOff x="0" y="0"/>
            <a:chExt cx="1458872" cy="72802"/>
          </a:xfrm>
        </p:grpSpPr>
        <p:sp>
          <p:nvSpPr>
            <p:cNvPr id="20" name="Freeform 20"/>
            <p:cNvSpPr/>
            <p:nvPr/>
          </p:nvSpPr>
          <p:spPr>
            <a:xfrm>
              <a:off x="0" y="0"/>
              <a:ext cx="1458872" cy="72802"/>
            </a:xfrm>
            <a:custGeom>
              <a:avLst/>
              <a:gdLst/>
              <a:ahLst/>
              <a:cxnLst/>
              <a:rect l="l" t="t" r="r" b="b"/>
              <a:pathLst>
                <a:path w="1458872" h="72802">
                  <a:moveTo>
                    <a:pt x="0" y="0"/>
                  </a:moveTo>
                  <a:lnTo>
                    <a:pt x="1458872" y="0"/>
                  </a:lnTo>
                  <a:lnTo>
                    <a:pt x="1458872" y="72802"/>
                  </a:lnTo>
                  <a:lnTo>
                    <a:pt x="0" y="72802"/>
                  </a:lnTo>
                  <a:close/>
                </a:path>
              </a:pathLst>
            </a:custGeom>
            <a:solidFill>
              <a:srgbClr val="FFCE6D"/>
            </a:solidFill>
          </p:spPr>
        </p:sp>
        <p:sp>
          <p:nvSpPr>
            <p:cNvPr id="21" name="TextBox 21"/>
            <p:cNvSpPr txBox="1"/>
            <p:nvPr/>
          </p:nvSpPr>
          <p:spPr>
            <a:xfrm>
              <a:off x="0" y="-38100"/>
              <a:ext cx="1458872" cy="110902"/>
            </a:xfrm>
            <a:prstGeom prst="rect">
              <a:avLst/>
            </a:prstGeom>
          </p:spPr>
          <p:txBody>
            <a:bodyPr lIns="50800" tIns="50800" rIns="50800" bIns="50800" rtlCol="0" anchor="ctr"/>
            <a:lstStyle/>
            <a:p>
              <a:pPr algn="ctr">
                <a:lnSpc>
                  <a:spcPts val="2041"/>
                </a:lnSpc>
              </a:pPr>
              <a:endParaRPr/>
            </a:p>
          </p:txBody>
        </p:sp>
      </p:grpSp>
      <p:sp>
        <p:nvSpPr>
          <p:cNvPr id="22" name="Freeform 22"/>
          <p:cNvSpPr/>
          <p:nvPr/>
        </p:nvSpPr>
        <p:spPr>
          <a:xfrm>
            <a:off x="13319361" y="3698619"/>
            <a:ext cx="4568919" cy="6588381"/>
          </a:xfrm>
          <a:custGeom>
            <a:avLst/>
            <a:gdLst/>
            <a:ahLst/>
            <a:cxnLst/>
            <a:rect l="l" t="t" r="r" b="b"/>
            <a:pathLst>
              <a:path w="4568919" h="6588381">
                <a:moveTo>
                  <a:pt x="0" y="0"/>
                </a:moveTo>
                <a:lnTo>
                  <a:pt x="4568919" y="0"/>
                </a:lnTo>
                <a:lnTo>
                  <a:pt x="4568919" y="6588381"/>
                </a:lnTo>
                <a:lnTo>
                  <a:pt x="0" y="65883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a:off x="463183" y="5307780"/>
            <a:ext cx="4472609" cy="4114800"/>
          </a:xfrm>
          <a:custGeom>
            <a:avLst/>
            <a:gdLst/>
            <a:ahLst/>
            <a:cxnLst/>
            <a:rect l="l" t="t" r="r" b="b"/>
            <a:pathLst>
              <a:path w="4472609" h="4114800">
                <a:moveTo>
                  <a:pt x="0" y="0"/>
                </a:moveTo>
                <a:lnTo>
                  <a:pt x="4472609" y="0"/>
                </a:lnTo>
                <a:lnTo>
                  <a:pt x="44726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rot="-1558548">
            <a:off x="548186" y="2742358"/>
            <a:ext cx="3635941" cy="2403685"/>
          </a:xfrm>
          <a:custGeom>
            <a:avLst/>
            <a:gdLst/>
            <a:ahLst/>
            <a:cxnLst/>
            <a:rect l="l" t="t" r="r" b="b"/>
            <a:pathLst>
              <a:path w="3635941" h="2403685">
                <a:moveTo>
                  <a:pt x="0" y="0"/>
                </a:moveTo>
                <a:lnTo>
                  <a:pt x="3635941" y="0"/>
                </a:lnTo>
                <a:lnTo>
                  <a:pt x="3635941" y="2403685"/>
                </a:lnTo>
                <a:lnTo>
                  <a:pt x="0" y="24036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0" y="1109968"/>
            <a:ext cx="18288000" cy="276421"/>
            <a:chOff x="0" y="0"/>
            <a:chExt cx="4816593" cy="72802"/>
          </a:xfrm>
        </p:grpSpPr>
        <p:sp>
          <p:nvSpPr>
            <p:cNvPr id="3" name="Freeform 3"/>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4" name="TextBox 4"/>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0" y="1491164"/>
            <a:ext cx="18288000" cy="276421"/>
            <a:chOff x="0" y="0"/>
            <a:chExt cx="4816593" cy="72802"/>
          </a:xfrm>
        </p:grpSpPr>
        <p:sp>
          <p:nvSpPr>
            <p:cNvPr id="6" name="Freeform 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7" name="TextBox 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0" y="1872360"/>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1" name="Group 11"/>
          <p:cNvGrpSpPr/>
          <p:nvPr/>
        </p:nvGrpSpPr>
        <p:grpSpPr>
          <a:xfrm>
            <a:off x="0" y="9258300"/>
            <a:ext cx="18288000" cy="276421"/>
            <a:chOff x="0" y="0"/>
            <a:chExt cx="4816593" cy="72802"/>
          </a:xfrm>
        </p:grpSpPr>
        <p:sp>
          <p:nvSpPr>
            <p:cNvPr id="12" name="Freeform 12"/>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84D"/>
            </a:solidFill>
          </p:spPr>
        </p:sp>
        <p:sp>
          <p:nvSpPr>
            <p:cNvPr id="13" name="TextBox 13"/>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4" name="Group 14"/>
          <p:cNvGrpSpPr/>
          <p:nvPr/>
        </p:nvGrpSpPr>
        <p:grpSpPr>
          <a:xfrm>
            <a:off x="0" y="9639496"/>
            <a:ext cx="18288000" cy="276421"/>
            <a:chOff x="0" y="0"/>
            <a:chExt cx="4816593" cy="72802"/>
          </a:xfrm>
        </p:grpSpPr>
        <p:sp>
          <p:nvSpPr>
            <p:cNvPr id="15" name="Freeform 15"/>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16" name="TextBox 16"/>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7" name="Group 17"/>
          <p:cNvGrpSpPr/>
          <p:nvPr/>
        </p:nvGrpSpPr>
        <p:grpSpPr>
          <a:xfrm>
            <a:off x="0" y="10020692"/>
            <a:ext cx="18288000" cy="276421"/>
            <a:chOff x="0" y="0"/>
            <a:chExt cx="4816593" cy="72802"/>
          </a:xfrm>
        </p:grpSpPr>
        <p:sp>
          <p:nvSpPr>
            <p:cNvPr id="18" name="Freeform 18"/>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19" name="TextBox 19"/>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20" name="Freeform 20"/>
          <p:cNvSpPr/>
          <p:nvPr/>
        </p:nvSpPr>
        <p:spPr>
          <a:xfrm>
            <a:off x="661737" y="2389413"/>
            <a:ext cx="3670572" cy="2573285"/>
          </a:xfrm>
          <a:custGeom>
            <a:avLst/>
            <a:gdLst/>
            <a:ahLst/>
            <a:cxnLst/>
            <a:rect l="l" t="t" r="r" b="b"/>
            <a:pathLst>
              <a:path w="3670572" h="2573285">
                <a:moveTo>
                  <a:pt x="0" y="0"/>
                </a:moveTo>
                <a:lnTo>
                  <a:pt x="3670572" y="0"/>
                </a:lnTo>
                <a:lnTo>
                  <a:pt x="3670572" y="2573285"/>
                </a:lnTo>
                <a:lnTo>
                  <a:pt x="0" y="2573285"/>
                </a:lnTo>
                <a:lnTo>
                  <a:pt x="0" y="0"/>
                </a:lnTo>
                <a:close/>
              </a:path>
            </a:pathLst>
          </a:custGeom>
          <a:blipFill>
            <a:blip r:embed="rId3"/>
            <a:stretch>
              <a:fillRect/>
            </a:stretch>
          </a:blipFill>
        </p:spPr>
      </p:sp>
      <p:sp>
        <p:nvSpPr>
          <p:cNvPr id="21" name="Freeform 21"/>
          <p:cNvSpPr/>
          <p:nvPr/>
        </p:nvSpPr>
        <p:spPr>
          <a:xfrm>
            <a:off x="6615935" y="3913871"/>
            <a:ext cx="4374340" cy="2459258"/>
          </a:xfrm>
          <a:custGeom>
            <a:avLst/>
            <a:gdLst/>
            <a:ahLst/>
            <a:cxnLst/>
            <a:rect l="l" t="t" r="r" b="b"/>
            <a:pathLst>
              <a:path w="4374340" h="2459258">
                <a:moveTo>
                  <a:pt x="0" y="0"/>
                </a:moveTo>
                <a:lnTo>
                  <a:pt x="4374340" y="0"/>
                </a:lnTo>
                <a:lnTo>
                  <a:pt x="4374340" y="2459258"/>
                </a:lnTo>
                <a:lnTo>
                  <a:pt x="0" y="2459258"/>
                </a:lnTo>
                <a:lnTo>
                  <a:pt x="0" y="0"/>
                </a:lnTo>
                <a:close/>
              </a:path>
            </a:pathLst>
          </a:custGeom>
          <a:blipFill>
            <a:blip r:embed="rId4"/>
            <a:stretch>
              <a:fillRect/>
            </a:stretch>
          </a:blipFill>
        </p:spPr>
      </p:sp>
      <p:grpSp>
        <p:nvGrpSpPr>
          <p:cNvPr id="22" name="Group 22"/>
          <p:cNvGrpSpPr/>
          <p:nvPr/>
        </p:nvGrpSpPr>
        <p:grpSpPr>
          <a:xfrm>
            <a:off x="12652122" y="4869703"/>
            <a:ext cx="3563410" cy="3006852"/>
            <a:chOff x="0" y="0"/>
            <a:chExt cx="4751214" cy="4009136"/>
          </a:xfrm>
        </p:grpSpPr>
        <p:sp>
          <p:nvSpPr>
            <p:cNvPr id="23" name="Freeform 23"/>
            <p:cNvSpPr/>
            <p:nvPr/>
          </p:nvSpPr>
          <p:spPr>
            <a:xfrm>
              <a:off x="0" y="1494050"/>
              <a:ext cx="2262646" cy="2515087"/>
            </a:xfrm>
            <a:custGeom>
              <a:avLst/>
              <a:gdLst/>
              <a:ahLst/>
              <a:cxnLst/>
              <a:rect l="l" t="t" r="r" b="b"/>
              <a:pathLst>
                <a:path w="2262646" h="2515087">
                  <a:moveTo>
                    <a:pt x="0" y="0"/>
                  </a:moveTo>
                  <a:lnTo>
                    <a:pt x="2262646" y="0"/>
                  </a:lnTo>
                  <a:lnTo>
                    <a:pt x="2262646" y="2515086"/>
                  </a:lnTo>
                  <a:lnTo>
                    <a:pt x="0" y="25150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24"/>
            <p:cNvSpPr/>
            <p:nvPr/>
          </p:nvSpPr>
          <p:spPr>
            <a:xfrm>
              <a:off x="2262646" y="0"/>
              <a:ext cx="2488568" cy="2336143"/>
            </a:xfrm>
            <a:custGeom>
              <a:avLst/>
              <a:gdLst/>
              <a:ahLst/>
              <a:cxnLst/>
              <a:rect l="l" t="t" r="r" b="b"/>
              <a:pathLst>
                <a:path w="2488568" h="2336143">
                  <a:moveTo>
                    <a:pt x="0" y="0"/>
                  </a:moveTo>
                  <a:lnTo>
                    <a:pt x="2488568" y="0"/>
                  </a:lnTo>
                  <a:lnTo>
                    <a:pt x="2488568" y="2336143"/>
                  </a:lnTo>
                  <a:lnTo>
                    <a:pt x="0" y="233614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25" name="Freeform 25"/>
          <p:cNvSpPr/>
          <p:nvPr/>
        </p:nvSpPr>
        <p:spPr>
          <a:xfrm rot="924843" flipV="1">
            <a:off x="2796168" y="6187669"/>
            <a:ext cx="3072282" cy="1098341"/>
          </a:xfrm>
          <a:custGeom>
            <a:avLst/>
            <a:gdLst/>
            <a:ahLst/>
            <a:cxnLst/>
            <a:rect l="l" t="t" r="r" b="b"/>
            <a:pathLst>
              <a:path w="3072282" h="1098341">
                <a:moveTo>
                  <a:pt x="0" y="1098341"/>
                </a:moveTo>
                <a:lnTo>
                  <a:pt x="3072282" y="1098341"/>
                </a:lnTo>
                <a:lnTo>
                  <a:pt x="3072282" y="0"/>
                </a:lnTo>
                <a:lnTo>
                  <a:pt x="0" y="0"/>
                </a:lnTo>
                <a:lnTo>
                  <a:pt x="0" y="1098341"/>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6" name="Freeform 26"/>
          <p:cNvSpPr/>
          <p:nvPr/>
        </p:nvSpPr>
        <p:spPr>
          <a:xfrm rot="924843">
            <a:off x="10880460" y="3126885"/>
            <a:ext cx="3072282" cy="1098341"/>
          </a:xfrm>
          <a:custGeom>
            <a:avLst/>
            <a:gdLst/>
            <a:ahLst/>
            <a:cxnLst/>
            <a:rect l="l" t="t" r="r" b="b"/>
            <a:pathLst>
              <a:path w="3072282" h="1098341">
                <a:moveTo>
                  <a:pt x="0" y="0"/>
                </a:moveTo>
                <a:lnTo>
                  <a:pt x="3072282" y="0"/>
                </a:lnTo>
                <a:lnTo>
                  <a:pt x="3072282" y="1098341"/>
                </a:lnTo>
                <a:lnTo>
                  <a:pt x="0" y="109834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7" name="Freeform 27"/>
          <p:cNvSpPr/>
          <p:nvPr/>
        </p:nvSpPr>
        <p:spPr>
          <a:xfrm>
            <a:off x="14433827" y="6586062"/>
            <a:ext cx="1781705" cy="2313903"/>
          </a:xfrm>
          <a:custGeom>
            <a:avLst/>
            <a:gdLst/>
            <a:ahLst/>
            <a:cxnLst/>
            <a:rect l="l" t="t" r="r" b="b"/>
            <a:pathLst>
              <a:path w="1781705" h="2313903">
                <a:moveTo>
                  <a:pt x="0" y="0"/>
                </a:moveTo>
                <a:lnTo>
                  <a:pt x="1781705" y="0"/>
                </a:lnTo>
                <a:lnTo>
                  <a:pt x="1781705" y="2313903"/>
                </a:lnTo>
                <a:lnTo>
                  <a:pt x="0" y="231390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8" name="TextBox 28"/>
          <p:cNvSpPr txBox="1"/>
          <p:nvPr/>
        </p:nvSpPr>
        <p:spPr>
          <a:xfrm>
            <a:off x="3963287" y="-209550"/>
            <a:ext cx="10361426" cy="1319518"/>
          </a:xfrm>
          <a:prstGeom prst="rect">
            <a:avLst/>
          </a:prstGeom>
        </p:spPr>
        <p:txBody>
          <a:bodyPr lIns="0" tIns="0" rIns="0" bIns="0" rtlCol="0" anchor="t">
            <a:spAutoFit/>
          </a:bodyPr>
          <a:lstStyle/>
          <a:p>
            <a:pPr algn="ctr">
              <a:lnSpc>
                <a:spcPts val="10220"/>
              </a:lnSpc>
            </a:pPr>
            <a:r>
              <a:rPr lang="en-US" sz="7300">
                <a:solidFill>
                  <a:srgbClr val="000000"/>
                </a:solidFill>
                <a:latin typeface="Cubao"/>
              </a:rPr>
              <a:t>Project Background</a:t>
            </a:r>
          </a:p>
        </p:txBody>
      </p:sp>
      <p:sp>
        <p:nvSpPr>
          <p:cNvPr id="29" name="TextBox 29"/>
          <p:cNvSpPr txBox="1"/>
          <p:nvPr/>
        </p:nvSpPr>
        <p:spPr>
          <a:xfrm>
            <a:off x="661737" y="5045587"/>
            <a:ext cx="3670572" cy="515416"/>
          </a:xfrm>
          <a:prstGeom prst="rect">
            <a:avLst/>
          </a:prstGeom>
        </p:spPr>
        <p:txBody>
          <a:bodyPr lIns="0" tIns="0" rIns="0" bIns="0" rtlCol="0" anchor="t">
            <a:spAutoFit/>
          </a:bodyPr>
          <a:lstStyle/>
          <a:p>
            <a:pPr algn="ctr">
              <a:lnSpc>
                <a:spcPts val="2041"/>
              </a:lnSpc>
              <a:spcBef>
                <a:spcPct val="0"/>
              </a:spcBef>
            </a:pPr>
            <a:r>
              <a:rPr lang="en-US" sz="1458" spc="14">
                <a:solidFill>
                  <a:srgbClr val="000000"/>
                </a:solidFill>
                <a:latin typeface="Glacial Indifference Bold"/>
              </a:rPr>
              <a:t>Source : https://www.grahanusantara.co.id/</a:t>
            </a:r>
          </a:p>
        </p:txBody>
      </p:sp>
      <p:sp>
        <p:nvSpPr>
          <p:cNvPr id="30" name="TextBox 30"/>
          <p:cNvSpPr txBox="1"/>
          <p:nvPr/>
        </p:nvSpPr>
        <p:spPr>
          <a:xfrm>
            <a:off x="6615935" y="6335029"/>
            <a:ext cx="4374340" cy="258241"/>
          </a:xfrm>
          <a:prstGeom prst="rect">
            <a:avLst/>
          </a:prstGeom>
        </p:spPr>
        <p:txBody>
          <a:bodyPr lIns="0" tIns="0" rIns="0" bIns="0" rtlCol="0" anchor="t">
            <a:spAutoFit/>
          </a:bodyPr>
          <a:lstStyle/>
          <a:p>
            <a:pPr algn="ctr">
              <a:lnSpc>
                <a:spcPts val="2041"/>
              </a:lnSpc>
              <a:spcBef>
                <a:spcPct val="0"/>
              </a:spcBef>
            </a:pPr>
            <a:r>
              <a:rPr lang="en-US" sz="1458" spc="14">
                <a:solidFill>
                  <a:srgbClr val="000000"/>
                </a:solidFill>
                <a:latin typeface="Glacial Indifference Bold"/>
              </a:rPr>
              <a:t>Source : https://www.cnbcindonesia.com/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0" y="1109968"/>
            <a:ext cx="18288000" cy="276421"/>
            <a:chOff x="0" y="0"/>
            <a:chExt cx="4816593" cy="72802"/>
          </a:xfrm>
        </p:grpSpPr>
        <p:sp>
          <p:nvSpPr>
            <p:cNvPr id="3" name="Freeform 3"/>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4" name="TextBox 4"/>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0" y="1491164"/>
            <a:ext cx="18288000" cy="276421"/>
            <a:chOff x="0" y="0"/>
            <a:chExt cx="4816593" cy="72802"/>
          </a:xfrm>
        </p:grpSpPr>
        <p:sp>
          <p:nvSpPr>
            <p:cNvPr id="6" name="Freeform 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7" name="TextBox 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0" y="1872360"/>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1" name="Group 11"/>
          <p:cNvGrpSpPr/>
          <p:nvPr/>
        </p:nvGrpSpPr>
        <p:grpSpPr>
          <a:xfrm>
            <a:off x="0" y="9639496"/>
            <a:ext cx="18288000" cy="276421"/>
            <a:chOff x="0" y="0"/>
            <a:chExt cx="4816593" cy="72802"/>
          </a:xfrm>
        </p:grpSpPr>
        <p:sp>
          <p:nvSpPr>
            <p:cNvPr id="12" name="Freeform 12"/>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13" name="TextBox 13"/>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4" name="Group 14"/>
          <p:cNvGrpSpPr/>
          <p:nvPr/>
        </p:nvGrpSpPr>
        <p:grpSpPr>
          <a:xfrm>
            <a:off x="0" y="10020692"/>
            <a:ext cx="18288000" cy="276421"/>
            <a:chOff x="0" y="0"/>
            <a:chExt cx="4816593" cy="72802"/>
          </a:xfrm>
        </p:grpSpPr>
        <p:sp>
          <p:nvSpPr>
            <p:cNvPr id="15" name="Freeform 15"/>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16" name="TextBox 16"/>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17" name="Freeform 17"/>
          <p:cNvSpPr/>
          <p:nvPr/>
        </p:nvSpPr>
        <p:spPr>
          <a:xfrm>
            <a:off x="461211" y="2253556"/>
            <a:ext cx="4083925" cy="4561888"/>
          </a:xfrm>
          <a:custGeom>
            <a:avLst/>
            <a:gdLst/>
            <a:ahLst/>
            <a:cxnLst/>
            <a:rect l="l" t="t" r="r" b="b"/>
            <a:pathLst>
              <a:path w="4083925" h="4561888">
                <a:moveTo>
                  <a:pt x="0" y="0"/>
                </a:moveTo>
                <a:lnTo>
                  <a:pt x="4083925" y="0"/>
                </a:lnTo>
                <a:lnTo>
                  <a:pt x="4083925" y="4561888"/>
                </a:lnTo>
                <a:lnTo>
                  <a:pt x="0" y="4561888"/>
                </a:lnTo>
                <a:lnTo>
                  <a:pt x="0" y="0"/>
                </a:lnTo>
                <a:close/>
              </a:path>
            </a:pathLst>
          </a:custGeom>
          <a:blipFill>
            <a:blip r:embed="rId3"/>
            <a:stretch>
              <a:fillRect/>
            </a:stretch>
          </a:blipFill>
        </p:spPr>
      </p:sp>
      <p:sp>
        <p:nvSpPr>
          <p:cNvPr id="18" name="Freeform 18"/>
          <p:cNvSpPr/>
          <p:nvPr/>
        </p:nvSpPr>
        <p:spPr>
          <a:xfrm>
            <a:off x="7159380" y="3659821"/>
            <a:ext cx="3969241" cy="2877700"/>
          </a:xfrm>
          <a:custGeom>
            <a:avLst/>
            <a:gdLst/>
            <a:ahLst/>
            <a:cxnLst/>
            <a:rect l="l" t="t" r="r" b="b"/>
            <a:pathLst>
              <a:path w="3969241" h="2877700">
                <a:moveTo>
                  <a:pt x="0" y="0"/>
                </a:moveTo>
                <a:lnTo>
                  <a:pt x="3969240" y="0"/>
                </a:lnTo>
                <a:lnTo>
                  <a:pt x="3969240" y="2877700"/>
                </a:lnTo>
                <a:lnTo>
                  <a:pt x="0" y="2877700"/>
                </a:lnTo>
                <a:lnTo>
                  <a:pt x="0" y="0"/>
                </a:lnTo>
                <a:close/>
              </a:path>
            </a:pathLst>
          </a:custGeom>
          <a:blipFill>
            <a:blip r:embed="rId4"/>
            <a:stretch>
              <a:fillRect/>
            </a:stretch>
          </a:blipFill>
        </p:spPr>
      </p:sp>
      <p:grpSp>
        <p:nvGrpSpPr>
          <p:cNvPr id="19" name="Group 19"/>
          <p:cNvGrpSpPr/>
          <p:nvPr/>
        </p:nvGrpSpPr>
        <p:grpSpPr>
          <a:xfrm>
            <a:off x="14124517" y="4841876"/>
            <a:ext cx="3361402" cy="2501898"/>
            <a:chOff x="0" y="0"/>
            <a:chExt cx="4481869" cy="3335864"/>
          </a:xfrm>
        </p:grpSpPr>
        <p:sp>
          <p:nvSpPr>
            <p:cNvPr id="20" name="Freeform 20"/>
            <p:cNvSpPr/>
            <p:nvPr/>
          </p:nvSpPr>
          <p:spPr>
            <a:xfrm>
              <a:off x="0" y="0"/>
              <a:ext cx="1876926" cy="1876926"/>
            </a:xfrm>
            <a:custGeom>
              <a:avLst/>
              <a:gdLst/>
              <a:ahLst/>
              <a:cxnLst/>
              <a:rect l="l" t="t" r="r" b="b"/>
              <a:pathLst>
                <a:path w="1876926" h="1876926">
                  <a:moveTo>
                    <a:pt x="0" y="0"/>
                  </a:moveTo>
                  <a:lnTo>
                    <a:pt x="1876926" y="0"/>
                  </a:lnTo>
                  <a:lnTo>
                    <a:pt x="1876926" y="1876926"/>
                  </a:lnTo>
                  <a:lnTo>
                    <a:pt x="0" y="18769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a:off x="1676400" y="938463"/>
              <a:ext cx="2805469" cy="2397401"/>
            </a:xfrm>
            <a:custGeom>
              <a:avLst/>
              <a:gdLst/>
              <a:ahLst/>
              <a:cxnLst/>
              <a:rect l="l" t="t" r="r" b="b"/>
              <a:pathLst>
                <a:path w="2805469" h="2397401">
                  <a:moveTo>
                    <a:pt x="0" y="0"/>
                  </a:moveTo>
                  <a:lnTo>
                    <a:pt x="2805469" y="0"/>
                  </a:lnTo>
                  <a:lnTo>
                    <a:pt x="2805469" y="2397401"/>
                  </a:lnTo>
                  <a:lnTo>
                    <a:pt x="0" y="239740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22" name="Freeform 22"/>
          <p:cNvSpPr/>
          <p:nvPr/>
        </p:nvSpPr>
        <p:spPr>
          <a:xfrm rot="-1608571">
            <a:off x="4572686" y="7697909"/>
            <a:ext cx="2765309" cy="781200"/>
          </a:xfrm>
          <a:custGeom>
            <a:avLst/>
            <a:gdLst/>
            <a:ahLst/>
            <a:cxnLst/>
            <a:rect l="l" t="t" r="r" b="b"/>
            <a:pathLst>
              <a:path w="2765309" h="781200">
                <a:moveTo>
                  <a:pt x="0" y="0"/>
                </a:moveTo>
                <a:lnTo>
                  <a:pt x="2765309" y="0"/>
                </a:lnTo>
                <a:lnTo>
                  <a:pt x="2765309" y="781199"/>
                </a:lnTo>
                <a:lnTo>
                  <a:pt x="0" y="78119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3" name="TextBox 23"/>
          <p:cNvSpPr txBox="1"/>
          <p:nvPr/>
        </p:nvSpPr>
        <p:spPr>
          <a:xfrm>
            <a:off x="3963287" y="-209550"/>
            <a:ext cx="10361426" cy="1114664"/>
          </a:xfrm>
          <a:prstGeom prst="rect">
            <a:avLst/>
          </a:prstGeom>
        </p:spPr>
        <p:txBody>
          <a:bodyPr lIns="0" tIns="0" rIns="0" bIns="0" rtlCol="0" anchor="t">
            <a:spAutoFit/>
          </a:bodyPr>
          <a:lstStyle/>
          <a:p>
            <a:pPr algn="ctr">
              <a:lnSpc>
                <a:spcPts val="10220"/>
              </a:lnSpc>
            </a:pPr>
            <a:r>
              <a:rPr lang="en-US" sz="7300" dirty="0">
                <a:solidFill>
                  <a:srgbClr val="000000"/>
                </a:solidFill>
                <a:latin typeface="Cubao"/>
              </a:rPr>
              <a:t>Project Goals</a:t>
            </a:r>
          </a:p>
        </p:txBody>
      </p:sp>
      <p:sp>
        <p:nvSpPr>
          <p:cNvPr id="24" name="TextBox 24"/>
          <p:cNvSpPr txBox="1"/>
          <p:nvPr/>
        </p:nvSpPr>
        <p:spPr>
          <a:xfrm>
            <a:off x="461211" y="6777344"/>
            <a:ext cx="4083925" cy="258241"/>
          </a:xfrm>
          <a:prstGeom prst="rect">
            <a:avLst/>
          </a:prstGeom>
        </p:spPr>
        <p:txBody>
          <a:bodyPr lIns="0" tIns="0" rIns="0" bIns="0" rtlCol="0" anchor="t">
            <a:spAutoFit/>
          </a:bodyPr>
          <a:lstStyle/>
          <a:p>
            <a:pPr algn="ctr">
              <a:lnSpc>
                <a:spcPts val="2041"/>
              </a:lnSpc>
              <a:spcBef>
                <a:spcPct val="0"/>
              </a:spcBef>
            </a:pPr>
            <a:r>
              <a:rPr lang="en-US" sz="1458" spc="14">
                <a:solidFill>
                  <a:srgbClr val="000000"/>
                </a:solidFill>
                <a:latin typeface="Glacial Indifference Bold"/>
              </a:rPr>
              <a:t>Source : https://jatim.suara.com/</a:t>
            </a:r>
          </a:p>
        </p:txBody>
      </p:sp>
      <p:sp>
        <p:nvSpPr>
          <p:cNvPr id="25" name="TextBox 25"/>
          <p:cNvSpPr txBox="1"/>
          <p:nvPr/>
        </p:nvSpPr>
        <p:spPr>
          <a:xfrm>
            <a:off x="250658" y="7223578"/>
            <a:ext cx="4505030" cy="1063625"/>
          </a:xfrm>
          <a:prstGeom prst="rect">
            <a:avLst/>
          </a:prstGeom>
        </p:spPr>
        <p:txBody>
          <a:bodyPr lIns="0" tIns="0" rIns="0" bIns="0" rtlCol="0" anchor="t">
            <a:spAutoFit/>
          </a:bodyPr>
          <a:lstStyle/>
          <a:p>
            <a:pPr algn="ctr">
              <a:lnSpc>
                <a:spcPts val="2800"/>
              </a:lnSpc>
              <a:spcBef>
                <a:spcPct val="0"/>
              </a:spcBef>
            </a:pPr>
            <a:r>
              <a:rPr lang="en-US" sz="2000" spc="20">
                <a:solidFill>
                  <a:srgbClr val="000000"/>
                </a:solidFill>
                <a:latin typeface="Glacial Indifference"/>
              </a:rPr>
              <a:t>Prabowo-Gibran stands out with their high electability highlighted in CSIS surveys</a:t>
            </a:r>
          </a:p>
        </p:txBody>
      </p:sp>
      <p:sp>
        <p:nvSpPr>
          <p:cNvPr id="26" name="TextBox 26"/>
          <p:cNvSpPr txBox="1"/>
          <p:nvPr/>
        </p:nvSpPr>
        <p:spPr>
          <a:xfrm>
            <a:off x="6891485" y="6585146"/>
            <a:ext cx="4505030" cy="711200"/>
          </a:xfrm>
          <a:prstGeom prst="rect">
            <a:avLst/>
          </a:prstGeom>
        </p:spPr>
        <p:txBody>
          <a:bodyPr lIns="0" tIns="0" rIns="0" bIns="0" rtlCol="0" anchor="t">
            <a:spAutoFit/>
          </a:bodyPr>
          <a:lstStyle/>
          <a:p>
            <a:pPr algn="ctr">
              <a:lnSpc>
                <a:spcPts val="2800"/>
              </a:lnSpc>
              <a:spcBef>
                <a:spcPct val="0"/>
              </a:spcBef>
            </a:pPr>
            <a:r>
              <a:rPr lang="en-US" sz="2000" spc="20">
                <a:solidFill>
                  <a:srgbClr val="000000"/>
                </a:solidFill>
                <a:latin typeface="Glacial Indifference"/>
              </a:rPr>
              <a:t>An intensified discussions in both public and media domains</a:t>
            </a:r>
          </a:p>
        </p:txBody>
      </p:sp>
      <p:sp>
        <p:nvSpPr>
          <p:cNvPr id="27" name="TextBox 27"/>
          <p:cNvSpPr txBox="1"/>
          <p:nvPr/>
        </p:nvSpPr>
        <p:spPr>
          <a:xfrm>
            <a:off x="13322436" y="7372962"/>
            <a:ext cx="4965564" cy="1416050"/>
          </a:xfrm>
          <a:prstGeom prst="rect">
            <a:avLst/>
          </a:prstGeom>
        </p:spPr>
        <p:txBody>
          <a:bodyPr lIns="0" tIns="0" rIns="0" bIns="0" rtlCol="0" anchor="t">
            <a:spAutoFit/>
          </a:bodyPr>
          <a:lstStyle/>
          <a:p>
            <a:pPr algn="ctr">
              <a:lnSpc>
                <a:spcPts val="2800"/>
              </a:lnSpc>
              <a:spcBef>
                <a:spcPct val="0"/>
              </a:spcBef>
            </a:pPr>
            <a:r>
              <a:rPr lang="en-US" sz="2000" spc="20">
                <a:solidFill>
                  <a:srgbClr val="000000"/>
                </a:solidFill>
                <a:latin typeface="Glacial Indifference"/>
              </a:rPr>
              <a:t>Sentiment Analysis towards Prabowo-Gibran candidacy to provide a nuanced understanding of the electorate's perceptions of this leading pair. </a:t>
            </a:r>
          </a:p>
        </p:txBody>
      </p:sp>
      <p:sp>
        <p:nvSpPr>
          <p:cNvPr id="28" name="Freeform 28"/>
          <p:cNvSpPr/>
          <p:nvPr/>
        </p:nvSpPr>
        <p:spPr>
          <a:xfrm rot="1463902" flipV="1">
            <a:off x="11321337" y="4482984"/>
            <a:ext cx="2765309" cy="781200"/>
          </a:xfrm>
          <a:custGeom>
            <a:avLst/>
            <a:gdLst/>
            <a:ahLst/>
            <a:cxnLst/>
            <a:rect l="l" t="t" r="r" b="b"/>
            <a:pathLst>
              <a:path w="2765309" h="781200">
                <a:moveTo>
                  <a:pt x="0" y="781200"/>
                </a:moveTo>
                <a:lnTo>
                  <a:pt x="2765309" y="781200"/>
                </a:lnTo>
                <a:lnTo>
                  <a:pt x="2765309" y="0"/>
                </a:lnTo>
                <a:lnTo>
                  <a:pt x="0" y="0"/>
                </a:lnTo>
                <a:lnTo>
                  <a:pt x="0" y="78120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29" name="Group 29"/>
          <p:cNvGrpSpPr/>
          <p:nvPr/>
        </p:nvGrpSpPr>
        <p:grpSpPr>
          <a:xfrm>
            <a:off x="0" y="9258300"/>
            <a:ext cx="18288000" cy="276421"/>
            <a:chOff x="0" y="0"/>
            <a:chExt cx="4816593" cy="72802"/>
          </a:xfrm>
        </p:grpSpPr>
        <p:sp>
          <p:nvSpPr>
            <p:cNvPr id="30" name="Freeform 30"/>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84D"/>
            </a:solidFill>
          </p:spPr>
        </p:sp>
        <p:sp>
          <p:nvSpPr>
            <p:cNvPr id="31" name="TextBox 31"/>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8620" y="1781322"/>
            <a:ext cx="18288000" cy="276421"/>
            <a:chOff x="0" y="0"/>
            <a:chExt cx="4816593" cy="72802"/>
          </a:xfrm>
        </p:grpSpPr>
        <p:sp>
          <p:nvSpPr>
            <p:cNvPr id="3" name="Freeform 3"/>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4" name="TextBox 4"/>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8620" y="2162518"/>
            <a:ext cx="18288000" cy="276421"/>
            <a:chOff x="0" y="0"/>
            <a:chExt cx="4816593" cy="72802"/>
          </a:xfrm>
        </p:grpSpPr>
        <p:sp>
          <p:nvSpPr>
            <p:cNvPr id="6" name="Freeform 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7" name="TextBox 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8620" y="2543714"/>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11" name="Freeform 11"/>
          <p:cNvSpPr/>
          <p:nvPr/>
        </p:nvSpPr>
        <p:spPr>
          <a:xfrm>
            <a:off x="722702" y="3666457"/>
            <a:ext cx="1823362" cy="1217094"/>
          </a:xfrm>
          <a:custGeom>
            <a:avLst/>
            <a:gdLst/>
            <a:ahLst/>
            <a:cxnLst/>
            <a:rect l="l" t="t" r="r" b="b"/>
            <a:pathLst>
              <a:path w="1823362" h="1217094">
                <a:moveTo>
                  <a:pt x="0" y="0"/>
                </a:moveTo>
                <a:lnTo>
                  <a:pt x="1823362" y="0"/>
                </a:lnTo>
                <a:lnTo>
                  <a:pt x="1823362" y="1217094"/>
                </a:lnTo>
                <a:lnTo>
                  <a:pt x="0" y="1217094"/>
                </a:lnTo>
                <a:lnTo>
                  <a:pt x="0" y="0"/>
                </a:lnTo>
                <a:close/>
              </a:path>
            </a:pathLst>
          </a:custGeom>
          <a:blipFill>
            <a:blip r:embed="rId3"/>
            <a:stretch>
              <a:fillRect/>
            </a:stretch>
          </a:blipFill>
        </p:spPr>
      </p:sp>
      <p:sp>
        <p:nvSpPr>
          <p:cNvPr id="12" name="Freeform 12"/>
          <p:cNvSpPr/>
          <p:nvPr/>
        </p:nvSpPr>
        <p:spPr>
          <a:xfrm>
            <a:off x="930536" y="5438309"/>
            <a:ext cx="1407695" cy="1407695"/>
          </a:xfrm>
          <a:custGeom>
            <a:avLst/>
            <a:gdLst/>
            <a:ahLst/>
            <a:cxnLst/>
            <a:rect l="l" t="t" r="r" b="b"/>
            <a:pathLst>
              <a:path w="1407695" h="1407695">
                <a:moveTo>
                  <a:pt x="0" y="0"/>
                </a:moveTo>
                <a:lnTo>
                  <a:pt x="1407694" y="0"/>
                </a:lnTo>
                <a:lnTo>
                  <a:pt x="1407694" y="1407695"/>
                </a:lnTo>
                <a:lnTo>
                  <a:pt x="0" y="14076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971905" y="690466"/>
            <a:ext cx="10361426" cy="1114664"/>
          </a:xfrm>
          <a:prstGeom prst="rect">
            <a:avLst/>
          </a:prstGeom>
        </p:spPr>
        <p:txBody>
          <a:bodyPr lIns="0" tIns="0" rIns="0" bIns="0" rtlCol="0" anchor="t">
            <a:spAutoFit/>
          </a:bodyPr>
          <a:lstStyle/>
          <a:p>
            <a:pPr algn="ctr">
              <a:lnSpc>
                <a:spcPts val="10220"/>
              </a:lnSpc>
            </a:pPr>
            <a:r>
              <a:rPr lang="en-US" sz="7300" dirty="0">
                <a:solidFill>
                  <a:srgbClr val="000000"/>
                </a:solidFill>
                <a:latin typeface="Cubao"/>
              </a:rPr>
              <a:t>Workflow</a:t>
            </a:r>
          </a:p>
        </p:txBody>
      </p:sp>
      <p:sp>
        <p:nvSpPr>
          <p:cNvPr id="14" name="TextBox 14"/>
          <p:cNvSpPr txBox="1"/>
          <p:nvPr/>
        </p:nvSpPr>
        <p:spPr>
          <a:xfrm>
            <a:off x="287839" y="3105885"/>
            <a:ext cx="2873375" cy="422275"/>
          </a:xfrm>
          <a:prstGeom prst="rect">
            <a:avLst/>
          </a:prstGeom>
        </p:spPr>
        <p:txBody>
          <a:bodyPr lIns="0" tIns="0" rIns="0" bIns="0" rtlCol="0" anchor="t">
            <a:spAutoFit/>
          </a:bodyPr>
          <a:lstStyle/>
          <a:p>
            <a:pPr marL="539749" lvl="1" indent="-269875" algn="ctr">
              <a:lnSpc>
                <a:spcPts val="3499"/>
              </a:lnSpc>
              <a:spcBef>
                <a:spcPct val="0"/>
              </a:spcBef>
              <a:buFont typeface="Arial"/>
              <a:buChar char="•"/>
            </a:pPr>
            <a:r>
              <a:rPr lang="en-US" sz="2499" spc="24">
                <a:solidFill>
                  <a:srgbClr val="000000"/>
                </a:solidFill>
                <a:latin typeface="Glacial Indifference Bold"/>
              </a:rPr>
              <a:t>Data Collection</a:t>
            </a:r>
          </a:p>
        </p:txBody>
      </p:sp>
      <p:sp>
        <p:nvSpPr>
          <p:cNvPr id="15" name="TextBox 15"/>
          <p:cNvSpPr txBox="1"/>
          <p:nvPr/>
        </p:nvSpPr>
        <p:spPr>
          <a:xfrm>
            <a:off x="2669924" y="5721736"/>
            <a:ext cx="4936958" cy="306705"/>
          </a:xfrm>
          <a:prstGeom prst="rect">
            <a:avLst/>
          </a:prstGeom>
        </p:spPr>
        <p:txBody>
          <a:bodyPr lIns="0" tIns="0" rIns="0" bIns="0" rtlCol="0" anchor="t">
            <a:spAutoFit/>
          </a:bodyPr>
          <a:lstStyle/>
          <a:p>
            <a:pPr algn="ctr">
              <a:lnSpc>
                <a:spcPts val="2520"/>
              </a:lnSpc>
              <a:spcBef>
                <a:spcPct val="0"/>
              </a:spcBef>
            </a:pPr>
            <a:r>
              <a:rPr lang="en-US" sz="1800" spc="18">
                <a:solidFill>
                  <a:srgbClr val="000000"/>
                </a:solidFill>
                <a:latin typeface="Glacial Indifference Bold"/>
              </a:rPr>
              <a:t>Collecting Tweets and Several informations</a:t>
            </a:r>
          </a:p>
        </p:txBody>
      </p:sp>
      <p:sp>
        <p:nvSpPr>
          <p:cNvPr id="16" name="TextBox 16"/>
          <p:cNvSpPr txBox="1"/>
          <p:nvPr/>
        </p:nvSpPr>
        <p:spPr>
          <a:xfrm>
            <a:off x="2669924" y="3678463"/>
            <a:ext cx="5779168" cy="306705"/>
          </a:xfrm>
          <a:prstGeom prst="rect">
            <a:avLst/>
          </a:prstGeom>
        </p:spPr>
        <p:txBody>
          <a:bodyPr lIns="0" tIns="0" rIns="0" bIns="0" rtlCol="0" anchor="t">
            <a:spAutoFit/>
          </a:bodyPr>
          <a:lstStyle/>
          <a:p>
            <a:pPr algn="ctr">
              <a:lnSpc>
                <a:spcPts val="2520"/>
              </a:lnSpc>
              <a:spcBef>
                <a:spcPct val="0"/>
              </a:spcBef>
            </a:pPr>
            <a:r>
              <a:rPr lang="en-US" sz="1800" spc="18">
                <a:solidFill>
                  <a:srgbClr val="000000"/>
                </a:solidFill>
                <a:latin typeface="Glacial Indifference Bold"/>
              </a:rPr>
              <a:t>Collecting News/Articles and Several informations</a:t>
            </a:r>
          </a:p>
        </p:txBody>
      </p:sp>
      <p:sp>
        <p:nvSpPr>
          <p:cNvPr id="17" name="TextBox 17"/>
          <p:cNvSpPr txBox="1"/>
          <p:nvPr/>
        </p:nvSpPr>
        <p:spPr>
          <a:xfrm>
            <a:off x="9152620" y="3293210"/>
            <a:ext cx="3290358" cy="422275"/>
          </a:xfrm>
          <a:prstGeom prst="rect">
            <a:avLst/>
          </a:prstGeom>
        </p:spPr>
        <p:txBody>
          <a:bodyPr lIns="0" tIns="0" rIns="0" bIns="0" rtlCol="0" anchor="t">
            <a:spAutoFit/>
          </a:bodyPr>
          <a:lstStyle/>
          <a:p>
            <a:pPr algn="ctr">
              <a:lnSpc>
                <a:spcPts val="3499"/>
              </a:lnSpc>
              <a:spcBef>
                <a:spcPct val="0"/>
              </a:spcBef>
            </a:pPr>
            <a:r>
              <a:rPr lang="en-US" sz="2499" spc="24">
                <a:solidFill>
                  <a:srgbClr val="000000"/>
                </a:solidFill>
                <a:latin typeface="Glacial Indifference Bold"/>
              </a:rPr>
              <a:t>2. Data Preprocessing</a:t>
            </a:r>
          </a:p>
        </p:txBody>
      </p:sp>
      <p:sp>
        <p:nvSpPr>
          <p:cNvPr id="18" name="TextBox 18"/>
          <p:cNvSpPr txBox="1"/>
          <p:nvPr/>
        </p:nvSpPr>
        <p:spPr>
          <a:xfrm>
            <a:off x="3036887" y="3947068"/>
            <a:ext cx="1828800" cy="1249680"/>
          </a:xfrm>
          <a:prstGeom prst="rect">
            <a:avLst/>
          </a:prstGeom>
        </p:spPr>
        <p:txBody>
          <a:bodyPr lIns="0" tIns="0" rIns="0" bIns="0" rtlCol="0" anchor="t">
            <a:spAutoFit/>
          </a:bodyPr>
          <a:lstStyle/>
          <a:p>
            <a:pPr marL="388620" lvl="1" indent="-194310" algn="just">
              <a:lnSpc>
                <a:spcPts val="2520"/>
              </a:lnSpc>
              <a:buFont typeface="Arial"/>
              <a:buChar char="•"/>
            </a:pPr>
            <a:r>
              <a:rPr lang="en-US" sz="1800" spc="18">
                <a:solidFill>
                  <a:srgbClr val="000000"/>
                </a:solidFill>
                <a:latin typeface="Glacial Indifference Bold"/>
              </a:rPr>
              <a:t>Publish Date</a:t>
            </a:r>
          </a:p>
          <a:p>
            <a:pPr marL="388620" lvl="1" indent="-194310" algn="just">
              <a:lnSpc>
                <a:spcPts val="2520"/>
              </a:lnSpc>
              <a:buFont typeface="Arial"/>
              <a:buChar char="•"/>
            </a:pPr>
            <a:r>
              <a:rPr lang="en-US" sz="1800" spc="18">
                <a:solidFill>
                  <a:srgbClr val="000000"/>
                </a:solidFill>
                <a:latin typeface="Glacial Indifference Bold"/>
              </a:rPr>
              <a:t>Source</a:t>
            </a:r>
          </a:p>
          <a:p>
            <a:pPr marL="388620" lvl="1" indent="-194310" algn="just">
              <a:lnSpc>
                <a:spcPts val="2520"/>
              </a:lnSpc>
              <a:buFont typeface="Arial"/>
              <a:buChar char="•"/>
            </a:pPr>
            <a:r>
              <a:rPr lang="en-US" sz="1800" spc="18">
                <a:solidFill>
                  <a:srgbClr val="000000"/>
                </a:solidFill>
                <a:latin typeface="Glacial Indifference Bold"/>
              </a:rPr>
              <a:t>Title</a:t>
            </a:r>
          </a:p>
          <a:p>
            <a:pPr marL="388620" lvl="1" indent="-194310" algn="just">
              <a:lnSpc>
                <a:spcPts val="2520"/>
              </a:lnSpc>
              <a:spcBef>
                <a:spcPct val="0"/>
              </a:spcBef>
              <a:buFont typeface="Arial"/>
              <a:buChar char="•"/>
            </a:pPr>
            <a:r>
              <a:rPr lang="en-US" sz="1800" spc="18">
                <a:solidFill>
                  <a:srgbClr val="000000"/>
                </a:solidFill>
                <a:latin typeface="Glacial Indifference Bold"/>
              </a:rPr>
              <a:t>News URL</a:t>
            </a:r>
          </a:p>
        </p:txBody>
      </p:sp>
      <p:sp>
        <p:nvSpPr>
          <p:cNvPr id="19" name="TextBox 19"/>
          <p:cNvSpPr txBox="1"/>
          <p:nvPr/>
        </p:nvSpPr>
        <p:spPr>
          <a:xfrm>
            <a:off x="3161214" y="6068127"/>
            <a:ext cx="3372853" cy="1878330"/>
          </a:xfrm>
          <a:prstGeom prst="rect">
            <a:avLst/>
          </a:prstGeom>
        </p:spPr>
        <p:txBody>
          <a:bodyPr lIns="0" tIns="0" rIns="0" bIns="0" rtlCol="0" anchor="t">
            <a:spAutoFit/>
          </a:bodyPr>
          <a:lstStyle/>
          <a:p>
            <a:pPr marL="388620" lvl="1" indent="-194310" algn="just">
              <a:lnSpc>
                <a:spcPts val="2520"/>
              </a:lnSpc>
              <a:buFont typeface="Arial"/>
              <a:buChar char="•"/>
            </a:pPr>
            <a:r>
              <a:rPr lang="en-US" sz="1800" spc="18">
                <a:solidFill>
                  <a:srgbClr val="000000"/>
                </a:solidFill>
                <a:latin typeface="Glacial Indifference Bold"/>
              </a:rPr>
              <a:t>Publish Date</a:t>
            </a:r>
          </a:p>
          <a:p>
            <a:pPr marL="388620" lvl="1" indent="-194310" algn="just">
              <a:lnSpc>
                <a:spcPts val="2520"/>
              </a:lnSpc>
              <a:buFont typeface="Arial"/>
              <a:buChar char="•"/>
            </a:pPr>
            <a:r>
              <a:rPr lang="en-US" sz="1800" spc="18">
                <a:solidFill>
                  <a:srgbClr val="000000"/>
                </a:solidFill>
                <a:latin typeface="Glacial Indifference Bold"/>
              </a:rPr>
              <a:t>Username</a:t>
            </a:r>
          </a:p>
          <a:p>
            <a:pPr marL="388620" lvl="1" indent="-194310" algn="just">
              <a:lnSpc>
                <a:spcPts val="2520"/>
              </a:lnSpc>
              <a:buFont typeface="Arial"/>
              <a:buChar char="•"/>
            </a:pPr>
            <a:r>
              <a:rPr lang="en-US" sz="1800" spc="18">
                <a:solidFill>
                  <a:srgbClr val="000000"/>
                </a:solidFill>
                <a:latin typeface="Glacial Indifference Bold"/>
              </a:rPr>
              <a:t>Tweets and Hashtags</a:t>
            </a:r>
          </a:p>
          <a:p>
            <a:pPr marL="388620" lvl="1" indent="-194310" algn="just">
              <a:lnSpc>
                <a:spcPts val="2520"/>
              </a:lnSpc>
              <a:buFont typeface="Arial"/>
              <a:buChar char="•"/>
            </a:pPr>
            <a:r>
              <a:rPr lang="en-US" sz="1800" spc="18">
                <a:solidFill>
                  <a:srgbClr val="000000"/>
                </a:solidFill>
                <a:latin typeface="Glacial Indifference Bold"/>
              </a:rPr>
              <a:t>Tweets Engagement Rate</a:t>
            </a:r>
          </a:p>
          <a:p>
            <a:pPr marL="388620" lvl="1" indent="-194310" algn="just">
              <a:lnSpc>
                <a:spcPts val="2520"/>
              </a:lnSpc>
              <a:buFont typeface="Arial"/>
              <a:buChar char="•"/>
            </a:pPr>
            <a:r>
              <a:rPr lang="en-US" sz="1800" spc="18">
                <a:solidFill>
                  <a:srgbClr val="000000"/>
                </a:solidFill>
                <a:latin typeface="Glacial Indifference Bold"/>
              </a:rPr>
              <a:t>Twets URL</a:t>
            </a:r>
          </a:p>
          <a:p>
            <a:pPr marL="388620" lvl="1" indent="-194310" algn="just">
              <a:lnSpc>
                <a:spcPts val="2520"/>
              </a:lnSpc>
              <a:spcBef>
                <a:spcPct val="0"/>
              </a:spcBef>
              <a:buFont typeface="Arial"/>
              <a:buChar char="•"/>
            </a:pPr>
            <a:r>
              <a:rPr lang="en-US" sz="1800" spc="18">
                <a:solidFill>
                  <a:srgbClr val="000000"/>
                </a:solidFill>
                <a:latin typeface="Glacial Indifference Bold"/>
              </a:rPr>
              <a:t>Followers Count</a:t>
            </a:r>
          </a:p>
        </p:txBody>
      </p:sp>
      <p:sp>
        <p:nvSpPr>
          <p:cNvPr id="20" name="TextBox 20"/>
          <p:cNvSpPr txBox="1"/>
          <p:nvPr/>
        </p:nvSpPr>
        <p:spPr>
          <a:xfrm>
            <a:off x="9534539" y="3782160"/>
            <a:ext cx="8446168" cy="935355"/>
          </a:xfrm>
          <a:prstGeom prst="rect">
            <a:avLst/>
          </a:prstGeom>
        </p:spPr>
        <p:txBody>
          <a:bodyPr lIns="0" tIns="0" rIns="0" bIns="0" rtlCol="0" anchor="t">
            <a:spAutoFit/>
          </a:bodyPr>
          <a:lstStyle/>
          <a:p>
            <a:pPr algn="just">
              <a:lnSpc>
                <a:spcPts val="2520"/>
              </a:lnSpc>
            </a:pPr>
            <a:r>
              <a:rPr lang="en-US" sz="1800" spc="18">
                <a:solidFill>
                  <a:srgbClr val="000000"/>
                </a:solidFill>
                <a:latin typeface="Glacial Indifference Bold"/>
              </a:rPr>
              <a:t>a. Texts Preprocessing -&gt; Processing and removing redundants words, symbols, and slangs</a:t>
            </a:r>
          </a:p>
          <a:p>
            <a:pPr algn="just">
              <a:lnSpc>
                <a:spcPts val="2520"/>
              </a:lnSpc>
              <a:spcBef>
                <a:spcPct val="0"/>
              </a:spcBef>
            </a:pPr>
            <a:r>
              <a:rPr lang="en-US" sz="1800" spc="18">
                <a:solidFill>
                  <a:srgbClr val="000000"/>
                </a:solidFill>
                <a:latin typeface="Glacial Indifference Bold"/>
              </a:rPr>
              <a:t>b. Sentiments Analysis</a:t>
            </a:r>
          </a:p>
        </p:txBody>
      </p:sp>
      <p:sp>
        <p:nvSpPr>
          <p:cNvPr id="21" name="TextBox 21"/>
          <p:cNvSpPr txBox="1"/>
          <p:nvPr/>
        </p:nvSpPr>
        <p:spPr>
          <a:xfrm>
            <a:off x="9152620" y="5167590"/>
            <a:ext cx="4269695" cy="416781"/>
          </a:xfrm>
          <a:prstGeom prst="rect">
            <a:avLst/>
          </a:prstGeom>
        </p:spPr>
        <p:txBody>
          <a:bodyPr wrap="square" lIns="0" tIns="0" rIns="0" bIns="0" rtlCol="0" anchor="t">
            <a:spAutoFit/>
          </a:bodyPr>
          <a:lstStyle/>
          <a:p>
            <a:pPr algn="ctr">
              <a:lnSpc>
                <a:spcPts val="3499"/>
              </a:lnSpc>
              <a:spcBef>
                <a:spcPct val="0"/>
              </a:spcBef>
            </a:pPr>
            <a:r>
              <a:rPr lang="en-US" sz="2499" spc="24" dirty="0">
                <a:solidFill>
                  <a:srgbClr val="000000"/>
                </a:solidFill>
                <a:latin typeface="Glacial Indifference Bold"/>
              </a:rPr>
              <a:t>3. Exploratory Data Analysis</a:t>
            </a:r>
          </a:p>
        </p:txBody>
      </p:sp>
      <p:sp>
        <p:nvSpPr>
          <p:cNvPr id="22" name="TextBox 22"/>
          <p:cNvSpPr txBox="1"/>
          <p:nvPr/>
        </p:nvSpPr>
        <p:spPr>
          <a:xfrm>
            <a:off x="9534539" y="5656540"/>
            <a:ext cx="6982326" cy="306705"/>
          </a:xfrm>
          <a:prstGeom prst="rect">
            <a:avLst/>
          </a:prstGeom>
        </p:spPr>
        <p:txBody>
          <a:bodyPr lIns="0" tIns="0" rIns="0" bIns="0" rtlCol="0" anchor="t">
            <a:spAutoFit/>
          </a:bodyPr>
          <a:lstStyle/>
          <a:p>
            <a:pPr algn="just">
              <a:lnSpc>
                <a:spcPts val="2520"/>
              </a:lnSpc>
              <a:spcBef>
                <a:spcPct val="0"/>
              </a:spcBef>
            </a:pPr>
            <a:r>
              <a:rPr lang="en-US" sz="1800" spc="18" dirty="0">
                <a:solidFill>
                  <a:srgbClr val="000000"/>
                </a:solidFill>
                <a:latin typeface="Glacial Indifference Bold"/>
              </a:rPr>
              <a:t>Exploring trends, tendencies, and patterns in the data.</a:t>
            </a:r>
          </a:p>
        </p:txBody>
      </p:sp>
      <p:sp>
        <p:nvSpPr>
          <p:cNvPr id="23" name="TextBox 23"/>
          <p:cNvSpPr txBox="1"/>
          <p:nvPr/>
        </p:nvSpPr>
        <p:spPr>
          <a:xfrm>
            <a:off x="9144000" y="6410921"/>
            <a:ext cx="3581400" cy="416781"/>
          </a:xfrm>
          <a:prstGeom prst="rect">
            <a:avLst/>
          </a:prstGeom>
        </p:spPr>
        <p:txBody>
          <a:bodyPr wrap="square" lIns="0" tIns="0" rIns="0" bIns="0" rtlCol="0" anchor="t">
            <a:spAutoFit/>
          </a:bodyPr>
          <a:lstStyle/>
          <a:p>
            <a:pPr algn="ctr">
              <a:lnSpc>
                <a:spcPts val="3499"/>
              </a:lnSpc>
              <a:spcBef>
                <a:spcPct val="0"/>
              </a:spcBef>
            </a:pPr>
            <a:r>
              <a:rPr lang="en-US" sz="2499" spc="24" dirty="0">
                <a:solidFill>
                  <a:srgbClr val="000000"/>
                </a:solidFill>
                <a:latin typeface="Glacial Indifference Bold"/>
              </a:rPr>
              <a:t>4. Data Visualizations</a:t>
            </a:r>
          </a:p>
        </p:txBody>
      </p:sp>
      <p:sp>
        <p:nvSpPr>
          <p:cNvPr id="24" name="TextBox 24"/>
          <p:cNvSpPr txBox="1"/>
          <p:nvPr/>
        </p:nvSpPr>
        <p:spPr>
          <a:xfrm>
            <a:off x="9534539" y="6848941"/>
            <a:ext cx="8446168" cy="621030"/>
          </a:xfrm>
          <a:prstGeom prst="rect">
            <a:avLst/>
          </a:prstGeom>
        </p:spPr>
        <p:txBody>
          <a:bodyPr lIns="0" tIns="0" rIns="0" bIns="0" rtlCol="0" anchor="t">
            <a:spAutoFit/>
          </a:bodyPr>
          <a:lstStyle/>
          <a:p>
            <a:pPr algn="just">
              <a:lnSpc>
                <a:spcPts val="2520"/>
              </a:lnSpc>
              <a:spcBef>
                <a:spcPct val="0"/>
              </a:spcBef>
            </a:pPr>
            <a:r>
              <a:rPr lang="en-US" sz="1800" spc="18" dirty="0">
                <a:solidFill>
                  <a:srgbClr val="000000"/>
                </a:solidFill>
                <a:latin typeface="Glacial Indifference Bold"/>
              </a:rPr>
              <a:t>Translating complex data into visual formats like charts, graphs, and maps, making it easier to understand and interpret</a:t>
            </a:r>
          </a:p>
        </p:txBody>
      </p:sp>
      <p:grpSp>
        <p:nvGrpSpPr>
          <p:cNvPr id="25" name="Group 25"/>
          <p:cNvGrpSpPr/>
          <p:nvPr/>
        </p:nvGrpSpPr>
        <p:grpSpPr>
          <a:xfrm>
            <a:off x="8620" y="8889628"/>
            <a:ext cx="18288000" cy="276421"/>
            <a:chOff x="0" y="0"/>
            <a:chExt cx="4816593" cy="72802"/>
          </a:xfrm>
        </p:grpSpPr>
        <p:sp>
          <p:nvSpPr>
            <p:cNvPr id="26" name="Freeform 2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27" name="TextBox 2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28" name="Group 28"/>
          <p:cNvGrpSpPr/>
          <p:nvPr/>
        </p:nvGrpSpPr>
        <p:grpSpPr>
          <a:xfrm>
            <a:off x="8620" y="9270824"/>
            <a:ext cx="18288000" cy="276421"/>
            <a:chOff x="0" y="0"/>
            <a:chExt cx="4816593" cy="72802"/>
          </a:xfrm>
        </p:grpSpPr>
        <p:sp>
          <p:nvSpPr>
            <p:cNvPr id="29" name="Freeform 2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30" name="TextBox 3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31" name="Group 31"/>
          <p:cNvGrpSpPr/>
          <p:nvPr/>
        </p:nvGrpSpPr>
        <p:grpSpPr>
          <a:xfrm>
            <a:off x="8620" y="8508432"/>
            <a:ext cx="18288000" cy="276421"/>
            <a:chOff x="0" y="0"/>
            <a:chExt cx="4816593" cy="72802"/>
          </a:xfrm>
        </p:grpSpPr>
        <p:sp>
          <p:nvSpPr>
            <p:cNvPr id="32" name="Freeform 32"/>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84D"/>
            </a:solidFill>
          </p:spPr>
        </p:sp>
        <p:sp>
          <p:nvSpPr>
            <p:cNvPr id="33" name="TextBox 33"/>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Freeform 2"/>
          <p:cNvSpPr/>
          <p:nvPr/>
        </p:nvSpPr>
        <p:spPr>
          <a:xfrm>
            <a:off x="10478523" y="1960773"/>
            <a:ext cx="6780777" cy="6365454"/>
          </a:xfrm>
          <a:custGeom>
            <a:avLst/>
            <a:gdLst/>
            <a:ahLst/>
            <a:cxnLst/>
            <a:rect l="l" t="t" r="r" b="b"/>
            <a:pathLst>
              <a:path w="6780777" h="6365454">
                <a:moveTo>
                  <a:pt x="0" y="0"/>
                </a:moveTo>
                <a:lnTo>
                  <a:pt x="6780777" y="0"/>
                </a:lnTo>
                <a:lnTo>
                  <a:pt x="6780777" y="6365454"/>
                </a:lnTo>
                <a:lnTo>
                  <a:pt x="0" y="63654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99681" y="4627241"/>
            <a:ext cx="6905763" cy="1061094"/>
          </a:xfrm>
          <a:prstGeom prst="rect">
            <a:avLst/>
          </a:prstGeom>
        </p:spPr>
        <p:txBody>
          <a:bodyPr lIns="0" tIns="0" rIns="0" bIns="0" rtlCol="0" anchor="t">
            <a:spAutoFit/>
          </a:bodyPr>
          <a:lstStyle/>
          <a:p>
            <a:pPr algn="ctr">
              <a:lnSpc>
                <a:spcPts val="7560"/>
              </a:lnSpc>
            </a:pPr>
            <a:r>
              <a:rPr lang="en-US" sz="7200">
                <a:solidFill>
                  <a:srgbClr val="000000"/>
                </a:solidFill>
                <a:latin typeface="Cubao"/>
              </a:rPr>
              <a:t>Results!</a:t>
            </a:r>
          </a:p>
        </p:txBody>
      </p:sp>
      <p:grpSp>
        <p:nvGrpSpPr>
          <p:cNvPr id="4" name="Group 4"/>
          <p:cNvGrpSpPr/>
          <p:nvPr/>
        </p:nvGrpSpPr>
        <p:grpSpPr>
          <a:xfrm rot="5400000">
            <a:off x="381196" y="1822562"/>
            <a:ext cx="18288000" cy="276421"/>
            <a:chOff x="0" y="0"/>
            <a:chExt cx="4816593" cy="72802"/>
          </a:xfrm>
        </p:grpSpPr>
        <p:sp>
          <p:nvSpPr>
            <p:cNvPr id="5" name="Freeform 5"/>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6" name="TextBox 6"/>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7" name="Group 7"/>
          <p:cNvGrpSpPr/>
          <p:nvPr/>
        </p:nvGrpSpPr>
        <p:grpSpPr>
          <a:xfrm rot="5400000">
            <a:off x="0" y="1822562"/>
            <a:ext cx="18288000" cy="276421"/>
            <a:chOff x="0" y="0"/>
            <a:chExt cx="4816593" cy="72802"/>
          </a:xfrm>
        </p:grpSpPr>
        <p:sp>
          <p:nvSpPr>
            <p:cNvPr id="8" name="Freeform 8"/>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9" name="TextBox 9"/>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10" name="Group 10"/>
          <p:cNvGrpSpPr/>
          <p:nvPr/>
        </p:nvGrpSpPr>
        <p:grpSpPr>
          <a:xfrm rot="5400000">
            <a:off x="-381196" y="1822562"/>
            <a:ext cx="18288000" cy="276421"/>
            <a:chOff x="0" y="0"/>
            <a:chExt cx="4816593" cy="72802"/>
          </a:xfrm>
        </p:grpSpPr>
        <p:sp>
          <p:nvSpPr>
            <p:cNvPr id="11" name="Freeform 11"/>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2" name="TextBox 12"/>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0" y="1109968"/>
            <a:ext cx="18288000" cy="276421"/>
            <a:chOff x="0" y="0"/>
            <a:chExt cx="4816593" cy="72802"/>
          </a:xfrm>
        </p:grpSpPr>
        <p:sp>
          <p:nvSpPr>
            <p:cNvPr id="3" name="Freeform 3"/>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4" name="TextBox 4"/>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0" y="1491164"/>
            <a:ext cx="18288000" cy="276421"/>
            <a:chOff x="0" y="0"/>
            <a:chExt cx="4816593" cy="72802"/>
          </a:xfrm>
        </p:grpSpPr>
        <p:sp>
          <p:nvSpPr>
            <p:cNvPr id="6" name="Freeform 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7" name="TextBox 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0" y="1872360"/>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23" name="TextBox 23"/>
          <p:cNvSpPr txBox="1"/>
          <p:nvPr/>
        </p:nvSpPr>
        <p:spPr>
          <a:xfrm>
            <a:off x="2476943" y="41241"/>
            <a:ext cx="13791313" cy="1114664"/>
          </a:xfrm>
          <a:prstGeom prst="rect">
            <a:avLst/>
          </a:prstGeom>
        </p:spPr>
        <p:txBody>
          <a:bodyPr wrap="square" lIns="0" tIns="0" rIns="0" bIns="0" rtlCol="0" anchor="t">
            <a:spAutoFit/>
          </a:bodyPr>
          <a:lstStyle/>
          <a:p>
            <a:pPr algn="ctr">
              <a:lnSpc>
                <a:spcPts val="10220"/>
              </a:lnSpc>
            </a:pPr>
            <a:r>
              <a:rPr lang="en-US" sz="5500" dirty="0">
                <a:solidFill>
                  <a:srgbClr val="000000"/>
                </a:solidFill>
                <a:latin typeface="Cubao"/>
              </a:rPr>
              <a:t>Twitter Keywords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2" name="Add-in 31" title="Web Viewer">
                <a:extLst>
                  <a:ext uri="{FF2B5EF4-FFF2-40B4-BE49-F238E27FC236}">
                    <a16:creationId xmlns:a16="http://schemas.microsoft.com/office/drawing/2014/main" id="{20FEF976-F2D1-4F2C-8611-8B1931687BF1}"/>
                  </a:ext>
                </a:extLst>
              </p:cNvPr>
              <p:cNvGraphicFramePr>
                <a:graphicFrameLocks noGrp="1"/>
              </p:cNvGraphicFramePr>
              <p:nvPr>
                <p:extLst>
                  <p:ext uri="{D42A27DB-BD31-4B8C-83A1-F6EECF244321}">
                    <p14:modId xmlns:p14="http://schemas.microsoft.com/office/powerpoint/2010/main" val="3080220076"/>
                  </p:ext>
                </p:extLst>
              </p:nvPr>
            </p:nvGraphicFramePr>
            <p:xfrm>
              <a:off x="1219200" y="2148781"/>
              <a:ext cx="16306800" cy="794771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2" name="Add-in 31" title="Web Viewer">
                <a:extLst>
                  <a:ext uri="{FF2B5EF4-FFF2-40B4-BE49-F238E27FC236}">
                    <a16:creationId xmlns:a16="http://schemas.microsoft.com/office/drawing/2014/main" id="{20FEF976-F2D1-4F2C-8611-8B1931687BF1}"/>
                  </a:ext>
                </a:extLst>
              </p:cNvPr>
              <p:cNvPicPr>
                <a:picLocks noGrp="1" noRot="1" noChangeAspect="1" noMove="1" noResize="1" noEditPoints="1" noAdjustHandles="1" noChangeArrowheads="1" noChangeShapeType="1"/>
              </p:cNvPicPr>
              <p:nvPr/>
            </p:nvPicPr>
            <p:blipFill>
              <a:blip r:embed="rId4"/>
              <a:stretch>
                <a:fillRect/>
              </a:stretch>
            </p:blipFill>
            <p:spPr>
              <a:xfrm>
                <a:off x="1219200" y="2148781"/>
                <a:ext cx="16306800" cy="7947719"/>
              </a:xfrm>
              <a:prstGeom prst="rect">
                <a:avLst/>
              </a:prstGeom>
            </p:spPr>
          </p:pic>
        </mc:Fallback>
      </mc:AlternateContent>
    </p:spTree>
    <p:extLst>
      <p:ext uri="{BB962C8B-B14F-4D97-AF65-F5344CB8AC3E}">
        <p14:creationId xmlns:p14="http://schemas.microsoft.com/office/powerpoint/2010/main" val="149953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0" y="1109968"/>
            <a:ext cx="18288000" cy="276421"/>
            <a:chOff x="0" y="0"/>
            <a:chExt cx="4816593" cy="72802"/>
          </a:xfrm>
        </p:grpSpPr>
        <p:sp>
          <p:nvSpPr>
            <p:cNvPr id="3" name="Freeform 3"/>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4" name="TextBox 4"/>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0" y="1491164"/>
            <a:ext cx="18288000" cy="276421"/>
            <a:chOff x="0" y="0"/>
            <a:chExt cx="4816593" cy="72802"/>
          </a:xfrm>
        </p:grpSpPr>
        <p:sp>
          <p:nvSpPr>
            <p:cNvPr id="6" name="Freeform 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7" name="TextBox 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0" y="1872360"/>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23" name="TextBox 23"/>
          <p:cNvSpPr txBox="1"/>
          <p:nvPr/>
        </p:nvSpPr>
        <p:spPr>
          <a:xfrm>
            <a:off x="0" y="41241"/>
            <a:ext cx="18287997" cy="1081771"/>
          </a:xfrm>
          <a:prstGeom prst="rect">
            <a:avLst/>
          </a:prstGeom>
        </p:spPr>
        <p:txBody>
          <a:bodyPr wrap="square" lIns="0" tIns="0" rIns="0" bIns="0" rtlCol="0" anchor="t">
            <a:spAutoFit/>
          </a:bodyPr>
          <a:lstStyle/>
          <a:p>
            <a:pPr algn="ctr">
              <a:lnSpc>
                <a:spcPts val="10220"/>
              </a:lnSpc>
            </a:pPr>
            <a:r>
              <a:rPr lang="en-US" sz="5500" dirty="0">
                <a:solidFill>
                  <a:srgbClr val="000000"/>
                </a:solidFill>
                <a:latin typeface="Cubao"/>
              </a:rPr>
              <a:t>Twitter Topic and Sentiment Exposure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2" name="Add-in 31" title="Web Viewer">
                <a:extLst>
                  <a:ext uri="{FF2B5EF4-FFF2-40B4-BE49-F238E27FC236}">
                    <a16:creationId xmlns:a16="http://schemas.microsoft.com/office/drawing/2014/main" id="{20FEF976-F2D1-4F2C-8611-8B1931687BF1}"/>
                  </a:ext>
                </a:extLst>
              </p:cNvPr>
              <p:cNvGraphicFramePr>
                <a:graphicFrameLocks noGrp="1"/>
              </p:cNvGraphicFramePr>
              <p:nvPr>
                <p:extLst>
                  <p:ext uri="{D42A27DB-BD31-4B8C-83A1-F6EECF244321}">
                    <p14:modId xmlns:p14="http://schemas.microsoft.com/office/powerpoint/2010/main" val="3444610979"/>
                  </p:ext>
                </p:extLst>
              </p:nvPr>
            </p:nvGraphicFramePr>
            <p:xfrm>
              <a:off x="990598" y="2148781"/>
              <a:ext cx="16306800" cy="794771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2" name="Add-in 31" title="Web Viewer">
                <a:extLst>
                  <a:ext uri="{FF2B5EF4-FFF2-40B4-BE49-F238E27FC236}">
                    <a16:creationId xmlns:a16="http://schemas.microsoft.com/office/drawing/2014/main" id="{20FEF976-F2D1-4F2C-8611-8B1931687BF1}"/>
                  </a:ext>
                </a:extLst>
              </p:cNvPr>
              <p:cNvPicPr>
                <a:picLocks noGrp="1" noRot="1" noChangeAspect="1" noMove="1" noResize="1" noEditPoints="1" noAdjustHandles="1" noChangeArrowheads="1" noChangeShapeType="1"/>
              </p:cNvPicPr>
              <p:nvPr/>
            </p:nvPicPr>
            <p:blipFill>
              <a:blip r:embed="rId4"/>
              <a:stretch>
                <a:fillRect/>
              </a:stretch>
            </p:blipFill>
            <p:spPr>
              <a:xfrm>
                <a:off x="990598" y="2148781"/>
                <a:ext cx="16306800" cy="7947719"/>
              </a:xfrm>
              <a:prstGeom prst="rect">
                <a:avLst/>
              </a:prstGeom>
            </p:spPr>
          </p:pic>
        </mc:Fallback>
      </mc:AlternateContent>
    </p:spTree>
    <p:extLst>
      <p:ext uri="{BB962C8B-B14F-4D97-AF65-F5344CB8AC3E}">
        <p14:creationId xmlns:p14="http://schemas.microsoft.com/office/powerpoint/2010/main" val="302394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0" y="1109968"/>
            <a:ext cx="18288000" cy="276421"/>
            <a:chOff x="0" y="0"/>
            <a:chExt cx="4816593" cy="72802"/>
          </a:xfrm>
        </p:grpSpPr>
        <p:sp>
          <p:nvSpPr>
            <p:cNvPr id="3" name="Freeform 3"/>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468B91"/>
            </a:solidFill>
          </p:spPr>
        </p:sp>
        <p:sp>
          <p:nvSpPr>
            <p:cNvPr id="4" name="TextBox 4"/>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5" name="Group 5"/>
          <p:cNvGrpSpPr/>
          <p:nvPr/>
        </p:nvGrpSpPr>
        <p:grpSpPr>
          <a:xfrm>
            <a:off x="0" y="1491164"/>
            <a:ext cx="18288000" cy="276421"/>
            <a:chOff x="0" y="0"/>
            <a:chExt cx="4816593" cy="72802"/>
          </a:xfrm>
        </p:grpSpPr>
        <p:sp>
          <p:nvSpPr>
            <p:cNvPr id="6" name="Freeform 6"/>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7B9A1"/>
            </a:solidFill>
          </p:spPr>
        </p:sp>
        <p:sp>
          <p:nvSpPr>
            <p:cNvPr id="7" name="TextBox 7"/>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grpSp>
        <p:nvGrpSpPr>
          <p:cNvPr id="8" name="Group 8"/>
          <p:cNvGrpSpPr/>
          <p:nvPr/>
        </p:nvGrpSpPr>
        <p:grpSpPr>
          <a:xfrm>
            <a:off x="0" y="1872360"/>
            <a:ext cx="18288000" cy="276421"/>
            <a:chOff x="0" y="0"/>
            <a:chExt cx="4816593" cy="72802"/>
          </a:xfrm>
        </p:grpSpPr>
        <p:sp>
          <p:nvSpPr>
            <p:cNvPr id="9" name="Freeform 9"/>
            <p:cNvSpPr/>
            <p:nvPr/>
          </p:nvSpPr>
          <p:spPr>
            <a:xfrm>
              <a:off x="0" y="0"/>
              <a:ext cx="4816592" cy="72802"/>
            </a:xfrm>
            <a:custGeom>
              <a:avLst/>
              <a:gdLst/>
              <a:ahLst/>
              <a:cxnLst/>
              <a:rect l="l" t="t" r="r" b="b"/>
              <a:pathLst>
                <a:path w="4816592" h="72802">
                  <a:moveTo>
                    <a:pt x="0" y="0"/>
                  </a:moveTo>
                  <a:lnTo>
                    <a:pt x="4816592" y="0"/>
                  </a:lnTo>
                  <a:lnTo>
                    <a:pt x="4816592" y="72802"/>
                  </a:lnTo>
                  <a:lnTo>
                    <a:pt x="0" y="72802"/>
                  </a:lnTo>
                  <a:close/>
                </a:path>
              </a:pathLst>
            </a:custGeom>
            <a:solidFill>
              <a:srgbClr val="FFCE6D"/>
            </a:solidFill>
          </p:spPr>
        </p:sp>
        <p:sp>
          <p:nvSpPr>
            <p:cNvPr id="10" name="TextBox 10"/>
            <p:cNvSpPr txBox="1"/>
            <p:nvPr/>
          </p:nvSpPr>
          <p:spPr>
            <a:xfrm>
              <a:off x="0" y="-38100"/>
              <a:ext cx="4816593" cy="110902"/>
            </a:xfrm>
            <a:prstGeom prst="rect">
              <a:avLst/>
            </a:prstGeom>
          </p:spPr>
          <p:txBody>
            <a:bodyPr lIns="50800" tIns="50800" rIns="50800" bIns="50800" rtlCol="0" anchor="ctr"/>
            <a:lstStyle/>
            <a:p>
              <a:pPr algn="ctr">
                <a:lnSpc>
                  <a:spcPts val="2041"/>
                </a:lnSpc>
              </a:pPr>
              <a:endParaRPr/>
            </a:p>
          </p:txBody>
        </p:sp>
      </p:grpSp>
      <p:sp>
        <p:nvSpPr>
          <p:cNvPr id="23" name="TextBox 23"/>
          <p:cNvSpPr txBox="1"/>
          <p:nvPr/>
        </p:nvSpPr>
        <p:spPr>
          <a:xfrm>
            <a:off x="0" y="41241"/>
            <a:ext cx="18287997" cy="1081771"/>
          </a:xfrm>
          <a:prstGeom prst="rect">
            <a:avLst/>
          </a:prstGeom>
        </p:spPr>
        <p:txBody>
          <a:bodyPr wrap="square" lIns="0" tIns="0" rIns="0" bIns="0" rtlCol="0" anchor="t">
            <a:spAutoFit/>
          </a:bodyPr>
          <a:lstStyle/>
          <a:p>
            <a:pPr algn="ctr">
              <a:lnSpc>
                <a:spcPts val="10220"/>
              </a:lnSpc>
            </a:pPr>
            <a:r>
              <a:rPr lang="en-US" sz="5500" dirty="0">
                <a:solidFill>
                  <a:srgbClr val="000000"/>
                </a:solidFill>
                <a:latin typeface="Cubao"/>
              </a:rPr>
              <a:t>Twitter Accounts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2" name="Add-in 31" title="Web Viewer">
                <a:extLst>
                  <a:ext uri="{FF2B5EF4-FFF2-40B4-BE49-F238E27FC236}">
                    <a16:creationId xmlns:a16="http://schemas.microsoft.com/office/drawing/2014/main" id="{20FEF976-F2D1-4F2C-8611-8B1931687BF1}"/>
                  </a:ext>
                </a:extLst>
              </p:cNvPr>
              <p:cNvGraphicFramePr>
                <a:graphicFrameLocks noGrp="1"/>
              </p:cNvGraphicFramePr>
              <p:nvPr>
                <p:extLst>
                  <p:ext uri="{D42A27DB-BD31-4B8C-83A1-F6EECF244321}">
                    <p14:modId xmlns:p14="http://schemas.microsoft.com/office/powerpoint/2010/main" val="3337458964"/>
                  </p:ext>
                </p:extLst>
              </p:nvPr>
            </p:nvGraphicFramePr>
            <p:xfrm>
              <a:off x="990598" y="2148781"/>
              <a:ext cx="16459202" cy="794771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2" name="Add-in 31" title="Web Viewer">
                <a:extLst>
                  <a:ext uri="{FF2B5EF4-FFF2-40B4-BE49-F238E27FC236}">
                    <a16:creationId xmlns:a16="http://schemas.microsoft.com/office/drawing/2014/main" id="{20FEF976-F2D1-4F2C-8611-8B1931687BF1}"/>
                  </a:ext>
                </a:extLst>
              </p:cNvPr>
              <p:cNvPicPr>
                <a:picLocks noGrp="1" noRot="1" noChangeAspect="1" noMove="1" noResize="1" noEditPoints="1" noAdjustHandles="1" noChangeArrowheads="1" noChangeShapeType="1"/>
              </p:cNvPicPr>
              <p:nvPr/>
            </p:nvPicPr>
            <p:blipFill>
              <a:blip r:embed="rId4"/>
              <a:stretch>
                <a:fillRect/>
              </a:stretch>
            </p:blipFill>
            <p:spPr>
              <a:xfrm>
                <a:off x="990598" y="2148781"/>
                <a:ext cx="16459202" cy="7947719"/>
              </a:xfrm>
              <a:prstGeom prst="rect">
                <a:avLst/>
              </a:prstGeom>
            </p:spPr>
          </p:pic>
        </mc:Fallback>
      </mc:AlternateContent>
    </p:spTree>
    <p:extLst>
      <p:ext uri="{BB962C8B-B14F-4D97-AF65-F5344CB8AC3E}">
        <p14:creationId xmlns:p14="http://schemas.microsoft.com/office/powerpoint/2010/main" val="2765682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3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33.png"/></Relationships>
</file>

<file path=ppt/webextensions/webextension1.xml><?xml version="1.0" encoding="utf-8"?>
<we:webextension xmlns:we="http://schemas.microsoft.com/office/webextensions/webextension/2010/11" id="{EFA87EAA-C629-430F-BC0A-A88B5736AFB8}">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ublic.tableau.com/views/prabowo-gibran_twitter_sentiment_analysis_1/DashboardI?:language=en-GB&amp;publish=yes&amp;:display_count=n&amp;:origin=viz_share_link&quot;,&quot;values&quot;:{},&quot;data&quot;:{&quot;uri&quot;:&quot;public.tableau.com/views/prabowo-gibran_twitter_sentiment_analysis_1/DashboardI?:language=en-GB&amp;publish=yes&amp;:display_count=n&amp;:origin=viz_share_link&quot;},&quot;secure&quot;:false}],&quot;name&quot;:&quot;public.tableau.com/views/prabowo-gibran_twitter_sentiment_analysis_1/DashboardI?:language=en-GB&amp;publish=yes&amp;:display_count=n&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EFA87EAA-C629-430F-BC0A-A88B5736AFB8}">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ublic.tableau.com/views/prabowo-gibran_twitter_sentiment_analysis_2/Dashboard2?:language=en-GB&amp;publish=yes&amp;:display_count=n&amp;:origin=viz_share_link&quot;,&quot;values&quot;:{},&quot;data&quot;:{&quot;uri&quot;:&quot;public.tableau.com/views/prabowo-gibran_twitter_sentiment_analysis_2/Dashboard2?:language=en-GB&amp;publish=yes&amp;:display_count=n&amp;:origin=viz_share_link&quot;},&quot;secure&quot;:false}],&quot;name&quot;:&quot;public.tableau.com/views/prabowo-gibran_twitter_sentiment_analysis_2/Dashboard2?:language=en-GB&amp;publish=yes&amp;:display_count=n&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EFA87EAA-C629-430F-BC0A-A88B5736AFB8}">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ublic.tableau.com/views/prabowo-gibran_twitter_sentiment_analysis_3/Dashboard3?:language=en-GB&amp;publish=yes&amp;:display_count=n&amp;:origin=viz_share_link&quot;,&quot;values&quot;:{},&quot;data&quot;:{&quot;uri&quot;:&quot;public.tableau.com/views/prabowo-gibran_twitter_sentiment_analysis_3/Dashboard3?:language=en-GB&amp;publish=yes&amp;:display_count=n&amp;:origin=viz_share_link&quot;},&quot;secure&quot;:false}],&quot;name&quot;:&quot;public.tableau.com/views/prabowo-gibran_twitter_sentiment_analysis_3/Dashboard3?:language=en-GB&amp;publish=yes&amp;:display_count=n&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A7F01357-E245-47CF-B2BF-CF7C0C2C855E}">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google.com&quot;,&quot;values&quot;:{},&quot;data&quot;:{&quot;uri&quot;:&quot;google.com&quot;},&quot;secure&quot;:false}],&quot;name&quot;:&quot;google.com&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2447</TotalTime>
  <Words>824</Words>
  <Application>Microsoft Office PowerPoint</Application>
  <PresentationFormat>Custom</PresentationFormat>
  <Paragraphs>84</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Cubao</vt:lpstr>
      <vt:lpstr>Arial</vt:lpstr>
      <vt:lpstr>Glacial Indifference</vt:lpstr>
      <vt:lpstr>Glacial Indifference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Proactive Social Media Practices Education Presentation in Pink Green Yellow Flat Graphic Style</dc:title>
  <dc:creator>Fariskoms</dc:creator>
  <cp:lastModifiedBy>Fariskoms</cp:lastModifiedBy>
  <cp:revision>16</cp:revision>
  <dcterms:created xsi:type="dcterms:W3CDTF">2006-08-16T00:00:00Z</dcterms:created>
  <dcterms:modified xsi:type="dcterms:W3CDTF">2023-12-30T00:22:50Z</dcterms:modified>
  <dc:identifier>DAF4Oo2tdPs</dc:identifier>
</cp:coreProperties>
</file>