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League Spartan" charset="1" panose="00000800000000000000"/>
      <p:regular r:id="rId16"/>
    </p:embeddedFont>
    <p:embeddedFont>
      <p:font typeface="Arimo" charset="1" panose="020B0604020202020204"/>
      <p:regular r:id="rId17"/>
    </p:embeddedFont>
    <p:embeddedFont>
      <p:font typeface="Arimo Bold" charset="1" panose="020B0704020202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9.png" Type="http://schemas.openxmlformats.org/officeDocument/2006/relationships/image"/><Relationship Id="rId7" Target="../media/image2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815150"/>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45554"/>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364972" y="-99442"/>
            <a:ext cx="7071310" cy="6868010"/>
          </a:xfrm>
          <a:custGeom>
            <a:avLst/>
            <a:gdLst/>
            <a:ahLst/>
            <a:cxnLst/>
            <a:rect r="r" b="b" t="t" l="l"/>
            <a:pathLst>
              <a:path h="6868010" w="70713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81638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908190" y="5700398"/>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2729943" y="-153329"/>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2548192">
            <a:off x="368978" y="-172546"/>
            <a:ext cx="1319443" cy="2483119"/>
          </a:xfrm>
          <a:custGeom>
            <a:avLst/>
            <a:gdLst/>
            <a:ahLst/>
            <a:cxnLst/>
            <a:rect r="r" b="b" t="t" l="l"/>
            <a:pathLst>
              <a:path h="2483119" w="1319443">
                <a:moveTo>
                  <a:pt x="0" y="0"/>
                </a:moveTo>
                <a:lnTo>
                  <a:pt x="1319444" y="0"/>
                </a:lnTo>
                <a:lnTo>
                  <a:pt x="1319444" y="2483119"/>
                </a:lnTo>
                <a:lnTo>
                  <a:pt x="0" y="24831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4623612">
            <a:off x="15546641" y="7018104"/>
            <a:ext cx="2951197" cy="3606751"/>
          </a:xfrm>
          <a:custGeom>
            <a:avLst/>
            <a:gdLst/>
            <a:ahLst/>
            <a:cxnLst/>
            <a:rect r="r" b="b" t="t" l="l"/>
            <a:pathLst>
              <a:path h="3606751" w="2951197">
                <a:moveTo>
                  <a:pt x="2951197" y="3606751"/>
                </a:moveTo>
                <a:lnTo>
                  <a:pt x="0" y="3606751"/>
                </a:lnTo>
                <a:lnTo>
                  <a:pt x="0" y="0"/>
                </a:lnTo>
                <a:lnTo>
                  <a:pt x="2951197" y="0"/>
                </a:lnTo>
                <a:lnTo>
                  <a:pt x="2951197" y="3606751"/>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183243" y="654668"/>
            <a:ext cx="15921515" cy="9183530"/>
          </a:xfrm>
          <a:custGeom>
            <a:avLst/>
            <a:gdLst/>
            <a:ahLst/>
            <a:cxnLst/>
            <a:rect r="r" b="b" t="t" l="l"/>
            <a:pathLst>
              <a:path h="9183530" w="15921515">
                <a:moveTo>
                  <a:pt x="0" y="0"/>
                </a:moveTo>
                <a:lnTo>
                  <a:pt x="15921514" y="0"/>
                </a:lnTo>
                <a:lnTo>
                  <a:pt x="15921514" y="9183530"/>
                </a:lnTo>
                <a:lnTo>
                  <a:pt x="0" y="918353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5400000">
            <a:off x="1078623" y="8488653"/>
            <a:ext cx="703795" cy="1995295"/>
          </a:xfrm>
          <a:custGeom>
            <a:avLst/>
            <a:gdLst/>
            <a:ahLst/>
            <a:cxnLst/>
            <a:rect r="r" b="b" t="t" l="l"/>
            <a:pathLst>
              <a:path h="1995295" w="703795">
                <a:moveTo>
                  <a:pt x="0" y="0"/>
                </a:moveTo>
                <a:lnTo>
                  <a:pt x="703795" y="0"/>
                </a:lnTo>
                <a:lnTo>
                  <a:pt x="703795" y="1995294"/>
                </a:lnTo>
                <a:lnTo>
                  <a:pt x="0" y="199529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12526567" y="-1684526"/>
            <a:ext cx="6583680" cy="4114800"/>
          </a:xfrm>
          <a:custGeom>
            <a:avLst/>
            <a:gdLst/>
            <a:ahLst/>
            <a:cxnLst/>
            <a:rect r="r" b="b" t="t" l="l"/>
            <a:pathLst>
              <a:path h="4114800" w="6583680">
                <a:moveTo>
                  <a:pt x="0" y="0"/>
                </a:moveTo>
                <a:lnTo>
                  <a:pt x="6583680" y="0"/>
                </a:lnTo>
                <a:lnTo>
                  <a:pt x="6583680"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0">
            <a:off x="16778822" y="2430274"/>
            <a:ext cx="1146427" cy="1487111"/>
          </a:xfrm>
          <a:custGeom>
            <a:avLst/>
            <a:gdLst/>
            <a:ahLst/>
            <a:cxnLst/>
            <a:rect r="r" b="b" t="t" l="l"/>
            <a:pathLst>
              <a:path h="1487111" w="1146427">
                <a:moveTo>
                  <a:pt x="0" y="0"/>
                </a:moveTo>
                <a:lnTo>
                  <a:pt x="1146427" y="0"/>
                </a:lnTo>
                <a:lnTo>
                  <a:pt x="1146427" y="1487111"/>
                </a:lnTo>
                <a:lnTo>
                  <a:pt x="0" y="148711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4" id="14"/>
          <p:cNvSpPr txBox="true"/>
          <p:nvPr/>
        </p:nvSpPr>
        <p:spPr>
          <a:xfrm rot="0">
            <a:off x="2089450" y="3207476"/>
            <a:ext cx="13885492" cy="3376648"/>
          </a:xfrm>
          <a:prstGeom prst="rect">
            <a:avLst/>
          </a:prstGeom>
        </p:spPr>
        <p:txBody>
          <a:bodyPr anchor="t" rtlCol="false" tIns="0" lIns="0" bIns="0" rIns="0">
            <a:spAutoFit/>
          </a:bodyPr>
          <a:lstStyle/>
          <a:p>
            <a:pPr algn="ctr">
              <a:lnSpc>
                <a:spcPts val="13604"/>
              </a:lnSpc>
              <a:spcBef>
                <a:spcPct val="0"/>
              </a:spcBef>
            </a:pPr>
            <a:r>
              <a:rPr lang="en-US" sz="9717">
                <a:solidFill>
                  <a:srgbClr val="FFFFFF"/>
                </a:solidFill>
                <a:latin typeface="League Spartan"/>
                <a:ea typeface="League Spartan"/>
                <a:cs typeface="League Spartan"/>
                <a:sym typeface="League Spartan"/>
              </a:rPr>
              <a:t>Aplikasi boking lapangan badminton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3354B"/>
        </a:solidFill>
      </p:bgPr>
    </p:bg>
    <p:spTree>
      <p:nvGrpSpPr>
        <p:cNvPr id="1" name=""/>
        <p:cNvGrpSpPr/>
        <p:nvPr/>
      </p:nvGrpSpPr>
      <p:grpSpPr>
        <a:xfrm>
          <a:off x="0" y="0"/>
          <a:ext cx="0" cy="0"/>
          <a:chOff x="0" y="0"/>
          <a:chExt cx="0" cy="0"/>
        </a:xfrm>
      </p:grpSpPr>
      <p:sp>
        <p:nvSpPr>
          <p:cNvPr name="Freeform 2" id="2"/>
          <p:cNvSpPr/>
          <p:nvPr/>
        </p:nvSpPr>
        <p:spPr>
          <a:xfrm flipH="false" flipV="false" rot="0">
            <a:off x="15537499" y="408799"/>
            <a:ext cx="1487448" cy="1929472"/>
          </a:xfrm>
          <a:custGeom>
            <a:avLst/>
            <a:gdLst/>
            <a:ahLst/>
            <a:cxnLst/>
            <a:rect r="r" b="b" t="t" l="l"/>
            <a:pathLst>
              <a:path h="1929472" w="1487448">
                <a:moveTo>
                  <a:pt x="0" y="0"/>
                </a:moveTo>
                <a:lnTo>
                  <a:pt x="1487447" y="0"/>
                </a:lnTo>
                <a:lnTo>
                  <a:pt x="1487447"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7293" y="7753458"/>
            <a:ext cx="1487448" cy="1929472"/>
          </a:xfrm>
          <a:custGeom>
            <a:avLst/>
            <a:gdLst/>
            <a:ahLst/>
            <a:cxnLst/>
            <a:rect r="r" b="b" t="t" l="l"/>
            <a:pathLst>
              <a:path h="1929472" w="1487448">
                <a:moveTo>
                  <a:pt x="0" y="0"/>
                </a:moveTo>
                <a:lnTo>
                  <a:pt x="1487448" y="0"/>
                </a:lnTo>
                <a:lnTo>
                  <a:pt x="1487448" y="1929473"/>
                </a:lnTo>
                <a:lnTo>
                  <a:pt x="0" y="19294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892260" y="845119"/>
            <a:ext cx="764962" cy="2168706"/>
          </a:xfrm>
          <a:custGeom>
            <a:avLst/>
            <a:gdLst/>
            <a:ahLst/>
            <a:cxnLst/>
            <a:rect r="r" b="b" t="t" l="l"/>
            <a:pathLst>
              <a:path h="2168706" w="764962">
                <a:moveTo>
                  <a:pt x="0" y="0"/>
                </a:moveTo>
                <a:lnTo>
                  <a:pt x="764962" y="0"/>
                </a:lnTo>
                <a:lnTo>
                  <a:pt x="764962" y="2168707"/>
                </a:lnTo>
                <a:lnTo>
                  <a:pt x="0" y="21687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5155018" y="7251361"/>
            <a:ext cx="764962" cy="2168706"/>
          </a:xfrm>
          <a:custGeom>
            <a:avLst/>
            <a:gdLst/>
            <a:ahLst/>
            <a:cxnLst/>
            <a:rect r="r" b="b" t="t" l="l"/>
            <a:pathLst>
              <a:path h="2168706" w="764962">
                <a:moveTo>
                  <a:pt x="764961" y="2168706"/>
                </a:moveTo>
                <a:lnTo>
                  <a:pt x="0" y="2168706"/>
                </a:lnTo>
                <a:lnTo>
                  <a:pt x="0" y="0"/>
                </a:lnTo>
                <a:lnTo>
                  <a:pt x="764961" y="0"/>
                </a:lnTo>
                <a:lnTo>
                  <a:pt x="764961" y="216870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168611" y="3767021"/>
            <a:ext cx="13950777" cy="2476733"/>
          </a:xfrm>
          <a:prstGeom prst="rect">
            <a:avLst/>
          </a:prstGeom>
        </p:spPr>
        <p:txBody>
          <a:bodyPr anchor="t" rtlCol="false" tIns="0" lIns="0" bIns="0" rIns="0">
            <a:spAutoFit/>
          </a:bodyPr>
          <a:lstStyle/>
          <a:p>
            <a:pPr algn="ctr">
              <a:lnSpc>
                <a:spcPts val="20299"/>
              </a:lnSpc>
              <a:spcBef>
                <a:spcPct val="0"/>
              </a:spcBef>
            </a:pPr>
            <a:r>
              <a:rPr lang="en-US" sz="14499">
                <a:solidFill>
                  <a:srgbClr val="FFFFFF"/>
                </a:solidFill>
                <a:latin typeface="League Spartan"/>
                <a:ea typeface="League Spartan"/>
                <a:cs typeface="League Spartan"/>
                <a:sym typeface="League Spartan"/>
              </a:rPr>
              <a:t>Terima Kasih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815150"/>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82019" y="-518321"/>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364972" y="-99442"/>
            <a:ext cx="7071310" cy="6868010"/>
          </a:xfrm>
          <a:custGeom>
            <a:avLst/>
            <a:gdLst/>
            <a:ahLst/>
            <a:cxnLst/>
            <a:rect r="r" b="b" t="t" l="l"/>
            <a:pathLst>
              <a:path h="6868010" w="70713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81638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908190" y="5700398"/>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2729943" y="-153329"/>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2548192">
            <a:off x="368978" y="-172546"/>
            <a:ext cx="1319443" cy="2483119"/>
          </a:xfrm>
          <a:custGeom>
            <a:avLst/>
            <a:gdLst/>
            <a:ahLst/>
            <a:cxnLst/>
            <a:rect r="r" b="b" t="t" l="l"/>
            <a:pathLst>
              <a:path h="2483119" w="1319443">
                <a:moveTo>
                  <a:pt x="0" y="0"/>
                </a:moveTo>
                <a:lnTo>
                  <a:pt x="1319444" y="0"/>
                </a:lnTo>
                <a:lnTo>
                  <a:pt x="1319444" y="2483119"/>
                </a:lnTo>
                <a:lnTo>
                  <a:pt x="0" y="24831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4623612">
            <a:off x="15546641" y="7018104"/>
            <a:ext cx="2951197" cy="3606751"/>
          </a:xfrm>
          <a:custGeom>
            <a:avLst/>
            <a:gdLst/>
            <a:ahLst/>
            <a:cxnLst/>
            <a:rect r="r" b="b" t="t" l="l"/>
            <a:pathLst>
              <a:path h="3606751" w="2951197">
                <a:moveTo>
                  <a:pt x="2951197" y="3606751"/>
                </a:moveTo>
                <a:lnTo>
                  <a:pt x="0" y="3606751"/>
                </a:lnTo>
                <a:lnTo>
                  <a:pt x="0" y="0"/>
                </a:lnTo>
                <a:lnTo>
                  <a:pt x="2951197" y="0"/>
                </a:lnTo>
                <a:lnTo>
                  <a:pt x="2951197" y="3606751"/>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5400000">
            <a:off x="1078623" y="8488653"/>
            <a:ext cx="703795" cy="1995295"/>
          </a:xfrm>
          <a:custGeom>
            <a:avLst/>
            <a:gdLst/>
            <a:ahLst/>
            <a:cxnLst/>
            <a:rect r="r" b="b" t="t" l="l"/>
            <a:pathLst>
              <a:path h="1995295" w="703795">
                <a:moveTo>
                  <a:pt x="0" y="0"/>
                </a:moveTo>
                <a:lnTo>
                  <a:pt x="703795" y="0"/>
                </a:lnTo>
                <a:lnTo>
                  <a:pt x="703795" y="1995294"/>
                </a:lnTo>
                <a:lnTo>
                  <a:pt x="0" y="19952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12526567" y="-1684526"/>
            <a:ext cx="6583680" cy="4114800"/>
          </a:xfrm>
          <a:custGeom>
            <a:avLst/>
            <a:gdLst/>
            <a:ahLst/>
            <a:cxnLst/>
            <a:rect r="r" b="b" t="t" l="l"/>
            <a:pathLst>
              <a:path h="4114800" w="6583680">
                <a:moveTo>
                  <a:pt x="0" y="0"/>
                </a:moveTo>
                <a:lnTo>
                  <a:pt x="6583680" y="0"/>
                </a:lnTo>
                <a:lnTo>
                  <a:pt x="658368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16778822" y="2430274"/>
            <a:ext cx="1146427" cy="1487111"/>
          </a:xfrm>
          <a:custGeom>
            <a:avLst/>
            <a:gdLst/>
            <a:ahLst/>
            <a:cxnLst/>
            <a:rect r="r" b="b" t="t" l="l"/>
            <a:pathLst>
              <a:path h="1487111" w="1146427">
                <a:moveTo>
                  <a:pt x="0" y="0"/>
                </a:moveTo>
                <a:lnTo>
                  <a:pt x="1146427" y="0"/>
                </a:lnTo>
                <a:lnTo>
                  <a:pt x="1146427" y="1487111"/>
                </a:lnTo>
                <a:lnTo>
                  <a:pt x="0" y="148711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3" id="13"/>
          <p:cNvSpPr txBox="true"/>
          <p:nvPr/>
        </p:nvSpPr>
        <p:spPr>
          <a:xfrm rot="0">
            <a:off x="3078559" y="1748191"/>
            <a:ext cx="12130882" cy="2746501"/>
          </a:xfrm>
          <a:prstGeom prst="rect">
            <a:avLst/>
          </a:prstGeom>
        </p:spPr>
        <p:txBody>
          <a:bodyPr anchor="t" rtlCol="false" tIns="0" lIns="0" bIns="0" rIns="0">
            <a:spAutoFit/>
          </a:bodyPr>
          <a:lstStyle/>
          <a:p>
            <a:pPr algn="ctr">
              <a:lnSpc>
                <a:spcPts val="7309"/>
              </a:lnSpc>
            </a:pPr>
            <a:r>
              <a:rPr lang="en-US" sz="5220">
                <a:solidFill>
                  <a:srgbClr val="FFFFFF"/>
                </a:solidFill>
                <a:latin typeface="League Spartan"/>
                <a:ea typeface="League Spartan"/>
                <a:cs typeface="League Spartan"/>
                <a:sym typeface="League Spartan"/>
              </a:rPr>
              <a:t>IDENTITAS PROJECT &amp; MAHASISWA</a:t>
            </a:r>
          </a:p>
          <a:p>
            <a:pPr algn="ctr">
              <a:lnSpc>
                <a:spcPts val="7309"/>
              </a:lnSpc>
              <a:spcBef>
                <a:spcPct val="0"/>
              </a:spcBef>
            </a:pPr>
            <a:r>
              <a:rPr lang="en-US" sz="5220">
                <a:solidFill>
                  <a:srgbClr val="FFFFFF"/>
                </a:solidFill>
                <a:latin typeface="League Spartan"/>
                <a:ea typeface="League Spartan"/>
                <a:cs typeface="League Spartan"/>
                <a:sym typeface="League Spartan"/>
              </a:rPr>
              <a:t> </a:t>
            </a:r>
          </a:p>
        </p:txBody>
      </p:sp>
      <p:sp>
        <p:nvSpPr>
          <p:cNvPr name="TextBox 14" id="14"/>
          <p:cNvSpPr txBox="true"/>
          <p:nvPr/>
        </p:nvSpPr>
        <p:spPr>
          <a:xfrm rot="0">
            <a:off x="1569381" y="1245116"/>
            <a:ext cx="15209441" cy="1091875"/>
          </a:xfrm>
          <a:prstGeom prst="rect">
            <a:avLst/>
          </a:prstGeom>
        </p:spPr>
        <p:txBody>
          <a:bodyPr anchor="t" rtlCol="false" tIns="0" lIns="0" bIns="0" rIns="0">
            <a:spAutoFit/>
          </a:bodyPr>
          <a:lstStyle/>
          <a:p>
            <a:pPr algn="ctr">
              <a:lnSpc>
                <a:spcPts val="8932"/>
              </a:lnSpc>
              <a:spcBef>
                <a:spcPct val="0"/>
              </a:spcBef>
            </a:pPr>
            <a:r>
              <a:rPr lang="en-US" sz="6380">
                <a:solidFill>
                  <a:srgbClr val="000000"/>
                </a:solidFill>
                <a:latin typeface="League Spartan"/>
                <a:ea typeface="League Spartan"/>
                <a:cs typeface="League Spartan"/>
                <a:sym typeface="League Spartan"/>
              </a:rPr>
              <a:t>IDENTITAS PROJEK &amp; MAHASISWA</a:t>
            </a:r>
          </a:p>
        </p:txBody>
      </p:sp>
      <p:sp>
        <p:nvSpPr>
          <p:cNvPr name="TextBox 15" id="15"/>
          <p:cNvSpPr txBox="true"/>
          <p:nvPr/>
        </p:nvSpPr>
        <p:spPr>
          <a:xfrm rot="0">
            <a:off x="432874" y="3277414"/>
            <a:ext cx="18677373" cy="4304228"/>
          </a:xfrm>
          <a:prstGeom prst="rect">
            <a:avLst/>
          </a:prstGeom>
        </p:spPr>
        <p:txBody>
          <a:bodyPr anchor="t" rtlCol="false" tIns="0" lIns="0" bIns="0" rIns="0">
            <a:spAutoFit/>
          </a:bodyPr>
          <a:lstStyle/>
          <a:p>
            <a:pPr algn="just">
              <a:lnSpc>
                <a:spcPts val="4275"/>
              </a:lnSpc>
            </a:pPr>
            <a:r>
              <a:rPr lang="en-US" sz="3214">
                <a:solidFill>
                  <a:srgbClr val="23354B"/>
                </a:solidFill>
                <a:latin typeface="Arimo"/>
                <a:ea typeface="Arimo"/>
                <a:cs typeface="Arimo"/>
                <a:sym typeface="Arimo"/>
              </a:rPr>
              <a:t>Nama Mata Kuliah  : Dasar sistem komputer</a:t>
            </a:r>
          </a:p>
          <a:p>
            <a:pPr algn="just">
              <a:lnSpc>
                <a:spcPts val="4275"/>
              </a:lnSpc>
            </a:pPr>
            <a:r>
              <a:rPr lang="en-US" sz="3214">
                <a:solidFill>
                  <a:srgbClr val="23354B"/>
                </a:solidFill>
                <a:latin typeface="Arimo"/>
                <a:ea typeface="Arimo"/>
                <a:cs typeface="Arimo"/>
                <a:sym typeface="Arimo"/>
              </a:rPr>
              <a:t>Judul Aplikasi          : Aplikasi booking lapangan badminton</a:t>
            </a:r>
          </a:p>
          <a:p>
            <a:pPr algn="just">
              <a:lnSpc>
                <a:spcPts val="4275"/>
              </a:lnSpc>
            </a:pPr>
            <a:r>
              <a:rPr lang="en-US" sz="3214">
                <a:solidFill>
                  <a:srgbClr val="23354B"/>
                </a:solidFill>
                <a:latin typeface="Arimo"/>
                <a:ea typeface="Arimo"/>
                <a:cs typeface="Arimo"/>
                <a:sym typeface="Arimo"/>
              </a:rPr>
              <a:t>Link Project Github  :https://github.com/achmaddhanialfianto/Aplikasi-boking-lapangan-badminton</a:t>
            </a:r>
          </a:p>
          <a:p>
            <a:pPr algn="just">
              <a:lnSpc>
                <a:spcPts val="4275"/>
              </a:lnSpc>
            </a:pPr>
            <a:r>
              <a:rPr lang="en-US" sz="3214">
                <a:solidFill>
                  <a:srgbClr val="23354B"/>
                </a:solidFill>
                <a:latin typeface="Arimo"/>
                <a:ea typeface="Arimo"/>
                <a:cs typeface="Arimo"/>
                <a:sym typeface="Arimo"/>
              </a:rPr>
              <a:t>Kelas                       : C</a:t>
            </a:r>
          </a:p>
          <a:p>
            <a:pPr algn="just">
              <a:lnSpc>
                <a:spcPts val="4275"/>
              </a:lnSpc>
            </a:pPr>
            <a:r>
              <a:rPr lang="en-US" sz="3214">
                <a:solidFill>
                  <a:srgbClr val="23354B"/>
                </a:solidFill>
                <a:latin typeface="Arimo"/>
                <a:ea typeface="Arimo"/>
                <a:cs typeface="Arimo"/>
                <a:sym typeface="Arimo"/>
              </a:rPr>
              <a:t>Nim                          : 2400018145</a:t>
            </a:r>
          </a:p>
          <a:p>
            <a:pPr algn="just">
              <a:lnSpc>
                <a:spcPts val="4275"/>
              </a:lnSpc>
            </a:pPr>
            <a:r>
              <a:rPr lang="en-US" sz="3214">
                <a:solidFill>
                  <a:srgbClr val="23354B"/>
                </a:solidFill>
                <a:latin typeface="Arimo"/>
                <a:ea typeface="Arimo"/>
                <a:cs typeface="Arimo"/>
                <a:sym typeface="Arimo"/>
              </a:rPr>
              <a:t>Nama Mahasiswa   : Achmad Dhani Alfianto</a:t>
            </a:r>
          </a:p>
          <a:p>
            <a:pPr algn="just">
              <a:lnSpc>
                <a:spcPts val="4275"/>
              </a:lnSpc>
            </a:pPr>
          </a:p>
          <a:p>
            <a:pPr algn="just">
              <a:lnSpc>
                <a:spcPts val="4275"/>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3354B"/>
        </a:solidFill>
      </p:bgPr>
    </p:bg>
    <p:spTree>
      <p:nvGrpSpPr>
        <p:cNvPr id="1" name=""/>
        <p:cNvGrpSpPr/>
        <p:nvPr/>
      </p:nvGrpSpPr>
      <p:grpSpPr>
        <a:xfrm>
          <a:off x="0" y="0"/>
          <a:ext cx="0" cy="0"/>
          <a:chOff x="0" y="0"/>
          <a:chExt cx="0" cy="0"/>
        </a:xfrm>
      </p:grpSpPr>
      <p:grpSp>
        <p:nvGrpSpPr>
          <p:cNvPr name="Group 2" id="2"/>
          <p:cNvGrpSpPr/>
          <p:nvPr/>
        </p:nvGrpSpPr>
        <p:grpSpPr>
          <a:xfrm rot="0">
            <a:off x="1028700" y="2830245"/>
            <a:ext cx="16230600" cy="6428055"/>
            <a:chOff x="0" y="0"/>
            <a:chExt cx="4274726" cy="1692986"/>
          </a:xfrm>
        </p:grpSpPr>
        <p:sp>
          <p:nvSpPr>
            <p:cNvPr name="Freeform 3" id="3"/>
            <p:cNvSpPr/>
            <p:nvPr/>
          </p:nvSpPr>
          <p:spPr>
            <a:xfrm flipH="false" flipV="false" rot="0">
              <a:off x="0" y="0"/>
              <a:ext cx="4274726" cy="1692986"/>
            </a:xfrm>
            <a:custGeom>
              <a:avLst/>
              <a:gdLst/>
              <a:ahLst/>
              <a:cxnLst/>
              <a:rect r="r" b="b" t="t" l="l"/>
              <a:pathLst>
                <a:path h="1692986" w="4274726">
                  <a:moveTo>
                    <a:pt x="0" y="0"/>
                  </a:moveTo>
                  <a:lnTo>
                    <a:pt x="4274726" y="0"/>
                  </a:lnTo>
                  <a:lnTo>
                    <a:pt x="4274726" y="1692986"/>
                  </a:lnTo>
                  <a:lnTo>
                    <a:pt x="0" y="1692986"/>
                  </a:lnTo>
                  <a:close/>
                </a:path>
              </a:pathLst>
            </a:custGeom>
            <a:solidFill>
              <a:srgbClr val="FFFFFF"/>
            </a:solidFill>
          </p:spPr>
        </p:sp>
        <p:sp>
          <p:nvSpPr>
            <p:cNvPr name="TextBox 4" id="4"/>
            <p:cNvSpPr txBox="true"/>
            <p:nvPr/>
          </p:nvSpPr>
          <p:spPr>
            <a:xfrm>
              <a:off x="0" y="-47625"/>
              <a:ext cx="4274726" cy="174061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190388" y="2847975"/>
            <a:ext cx="15772484" cy="4800600"/>
          </a:xfrm>
          <a:prstGeom prst="rect">
            <a:avLst/>
          </a:prstGeom>
        </p:spPr>
        <p:txBody>
          <a:bodyPr anchor="t" rtlCol="false" tIns="0" lIns="0" bIns="0" rIns="0">
            <a:spAutoFit/>
          </a:bodyPr>
          <a:lstStyle/>
          <a:p>
            <a:pPr algn="just">
              <a:lnSpc>
                <a:spcPts val="6300"/>
              </a:lnSpc>
              <a:spcBef>
                <a:spcPct val="0"/>
              </a:spcBef>
            </a:pPr>
            <a:r>
              <a:rPr lang="en-US" sz="4500">
                <a:solidFill>
                  <a:srgbClr val="23354B"/>
                </a:solidFill>
                <a:latin typeface="Arimo"/>
                <a:ea typeface="Arimo"/>
                <a:cs typeface="Arimo"/>
                <a:sym typeface="Arimo"/>
              </a:rPr>
              <a:t>Aplikasi booking lapangan badminton adalah platform digital yang memudahkan pengguna untuk memesan atau memesan jadwal penggunaan lapangan badminton secara online. Aplikasi ini memungkinkan pengguna untuk memilih waktu dan lokasi lapangan, melakukan pemesanan, serta membayar biaya sewa lapangan dengan cara yang mudah dan efisien.</a:t>
            </a:r>
          </a:p>
        </p:txBody>
      </p:sp>
      <p:sp>
        <p:nvSpPr>
          <p:cNvPr name="Freeform 6" id="6"/>
          <p:cNvSpPr/>
          <p:nvPr/>
        </p:nvSpPr>
        <p:spPr>
          <a:xfrm flipH="false" flipV="false" rot="0">
            <a:off x="16621852" y="0"/>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3984619" y="838200"/>
            <a:ext cx="10184023" cy="1708151"/>
          </a:xfrm>
          <a:prstGeom prst="rect">
            <a:avLst/>
          </a:prstGeom>
        </p:spPr>
        <p:txBody>
          <a:bodyPr anchor="t" rtlCol="false" tIns="0" lIns="0" bIns="0" rIns="0">
            <a:spAutoFit/>
          </a:bodyPr>
          <a:lstStyle/>
          <a:p>
            <a:pPr algn="ctr">
              <a:lnSpc>
                <a:spcPts val="13999"/>
              </a:lnSpc>
              <a:spcBef>
                <a:spcPct val="0"/>
              </a:spcBef>
            </a:pPr>
            <a:r>
              <a:rPr lang="en-US" sz="9999">
                <a:solidFill>
                  <a:srgbClr val="FFFFFF"/>
                </a:solidFill>
                <a:latin typeface="League Spartan"/>
                <a:ea typeface="League Spartan"/>
                <a:cs typeface="League Spartan"/>
                <a:sym typeface="League Spartan"/>
              </a:rPr>
              <a:t>PENDAHULUAN</a:t>
            </a:r>
          </a:p>
        </p:txBody>
      </p:sp>
      <p:sp>
        <p:nvSpPr>
          <p:cNvPr name="Freeform 8" id="8"/>
          <p:cNvSpPr/>
          <p:nvPr/>
        </p:nvSpPr>
        <p:spPr>
          <a:xfrm flipH="false" flipV="false" rot="0">
            <a:off x="-297060" y="8718195"/>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400000">
            <a:off x="807907" y="-438134"/>
            <a:ext cx="764962" cy="2168706"/>
          </a:xfrm>
          <a:custGeom>
            <a:avLst/>
            <a:gdLst/>
            <a:ahLst/>
            <a:cxnLst/>
            <a:rect r="r" b="b" t="t" l="l"/>
            <a:pathLst>
              <a:path h="2168706" w="764962">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6239371" y="8665253"/>
            <a:ext cx="764962" cy="2168706"/>
          </a:xfrm>
          <a:custGeom>
            <a:avLst/>
            <a:gdLst/>
            <a:ahLst/>
            <a:cxnLst/>
            <a:rect r="r" b="b" t="t" l="l"/>
            <a:pathLst>
              <a:path h="2168706" w="764962">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815150"/>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45554"/>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364972" y="-153329"/>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81638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908190" y="5700398"/>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2729943" y="-153329"/>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413526" y="246286"/>
            <a:ext cx="17594912" cy="1402902"/>
          </a:xfrm>
          <a:prstGeom prst="rect">
            <a:avLst/>
          </a:prstGeom>
        </p:spPr>
        <p:txBody>
          <a:bodyPr anchor="t" rtlCol="false" tIns="0" lIns="0" bIns="0" rIns="0">
            <a:spAutoFit/>
          </a:bodyPr>
          <a:lstStyle/>
          <a:p>
            <a:pPr algn="ctr">
              <a:lnSpc>
                <a:spcPts val="11447"/>
              </a:lnSpc>
              <a:spcBef>
                <a:spcPct val="0"/>
              </a:spcBef>
            </a:pPr>
            <a:r>
              <a:rPr lang="en-US" sz="8176">
                <a:solidFill>
                  <a:srgbClr val="23354B"/>
                </a:solidFill>
                <a:latin typeface="League Spartan"/>
                <a:ea typeface="League Spartan"/>
                <a:cs typeface="League Spartan"/>
                <a:sym typeface="League Spartan"/>
              </a:rPr>
              <a:t>FITUR-FITUR YANG DISEDIAKAN </a:t>
            </a:r>
          </a:p>
        </p:txBody>
      </p:sp>
      <p:sp>
        <p:nvSpPr>
          <p:cNvPr name="Freeform 9" id="9"/>
          <p:cNvSpPr/>
          <p:nvPr/>
        </p:nvSpPr>
        <p:spPr>
          <a:xfrm flipH="true" flipV="true" rot="10415535">
            <a:off x="-1217182" y="6975871"/>
            <a:ext cx="2951197" cy="3606751"/>
          </a:xfrm>
          <a:custGeom>
            <a:avLst/>
            <a:gdLst/>
            <a:ahLst/>
            <a:cxnLst/>
            <a:rect r="r" b="b" t="t" l="l"/>
            <a:pathLst>
              <a:path h="3606751" w="2951197">
                <a:moveTo>
                  <a:pt x="2951197" y="3606752"/>
                </a:moveTo>
                <a:lnTo>
                  <a:pt x="0" y="3606752"/>
                </a:lnTo>
                <a:lnTo>
                  <a:pt x="0" y="0"/>
                </a:lnTo>
                <a:lnTo>
                  <a:pt x="2951197" y="0"/>
                </a:lnTo>
                <a:lnTo>
                  <a:pt x="2951197" y="360675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3436282" y="-1684526"/>
            <a:ext cx="6583680" cy="4114800"/>
          </a:xfrm>
          <a:custGeom>
            <a:avLst/>
            <a:gdLst/>
            <a:ahLst/>
            <a:cxnLst/>
            <a:rect r="r" b="b" t="t" l="l"/>
            <a:pathLst>
              <a:path h="4114800" w="6583680">
                <a:moveTo>
                  <a:pt x="0" y="0"/>
                </a:moveTo>
                <a:lnTo>
                  <a:pt x="6583680" y="0"/>
                </a:lnTo>
                <a:lnTo>
                  <a:pt x="658368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413526" y="1182897"/>
            <a:ext cx="16938509" cy="8300132"/>
          </a:xfrm>
          <a:prstGeom prst="rect">
            <a:avLst/>
          </a:prstGeom>
        </p:spPr>
        <p:txBody>
          <a:bodyPr anchor="t" rtlCol="false" tIns="0" lIns="0" bIns="0" rIns="0">
            <a:spAutoFit/>
          </a:bodyPr>
          <a:lstStyle/>
          <a:p>
            <a:pPr algn="just">
              <a:lnSpc>
                <a:spcPts val="5069"/>
              </a:lnSpc>
            </a:pPr>
          </a:p>
          <a:p>
            <a:pPr algn="just" marL="781806" indent="-390903" lvl="1">
              <a:lnSpc>
                <a:spcPts val="5069"/>
              </a:lnSpc>
              <a:buAutoNum type="arabicPeriod" startAt="1"/>
            </a:pPr>
            <a:r>
              <a:rPr lang="en-US" b="true" sz="3621">
                <a:solidFill>
                  <a:srgbClr val="23354B"/>
                </a:solidFill>
                <a:latin typeface="Arimo Bold"/>
                <a:ea typeface="Arimo Bold"/>
                <a:cs typeface="Arimo Bold"/>
                <a:sym typeface="Arimo Bold"/>
              </a:rPr>
              <a:t>Pencarian lapangan:</a:t>
            </a:r>
            <a:r>
              <a:rPr lang="en-US" sz="3621">
                <a:solidFill>
                  <a:srgbClr val="23354B"/>
                </a:solidFill>
                <a:latin typeface="Arimo"/>
                <a:ea typeface="Arimo"/>
                <a:cs typeface="Arimo"/>
                <a:sym typeface="Arimo"/>
              </a:rPr>
              <a:t> Pengguna dapat mencari lapangan yang tersedia berdasarkan lokasi, waktu, dan kapasitas.</a:t>
            </a:r>
          </a:p>
          <a:p>
            <a:pPr algn="just" marL="781806" indent="-390903" lvl="1">
              <a:lnSpc>
                <a:spcPts val="5069"/>
              </a:lnSpc>
              <a:buAutoNum type="arabicPeriod" startAt="1"/>
            </a:pPr>
            <a:r>
              <a:rPr lang="en-US" b="true" sz="3621">
                <a:solidFill>
                  <a:srgbClr val="23354B"/>
                </a:solidFill>
                <a:latin typeface="Arimo Bold"/>
                <a:ea typeface="Arimo Bold"/>
                <a:cs typeface="Arimo Bold"/>
                <a:sym typeface="Arimo Bold"/>
              </a:rPr>
              <a:t>Pemesanan jadwal:</a:t>
            </a:r>
            <a:r>
              <a:rPr lang="en-US" sz="3621">
                <a:solidFill>
                  <a:srgbClr val="23354B"/>
                </a:solidFill>
                <a:latin typeface="Arimo"/>
                <a:ea typeface="Arimo"/>
                <a:cs typeface="Arimo"/>
                <a:sym typeface="Arimo"/>
              </a:rPr>
              <a:t> Pengguna dapat memilih waktu yang diinginkan dan memesan lapangan untuk bermain badminton.</a:t>
            </a:r>
          </a:p>
          <a:p>
            <a:pPr algn="just" marL="781806" indent="-390903" lvl="1">
              <a:lnSpc>
                <a:spcPts val="5069"/>
              </a:lnSpc>
              <a:buAutoNum type="arabicPeriod" startAt="1"/>
            </a:pPr>
            <a:r>
              <a:rPr lang="en-US" b="true" sz="3621">
                <a:solidFill>
                  <a:srgbClr val="23354B"/>
                </a:solidFill>
                <a:latin typeface="Arimo Bold"/>
                <a:ea typeface="Arimo Bold"/>
                <a:cs typeface="Arimo Bold"/>
                <a:sym typeface="Arimo Bold"/>
              </a:rPr>
              <a:t>Pembayaran:</a:t>
            </a:r>
            <a:r>
              <a:rPr lang="en-US" sz="3621">
                <a:solidFill>
                  <a:srgbClr val="23354B"/>
                </a:solidFill>
                <a:latin typeface="Arimo"/>
                <a:ea typeface="Arimo"/>
                <a:cs typeface="Arimo"/>
                <a:sym typeface="Arimo"/>
              </a:rPr>
              <a:t> Sistem pembayaran yang terintegrasi memungkinkan pengguna untuk membayar biaya sewa lapangan secara langsung melalui aplikasi.</a:t>
            </a:r>
          </a:p>
          <a:p>
            <a:pPr algn="just" marL="781806" indent="-390903" lvl="1">
              <a:lnSpc>
                <a:spcPts val="5069"/>
              </a:lnSpc>
              <a:buAutoNum type="arabicPeriod" startAt="1"/>
            </a:pPr>
            <a:r>
              <a:rPr lang="en-US" b="true" sz="3621">
                <a:solidFill>
                  <a:srgbClr val="23354B"/>
                </a:solidFill>
                <a:latin typeface="Arimo Bold"/>
                <a:ea typeface="Arimo Bold"/>
                <a:cs typeface="Arimo Bold"/>
                <a:sym typeface="Arimo Bold"/>
              </a:rPr>
              <a:t>Notifikasi dan konfirmasi:</a:t>
            </a:r>
            <a:r>
              <a:rPr lang="en-US" sz="3621">
                <a:solidFill>
                  <a:srgbClr val="23354B"/>
                </a:solidFill>
                <a:latin typeface="Arimo"/>
                <a:ea typeface="Arimo"/>
                <a:cs typeface="Arimo"/>
                <a:sym typeface="Arimo"/>
              </a:rPr>
              <a:t> Pengguna menerima pemberitahuan mengenai status pemesanan atau jika ada perubahan jadwal.</a:t>
            </a:r>
          </a:p>
          <a:p>
            <a:pPr algn="just" marL="781806" indent="-390903" lvl="1">
              <a:lnSpc>
                <a:spcPts val="5069"/>
              </a:lnSpc>
              <a:buAutoNum type="arabicPeriod" startAt="1"/>
            </a:pPr>
            <a:r>
              <a:rPr lang="en-US" b="true" sz="3621">
                <a:solidFill>
                  <a:srgbClr val="23354B"/>
                </a:solidFill>
                <a:latin typeface="Arimo Bold"/>
                <a:ea typeface="Arimo Bold"/>
                <a:cs typeface="Arimo Bold"/>
                <a:sym typeface="Arimo Bold"/>
              </a:rPr>
              <a:t>Rating dan ulasan:</a:t>
            </a:r>
            <a:r>
              <a:rPr lang="en-US" sz="3621">
                <a:solidFill>
                  <a:srgbClr val="23354B"/>
                </a:solidFill>
                <a:latin typeface="Arimo"/>
                <a:ea typeface="Arimo"/>
                <a:cs typeface="Arimo"/>
                <a:sym typeface="Arimo"/>
              </a:rPr>
              <a:t> Pengguna dapat memberikan rating atau ulasan untuk lapangan yang telah digunakan, membantu orang lain dalam memilih lapangan.</a:t>
            </a:r>
          </a:p>
          <a:p>
            <a:pPr algn="just">
              <a:lnSpc>
                <a:spcPts val="506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815150"/>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45554"/>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364972" y="-99442"/>
            <a:ext cx="7071310" cy="6868010"/>
          </a:xfrm>
          <a:custGeom>
            <a:avLst/>
            <a:gdLst/>
            <a:ahLst/>
            <a:cxnLst/>
            <a:rect r="r" b="b" t="t" l="l"/>
            <a:pathLst>
              <a:path h="6868010" w="70713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81638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908190" y="5700398"/>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436282" y="-1684526"/>
            <a:ext cx="6583680" cy="4114800"/>
          </a:xfrm>
          <a:custGeom>
            <a:avLst/>
            <a:gdLst/>
            <a:ahLst/>
            <a:cxnLst/>
            <a:rect r="r" b="b" t="t" l="l"/>
            <a:pathLst>
              <a:path h="4114800" w="658368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948652" y="-380837"/>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2373829" y="3016"/>
            <a:ext cx="12842593" cy="1402994"/>
          </a:xfrm>
          <a:prstGeom prst="rect">
            <a:avLst/>
          </a:prstGeom>
        </p:spPr>
        <p:txBody>
          <a:bodyPr anchor="t" rtlCol="false" tIns="0" lIns="0" bIns="0" rIns="0">
            <a:spAutoFit/>
          </a:bodyPr>
          <a:lstStyle/>
          <a:p>
            <a:pPr algn="ctr">
              <a:lnSpc>
                <a:spcPts val="11448"/>
              </a:lnSpc>
              <a:spcBef>
                <a:spcPct val="0"/>
              </a:spcBef>
            </a:pPr>
            <a:r>
              <a:rPr lang="en-US" sz="8177">
                <a:solidFill>
                  <a:srgbClr val="23354B"/>
                </a:solidFill>
                <a:latin typeface="League Spartan"/>
                <a:ea typeface="League Spartan"/>
                <a:cs typeface="League Spartan"/>
                <a:sym typeface="League Spartan"/>
              </a:rPr>
              <a:t>DESKRIPSI CARA KERJA</a:t>
            </a:r>
          </a:p>
        </p:txBody>
      </p:sp>
      <p:sp>
        <p:nvSpPr>
          <p:cNvPr name="Freeform 10" id="10"/>
          <p:cNvSpPr/>
          <p:nvPr/>
        </p:nvSpPr>
        <p:spPr>
          <a:xfrm flipH="true" flipV="true" rot="10415535">
            <a:off x="-1217182" y="6975871"/>
            <a:ext cx="2951197" cy="3606751"/>
          </a:xfrm>
          <a:custGeom>
            <a:avLst/>
            <a:gdLst/>
            <a:ahLst/>
            <a:cxnLst/>
            <a:rect r="r" b="b" t="t" l="l"/>
            <a:pathLst>
              <a:path h="3606751" w="2951197">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5400000">
            <a:off x="16277171" y="8632897"/>
            <a:ext cx="901902" cy="2556938"/>
          </a:xfrm>
          <a:custGeom>
            <a:avLst/>
            <a:gdLst/>
            <a:ahLst/>
            <a:cxnLst/>
            <a:rect r="r" b="b" t="t" l="l"/>
            <a:pathLst>
              <a:path h="2556938" w="901902">
                <a:moveTo>
                  <a:pt x="0" y="0"/>
                </a:moveTo>
                <a:lnTo>
                  <a:pt x="901902" y="0"/>
                </a:lnTo>
                <a:lnTo>
                  <a:pt x="901902" y="2556939"/>
                </a:lnTo>
                <a:lnTo>
                  <a:pt x="0" y="255693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508883" y="1529524"/>
            <a:ext cx="7786657" cy="3717854"/>
          </a:xfrm>
          <a:custGeom>
            <a:avLst/>
            <a:gdLst/>
            <a:ahLst/>
            <a:cxnLst/>
            <a:rect r="r" b="b" t="t" l="l"/>
            <a:pathLst>
              <a:path h="3717854" w="7786657">
                <a:moveTo>
                  <a:pt x="0" y="0"/>
                </a:moveTo>
                <a:lnTo>
                  <a:pt x="7786657" y="0"/>
                </a:lnTo>
                <a:lnTo>
                  <a:pt x="7786657" y="3717854"/>
                </a:lnTo>
                <a:lnTo>
                  <a:pt x="0" y="371785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9375164" y="1406010"/>
            <a:ext cx="8122236" cy="3878082"/>
          </a:xfrm>
          <a:custGeom>
            <a:avLst/>
            <a:gdLst/>
            <a:ahLst/>
            <a:cxnLst/>
            <a:rect r="r" b="b" t="t" l="l"/>
            <a:pathLst>
              <a:path h="3878082" w="8122236">
                <a:moveTo>
                  <a:pt x="0" y="0"/>
                </a:moveTo>
                <a:lnTo>
                  <a:pt x="8122236" y="0"/>
                </a:lnTo>
                <a:lnTo>
                  <a:pt x="8122236" y="3878082"/>
                </a:lnTo>
                <a:lnTo>
                  <a:pt x="0" y="387808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4" id="14"/>
          <p:cNvSpPr txBox="true"/>
          <p:nvPr/>
        </p:nvSpPr>
        <p:spPr>
          <a:xfrm rot="0">
            <a:off x="508883" y="5604578"/>
            <a:ext cx="6053544" cy="3200400"/>
          </a:xfrm>
          <a:prstGeom prst="rect">
            <a:avLst/>
          </a:prstGeom>
        </p:spPr>
        <p:txBody>
          <a:bodyPr anchor="t" rtlCol="false" tIns="0" lIns="0" bIns="0" rIns="0">
            <a:spAutoFit/>
          </a:bodyPr>
          <a:lstStyle/>
          <a:p>
            <a:pPr algn="just">
              <a:lnSpc>
                <a:spcPts val="6300"/>
              </a:lnSpc>
              <a:spcBef>
                <a:spcPct val="0"/>
              </a:spcBef>
            </a:pPr>
            <a:r>
              <a:rPr lang="en-US" sz="4500">
                <a:solidFill>
                  <a:srgbClr val="FFFFFF"/>
                </a:solidFill>
                <a:latin typeface="Arimo"/>
                <a:ea typeface="Arimo"/>
                <a:cs typeface="Arimo"/>
                <a:sym typeface="Arimo"/>
              </a:rPr>
              <a:t>Lorem ipsum dolor sit amet, consectetur adipiscing elit, sed do eiusmod.</a:t>
            </a:r>
          </a:p>
        </p:txBody>
      </p:sp>
      <p:sp>
        <p:nvSpPr>
          <p:cNvPr name="Freeform 15" id="15"/>
          <p:cNvSpPr/>
          <p:nvPr/>
        </p:nvSpPr>
        <p:spPr>
          <a:xfrm flipH="false" flipV="false" rot="0">
            <a:off x="508883" y="5585646"/>
            <a:ext cx="8115300" cy="3874770"/>
          </a:xfrm>
          <a:custGeom>
            <a:avLst/>
            <a:gdLst/>
            <a:ahLst/>
            <a:cxnLst/>
            <a:rect r="r" b="b" t="t" l="l"/>
            <a:pathLst>
              <a:path h="3874770" w="8115300">
                <a:moveTo>
                  <a:pt x="0" y="0"/>
                </a:moveTo>
                <a:lnTo>
                  <a:pt x="8115300" y="0"/>
                </a:lnTo>
                <a:lnTo>
                  <a:pt x="8115300" y="3874770"/>
                </a:lnTo>
                <a:lnTo>
                  <a:pt x="0" y="387477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6" id="16"/>
          <p:cNvSpPr txBox="true"/>
          <p:nvPr/>
        </p:nvSpPr>
        <p:spPr>
          <a:xfrm rot="0">
            <a:off x="689123" y="6058856"/>
            <a:ext cx="7606417" cy="2320419"/>
          </a:xfrm>
          <a:prstGeom prst="rect">
            <a:avLst/>
          </a:prstGeom>
        </p:spPr>
        <p:txBody>
          <a:bodyPr anchor="t" rtlCol="false" tIns="0" lIns="0" bIns="0" rIns="0">
            <a:spAutoFit/>
          </a:bodyPr>
          <a:lstStyle/>
          <a:p>
            <a:pPr algn="just">
              <a:lnSpc>
                <a:spcPts val="4561"/>
              </a:lnSpc>
              <a:spcBef>
                <a:spcPct val="0"/>
              </a:spcBef>
            </a:pPr>
            <a:r>
              <a:rPr lang="en-US" sz="3258">
                <a:solidFill>
                  <a:srgbClr val="FFFFFF"/>
                </a:solidFill>
                <a:latin typeface="Arimo"/>
                <a:ea typeface="Arimo"/>
                <a:cs typeface="Arimo"/>
                <a:sym typeface="Arimo"/>
              </a:rPr>
              <a:t>3.Input Waktu Pemesanan: Program meminta input waktu, memvalidasi input, dan jika salah, mengarahkannya ke bagian invalid_input.</a:t>
            </a:r>
          </a:p>
        </p:txBody>
      </p:sp>
      <p:sp>
        <p:nvSpPr>
          <p:cNvPr name="TextBox 17" id="17"/>
          <p:cNvSpPr txBox="true"/>
          <p:nvPr/>
        </p:nvSpPr>
        <p:spPr>
          <a:xfrm rot="0">
            <a:off x="347588" y="1941313"/>
            <a:ext cx="7947952" cy="2147510"/>
          </a:xfrm>
          <a:prstGeom prst="rect">
            <a:avLst/>
          </a:prstGeom>
        </p:spPr>
        <p:txBody>
          <a:bodyPr anchor="t" rtlCol="false" tIns="0" lIns="0" bIns="0" rIns="0">
            <a:spAutoFit/>
          </a:bodyPr>
          <a:lstStyle/>
          <a:p>
            <a:pPr algn="just" marL="652080" indent="-326040" lvl="1">
              <a:lnSpc>
                <a:spcPts val="4228"/>
              </a:lnSpc>
              <a:spcBef>
                <a:spcPct val="0"/>
              </a:spcBef>
              <a:buAutoNum type="arabicPeriod" startAt="1"/>
            </a:pPr>
            <a:r>
              <a:rPr lang="en-US" sz="3020">
                <a:solidFill>
                  <a:srgbClr val="FFFFFF"/>
                </a:solidFill>
                <a:latin typeface="Arimo"/>
                <a:ea typeface="Arimo"/>
                <a:cs typeface="Arimo"/>
                <a:sym typeface="Arimo"/>
              </a:rPr>
              <a:t>Inisialisasi Data dan Program: Bagian .data mendeklarasikan string dan variabel, sedangkan .code berisi instruksi program dengan label main sebagai titik masuk.</a:t>
            </a:r>
          </a:p>
        </p:txBody>
      </p:sp>
      <p:sp>
        <p:nvSpPr>
          <p:cNvPr name="Freeform 18" id="18"/>
          <p:cNvSpPr/>
          <p:nvPr/>
        </p:nvSpPr>
        <p:spPr>
          <a:xfrm flipH="false" flipV="false" rot="0">
            <a:off x="9375164" y="5458877"/>
            <a:ext cx="8380804" cy="4001539"/>
          </a:xfrm>
          <a:custGeom>
            <a:avLst/>
            <a:gdLst/>
            <a:ahLst/>
            <a:cxnLst/>
            <a:rect r="r" b="b" t="t" l="l"/>
            <a:pathLst>
              <a:path h="4001539" w="8380804">
                <a:moveTo>
                  <a:pt x="0" y="0"/>
                </a:moveTo>
                <a:lnTo>
                  <a:pt x="8380804" y="0"/>
                </a:lnTo>
                <a:lnTo>
                  <a:pt x="8380804" y="4001539"/>
                </a:lnTo>
                <a:lnTo>
                  <a:pt x="0" y="400153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9" id="19"/>
          <p:cNvSpPr txBox="true"/>
          <p:nvPr/>
        </p:nvSpPr>
        <p:spPr>
          <a:xfrm rot="0">
            <a:off x="9743210" y="5646042"/>
            <a:ext cx="7583321" cy="3603113"/>
          </a:xfrm>
          <a:prstGeom prst="rect">
            <a:avLst/>
          </a:prstGeom>
        </p:spPr>
        <p:txBody>
          <a:bodyPr anchor="t" rtlCol="false" tIns="0" lIns="0" bIns="0" rIns="0">
            <a:spAutoFit/>
          </a:bodyPr>
          <a:lstStyle/>
          <a:p>
            <a:pPr algn="just">
              <a:lnSpc>
                <a:spcPts val="4728"/>
              </a:lnSpc>
            </a:pPr>
            <a:r>
              <a:rPr lang="en-US" sz="3377">
                <a:solidFill>
                  <a:srgbClr val="FFFFFF"/>
                </a:solidFill>
                <a:latin typeface="Arimo"/>
                <a:ea typeface="Arimo"/>
                <a:cs typeface="Arimo"/>
                <a:sym typeface="Arimo"/>
              </a:rPr>
              <a:t>4.Input Lapangan: Program meminta input lapangan (1 atau 2), memvalidasi input, dan jika salah, mengarahkannya ke bagian invalid_input.</a:t>
            </a:r>
          </a:p>
          <a:p>
            <a:pPr algn="just">
              <a:lnSpc>
                <a:spcPts val="4728"/>
              </a:lnSpc>
            </a:pPr>
          </a:p>
          <a:p>
            <a:pPr algn="just">
              <a:lnSpc>
                <a:spcPts val="4728"/>
              </a:lnSpc>
              <a:spcBef>
                <a:spcPct val="0"/>
              </a:spcBef>
            </a:pPr>
          </a:p>
        </p:txBody>
      </p:sp>
      <p:sp>
        <p:nvSpPr>
          <p:cNvPr name="TextBox 20" id="20"/>
          <p:cNvSpPr txBox="true"/>
          <p:nvPr/>
        </p:nvSpPr>
        <p:spPr>
          <a:xfrm rot="0">
            <a:off x="9576948" y="1785286"/>
            <a:ext cx="7775087" cy="2468402"/>
          </a:xfrm>
          <a:prstGeom prst="rect">
            <a:avLst/>
          </a:prstGeom>
        </p:spPr>
        <p:txBody>
          <a:bodyPr anchor="t" rtlCol="false" tIns="0" lIns="0" bIns="0" rIns="0">
            <a:spAutoFit/>
          </a:bodyPr>
          <a:lstStyle/>
          <a:p>
            <a:pPr algn="just">
              <a:lnSpc>
                <a:spcPts val="3893"/>
              </a:lnSpc>
            </a:pPr>
            <a:r>
              <a:rPr lang="en-US" sz="2781">
                <a:solidFill>
                  <a:srgbClr val="FFFFFF"/>
                </a:solidFill>
                <a:latin typeface="Arimo"/>
                <a:ea typeface="Arimo"/>
                <a:cs typeface="Arimo"/>
                <a:sym typeface="Arimo"/>
              </a:rPr>
              <a:t>2.Tampilan Menu Awal: Program menginisialisasi data dan menampilkan menu pemesanan lapangan menggunakan interrupt.</a:t>
            </a:r>
          </a:p>
          <a:p>
            <a:pPr algn="just">
              <a:lnSpc>
                <a:spcPts val="3893"/>
              </a:lnSpc>
            </a:pPr>
          </a:p>
          <a:p>
            <a:pPr algn="just">
              <a:lnSpc>
                <a:spcPts val="3893"/>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815150"/>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45554"/>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364972" y="-99442"/>
            <a:ext cx="7071310" cy="6868010"/>
          </a:xfrm>
          <a:custGeom>
            <a:avLst/>
            <a:gdLst/>
            <a:ahLst/>
            <a:cxnLst/>
            <a:rect r="r" b="b" t="t" l="l"/>
            <a:pathLst>
              <a:path h="6868010" w="70713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81638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07131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436282" y="-1684526"/>
            <a:ext cx="6583680" cy="4114800"/>
          </a:xfrm>
          <a:custGeom>
            <a:avLst/>
            <a:gdLst/>
            <a:ahLst/>
            <a:cxnLst/>
            <a:rect r="r" b="b" t="t" l="l"/>
            <a:pathLst>
              <a:path h="4114800" w="658368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948652" y="-380837"/>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2373829" y="3016"/>
            <a:ext cx="12842593" cy="1402994"/>
          </a:xfrm>
          <a:prstGeom prst="rect">
            <a:avLst/>
          </a:prstGeom>
        </p:spPr>
        <p:txBody>
          <a:bodyPr anchor="t" rtlCol="false" tIns="0" lIns="0" bIns="0" rIns="0">
            <a:spAutoFit/>
          </a:bodyPr>
          <a:lstStyle/>
          <a:p>
            <a:pPr algn="ctr">
              <a:lnSpc>
                <a:spcPts val="11448"/>
              </a:lnSpc>
              <a:spcBef>
                <a:spcPct val="0"/>
              </a:spcBef>
            </a:pPr>
            <a:r>
              <a:rPr lang="en-US" sz="8177">
                <a:solidFill>
                  <a:srgbClr val="23354B"/>
                </a:solidFill>
                <a:latin typeface="League Spartan"/>
                <a:ea typeface="League Spartan"/>
                <a:cs typeface="League Spartan"/>
                <a:sym typeface="League Spartan"/>
              </a:rPr>
              <a:t>DESKRIPSI CARA KERJA</a:t>
            </a:r>
          </a:p>
        </p:txBody>
      </p:sp>
      <p:sp>
        <p:nvSpPr>
          <p:cNvPr name="Freeform 10" id="10"/>
          <p:cNvSpPr/>
          <p:nvPr/>
        </p:nvSpPr>
        <p:spPr>
          <a:xfrm flipH="true" flipV="true" rot="10415535">
            <a:off x="-1217182" y="6975871"/>
            <a:ext cx="2951197" cy="3606751"/>
          </a:xfrm>
          <a:custGeom>
            <a:avLst/>
            <a:gdLst/>
            <a:ahLst/>
            <a:cxnLst/>
            <a:rect r="r" b="b" t="t" l="l"/>
            <a:pathLst>
              <a:path h="3606751" w="2951197">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5400000">
            <a:off x="16277171" y="8632897"/>
            <a:ext cx="901902" cy="2556938"/>
          </a:xfrm>
          <a:custGeom>
            <a:avLst/>
            <a:gdLst/>
            <a:ahLst/>
            <a:cxnLst/>
            <a:rect r="r" b="b" t="t" l="l"/>
            <a:pathLst>
              <a:path h="2556938" w="901902">
                <a:moveTo>
                  <a:pt x="0" y="0"/>
                </a:moveTo>
                <a:lnTo>
                  <a:pt x="901902" y="0"/>
                </a:lnTo>
                <a:lnTo>
                  <a:pt x="901902" y="2556939"/>
                </a:lnTo>
                <a:lnTo>
                  <a:pt x="0" y="255693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689123" y="1425646"/>
            <a:ext cx="7786657" cy="3717854"/>
          </a:xfrm>
          <a:custGeom>
            <a:avLst/>
            <a:gdLst/>
            <a:ahLst/>
            <a:cxnLst/>
            <a:rect r="r" b="b" t="t" l="l"/>
            <a:pathLst>
              <a:path h="3717854" w="7786657">
                <a:moveTo>
                  <a:pt x="0" y="0"/>
                </a:moveTo>
                <a:lnTo>
                  <a:pt x="7786657" y="0"/>
                </a:lnTo>
                <a:lnTo>
                  <a:pt x="7786657" y="3717854"/>
                </a:lnTo>
                <a:lnTo>
                  <a:pt x="0" y="371785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9375164" y="1406010"/>
            <a:ext cx="8122236" cy="3878082"/>
          </a:xfrm>
          <a:custGeom>
            <a:avLst/>
            <a:gdLst/>
            <a:ahLst/>
            <a:cxnLst/>
            <a:rect r="r" b="b" t="t" l="l"/>
            <a:pathLst>
              <a:path h="3878082" w="8122236">
                <a:moveTo>
                  <a:pt x="0" y="0"/>
                </a:moveTo>
                <a:lnTo>
                  <a:pt x="8122236" y="0"/>
                </a:lnTo>
                <a:lnTo>
                  <a:pt x="8122236" y="3878082"/>
                </a:lnTo>
                <a:lnTo>
                  <a:pt x="0" y="387808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4" id="14"/>
          <p:cNvSpPr txBox="true"/>
          <p:nvPr/>
        </p:nvSpPr>
        <p:spPr>
          <a:xfrm rot="0">
            <a:off x="508883" y="5604578"/>
            <a:ext cx="6053544" cy="3200400"/>
          </a:xfrm>
          <a:prstGeom prst="rect">
            <a:avLst/>
          </a:prstGeom>
        </p:spPr>
        <p:txBody>
          <a:bodyPr anchor="t" rtlCol="false" tIns="0" lIns="0" bIns="0" rIns="0">
            <a:spAutoFit/>
          </a:bodyPr>
          <a:lstStyle/>
          <a:p>
            <a:pPr algn="just">
              <a:lnSpc>
                <a:spcPts val="6300"/>
              </a:lnSpc>
              <a:spcBef>
                <a:spcPct val="0"/>
              </a:spcBef>
            </a:pPr>
            <a:r>
              <a:rPr lang="en-US" sz="4500">
                <a:solidFill>
                  <a:srgbClr val="FFFFFF"/>
                </a:solidFill>
                <a:latin typeface="Arimo"/>
                <a:ea typeface="Arimo"/>
                <a:cs typeface="Arimo"/>
                <a:sym typeface="Arimo"/>
              </a:rPr>
              <a:t>Lorem ipsum dolor sit amet, consectetur adipiscing elit, sed do eiusmod.</a:t>
            </a:r>
          </a:p>
        </p:txBody>
      </p:sp>
      <p:sp>
        <p:nvSpPr>
          <p:cNvPr name="Freeform 15" id="15"/>
          <p:cNvSpPr/>
          <p:nvPr/>
        </p:nvSpPr>
        <p:spPr>
          <a:xfrm flipH="false" flipV="false" rot="0">
            <a:off x="508883" y="5585646"/>
            <a:ext cx="8115300" cy="3874770"/>
          </a:xfrm>
          <a:custGeom>
            <a:avLst/>
            <a:gdLst/>
            <a:ahLst/>
            <a:cxnLst/>
            <a:rect r="r" b="b" t="t" l="l"/>
            <a:pathLst>
              <a:path h="3874770" w="8115300">
                <a:moveTo>
                  <a:pt x="0" y="0"/>
                </a:moveTo>
                <a:lnTo>
                  <a:pt x="8115300" y="0"/>
                </a:lnTo>
                <a:lnTo>
                  <a:pt x="8115300" y="3874770"/>
                </a:lnTo>
                <a:lnTo>
                  <a:pt x="0" y="387477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6" id="16"/>
          <p:cNvSpPr txBox="true"/>
          <p:nvPr/>
        </p:nvSpPr>
        <p:spPr>
          <a:xfrm rot="0">
            <a:off x="689123" y="6058856"/>
            <a:ext cx="7606417" cy="3479150"/>
          </a:xfrm>
          <a:prstGeom prst="rect">
            <a:avLst/>
          </a:prstGeom>
        </p:spPr>
        <p:txBody>
          <a:bodyPr anchor="t" rtlCol="false" tIns="0" lIns="0" bIns="0" rIns="0">
            <a:spAutoFit/>
          </a:bodyPr>
          <a:lstStyle/>
          <a:p>
            <a:pPr algn="just">
              <a:lnSpc>
                <a:spcPts val="4561"/>
              </a:lnSpc>
            </a:pPr>
            <a:r>
              <a:rPr lang="en-US" sz="3258">
                <a:solidFill>
                  <a:srgbClr val="FFFFFF"/>
                </a:solidFill>
                <a:latin typeface="Arimo"/>
                <a:ea typeface="Arimo"/>
                <a:cs typeface="Arimo"/>
                <a:sym typeface="Arimo"/>
              </a:rPr>
              <a:t>7.Exit Program: Program keluar setelah pemesanan berhasil atau jika input sudah valid.</a:t>
            </a:r>
          </a:p>
          <a:p>
            <a:pPr algn="just">
              <a:lnSpc>
                <a:spcPts val="4561"/>
              </a:lnSpc>
            </a:pPr>
          </a:p>
          <a:p>
            <a:pPr algn="just">
              <a:lnSpc>
                <a:spcPts val="4561"/>
              </a:lnSpc>
            </a:pPr>
          </a:p>
          <a:p>
            <a:pPr algn="just">
              <a:lnSpc>
                <a:spcPts val="4561"/>
              </a:lnSpc>
              <a:spcBef>
                <a:spcPct val="0"/>
              </a:spcBef>
            </a:pPr>
          </a:p>
        </p:txBody>
      </p:sp>
      <p:sp>
        <p:nvSpPr>
          <p:cNvPr name="TextBox 17" id="17"/>
          <p:cNvSpPr txBox="true"/>
          <p:nvPr/>
        </p:nvSpPr>
        <p:spPr>
          <a:xfrm rot="0">
            <a:off x="893878" y="2046487"/>
            <a:ext cx="7345310" cy="1610504"/>
          </a:xfrm>
          <a:prstGeom prst="rect">
            <a:avLst/>
          </a:prstGeom>
        </p:spPr>
        <p:txBody>
          <a:bodyPr anchor="t" rtlCol="false" tIns="0" lIns="0" bIns="0" rIns="0">
            <a:spAutoFit/>
          </a:bodyPr>
          <a:lstStyle/>
          <a:p>
            <a:pPr algn="just">
              <a:lnSpc>
                <a:spcPts val="4228"/>
              </a:lnSpc>
              <a:spcBef>
                <a:spcPct val="0"/>
              </a:spcBef>
            </a:pPr>
            <a:r>
              <a:rPr lang="en-US" sz="3020">
                <a:solidFill>
                  <a:srgbClr val="FFFFFF"/>
                </a:solidFill>
                <a:latin typeface="Arimo"/>
                <a:ea typeface="Arimo"/>
                <a:cs typeface="Arimo"/>
                <a:sym typeface="Arimo"/>
              </a:rPr>
              <a:t>5. Konfirmasi Pemesanan: Jika kedua input valid, menampilkan pesan konfirmasi pemesanan berhasil.</a:t>
            </a:r>
          </a:p>
        </p:txBody>
      </p:sp>
      <p:sp>
        <p:nvSpPr>
          <p:cNvPr name="TextBox 18" id="18"/>
          <p:cNvSpPr txBox="true"/>
          <p:nvPr/>
        </p:nvSpPr>
        <p:spPr>
          <a:xfrm rot="0">
            <a:off x="9548738" y="1908995"/>
            <a:ext cx="7775087" cy="1479455"/>
          </a:xfrm>
          <a:prstGeom prst="rect">
            <a:avLst/>
          </a:prstGeom>
        </p:spPr>
        <p:txBody>
          <a:bodyPr anchor="t" rtlCol="false" tIns="0" lIns="0" bIns="0" rIns="0">
            <a:spAutoFit/>
          </a:bodyPr>
          <a:lstStyle/>
          <a:p>
            <a:pPr algn="just">
              <a:lnSpc>
                <a:spcPts val="3893"/>
              </a:lnSpc>
              <a:spcBef>
                <a:spcPct val="0"/>
              </a:spcBef>
            </a:pPr>
            <a:r>
              <a:rPr lang="en-US" sz="2781">
                <a:solidFill>
                  <a:srgbClr val="FFFFFF"/>
                </a:solidFill>
                <a:latin typeface="Arimo"/>
                <a:ea typeface="Arimo"/>
                <a:cs typeface="Arimo"/>
                <a:sym typeface="Arimo"/>
              </a:rPr>
              <a:t>6. Penanganan Input Tidak Valid: Jika input salah, menampilkan pesan error dan meminta input ulang.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3354B"/>
        </a:solidFill>
      </p:bgPr>
    </p:bg>
    <p:spTree>
      <p:nvGrpSpPr>
        <p:cNvPr id="1" name=""/>
        <p:cNvGrpSpPr/>
        <p:nvPr/>
      </p:nvGrpSpPr>
      <p:grpSpPr>
        <a:xfrm>
          <a:off x="0" y="0"/>
          <a:ext cx="0" cy="0"/>
          <a:chOff x="0" y="0"/>
          <a:chExt cx="0" cy="0"/>
        </a:xfrm>
      </p:grpSpPr>
      <p:sp>
        <p:nvSpPr>
          <p:cNvPr name="Freeform 2" id="2"/>
          <p:cNvSpPr/>
          <p:nvPr/>
        </p:nvSpPr>
        <p:spPr>
          <a:xfrm flipH="false" flipV="false" rot="0">
            <a:off x="16800552" y="-318517"/>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7060" y="8939783"/>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807907" y="-438134"/>
            <a:ext cx="764962" cy="2168706"/>
          </a:xfrm>
          <a:custGeom>
            <a:avLst/>
            <a:gdLst/>
            <a:ahLst/>
            <a:cxnLst/>
            <a:rect r="r" b="b" t="t" l="l"/>
            <a:pathLst>
              <a:path h="2168706" w="764962">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6642466" y="8820166"/>
            <a:ext cx="764962" cy="2168706"/>
          </a:xfrm>
          <a:custGeom>
            <a:avLst/>
            <a:gdLst/>
            <a:ahLst/>
            <a:cxnLst/>
            <a:rect r="r" b="b" t="t" l="l"/>
            <a:pathLst>
              <a:path h="2168706" w="764962">
                <a:moveTo>
                  <a:pt x="764961" y="2168706"/>
                </a:moveTo>
                <a:lnTo>
                  <a:pt x="0" y="2168706"/>
                </a:lnTo>
                <a:lnTo>
                  <a:pt x="0" y="0"/>
                </a:lnTo>
                <a:lnTo>
                  <a:pt x="764961" y="0"/>
                </a:lnTo>
                <a:lnTo>
                  <a:pt x="764961" y="216870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493371" y="1965021"/>
            <a:ext cx="11301259" cy="6356958"/>
          </a:xfrm>
          <a:custGeom>
            <a:avLst/>
            <a:gdLst/>
            <a:ahLst/>
            <a:cxnLst/>
            <a:rect r="r" b="b" t="t" l="l"/>
            <a:pathLst>
              <a:path h="6356958" w="11301259">
                <a:moveTo>
                  <a:pt x="0" y="0"/>
                </a:moveTo>
                <a:lnTo>
                  <a:pt x="11301258" y="0"/>
                </a:lnTo>
                <a:lnTo>
                  <a:pt x="11301258" y="6356958"/>
                </a:lnTo>
                <a:lnTo>
                  <a:pt x="0" y="6356958"/>
                </a:lnTo>
                <a:lnTo>
                  <a:pt x="0" y="0"/>
                </a:lnTo>
                <a:close/>
              </a:path>
            </a:pathLst>
          </a:custGeom>
          <a:blipFill>
            <a:blip r:embed="rId6"/>
            <a:stretch>
              <a:fillRect l="0" t="0" r="0" b="0"/>
            </a:stretch>
          </a:blipFill>
        </p:spPr>
      </p:sp>
      <p:sp>
        <p:nvSpPr>
          <p:cNvPr name="Freeform 7" id="7"/>
          <p:cNvSpPr/>
          <p:nvPr/>
        </p:nvSpPr>
        <p:spPr>
          <a:xfrm flipH="false" flipV="false" rot="0">
            <a:off x="-118533" y="0"/>
            <a:ext cx="18406533" cy="10353675"/>
          </a:xfrm>
          <a:custGeom>
            <a:avLst/>
            <a:gdLst/>
            <a:ahLst/>
            <a:cxnLst/>
            <a:rect r="r" b="b" t="t" l="l"/>
            <a:pathLst>
              <a:path h="10353675" w="18406533">
                <a:moveTo>
                  <a:pt x="0" y="0"/>
                </a:moveTo>
                <a:lnTo>
                  <a:pt x="18406533" y="0"/>
                </a:lnTo>
                <a:lnTo>
                  <a:pt x="18406533" y="10353675"/>
                </a:lnTo>
                <a:lnTo>
                  <a:pt x="0" y="10353675"/>
                </a:lnTo>
                <a:lnTo>
                  <a:pt x="0" y="0"/>
                </a:lnTo>
                <a:close/>
              </a:path>
            </a:pathLst>
          </a:custGeom>
          <a:blipFill>
            <a:blip r:embed="rId7"/>
            <a:stretch>
              <a:fillRect l="0" t="0" r="0" b="0"/>
            </a:stretch>
          </a:blipFill>
        </p:spPr>
      </p:sp>
      <p:sp>
        <p:nvSpPr>
          <p:cNvPr name="TextBox 8" id="8"/>
          <p:cNvSpPr txBox="true"/>
          <p:nvPr/>
        </p:nvSpPr>
        <p:spPr>
          <a:xfrm rot="0">
            <a:off x="8131549" y="3886423"/>
            <a:ext cx="8061666" cy="1125830"/>
          </a:xfrm>
          <a:prstGeom prst="rect">
            <a:avLst/>
          </a:prstGeom>
        </p:spPr>
        <p:txBody>
          <a:bodyPr anchor="t" rtlCol="false" tIns="0" lIns="0" bIns="0" rIns="0">
            <a:spAutoFit/>
          </a:bodyPr>
          <a:lstStyle/>
          <a:p>
            <a:pPr algn="ctr">
              <a:lnSpc>
                <a:spcPts val="9155"/>
              </a:lnSpc>
              <a:spcBef>
                <a:spcPct val="0"/>
              </a:spcBef>
            </a:pPr>
            <a:r>
              <a:rPr lang="en-US" sz="6539">
                <a:solidFill>
                  <a:srgbClr val="000000"/>
                </a:solidFill>
                <a:latin typeface="League Spartan"/>
                <a:ea typeface="League Spartan"/>
                <a:cs typeface="League Spartan"/>
                <a:sym typeface="League Spartan"/>
              </a:rPr>
              <a:t>KODE PROGRAM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3354B"/>
        </a:solidFill>
      </p:bgPr>
    </p:bg>
    <p:spTree>
      <p:nvGrpSpPr>
        <p:cNvPr id="1" name=""/>
        <p:cNvGrpSpPr/>
        <p:nvPr/>
      </p:nvGrpSpPr>
      <p:grpSpPr>
        <a:xfrm>
          <a:off x="0" y="0"/>
          <a:ext cx="0" cy="0"/>
          <a:chOff x="0" y="0"/>
          <a:chExt cx="0" cy="0"/>
        </a:xfrm>
      </p:grpSpPr>
      <p:sp>
        <p:nvSpPr>
          <p:cNvPr name="Freeform 2" id="2"/>
          <p:cNvSpPr/>
          <p:nvPr/>
        </p:nvSpPr>
        <p:spPr>
          <a:xfrm flipH="false" flipV="false" rot="0">
            <a:off x="16800552" y="-318517"/>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7060" y="8939783"/>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807907" y="-438134"/>
            <a:ext cx="764962" cy="2168706"/>
          </a:xfrm>
          <a:custGeom>
            <a:avLst/>
            <a:gdLst/>
            <a:ahLst/>
            <a:cxnLst/>
            <a:rect r="r" b="b" t="t" l="l"/>
            <a:pathLst>
              <a:path h="2168706" w="764962">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6642466" y="8820166"/>
            <a:ext cx="764962" cy="2168706"/>
          </a:xfrm>
          <a:custGeom>
            <a:avLst/>
            <a:gdLst/>
            <a:ahLst/>
            <a:cxnLst/>
            <a:rect r="r" b="b" t="t" l="l"/>
            <a:pathLst>
              <a:path h="2168706" w="764962">
                <a:moveTo>
                  <a:pt x="764961" y="2168706"/>
                </a:moveTo>
                <a:lnTo>
                  <a:pt x="0" y="2168706"/>
                </a:lnTo>
                <a:lnTo>
                  <a:pt x="0" y="0"/>
                </a:lnTo>
                <a:lnTo>
                  <a:pt x="764961" y="0"/>
                </a:lnTo>
                <a:lnTo>
                  <a:pt x="764961" y="216870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0" y="0"/>
            <a:ext cx="19148057" cy="10770782"/>
          </a:xfrm>
          <a:custGeom>
            <a:avLst/>
            <a:gdLst/>
            <a:ahLst/>
            <a:cxnLst/>
            <a:rect r="r" b="b" t="t" l="l"/>
            <a:pathLst>
              <a:path h="10770782" w="19148057">
                <a:moveTo>
                  <a:pt x="0" y="0"/>
                </a:moveTo>
                <a:lnTo>
                  <a:pt x="19148057" y="0"/>
                </a:lnTo>
                <a:lnTo>
                  <a:pt x="19148057" y="10770782"/>
                </a:lnTo>
                <a:lnTo>
                  <a:pt x="0" y="10770782"/>
                </a:lnTo>
                <a:lnTo>
                  <a:pt x="0" y="0"/>
                </a:lnTo>
                <a:close/>
              </a:path>
            </a:pathLst>
          </a:custGeom>
          <a:blipFill>
            <a:blip r:embed="rId6"/>
            <a:stretch>
              <a:fillRect l="0" t="0" r="0" b="0"/>
            </a:stretch>
          </a:blipFill>
        </p:spPr>
      </p:sp>
      <p:sp>
        <p:nvSpPr>
          <p:cNvPr name="TextBox 7" id="7"/>
          <p:cNvSpPr txBox="true"/>
          <p:nvPr/>
        </p:nvSpPr>
        <p:spPr>
          <a:xfrm rot="0">
            <a:off x="8131549" y="3886423"/>
            <a:ext cx="8203524" cy="1143295"/>
          </a:xfrm>
          <a:prstGeom prst="rect">
            <a:avLst/>
          </a:prstGeom>
        </p:spPr>
        <p:txBody>
          <a:bodyPr anchor="t" rtlCol="false" tIns="0" lIns="0" bIns="0" rIns="0">
            <a:spAutoFit/>
          </a:bodyPr>
          <a:lstStyle/>
          <a:p>
            <a:pPr algn="ctr">
              <a:lnSpc>
                <a:spcPts val="9316"/>
              </a:lnSpc>
              <a:spcBef>
                <a:spcPct val="0"/>
              </a:spcBef>
            </a:pPr>
            <a:r>
              <a:rPr lang="en-US" sz="6654">
                <a:solidFill>
                  <a:srgbClr val="000000"/>
                </a:solidFill>
                <a:latin typeface="League Spartan"/>
                <a:ea typeface="League Spartan"/>
                <a:cs typeface="League Spartan"/>
                <a:sym typeface="League Spartan"/>
              </a:rPr>
              <a:t>KODE PROGRAM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3354B"/>
        </a:solidFill>
      </p:bgPr>
    </p:bg>
    <p:spTree>
      <p:nvGrpSpPr>
        <p:cNvPr id="1" name=""/>
        <p:cNvGrpSpPr/>
        <p:nvPr/>
      </p:nvGrpSpPr>
      <p:grpSpPr>
        <a:xfrm>
          <a:off x="0" y="0"/>
          <a:ext cx="0" cy="0"/>
          <a:chOff x="0" y="0"/>
          <a:chExt cx="0" cy="0"/>
        </a:xfrm>
      </p:grpSpPr>
      <p:sp>
        <p:nvSpPr>
          <p:cNvPr name="Freeform 2" id="2"/>
          <p:cNvSpPr/>
          <p:nvPr/>
        </p:nvSpPr>
        <p:spPr>
          <a:xfrm flipH="false" flipV="false" rot="0">
            <a:off x="16800552" y="-318517"/>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7060" y="8939783"/>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807907" y="-438134"/>
            <a:ext cx="764962" cy="2168706"/>
          </a:xfrm>
          <a:custGeom>
            <a:avLst/>
            <a:gdLst/>
            <a:ahLst/>
            <a:cxnLst/>
            <a:rect r="r" b="b" t="t" l="l"/>
            <a:pathLst>
              <a:path h="2168706" w="764962">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6642466" y="8820166"/>
            <a:ext cx="764962" cy="2168706"/>
          </a:xfrm>
          <a:custGeom>
            <a:avLst/>
            <a:gdLst/>
            <a:ahLst/>
            <a:cxnLst/>
            <a:rect r="r" b="b" t="t" l="l"/>
            <a:pathLst>
              <a:path h="2168706" w="764962">
                <a:moveTo>
                  <a:pt x="764961" y="2168706"/>
                </a:moveTo>
                <a:lnTo>
                  <a:pt x="0" y="2168706"/>
                </a:lnTo>
                <a:lnTo>
                  <a:pt x="0" y="0"/>
                </a:lnTo>
                <a:lnTo>
                  <a:pt x="764961" y="0"/>
                </a:lnTo>
                <a:lnTo>
                  <a:pt x="764961" y="216870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0" y="0"/>
            <a:ext cx="18288000" cy="9868655"/>
          </a:xfrm>
          <a:custGeom>
            <a:avLst/>
            <a:gdLst/>
            <a:ahLst/>
            <a:cxnLst/>
            <a:rect r="r" b="b" t="t" l="l"/>
            <a:pathLst>
              <a:path h="9868655" w="18288000">
                <a:moveTo>
                  <a:pt x="0" y="0"/>
                </a:moveTo>
                <a:lnTo>
                  <a:pt x="18288000" y="0"/>
                </a:lnTo>
                <a:lnTo>
                  <a:pt x="18288000" y="9868655"/>
                </a:lnTo>
                <a:lnTo>
                  <a:pt x="0" y="9868655"/>
                </a:lnTo>
                <a:lnTo>
                  <a:pt x="0" y="0"/>
                </a:lnTo>
                <a:close/>
              </a:path>
            </a:pathLst>
          </a:custGeom>
          <a:blipFill>
            <a:blip r:embed="rId6"/>
            <a:stretch>
              <a:fillRect l="0" t="-2119" r="0" b="-2119"/>
            </a:stretch>
          </a:blipFill>
        </p:spPr>
      </p:sp>
      <p:sp>
        <p:nvSpPr>
          <p:cNvPr name="TextBox 7" id="7"/>
          <p:cNvSpPr txBox="true"/>
          <p:nvPr/>
        </p:nvSpPr>
        <p:spPr>
          <a:xfrm rot="0">
            <a:off x="12037705" y="3607882"/>
            <a:ext cx="6250295" cy="769753"/>
          </a:xfrm>
          <a:prstGeom prst="rect">
            <a:avLst/>
          </a:prstGeom>
        </p:spPr>
        <p:txBody>
          <a:bodyPr anchor="t" rtlCol="false" tIns="0" lIns="0" bIns="0" rIns="0">
            <a:spAutoFit/>
          </a:bodyPr>
          <a:lstStyle/>
          <a:p>
            <a:pPr algn="ctr">
              <a:lnSpc>
                <a:spcPts val="6222"/>
              </a:lnSpc>
              <a:spcBef>
                <a:spcPct val="0"/>
              </a:spcBef>
            </a:pPr>
            <a:r>
              <a:rPr lang="en-US" sz="4444">
                <a:solidFill>
                  <a:srgbClr val="000000"/>
                </a:solidFill>
                <a:latin typeface="League Spartan"/>
                <a:ea typeface="League Spartan"/>
                <a:cs typeface="League Spartan"/>
                <a:sym typeface="League Spartan"/>
              </a:rPr>
              <a:t>OUTPUT </a:t>
            </a:r>
            <a:r>
              <a:rPr lang="en-US" sz="4444">
                <a:solidFill>
                  <a:srgbClr val="000000"/>
                </a:solidFill>
                <a:latin typeface="League Spartan"/>
                <a:ea typeface="League Spartan"/>
                <a:cs typeface="League Spartan"/>
                <a:sym typeface="League Spartan"/>
              </a:rPr>
              <a:t>PROGRAM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DAGb3wZ7zC8</dc:identifier>
  <dcterms:modified xsi:type="dcterms:W3CDTF">2011-08-01T06:04:30Z</dcterms:modified>
  <cp:revision>1</cp:revision>
  <dc:title>Putih Biru Abstrak Seminar Proposal Presentasi</dc:title>
</cp:coreProperties>
</file>