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8" r:id="rId3"/>
    <p:sldId id="282" r:id="rId4"/>
    <p:sldId id="283" r:id="rId5"/>
    <p:sldId id="285" r:id="rId6"/>
    <p:sldId id="284" r:id="rId7"/>
    <p:sldId id="286" r:id="rId8"/>
    <p:sldId id="292" r:id="rId9"/>
    <p:sldId id="293" r:id="rId10"/>
    <p:sldId id="281" r:id="rId11"/>
    <p:sldId id="287" r:id="rId12"/>
    <p:sldId id="288" r:id="rId13"/>
    <p:sldId id="289" r:id="rId14"/>
    <p:sldId id="290" r:id="rId15"/>
    <p:sldId id="291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ixie One" panose="020B0604020202020204" charset="0"/>
      <p:regular r:id="rId22"/>
    </p:embeddedFont>
    <p:embeddedFont>
      <p:font typeface="Varela Round" panose="00000500000000000000" pitchFamily="2" charset="-79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429d396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429d3968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b52aaa9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b52aaa9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 sz="13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 sz="13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 sz="13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 sz="13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 sz="13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 sz="13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 sz="13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 sz="13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76" name="Google Shape;176;p11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2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2">
  <p:cSld name="TITLE_1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ctrTitle"/>
          </p:nvPr>
        </p:nvSpPr>
        <p:spPr>
          <a:xfrm>
            <a:off x="1773750" y="17357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ubTitle" idx="1"/>
          </p:nvPr>
        </p:nvSpPr>
        <p:spPr>
          <a:xfrm>
            <a:off x="1773750" y="27638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2935875" y="6804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2935875" y="12971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>
            <a:spLocks noGrp="1"/>
          </p:cNvSpPr>
          <p:nvPr>
            <p:ph type="ctrTitle"/>
          </p:nvPr>
        </p:nvSpPr>
        <p:spPr>
          <a:xfrm>
            <a:off x="1836760" y="1991825"/>
            <a:ext cx="547048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PROJECT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Achmad Dwi Cahya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777" y="1455100"/>
            <a:ext cx="2399302" cy="5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>
            <a:spLocks noGrp="1"/>
          </p:cNvSpPr>
          <p:nvPr>
            <p:ph type="ctrTitle"/>
          </p:nvPr>
        </p:nvSpPr>
        <p:spPr>
          <a:xfrm>
            <a:off x="1778400" y="2049150"/>
            <a:ext cx="5587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E8004C"/>
                </a:solidFill>
                <a:latin typeface="Calibri"/>
                <a:ea typeface="Calibri"/>
                <a:cs typeface="Calibri"/>
                <a:sym typeface="Calibri"/>
              </a:rPr>
              <a:t>Terima kasih</a:t>
            </a:r>
            <a:endParaRPr sz="6000" b="1">
              <a:solidFill>
                <a:srgbClr val="E800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7DC479-1C31-7696-8D06-35DE3930F40D}"/>
              </a:ext>
            </a:extLst>
          </p:cNvPr>
          <p:cNvSpPr txBox="1"/>
          <p:nvPr/>
        </p:nvSpPr>
        <p:spPr>
          <a:xfrm>
            <a:off x="1278610" y="314125"/>
            <a:ext cx="6695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/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086D6-729E-B9E1-1A17-D081BC1608F5}"/>
              </a:ext>
            </a:extLst>
          </p:cNvPr>
          <p:cNvSpPr txBox="1"/>
          <p:nvPr/>
        </p:nvSpPr>
        <p:spPr>
          <a:xfrm>
            <a:off x="563104" y="1039962"/>
            <a:ext cx="2304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/>
              <a:t>Daily Gross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45934-9AF7-1817-0611-36216B3A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4" y="1642688"/>
            <a:ext cx="3199885" cy="3124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FCC72-BB5C-921B-835F-012D289B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664" y="1642688"/>
            <a:ext cx="5044249" cy="25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8086D6-729E-B9E1-1A17-D081BC1608F5}"/>
              </a:ext>
            </a:extLst>
          </p:cNvPr>
          <p:cNvSpPr txBox="1"/>
          <p:nvPr/>
        </p:nvSpPr>
        <p:spPr>
          <a:xfrm>
            <a:off x="656094" y="321568"/>
            <a:ext cx="2652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Gross Revenue per product per </a:t>
            </a:r>
            <a:r>
              <a:rPr lang="en-US" sz="1600" b="1" dirty="0" err="1"/>
              <a:t>bulan</a:t>
            </a:r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05F99-C5E2-958C-ABAF-32F60084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888" y="1340048"/>
            <a:ext cx="5651595" cy="3556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C9AED3-DF13-AE1E-82EF-A15A8781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6" y="1340048"/>
            <a:ext cx="2989649" cy="29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4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8086D6-729E-B9E1-1A17-D081BC1608F5}"/>
              </a:ext>
            </a:extLst>
          </p:cNvPr>
          <p:cNvSpPr txBox="1"/>
          <p:nvPr/>
        </p:nvSpPr>
        <p:spPr>
          <a:xfrm>
            <a:off x="656093" y="321568"/>
            <a:ext cx="3745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Jumlah</a:t>
            </a:r>
            <a:r>
              <a:rPr lang="en-US" sz="1600" b="1" dirty="0"/>
              <a:t> total </a:t>
            </a:r>
            <a:r>
              <a:rPr lang="en-US" sz="1600" b="1" dirty="0" err="1"/>
              <a:t>pembelian</a:t>
            </a:r>
            <a:r>
              <a:rPr lang="en-US" sz="1600" b="1" dirty="0"/>
              <a:t> per product per </a:t>
            </a:r>
            <a:r>
              <a:rPr lang="en-US" sz="1600" b="1" dirty="0" err="1"/>
              <a:t>bulan</a:t>
            </a:r>
            <a:r>
              <a:rPr lang="en-US" sz="1600" b="1" dirty="0"/>
              <a:t> (bar chart, top 10 highest)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9576F-F0AA-4DC7-3B50-5C043B37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42" y="1283929"/>
            <a:ext cx="5824292" cy="3146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B420A-4326-E519-A94F-F7D853B9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9545"/>
            <a:ext cx="3184662" cy="326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8086D6-729E-B9E1-1A17-D081BC1608F5}"/>
              </a:ext>
            </a:extLst>
          </p:cNvPr>
          <p:cNvSpPr txBox="1"/>
          <p:nvPr/>
        </p:nvSpPr>
        <p:spPr>
          <a:xfrm>
            <a:off x="656093" y="321568"/>
            <a:ext cx="45435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Jumlah</a:t>
            </a:r>
            <a:r>
              <a:rPr lang="en-US" sz="1600" b="1" dirty="0"/>
              <a:t> total </a:t>
            </a:r>
            <a:r>
              <a:rPr lang="en-US" sz="1600" b="1" dirty="0" err="1"/>
              <a:t>pembelian</a:t>
            </a:r>
            <a:r>
              <a:rPr lang="en-US" sz="1600" b="1" dirty="0"/>
              <a:t> per </a:t>
            </a:r>
            <a:r>
              <a:rPr lang="en-US" sz="1600" b="1" dirty="0" err="1"/>
              <a:t>kategori</a:t>
            </a:r>
            <a:r>
              <a:rPr lang="en-US" sz="1600" b="1" dirty="0"/>
              <a:t> product per </a:t>
            </a:r>
            <a:r>
              <a:rPr lang="en-US" sz="1600" b="1" dirty="0" err="1"/>
              <a:t>bulan</a:t>
            </a:r>
            <a:r>
              <a:rPr lang="en-US" sz="1600" b="1" dirty="0"/>
              <a:t> (bar chart, top 10 highest)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4CB74-0EF8-20EA-3B26-62774165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3" y="1558998"/>
            <a:ext cx="2878502" cy="3186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52C40-FBB6-47CB-2E7C-939412D4B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105" y="1558998"/>
            <a:ext cx="5976705" cy="26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8086D6-729E-B9E1-1A17-D081BC1608F5}"/>
              </a:ext>
            </a:extLst>
          </p:cNvPr>
          <p:cNvSpPr txBox="1"/>
          <p:nvPr/>
        </p:nvSpPr>
        <p:spPr>
          <a:xfrm>
            <a:off x="656093" y="321568"/>
            <a:ext cx="45435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Jumlah</a:t>
            </a:r>
            <a:r>
              <a:rPr lang="en-US" sz="1600" b="1" dirty="0"/>
              <a:t> total </a:t>
            </a:r>
            <a:r>
              <a:rPr lang="en-US" sz="1600" b="1" dirty="0" err="1"/>
              <a:t>pembelian</a:t>
            </a:r>
            <a:r>
              <a:rPr lang="en-US" sz="1600" b="1" dirty="0"/>
              <a:t> per negara per </a:t>
            </a:r>
            <a:r>
              <a:rPr lang="en-US" sz="1600" b="1" dirty="0" err="1"/>
              <a:t>bulan</a:t>
            </a:r>
            <a:r>
              <a:rPr lang="en-US" sz="1600" b="1" dirty="0"/>
              <a:t> (bar chart, top 10 highest)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CB4B0-4F9D-89E0-3CD8-BCFC5AB7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430" y="1558998"/>
            <a:ext cx="4546254" cy="3292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36F58-0D67-B07B-B1CA-FC4E81EA6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6" y="1673816"/>
            <a:ext cx="3543447" cy="25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/>
        </p:nvSpPr>
        <p:spPr>
          <a:xfrm>
            <a:off x="1315800" y="288963"/>
            <a:ext cx="651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D" sz="2000" b="1" dirty="0" err="1"/>
              <a:t>Digitalskola</a:t>
            </a:r>
            <a:r>
              <a:rPr lang="en-ID" sz="2000" b="1" dirty="0"/>
              <a:t> Data Engineer batch 12 final project</a:t>
            </a:r>
          </a:p>
        </p:txBody>
      </p:sp>
      <p:sp>
        <p:nvSpPr>
          <p:cNvPr id="247" name="Google Shape;247;p18"/>
          <p:cNvSpPr/>
          <p:nvPr/>
        </p:nvSpPr>
        <p:spPr>
          <a:xfrm>
            <a:off x="751275" y="1707200"/>
            <a:ext cx="17337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2890275" y="3044350"/>
            <a:ext cx="7290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54310-9AF0-145A-AF59-C243CE58D0B6}"/>
              </a:ext>
            </a:extLst>
          </p:cNvPr>
          <p:cNvSpPr txBox="1"/>
          <p:nvPr/>
        </p:nvSpPr>
        <p:spPr>
          <a:xfrm>
            <a:off x="887277" y="628855"/>
            <a:ext cx="736944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sz="1200" dirty="0"/>
          </a:p>
          <a:p>
            <a:r>
              <a:rPr lang="en-ID" sz="1200" dirty="0"/>
              <a:t>1. </a:t>
            </a:r>
            <a:r>
              <a:rPr lang="en-ID" sz="1200" dirty="0" err="1"/>
              <a:t>Buatlah</a:t>
            </a:r>
            <a:r>
              <a:rPr lang="en-ID" sz="1200" dirty="0"/>
              <a:t> </a:t>
            </a:r>
            <a:r>
              <a:rPr lang="en-ID" sz="1200" dirty="0" err="1"/>
              <a:t>arsitektur</a:t>
            </a:r>
            <a:r>
              <a:rPr lang="en-ID" sz="1200" dirty="0"/>
              <a:t> end to end </a:t>
            </a:r>
            <a:r>
              <a:rPr lang="en-ID" sz="1200" dirty="0" err="1"/>
              <a:t>dari</a:t>
            </a:r>
            <a:r>
              <a:rPr lang="en-ID" sz="1200" dirty="0"/>
              <a:t> source (</a:t>
            </a:r>
            <a:r>
              <a:rPr lang="en-ID" sz="1200" dirty="0" err="1"/>
              <a:t>postgresql</a:t>
            </a:r>
            <a:r>
              <a:rPr lang="en-ID" sz="1200" dirty="0"/>
              <a:t>),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datawarehouse</a:t>
            </a:r>
            <a:r>
              <a:rPr lang="en-ID" sz="1200" dirty="0"/>
              <a:t>(Snowflake), </a:t>
            </a:r>
            <a:r>
              <a:rPr lang="en-ID" sz="1200" dirty="0" err="1"/>
              <a:t>hingga</a:t>
            </a:r>
            <a:endParaRPr lang="en-ID" sz="1200" dirty="0"/>
          </a:p>
          <a:p>
            <a:r>
              <a:rPr lang="en-ID" sz="1200" dirty="0"/>
              <a:t>data visualization.</a:t>
            </a:r>
          </a:p>
          <a:p>
            <a:endParaRPr lang="en-ID" sz="1200" dirty="0"/>
          </a:p>
          <a:p>
            <a:r>
              <a:rPr lang="en-ID" sz="1200" dirty="0"/>
              <a:t>2. </a:t>
            </a:r>
            <a:r>
              <a:rPr lang="en-ID" sz="1200" dirty="0" err="1"/>
              <a:t>Buatlah</a:t>
            </a:r>
            <a:r>
              <a:rPr lang="en-ID" sz="1200" dirty="0"/>
              <a:t> scheduler </a:t>
            </a:r>
            <a:r>
              <a:rPr lang="en-ID" sz="1200" dirty="0" err="1"/>
              <a:t>untuk</a:t>
            </a:r>
            <a:r>
              <a:rPr lang="en-ID" sz="1200" dirty="0"/>
              <a:t> ingest data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Postgresql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datawarehouse</a:t>
            </a:r>
            <a:r>
              <a:rPr lang="en-ID" sz="1200" dirty="0"/>
              <a:t>(Snowflake), </a:t>
            </a:r>
            <a:r>
              <a:rPr lang="en-ID" sz="1200" dirty="0" err="1"/>
              <a:t>dapat</a:t>
            </a:r>
            <a:endParaRPr lang="en-ID" sz="1200" dirty="0"/>
          </a:p>
          <a:p>
            <a:r>
              <a:rPr lang="en-ID" sz="1200" dirty="0" err="1"/>
              <a:t>menggunakan</a:t>
            </a:r>
            <a:r>
              <a:rPr lang="en-ID" sz="1200" dirty="0"/>
              <a:t> ETL </a:t>
            </a:r>
            <a:r>
              <a:rPr lang="en-ID" sz="1200" dirty="0" err="1"/>
              <a:t>seperti</a:t>
            </a:r>
            <a:r>
              <a:rPr lang="en-ID" sz="1200" dirty="0"/>
              <a:t> (</a:t>
            </a:r>
            <a:r>
              <a:rPr lang="en-ID" sz="1200" dirty="0" err="1"/>
              <a:t>airbyte</a:t>
            </a:r>
            <a:r>
              <a:rPr lang="en-ID" sz="1200" dirty="0"/>
              <a:t>, python script, other ETL tools)</a:t>
            </a:r>
          </a:p>
          <a:p>
            <a:endParaRPr lang="en-ID" sz="1200" dirty="0"/>
          </a:p>
          <a:p>
            <a:r>
              <a:rPr lang="en-ID" sz="1200" dirty="0"/>
              <a:t>3. </a:t>
            </a:r>
            <a:r>
              <a:rPr lang="en-ID" sz="1200" dirty="0" err="1"/>
              <a:t>Buatlah</a:t>
            </a:r>
            <a:r>
              <a:rPr lang="en-ID" sz="1200" dirty="0"/>
              <a:t> scheduler </a:t>
            </a:r>
            <a:r>
              <a:rPr lang="en-ID" sz="1200" dirty="0" err="1"/>
              <a:t>menggunakan</a:t>
            </a:r>
            <a:r>
              <a:rPr lang="en-ID" sz="1200" dirty="0"/>
              <a:t> airflow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membentuk</a:t>
            </a:r>
            <a:r>
              <a:rPr lang="en-ID" sz="1200" dirty="0"/>
              <a:t> table Datamart.</a:t>
            </a:r>
          </a:p>
          <a:p>
            <a:endParaRPr lang="en-ID" sz="1200" dirty="0"/>
          </a:p>
          <a:p>
            <a:r>
              <a:rPr lang="en-ID" sz="1200" dirty="0"/>
              <a:t>4. </a:t>
            </a:r>
            <a:r>
              <a:rPr lang="en-ID" sz="1200" dirty="0" err="1"/>
              <a:t>Buatlah</a:t>
            </a:r>
            <a:r>
              <a:rPr lang="en-ID" sz="1200" dirty="0"/>
              <a:t> </a:t>
            </a:r>
            <a:r>
              <a:rPr lang="en-ID" sz="1200" dirty="0" err="1"/>
              <a:t>datamart</a:t>
            </a:r>
            <a:r>
              <a:rPr lang="en-ID" sz="1200" dirty="0"/>
              <a:t> view </a:t>
            </a:r>
            <a:r>
              <a:rPr lang="en-ID" sz="1200" dirty="0" err="1"/>
              <a:t>berikut</a:t>
            </a:r>
            <a:r>
              <a:rPr lang="en-ID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Gross revenue total per </a:t>
            </a:r>
            <a:r>
              <a:rPr lang="en-ID" sz="1200" dirty="0" err="1"/>
              <a:t>hari</a:t>
            </a:r>
            <a:endParaRPr lang="en-ID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Gross Revenue per product per </a:t>
            </a:r>
            <a:r>
              <a:rPr lang="en-ID" sz="1200" dirty="0" err="1"/>
              <a:t>bulan</a:t>
            </a:r>
            <a:endParaRPr lang="en-ID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/>
              <a:t>Jumlah</a:t>
            </a:r>
            <a:r>
              <a:rPr lang="en-ID" sz="1200" dirty="0"/>
              <a:t> total </a:t>
            </a:r>
            <a:r>
              <a:rPr lang="en-ID" sz="1200" dirty="0" err="1"/>
              <a:t>pembelian</a:t>
            </a:r>
            <a:r>
              <a:rPr lang="en-ID" sz="1200" dirty="0"/>
              <a:t> per product per </a:t>
            </a:r>
            <a:r>
              <a:rPr lang="en-ID" sz="1200" dirty="0" err="1"/>
              <a:t>bulan</a:t>
            </a:r>
            <a:endParaRPr lang="en-ID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/>
              <a:t>Jumlah</a:t>
            </a:r>
            <a:r>
              <a:rPr lang="en-ID" sz="1200" dirty="0"/>
              <a:t> total </a:t>
            </a:r>
            <a:r>
              <a:rPr lang="en-ID" sz="1200" dirty="0" err="1"/>
              <a:t>pembelian</a:t>
            </a:r>
            <a:r>
              <a:rPr lang="en-ID" sz="1200" dirty="0"/>
              <a:t> per </a:t>
            </a:r>
            <a:r>
              <a:rPr lang="en-ID" sz="1200" dirty="0" err="1"/>
              <a:t>kategori</a:t>
            </a:r>
            <a:r>
              <a:rPr lang="en-ID" sz="1200" dirty="0"/>
              <a:t> product per </a:t>
            </a:r>
            <a:r>
              <a:rPr lang="en-ID" sz="1200" dirty="0" err="1"/>
              <a:t>bulan</a:t>
            </a:r>
            <a:endParaRPr lang="en-ID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/>
              <a:t>Jumlah</a:t>
            </a:r>
            <a:r>
              <a:rPr lang="en-ID" sz="1200" dirty="0"/>
              <a:t> total </a:t>
            </a:r>
            <a:r>
              <a:rPr lang="en-ID" sz="1200" dirty="0" err="1"/>
              <a:t>pembelian</a:t>
            </a:r>
            <a:r>
              <a:rPr lang="en-ID" sz="1200" dirty="0"/>
              <a:t> per negara per </a:t>
            </a:r>
            <a:r>
              <a:rPr lang="en-ID" sz="1200" dirty="0" err="1"/>
              <a:t>bulan</a:t>
            </a:r>
            <a:endParaRPr lang="en-ID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D" sz="1200" dirty="0"/>
          </a:p>
          <a:p>
            <a:r>
              <a:rPr lang="en-ID" sz="1200" dirty="0"/>
              <a:t>5. </a:t>
            </a:r>
            <a:r>
              <a:rPr lang="en-ID" sz="1200" dirty="0" err="1"/>
              <a:t>Buatlah</a:t>
            </a:r>
            <a:r>
              <a:rPr lang="en-ID" sz="1200" dirty="0"/>
              <a:t> dashboard chart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poin</a:t>
            </a:r>
            <a:r>
              <a:rPr lang="en-ID" sz="1200" dirty="0"/>
              <a:t> 4. (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Snowsight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Looker Data</a:t>
            </a:r>
          </a:p>
          <a:p>
            <a:r>
              <a:rPr lang="en-ID" sz="1200" dirty="0"/>
              <a:t>Studio)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Gross revenue total per </a:t>
            </a:r>
            <a:r>
              <a:rPr lang="en-ID" sz="1200" dirty="0" err="1"/>
              <a:t>hari</a:t>
            </a:r>
            <a:r>
              <a:rPr lang="en-ID" sz="1200" dirty="0"/>
              <a:t> (line chart)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Gross Revenue per product per </a:t>
            </a:r>
            <a:r>
              <a:rPr lang="en-ID" sz="1200" dirty="0" err="1"/>
              <a:t>bulan</a:t>
            </a:r>
            <a:r>
              <a:rPr lang="en-ID" sz="1200" dirty="0"/>
              <a:t> (bar chart)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/>
              <a:t>Jumlah</a:t>
            </a:r>
            <a:r>
              <a:rPr lang="en-ID" sz="1200" dirty="0"/>
              <a:t> total </a:t>
            </a:r>
            <a:r>
              <a:rPr lang="en-ID" sz="1200" dirty="0" err="1"/>
              <a:t>pembelian</a:t>
            </a:r>
            <a:r>
              <a:rPr lang="en-ID" sz="1200" dirty="0"/>
              <a:t> per product per </a:t>
            </a:r>
            <a:r>
              <a:rPr lang="en-ID" sz="1200" dirty="0" err="1"/>
              <a:t>bulan</a:t>
            </a:r>
            <a:r>
              <a:rPr lang="en-ID" sz="1200" dirty="0"/>
              <a:t> (bar chart, top 10 highest)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/>
              <a:t>Jumlah</a:t>
            </a:r>
            <a:r>
              <a:rPr lang="en-ID" sz="1200" dirty="0"/>
              <a:t> total </a:t>
            </a:r>
            <a:r>
              <a:rPr lang="en-ID" sz="1200" dirty="0" err="1"/>
              <a:t>pembelian</a:t>
            </a:r>
            <a:r>
              <a:rPr lang="en-ID" sz="1200" dirty="0"/>
              <a:t> per </a:t>
            </a:r>
            <a:r>
              <a:rPr lang="en-ID" sz="1200" dirty="0" err="1"/>
              <a:t>kategori</a:t>
            </a:r>
            <a:r>
              <a:rPr lang="en-ID" sz="1200" dirty="0"/>
              <a:t> product per </a:t>
            </a:r>
            <a:r>
              <a:rPr lang="en-ID" sz="1200" dirty="0" err="1"/>
              <a:t>bulan</a:t>
            </a:r>
            <a:r>
              <a:rPr lang="en-ID" sz="1200" dirty="0"/>
              <a:t> (bar chart, top 10 highest)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/>
              <a:t>Jumlah</a:t>
            </a:r>
            <a:r>
              <a:rPr lang="en-ID" sz="1200" dirty="0"/>
              <a:t> total </a:t>
            </a:r>
            <a:r>
              <a:rPr lang="en-ID" sz="1200" dirty="0" err="1"/>
              <a:t>pembelian</a:t>
            </a:r>
            <a:r>
              <a:rPr lang="en-ID" sz="1200" dirty="0"/>
              <a:t> per negara per </a:t>
            </a:r>
            <a:r>
              <a:rPr lang="en-ID" sz="1200" dirty="0" err="1"/>
              <a:t>bulan</a:t>
            </a:r>
            <a:r>
              <a:rPr lang="en-ID" sz="1200" dirty="0"/>
              <a:t> (map chart)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092B84-AFA4-C582-2505-80AA8E94FA67}"/>
              </a:ext>
            </a:extLst>
          </p:cNvPr>
          <p:cNvSpPr txBox="1"/>
          <p:nvPr/>
        </p:nvSpPr>
        <p:spPr>
          <a:xfrm>
            <a:off x="1611824" y="324217"/>
            <a:ext cx="6416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1" dirty="0" err="1"/>
              <a:t>arsitektur</a:t>
            </a:r>
            <a:r>
              <a:rPr lang="en-ID" sz="1400" b="1" dirty="0"/>
              <a:t> end to end </a:t>
            </a:r>
            <a:r>
              <a:rPr lang="en-ID" sz="1400" b="1" dirty="0" err="1"/>
              <a:t>dari</a:t>
            </a:r>
            <a:r>
              <a:rPr lang="en-ID" sz="1400" b="1" dirty="0"/>
              <a:t> source (</a:t>
            </a:r>
            <a:r>
              <a:rPr lang="en-ID" sz="1400" b="1" dirty="0" err="1"/>
              <a:t>postgresql</a:t>
            </a:r>
            <a:r>
              <a:rPr lang="en-ID" sz="1400" b="1" dirty="0"/>
              <a:t>), </a:t>
            </a:r>
            <a:r>
              <a:rPr lang="en-ID" sz="1400" b="1" dirty="0" err="1"/>
              <a:t>ke</a:t>
            </a:r>
            <a:r>
              <a:rPr lang="en-ID" sz="1400" b="1" dirty="0"/>
              <a:t> </a:t>
            </a:r>
            <a:r>
              <a:rPr lang="en-ID" sz="1400" b="1" dirty="0" err="1"/>
              <a:t>datawarehouse</a:t>
            </a:r>
            <a:r>
              <a:rPr lang="en-ID" sz="1400" b="1" dirty="0"/>
              <a:t>(Snowflake), </a:t>
            </a:r>
            <a:r>
              <a:rPr lang="en-ID" sz="1400" b="1" dirty="0" err="1"/>
              <a:t>hingga</a:t>
            </a:r>
            <a:r>
              <a:rPr lang="en-ID" b="1" dirty="0"/>
              <a:t> </a:t>
            </a:r>
            <a:r>
              <a:rPr lang="en-ID" sz="1400" b="1" dirty="0"/>
              <a:t>data visualization.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7B569-5F79-7B1B-F8F8-5E1875C97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96" y="958637"/>
            <a:ext cx="7710407" cy="32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9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33FFF3-86F0-B93F-C4CC-E44FD56096C6}"/>
              </a:ext>
            </a:extLst>
          </p:cNvPr>
          <p:cNvSpPr txBox="1"/>
          <p:nvPr/>
        </p:nvSpPr>
        <p:spPr>
          <a:xfrm>
            <a:off x="852406" y="191715"/>
            <a:ext cx="7439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dirty="0"/>
              <a:t>scheduler </a:t>
            </a:r>
            <a:r>
              <a:rPr lang="en-ID" sz="1800" b="1" dirty="0" err="1"/>
              <a:t>untuk</a:t>
            </a:r>
            <a:r>
              <a:rPr lang="en-ID" sz="1800" b="1" dirty="0"/>
              <a:t> ingest data </a:t>
            </a:r>
            <a:r>
              <a:rPr lang="en-ID" sz="1800" b="1" dirty="0" err="1"/>
              <a:t>dari</a:t>
            </a:r>
            <a:r>
              <a:rPr lang="en-ID" sz="1800" b="1" dirty="0"/>
              <a:t> </a:t>
            </a:r>
            <a:r>
              <a:rPr lang="en-ID" sz="1800" b="1" dirty="0" err="1"/>
              <a:t>Postgresql</a:t>
            </a:r>
            <a:r>
              <a:rPr lang="en-ID" sz="1800" b="1" dirty="0"/>
              <a:t> </a:t>
            </a:r>
            <a:r>
              <a:rPr lang="en-ID" sz="1800" b="1" dirty="0" err="1"/>
              <a:t>ke</a:t>
            </a:r>
            <a:r>
              <a:rPr lang="en-ID" sz="1800" b="1" dirty="0"/>
              <a:t> </a:t>
            </a:r>
            <a:r>
              <a:rPr lang="en-ID" sz="1800" b="1" dirty="0" err="1"/>
              <a:t>datawarehouse</a:t>
            </a:r>
            <a:r>
              <a:rPr lang="en-ID" sz="1800" b="1" dirty="0"/>
              <a:t>(Snowflake) </a:t>
            </a:r>
            <a:r>
              <a:rPr lang="en-ID" sz="1800" b="1" dirty="0" err="1"/>
              <a:t>menggunakan</a:t>
            </a:r>
            <a:r>
              <a:rPr lang="en-ID" sz="1800" b="1" dirty="0"/>
              <a:t> ETL Tools </a:t>
            </a:r>
            <a:r>
              <a:rPr lang="en-ID" sz="1800" b="1" dirty="0" err="1"/>
              <a:t>Airbyte</a:t>
            </a:r>
            <a:endParaRPr lang="en-ID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912DF-EF52-A77F-CDB5-CE3D8387B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7350"/>
          <a:stretch/>
        </p:blipFill>
        <p:spPr>
          <a:xfrm>
            <a:off x="64509" y="1380077"/>
            <a:ext cx="3639586" cy="2928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892334-7610-7200-47ED-D3EDA292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622" y="1596324"/>
            <a:ext cx="5467067" cy="263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7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092B84-AFA4-C582-2505-80AA8E94FA67}"/>
              </a:ext>
            </a:extLst>
          </p:cNvPr>
          <p:cNvSpPr txBox="1"/>
          <p:nvPr/>
        </p:nvSpPr>
        <p:spPr>
          <a:xfrm>
            <a:off x="1472339" y="223478"/>
            <a:ext cx="64162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b="1" dirty="0" err="1"/>
              <a:t>Membuat</a:t>
            </a:r>
            <a:r>
              <a:rPr lang="en-ID" sz="1600" b="1" dirty="0"/>
              <a:t> scheduler </a:t>
            </a:r>
            <a:r>
              <a:rPr lang="en-ID" sz="1600" b="1" dirty="0" err="1"/>
              <a:t>menggunakan</a:t>
            </a:r>
            <a:r>
              <a:rPr lang="en-ID" sz="1600" b="1" dirty="0"/>
              <a:t> airflow </a:t>
            </a:r>
            <a:r>
              <a:rPr lang="en-ID" sz="1600" b="1" dirty="0" err="1"/>
              <a:t>untuk</a:t>
            </a:r>
            <a:r>
              <a:rPr lang="en-ID" sz="1600" b="1" dirty="0"/>
              <a:t> </a:t>
            </a:r>
            <a:r>
              <a:rPr lang="en-ID" sz="1600" b="1" dirty="0" err="1"/>
              <a:t>membentuk</a:t>
            </a:r>
            <a:r>
              <a:rPr lang="en-ID" sz="1600" b="1" dirty="0"/>
              <a:t> table Datamart.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6716-9FE9-970C-F358-668F3C55E958}"/>
              </a:ext>
            </a:extLst>
          </p:cNvPr>
          <p:cNvGrpSpPr/>
          <p:nvPr/>
        </p:nvGrpSpPr>
        <p:grpSpPr>
          <a:xfrm>
            <a:off x="716796" y="929898"/>
            <a:ext cx="7710407" cy="3254964"/>
            <a:chOff x="716796" y="929898"/>
            <a:chExt cx="7710407" cy="32549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97B569-5F79-7B1B-F8F8-5E1875C9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796" y="958637"/>
              <a:ext cx="7710407" cy="322622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D22EB4-9553-8710-C213-349D1A21949F}"/>
                </a:ext>
              </a:extLst>
            </p:cNvPr>
            <p:cNvSpPr/>
            <p:nvPr/>
          </p:nvSpPr>
          <p:spPr>
            <a:xfrm>
              <a:off x="2433234" y="929898"/>
              <a:ext cx="2828441" cy="32546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15899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A0D236-2524-3FDA-D348-D6B03938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69" y="838483"/>
            <a:ext cx="5218100" cy="3996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DC479-1C31-7696-8D06-35DE3930F40D}"/>
              </a:ext>
            </a:extLst>
          </p:cNvPr>
          <p:cNvSpPr txBox="1"/>
          <p:nvPr/>
        </p:nvSpPr>
        <p:spPr>
          <a:xfrm>
            <a:off x="1363851" y="174641"/>
            <a:ext cx="64162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 err="1"/>
              <a:t>Membuat</a:t>
            </a:r>
            <a:r>
              <a:rPr lang="en-ID" sz="1600" dirty="0"/>
              <a:t> Datamart </a:t>
            </a:r>
            <a:r>
              <a:rPr lang="en-ID" sz="1600" dirty="0" err="1"/>
              <a:t>menggunakan</a:t>
            </a:r>
            <a:r>
              <a:rPr lang="en-ID" sz="1600" dirty="0"/>
              <a:t> python script</a:t>
            </a:r>
          </a:p>
        </p:txBody>
      </p:sp>
      <p:pic>
        <p:nvPicPr>
          <p:cNvPr id="6" name="Picture 5" descr="A computer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805BD96C-61DB-36AA-87DD-738BB09BF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39" y="1807733"/>
            <a:ext cx="4547590" cy="10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8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CCBD8-66B2-1678-E151-EE689A103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2" y="929898"/>
            <a:ext cx="3874342" cy="3516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764507-7903-2710-BA76-90D608DC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538" y="1095268"/>
            <a:ext cx="3558848" cy="318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A842AE-9ACC-9656-7D48-B34521163C61}"/>
              </a:ext>
            </a:extLst>
          </p:cNvPr>
          <p:cNvSpPr txBox="1"/>
          <p:nvPr/>
        </p:nvSpPr>
        <p:spPr>
          <a:xfrm>
            <a:off x="1363851" y="174641"/>
            <a:ext cx="64162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 err="1"/>
              <a:t>Membuat</a:t>
            </a:r>
            <a:r>
              <a:rPr lang="en-ID" sz="1600" dirty="0"/>
              <a:t> script DAG</a:t>
            </a:r>
          </a:p>
        </p:txBody>
      </p:sp>
    </p:spTree>
    <p:extLst>
      <p:ext uri="{BB962C8B-B14F-4D97-AF65-F5344CB8AC3E}">
        <p14:creationId xmlns:p14="http://schemas.microsoft.com/office/powerpoint/2010/main" val="41815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7DC479-1C31-7696-8D06-35DE3930F40D}"/>
              </a:ext>
            </a:extLst>
          </p:cNvPr>
          <p:cNvSpPr txBox="1"/>
          <p:nvPr/>
        </p:nvSpPr>
        <p:spPr>
          <a:xfrm>
            <a:off x="1278610" y="0"/>
            <a:ext cx="6695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/>
              <a:t>DATA VISUALIZATION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B5F419-DAEE-814B-BD83-3AFED8D3A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083486"/>
              </p:ext>
            </p:extLst>
          </p:nvPr>
        </p:nvGraphicFramePr>
        <p:xfrm>
          <a:off x="1501986" y="461665"/>
          <a:ext cx="6140028" cy="46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857822" imgH="5143500" progId="AcroExch.Document.11">
                  <p:embed/>
                </p:oleObj>
              </mc:Choice>
              <mc:Fallback>
                <p:oleObj name="Acrobat Document" r:id="rId2" imgW="6857822" imgH="51435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1986" y="461665"/>
                        <a:ext cx="6140028" cy="460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90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4197-30BC-2716-3242-B3322820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</a:rPr>
              <a:t>Kendala</a:t>
            </a:r>
            <a:endParaRPr lang="en-ID" sz="2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A28AA-B6A6-B5A3-F97B-91E9ADBAA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Kurang familiar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tools </a:t>
            </a:r>
            <a:r>
              <a:rPr lang="en-US" dirty="0" err="1">
                <a:solidFill>
                  <a:schemeClr val="tx1"/>
                </a:solidFill>
              </a:rPr>
              <a:t>visualisasi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  <a:p>
            <a:r>
              <a:rPr lang="en-US" dirty="0">
                <a:solidFill>
                  <a:schemeClr val="tx1"/>
                </a:solidFill>
              </a:rPr>
              <a:t>Datamart yang </a:t>
            </a:r>
            <a:r>
              <a:rPr lang="en-US" dirty="0" err="1">
                <a:solidFill>
                  <a:schemeClr val="tx1"/>
                </a:solidFill>
              </a:rPr>
              <a:t>cukup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ambigu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Kesulitan</a:t>
            </a:r>
            <a:r>
              <a:rPr lang="en-US" dirty="0">
                <a:solidFill>
                  <a:schemeClr val="tx1"/>
                </a:solidFill>
              </a:rPr>
              <a:t> untuk data ingestion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python script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2193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320</Words>
  <Application>Microsoft Office PowerPoint</Application>
  <PresentationFormat>On-screen Show (16:9)</PresentationFormat>
  <Paragraphs>43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Nixie One</vt:lpstr>
      <vt:lpstr>Arial</vt:lpstr>
      <vt:lpstr>Varela Round</vt:lpstr>
      <vt:lpstr>Puck template</vt:lpstr>
      <vt:lpstr>Acrobat Document</vt:lpstr>
      <vt:lpstr>FINAL PROJECT Achmad Dwi Cahya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Kendala</vt:lpstr>
      <vt:lpstr>Terima kasih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Achmad Dwi Cahya</dc:title>
  <cp:lastModifiedBy>achmaddwicahya</cp:lastModifiedBy>
  <cp:revision>4</cp:revision>
  <dcterms:modified xsi:type="dcterms:W3CDTF">2023-06-02T06:43:59Z</dcterms:modified>
</cp:coreProperties>
</file>