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3"/>
  </p:notesMasterIdLst>
  <p:handoutMasterIdLst>
    <p:handoutMasterId r:id="rId14"/>
  </p:handoutMasterIdLst>
  <p:sldIdLst>
    <p:sldId id="9629" r:id="rId2"/>
    <p:sldId id="9639" r:id="rId3"/>
    <p:sldId id="7423" r:id="rId4"/>
    <p:sldId id="9652" r:id="rId5"/>
    <p:sldId id="9654" r:id="rId6"/>
    <p:sldId id="9648" r:id="rId7"/>
    <p:sldId id="9649" r:id="rId8"/>
    <p:sldId id="292" r:id="rId9"/>
    <p:sldId id="5899" r:id="rId10"/>
    <p:sldId id="7722" r:id="rId11"/>
    <p:sldId id="9659" r:id="rId12"/>
  </p:sldIdLst>
  <p:sldSz cx="18288000" cy="10287000"/>
  <p:notesSz cx="6858000" cy="9144000"/>
  <p:defaultTextStyle>
    <a:defPPr>
      <a:defRPr lang="uk-UA"/>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userDrawn="1">
          <p15:clr>
            <a:srgbClr val="A4A3A4"/>
          </p15:clr>
        </p15:guide>
        <p15:guide id="2" pos="57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7E9"/>
    <a:srgbClr val="005430"/>
    <a:srgbClr val="F0F0F3"/>
    <a:srgbClr val="5E5E69"/>
    <a:srgbClr val="2E73FC"/>
    <a:srgbClr val="E6E6E9"/>
    <a:srgbClr val="E3E2ED"/>
    <a:srgbClr val="D9D8F7"/>
    <a:srgbClr val="F7FBFF"/>
    <a:srgbClr val="F0F0F0"/>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70" autoAdjust="0"/>
    <p:restoredTop sz="96278" autoAdjust="0"/>
  </p:normalViewPr>
  <p:slideViewPr>
    <p:cSldViewPr>
      <p:cViewPr varScale="1">
        <p:scale>
          <a:sx n="49" d="100"/>
          <a:sy n="49" d="100"/>
        </p:scale>
        <p:origin x="208" y="1528"/>
      </p:cViewPr>
      <p:guideLst>
        <p:guide orient="horz" pos="3240"/>
        <p:guide pos="5760"/>
      </p:guideLst>
    </p:cSldViewPr>
  </p:slideViewPr>
  <p:outlineViewPr>
    <p:cViewPr>
      <p:scale>
        <a:sx n="33" d="100"/>
        <a:sy n="33" d="100"/>
      </p:scale>
      <p:origin x="0" y="-52602"/>
    </p:cViewPr>
  </p:outlineViewPr>
  <p:notesTextViewPr>
    <p:cViewPr>
      <p:scale>
        <a:sx n="150" d="100"/>
        <a:sy n="150" d="100"/>
      </p:scale>
      <p:origin x="0" y="0"/>
    </p:cViewPr>
  </p:notesTextViewPr>
  <p:sorterViewPr>
    <p:cViewPr varScale="1">
      <p:scale>
        <a:sx n="1" d="1"/>
        <a:sy n="1" d="1"/>
      </p:scale>
      <p:origin x="0" y="0"/>
    </p:cViewPr>
  </p:sorterViewPr>
  <p:notesViewPr>
    <p:cSldViewPr>
      <p:cViewPr varScale="1">
        <p:scale>
          <a:sx n="120" d="100"/>
          <a:sy n="120" d="100"/>
        </p:scale>
        <p:origin x="4336"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Sheet1!$C$2</c:f>
              <c:strCache>
                <c:ptCount val="1"/>
                <c:pt idx="0">
                  <c:v>Market Sales</c:v>
                </c:pt>
              </c:strCache>
            </c:strRef>
          </c:tx>
          <c:spPr>
            <a:ln>
              <a:solidFill>
                <a:schemeClr val="bg1"/>
              </a:solidFill>
            </a:ln>
            <a:effectLst/>
          </c:spPr>
          <c:dPt>
            <c:idx val="0"/>
            <c:bubble3D val="0"/>
            <c:spPr>
              <a:solidFill>
                <a:schemeClr val="accent3"/>
              </a:solidFill>
              <a:ln w="38100">
                <a:solidFill>
                  <a:schemeClr val="bg1"/>
                </a:solidFill>
              </a:ln>
              <a:effectLst/>
            </c:spPr>
            <c:extLst>
              <c:ext xmlns:c16="http://schemas.microsoft.com/office/drawing/2014/chart" uri="{C3380CC4-5D6E-409C-BE32-E72D297353CC}">
                <c16:uniqueId val="{00000001-591A-484C-9B03-F43A869E81F3}"/>
              </c:ext>
            </c:extLst>
          </c:dPt>
          <c:dPt>
            <c:idx val="1"/>
            <c:bubble3D val="0"/>
            <c:spPr>
              <a:solidFill>
                <a:schemeClr val="bg2">
                  <a:lumMod val="50000"/>
                </a:schemeClr>
              </a:solidFill>
              <a:ln w="38100">
                <a:solidFill>
                  <a:schemeClr val="bg1"/>
                </a:solidFill>
              </a:ln>
              <a:effectLst/>
            </c:spPr>
            <c:extLst>
              <c:ext xmlns:c16="http://schemas.microsoft.com/office/drawing/2014/chart" uri="{C3380CC4-5D6E-409C-BE32-E72D297353CC}">
                <c16:uniqueId val="{00000003-591A-484C-9B03-F43A869E81F3}"/>
              </c:ext>
            </c:extLst>
          </c:dPt>
          <c:cat>
            <c:strRef>
              <c:f>Sheet1!$B$3:$B$4</c:f>
              <c:strCache>
                <c:ptCount val="2"/>
                <c:pt idx="0">
                  <c:v>Through Wholesalers &amp; Retail POS</c:v>
                </c:pt>
                <c:pt idx="1">
                  <c:v>Direct to Corporates (Factories, Projects)</c:v>
                </c:pt>
              </c:strCache>
            </c:strRef>
          </c:cat>
          <c:val>
            <c:numRef>
              <c:f>Sheet1!$C$3:$C$4</c:f>
              <c:numCache>
                <c:formatCode>0%</c:formatCode>
                <c:ptCount val="2"/>
                <c:pt idx="0">
                  <c:v>0.65</c:v>
                </c:pt>
                <c:pt idx="1">
                  <c:v>0.35</c:v>
                </c:pt>
              </c:numCache>
            </c:numRef>
          </c:val>
          <c:extLst>
            <c:ext xmlns:c16="http://schemas.microsoft.com/office/drawing/2014/chart" uri="{C3380CC4-5D6E-409C-BE32-E72D297353CC}">
              <c16:uniqueId val="{00000004-591A-484C-9B03-F43A869E81F3}"/>
            </c:ext>
          </c:extLst>
        </c:ser>
        <c:dLbls>
          <c:showLegendKey val="0"/>
          <c:showVal val="0"/>
          <c:showCatName val="0"/>
          <c:showSerName val="0"/>
          <c:showPercent val="0"/>
          <c:showBubbleSize val="0"/>
          <c:showLeaderLines val="1"/>
        </c:dLbls>
        <c:firstSliceAng val="0"/>
        <c:holeSize val="83"/>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Sheet1!$C$2</c:f>
              <c:strCache>
                <c:ptCount val="1"/>
                <c:pt idx="0">
                  <c:v>Column1</c:v>
                </c:pt>
              </c:strCache>
            </c:strRef>
          </c:tx>
          <c:spPr>
            <a:solidFill>
              <a:schemeClr val="bg2">
                <a:lumMod val="75000"/>
              </a:schemeClr>
            </a:solidFill>
            <a:ln>
              <a:noFill/>
            </a:ln>
            <a:effectLst/>
          </c:spPr>
          <c:invertIfNegative val="0"/>
          <c:cat>
            <c:strRef>
              <c:f>Sheet1!$B$3:$B$7</c:f>
              <c:strCache>
                <c:ptCount val="5"/>
                <c:pt idx="0">
                  <c:v>Recording System</c:v>
                </c:pt>
                <c:pt idx="1">
                  <c:v>IT Infrastructure</c:v>
                </c:pt>
                <c:pt idx="2">
                  <c:v>Certifications</c:v>
                </c:pt>
                <c:pt idx="3">
                  <c:v>Office Equipment &amp; Utilities</c:v>
                </c:pt>
                <c:pt idx="4">
                  <c:v>Data Center Development</c:v>
                </c:pt>
              </c:strCache>
            </c:strRef>
          </c:cat>
          <c:val>
            <c:numRef>
              <c:f>Sheet1!$C$3:$C$7</c:f>
              <c:numCache>
                <c:formatCode>_(* #,##0_);_(* \(#,##0\);_(* "-"??_);_(@_)</c:formatCode>
                <c:ptCount val="5"/>
                <c:pt idx="0">
                  <c:v>1000</c:v>
                </c:pt>
                <c:pt idx="1">
                  <c:v>1450</c:v>
                </c:pt>
                <c:pt idx="2">
                  <c:v>3000</c:v>
                </c:pt>
                <c:pt idx="3">
                  <c:v>7963</c:v>
                </c:pt>
                <c:pt idx="4">
                  <c:v>25000</c:v>
                </c:pt>
              </c:numCache>
            </c:numRef>
          </c:val>
          <c:extLst>
            <c:ext xmlns:c16="http://schemas.microsoft.com/office/drawing/2014/chart" uri="{C3380CC4-5D6E-409C-BE32-E72D297353CC}">
              <c16:uniqueId val="{00000000-E5CE-4315-9B2B-6D513908804F}"/>
            </c:ext>
          </c:extLst>
        </c:ser>
        <c:ser>
          <c:idx val="1"/>
          <c:order val="1"/>
          <c:tx>
            <c:strRef>
              <c:f>Sheet1!$D$2</c:f>
              <c:strCache>
                <c:ptCount val="1"/>
                <c:pt idx="0">
                  <c:v>Cost Estimate yearly</c:v>
                </c:pt>
              </c:strCache>
            </c:strRef>
          </c:tx>
          <c:spPr>
            <a:noFill/>
            <a:ln w="63500">
              <a:noFill/>
            </a:ln>
            <a:effectLst/>
          </c:spPr>
          <c:invertIfNegative val="0"/>
          <c:dLbls>
            <c:dLbl>
              <c:idx val="0"/>
              <c:tx>
                <c:rich>
                  <a:bodyPr/>
                  <a:lstStyle/>
                  <a:p>
                    <a:fld id="{9B4DDB14-FDBC-EC4E-A438-91B617407831}" type="CELLRANGE">
                      <a:rPr lang="en-SA"/>
                      <a:pPr/>
                      <a:t>[CELLRANGE]</a:t>
                    </a:fld>
                    <a:endParaRPr lang="en-SA"/>
                  </a:p>
                </c:rich>
              </c:tx>
              <c:dLblPos val="inBase"/>
              <c:showLegendKey val="0"/>
              <c:showVal val="0"/>
              <c:showCatName val="0"/>
              <c:showSerName val="0"/>
              <c:showPercent val="0"/>
              <c:showBubbleSize val="0"/>
              <c:separator>, </c:separator>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0DA-0F47-A867-6F3C30578D52}"/>
                </c:ext>
              </c:extLst>
            </c:dLbl>
            <c:dLbl>
              <c:idx val="1"/>
              <c:tx>
                <c:rich>
                  <a:bodyPr/>
                  <a:lstStyle/>
                  <a:p>
                    <a:fld id="{309090C0-2F66-4241-BC85-25FA400244CF}" type="CELLRANGE">
                      <a:rPr lang="en-SA"/>
                      <a:pPr/>
                      <a:t>[CELLRANGE]</a:t>
                    </a:fld>
                    <a:endParaRPr lang="en-SA"/>
                  </a:p>
                </c:rich>
              </c:tx>
              <c:dLblPos val="inBase"/>
              <c:showLegendKey val="0"/>
              <c:showVal val="0"/>
              <c:showCatName val="0"/>
              <c:showSerName val="0"/>
              <c:showPercent val="0"/>
              <c:showBubbleSize val="0"/>
              <c:separator>, </c:separator>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0DA-0F47-A867-6F3C30578D52}"/>
                </c:ext>
              </c:extLst>
            </c:dLbl>
            <c:dLbl>
              <c:idx val="2"/>
              <c:tx>
                <c:rich>
                  <a:bodyPr/>
                  <a:lstStyle/>
                  <a:p>
                    <a:fld id="{46178906-C7F6-4147-ADE8-A135FDA116AB}" type="CELLRANGE">
                      <a:rPr lang="en-SA"/>
                      <a:pPr/>
                      <a:t>[CELLRANGE]</a:t>
                    </a:fld>
                    <a:endParaRPr lang="en-SA"/>
                  </a:p>
                </c:rich>
              </c:tx>
              <c:dLblPos val="inBase"/>
              <c:showLegendKey val="0"/>
              <c:showVal val="0"/>
              <c:showCatName val="0"/>
              <c:showSerName val="0"/>
              <c:showPercent val="0"/>
              <c:showBubbleSize val="0"/>
              <c:separator>, </c:separator>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0DA-0F47-A867-6F3C30578D52}"/>
                </c:ext>
              </c:extLst>
            </c:dLbl>
            <c:dLbl>
              <c:idx val="3"/>
              <c:tx>
                <c:rich>
                  <a:bodyPr/>
                  <a:lstStyle/>
                  <a:p>
                    <a:fld id="{4FE6AB47-5F5D-4741-98E6-927C3231B1AC}" type="CELLRANGE">
                      <a:rPr lang="en-SA"/>
                      <a:pPr/>
                      <a:t>[CELLRANGE]</a:t>
                    </a:fld>
                    <a:endParaRPr lang="en-SA"/>
                  </a:p>
                </c:rich>
              </c:tx>
              <c:dLblPos val="inBase"/>
              <c:showLegendKey val="0"/>
              <c:showVal val="0"/>
              <c:showCatName val="0"/>
              <c:showSerName val="0"/>
              <c:showPercent val="0"/>
              <c:showBubbleSize val="0"/>
              <c:separator>, </c:separator>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0DA-0F47-A867-6F3C30578D52}"/>
                </c:ext>
              </c:extLst>
            </c:dLbl>
            <c:dLbl>
              <c:idx val="4"/>
              <c:tx>
                <c:rich>
                  <a:bodyPr/>
                  <a:lstStyle/>
                  <a:p>
                    <a:fld id="{EF1C0C93-2013-2449-93D5-DD356F1DA45C}" type="CELLRANGE">
                      <a:rPr lang="en-SA"/>
                      <a:pPr/>
                      <a:t>[CELLRANGE]</a:t>
                    </a:fld>
                    <a:endParaRPr lang="en-SA"/>
                  </a:p>
                </c:rich>
              </c:tx>
              <c:dLblPos val="inBase"/>
              <c:showLegendKey val="0"/>
              <c:showVal val="0"/>
              <c:showCatName val="0"/>
              <c:showSerName val="0"/>
              <c:showPercent val="0"/>
              <c:showBubbleSize val="0"/>
              <c:separator>, </c:separator>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0DA-0F47-A867-6F3C30578D52}"/>
                </c:ext>
              </c:extLst>
            </c:dLbl>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solidFill>
                    <a:latin typeface="+mj-lt"/>
                    <a:ea typeface="+mn-ea"/>
                    <a:cs typeface="+mn-cs"/>
                  </a:defRPr>
                </a:pPr>
                <a:endParaRPr lang="en-US"/>
              </a:p>
            </c:txPr>
            <c:dLblPos val="inBase"/>
            <c:showLegendKey val="0"/>
            <c:showVal val="0"/>
            <c:showCatName val="0"/>
            <c:showSerName val="0"/>
            <c:showPercent val="0"/>
            <c:showBubbleSize val="0"/>
            <c:separator>, </c:separator>
            <c:showLeaderLines val="0"/>
            <c:extLst>
              <c:ext xmlns:c15="http://schemas.microsoft.com/office/drawing/2012/chart" uri="{CE6537A1-D6FC-4f65-9D91-7224C49458BB}">
                <c15:showDataLabelsRange val="1"/>
                <c15:showLeaderLines val="0"/>
              </c:ext>
            </c:extLst>
          </c:dLbls>
          <c:cat>
            <c:strRef>
              <c:f>Sheet1!$B$3:$B$7</c:f>
              <c:strCache>
                <c:ptCount val="5"/>
                <c:pt idx="0">
                  <c:v>Recording System</c:v>
                </c:pt>
                <c:pt idx="1">
                  <c:v>IT Infrastructure</c:v>
                </c:pt>
                <c:pt idx="2">
                  <c:v>Certifications</c:v>
                </c:pt>
                <c:pt idx="3">
                  <c:v>Office Equipment &amp; Utilities</c:v>
                </c:pt>
                <c:pt idx="4">
                  <c:v>Data Center Development</c:v>
                </c:pt>
              </c:strCache>
            </c:strRef>
          </c:cat>
          <c:val>
            <c:numRef>
              <c:f>Sheet1!$D$3:$D$7</c:f>
              <c:numCache>
                <c:formatCode>General</c:formatCode>
                <c:ptCount val="5"/>
                <c:pt idx="0">
                  <c:v>1000</c:v>
                </c:pt>
                <c:pt idx="1">
                  <c:v>1450</c:v>
                </c:pt>
                <c:pt idx="2">
                  <c:v>3000</c:v>
                </c:pt>
                <c:pt idx="3">
                  <c:v>7963</c:v>
                </c:pt>
                <c:pt idx="4">
                  <c:v>25000</c:v>
                </c:pt>
              </c:numCache>
            </c:numRef>
          </c:val>
          <c:extLst>
            <c:ext xmlns:c15="http://schemas.microsoft.com/office/drawing/2012/chart" uri="{02D57815-91ED-43cb-92C2-25804820EDAC}">
              <c15:datalabelsRange>
                <c15:f>Sheet1!$G$3:$G$7</c15:f>
                <c15:dlblRangeCache>
                  <c:ptCount val="5"/>
                  <c:pt idx="0">
                    <c:v>1,000 (3%)</c:v>
                  </c:pt>
                  <c:pt idx="1">
                    <c:v>1,450 (4%)</c:v>
                  </c:pt>
                  <c:pt idx="2">
                    <c:v>3,000 (8%)</c:v>
                  </c:pt>
                  <c:pt idx="3">
                    <c:v>7,963 (21%)</c:v>
                  </c:pt>
                  <c:pt idx="4">
                    <c:v>25,000 (65%)</c:v>
                  </c:pt>
                </c15:dlblRangeCache>
              </c15:datalabelsRange>
            </c:ext>
            <c:ext xmlns:c16="http://schemas.microsoft.com/office/drawing/2014/chart" uri="{C3380CC4-5D6E-409C-BE32-E72D297353CC}">
              <c16:uniqueId val="{00000000-40DA-0F47-A867-6F3C30578D52}"/>
            </c:ext>
          </c:extLst>
        </c:ser>
        <c:dLbls>
          <c:showLegendKey val="0"/>
          <c:showVal val="0"/>
          <c:showCatName val="0"/>
          <c:showSerName val="0"/>
          <c:showPercent val="0"/>
          <c:showBubbleSize val="0"/>
        </c:dLbls>
        <c:gapWidth val="376"/>
        <c:overlap val="-66"/>
        <c:axId val="452549720"/>
        <c:axId val="452552464"/>
      </c:barChart>
      <c:catAx>
        <c:axId val="452549720"/>
        <c:scaling>
          <c:orientation val="minMax"/>
        </c:scaling>
        <c:delete val="0"/>
        <c:axPos val="l"/>
        <c:numFmt formatCode="General" sourceLinked="1"/>
        <c:majorTickMark val="none"/>
        <c:minorTickMark val="none"/>
        <c:tickLblPos val="nextTo"/>
        <c:spPr>
          <a:noFill/>
          <a:ln w="9525" cap="flat" cmpd="sng" algn="ctr">
            <a:solidFill>
              <a:schemeClr val="tx2"/>
            </a:solidFill>
            <a:round/>
          </a:ln>
          <a:effectLst/>
        </c:spPr>
        <c:txPr>
          <a:bodyPr rot="-60000000" spcFirstLastPara="1" vertOverflow="ellipsis" vert="horz" wrap="square" anchor="ctr" anchorCtr="1"/>
          <a:lstStyle/>
          <a:p>
            <a:pPr>
              <a:defRPr sz="2400" b="1" i="0" u="none" strike="noStrike" kern="1200" baseline="0">
                <a:solidFill>
                  <a:schemeClr val="tx1"/>
                </a:solidFill>
                <a:latin typeface="+mj-lt"/>
                <a:ea typeface="+mn-ea"/>
                <a:cs typeface="+mn-cs"/>
              </a:defRPr>
            </a:pPr>
            <a:endParaRPr lang="en-US"/>
          </a:p>
        </c:txPr>
        <c:crossAx val="452552464"/>
        <c:crosses val="autoZero"/>
        <c:auto val="1"/>
        <c:lblAlgn val="ctr"/>
        <c:lblOffset val="100"/>
        <c:noMultiLvlLbl val="0"/>
      </c:catAx>
      <c:valAx>
        <c:axId val="452552464"/>
        <c:scaling>
          <c:orientation val="minMax"/>
        </c:scaling>
        <c:delete val="1"/>
        <c:axPos val="b"/>
        <c:majorGridlines>
          <c:spPr>
            <a:ln w="9525" cap="flat" cmpd="sng" algn="ctr">
              <a:solidFill>
                <a:schemeClr val="tx2">
                  <a:alpha val="50000"/>
                </a:schemeClr>
              </a:solidFill>
              <a:round/>
            </a:ln>
            <a:effectLst/>
          </c:spPr>
        </c:majorGridlines>
        <c:numFmt formatCode="_(* #,##0_);_(* \(#,##0\);_(* &quot;-&quot;??_);_(@_)" sourceLinked="1"/>
        <c:majorTickMark val="none"/>
        <c:minorTickMark val="none"/>
        <c:tickLblPos val="nextTo"/>
        <c:crossAx val="452549720"/>
        <c:crosses val="autoZero"/>
        <c:crossBetween val="between"/>
      </c:valAx>
      <c:spPr>
        <a:noFill/>
        <a:ln>
          <a:noFill/>
        </a:ln>
        <a:effectLst/>
      </c:spPr>
    </c:plotArea>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000" b="0" i="1" u="none" strike="noStrike" kern="1200" spc="0" baseline="0" dirty="0">
                <a:solidFill>
                  <a:schemeClr val="bg2">
                    <a:lumMod val="75000"/>
                  </a:schemeClr>
                </a:solidFill>
                <a:latin typeface="+mn-lt"/>
                <a:ea typeface="+mn-ea"/>
                <a:cs typeface="+mn-cs"/>
              </a:rPr>
              <a:t>Cumulative Value in SAR</a:t>
            </a:r>
            <a:endParaRPr lang="en-US" i="1" dirty="0"/>
          </a:p>
        </c:rich>
      </c:tx>
      <c:layout>
        <c:manualLayout>
          <c:xMode val="edge"/>
          <c:yMode val="edge"/>
          <c:x val="0.15100241545893719"/>
          <c:y val="8.047806444672538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724980029670205"/>
          <c:y val="4.6001949639199055E-2"/>
          <c:w val="0.85868509642816382"/>
          <c:h val="0.87126859169271442"/>
        </c:manualLayout>
      </c:layout>
      <c:lineChart>
        <c:grouping val="standard"/>
        <c:varyColors val="0"/>
        <c:ser>
          <c:idx val="0"/>
          <c:order val="0"/>
          <c:tx>
            <c:strRef>
              <c:f>Sheet1!$B$3</c:f>
              <c:strCache>
                <c:ptCount val="1"/>
                <c:pt idx="0">
                  <c:v>College Revenue</c:v>
                </c:pt>
              </c:strCache>
            </c:strRef>
          </c:tx>
          <c:spPr>
            <a:ln w="38100" cap="rnd">
              <a:solidFill>
                <a:schemeClr val="bg2">
                  <a:lumMod val="50000"/>
                </a:schemeClr>
              </a:solidFill>
              <a:round/>
            </a:ln>
            <a:effectLst/>
          </c:spPr>
          <c:marker>
            <c:symbol val="none"/>
          </c:marker>
          <c:cat>
            <c:strRef>
              <c:f>Sheet1!$C$2:$Z$2</c:f>
              <c:strCache>
                <c:ptCount val="24"/>
                <c:pt idx="0">
                  <c:v>M1</c:v>
                </c:pt>
                <c:pt idx="1">
                  <c:v>M2</c:v>
                </c:pt>
                <c:pt idx="2">
                  <c:v>M3</c:v>
                </c:pt>
                <c:pt idx="3">
                  <c:v>M4</c:v>
                </c:pt>
                <c:pt idx="4">
                  <c:v>M5</c:v>
                </c:pt>
                <c:pt idx="5">
                  <c:v>M6</c:v>
                </c:pt>
                <c:pt idx="6">
                  <c:v>M7</c:v>
                </c:pt>
                <c:pt idx="7">
                  <c:v>M8</c:v>
                </c:pt>
                <c:pt idx="8">
                  <c:v>M9</c:v>
                </c:pt>
                <c:pt idx="9">
                  <c:v>M10</c:v>
                </c:pt>
                <c:pt idx="10">
                  <c:v>M11</c:v>
                </c:pt>
                <c:pt idx="11">
                  <c:v>M12</c:v>
                </c:pt>
                <c:pt idx="12">
                  <c:v>M13</c:v>
                </c:pt>
                <c:pt idx="13">
                  <c:v>M14</c:v>
                </c:pt>
                <c:pt idx="14">
                  <c:v>M15</c:v>
                </c:pt>
                <c:pt idx="15">
                  <c:v>M16</c:v>
                </c:pt>
                <c:pt idx="16">
                  <c:v>M17</c:v>
                </c:pt>
                <c:pt idx="17">
                  <c:v>M18</c:v>
                </c:pt>
                <c:pt idx="18">
                  <c:v>M19</c:v>
                </c:pt>
                <c:pt idx="19">
                  <c:v>M20</c:v>
                </c:pt>
                <c:pt idx="20">
                  <c:v>M21</c:v>
                </c:pt>
                <c:pt idx="21">
                  <c:v>M22</c:v>
                </c:pt>
                <c:pt idx="22">
                  <c:v>M23</c:v>
                </c:pt>
                <c:pt idx="23">
                  <c:v>M24</c:v>
                </c:pt>
              </c:strCache>
            </c:strRef>
          </c:cat>
          <c:val>
            <c:numRef>
              <c:f>Sheet1!$C$3:$Z$3</c:f>
              <c:numCache>
                <c:formatCode>#,##0</c:formatCode>
                <c:ptCount val="24"/>
                <c:pt idx="0">
                  <c:v>0</c:v>
                </c:pt>
                <c:pt idx="1">
                  <c:v>0</c:v>
                </c:pt>
                <c:pt idx="2">
                  <c:v>0</c:v>
                </c:pt>
                <c:pt idx="3">
                  <c:v>50</c:v>
                </c:pt>
                <c:pt idx="4">
                  <c:v>125</c:v>
                </c:pt>
                <c:pt idx="5">
                  <c:v>200</c:v>
                </c:pt>
                <c:pt idx="6">
                  <c:v>275</c:v>
                </c:pt>
                <c:pt idx="7">
                  <c:v>350</c:v>
                </c:pt>
                <c:pt idx="8">
                  <c:v>425</c:v>
                </c:pt>
                <c:pt idx="9">
                  <c:v>525</c:v>
                </c:pt>
                <c:pt idx="10">
                  <c:v>625</c:v>
                </c:pt>
                <c:pt idx="11">
                  <c:v>725</c:v>
                </c:pt>
                <c:pt idx="12">
                  <c:v>825</c:v>
                </c:pt>
                <c:pt idx="13">
                  <c:v>925</c:v>
                </c:pt>
                <c:pt idx="14">
                  <c:v>1025</c:v>
                </c:pt>
                <c:pt idx="15">
                  <c:v>1135</c:v>
                </c:pt>
                <c:pt idx="16">
                  <c:v>1245</c:v>
                </c:pt>
                <c:pt idx="17">
                  <c:v>1355</c:v>
                </c:pt>
                <c:pt idx="18">
                  <c:v>1465</c:v>
                </c:pt>
                <c:pt idx="19">
                  <c:v>1575</c:v>
                </c:pt>
                <c:pt idx="20">
                  <c:v>1695</c:v>
                </c:pt>
                <c:pt idx="21">
                  <c:v>1815</c:v>
                </c:pt>
                <c:pt idx="22">
                  <c:v>1935</c:v>
                </c:pt>
                <c:pt idx="23">
                  <c:v>2055</c:v>
                </c:pt>
              </c:numCache>
            </c:numRef>
          </c:val>
          <c:smooth val="0"/>
          <c:extLst>
            <c:ext xmlns:c16="http://schemas.microsoft.com/office/drawing/2014/chart" uri="{C3380CC4-5D6E-409C-BE32-E72D297353CC}">
              <c16:uniqueId val="{00000000-B66B-4DC1-A1DA-D8DD0A79AECD}"/>
            </c:ext>
          </c:extLst>
        </c:ser>
        <c:ser>
          <c:idx val="1"/>
          <c:order val="1"/>
          <c:tx>
            <c:strRef>
              <c:f>Sheet1!$B$4</c:f>
              <c:strCache>
                <c:ptCount val="1"/>
                <c:pt idx="0">
                  <c:v>School Rev.</c:v>
                </c:pt>
              </c:strCache>
            </c:strRef>
          </c:tx>
          <c:spPr>
            <a:ln w="38100" cap="rnd">
              <a:solidFill>
                <a:schemeClr val="bg2">
                  <a:lumMod val="90000"/>
                </a:schemeClr>
              </a:solidFill>
              <a:round/>
            </a:ln>
            <a:effectLst/>
          </c:spPr>
          <c:marker>
            <c:symbol val="none"/>
          </c:marker>
          <c:cat>
            <c:strRef>
              <c:f>Sheet1!$C$2:$Z$2</c:f>
              <c:strCache>
                <c:ptCount val="24"/>
                <c:pt idx="0">
                  <c:v>M1</c:v>
                </c:pt>
                <c:pt idx="1">
                  <c:v>M2</c:v>
                </c:pt>
                <c:pt idx="2">
                  <c:v>M3</c:v>
                </c:pt>
                <c:pt idx="3">
                  <c:v>M4</c:v>
                </c:pt>
                <c:pt idx="4">
                  <c:v>M5</c:v>
                </c:pt>
                <c:pt idx="5">
                  <c:v>M6</c:v>
                </c:pt>
                <c:pt idx="6">
                  <c:v>M7</c:v>
                </c:pt>
                <c:pt idx="7">
                  <c:v>M8</c:v>
                </c:pt>
                <c:pt idx="8">
                  <c:v>M9</c:v>
                </c:pt>
                <c:pt idx="9">
                  <c:v>M10</c:v>
                </c:pt>
                <c:pt idx="10">
                  <c:v>M11</c:v>
                </c:pt>
                <c:pt idx="11">
                  <c:v>M12</c:v>
                </c:pt>
                <c:pt idx="12">
                  <c:v>M13</c:v>
                </c:pt>
                <c:pt idx="13">
                  <c:v>M14</c:v>
                </c:pt>
                <c:pt idx="14">
                  <c:v>M15</c:v>
                </c:pt>
                <c:pt idx="15">
                  <c:v>M16</c:v>
                </c:pt>
                <c:pt idx="16">
                  <c:v>M17</c:v>
                </c:pt>
                <c:pt idx="17">
                  <c:v>M18</c:v>
                </c:pt>
                <c:pt idx="18">
                  <c:v>M19</c:v>
                </c:pt>
                <c:pt idx="19">
                  <c:v>M20</c:v>
                </c:pt>
                <c:pt idx="20">
                  <c:v>M21</c:v>
                </c:pt>
                <c:pt idx="21">
                  <c:v>M22</c:v>
                </c:pt>
                <c:pt idx="22">
                  <c:v>M23</c:v>
                </c:pt>
                <c:pt idx="23">
                  <c:v>M24</c:v>
                </c:pt>
              </c:strCache>
            </c:strRef>
          </c:cat>
          <c:val>
            <c:numRef>
              <c:f>Sheet1!$C$4:$Z$4</c:f>
              <c:numCache>
                <c:formatCode>#,##0</c:formatCode>
                <c:ptCount val="24"/>
                <c:pt idx="0">
                  <c:v>0</c:v>
                </c:pt>
                <c:pt idx="1">
                  <c:v>0</c:v>
                </c:pt>
                <c:pt idx="2">
                  <c:v>0</c:v>
                </c:pt>
                <c:pt idx="3">
                  <c:v>0</c:v>
                </c:pt>
                <c:pt idx="4">
                  <c:v>0</c:v>
                </c:pt>
                <c:pt idx="5">
                  <c:v>0</c:v>
                </c:pt>
                <c:pt idx="6">
                  <c:v>15</c:v>
                </c:pt>
                <c:pt idx="7">
                  <c:v>30</c:v>
                </c:pt>
                <c:pt idx="8">
                  <c:v>60</c:v>
                </c:pt>
                <c:pt idx="9">
                  <c:v>90</c:v>
                </c:pt>
                <c:pt idx="10">
                  <c:v>120</c:v>
                </c:pt>
                <c:pt idx="11">
                  <c:v>160</c:v>
                </c:pt>
                <c:pt idx="12">
                  <c:v>200</c:v>
                </c:pt>
                <c:pt idx="13">
                  <c:v>240</c:v>
                </c:pt>
                <c:pt idx="14">
                  <c:v>280</c:v>
                </c:pt>
                <c:pt idx="15">
                  <c:v>330</c:v>
                </c:pt>
                <c:pt idx="16">
                  <c:v>380</c:v>
                </c:pt>
                <c:pt idx="17">
                  <c:v>430</c:v>
                </c:pt>
                <c:pt idx="18">
                  <c:v>480</c:v>
                </c:pt>
                <c:pt idx="19">
                  <c:v>530</c:v>
                </c:pt>
                <c:pt idx="20">
                  <c:v>590</c:v>
                </c:pt>
                <c:pt idx="21">
                  <c:v>650</c:v>
                </c:pt>
                <c:pt idx="22">
                  <c:v>710</c:v>
                </c:pt>
                <c:pt idx="23">
                  <c:v>770</c:v>
                </c:pt>
              </c:numCache>
            </c:numRef>
          </c:val>
          <c:smooth val="0"/>
          <c:extLst>
            <c:ext xmlns:c16="http://schemas.microsoft.com/office/drawing/2014/chart" uri="{C3380CC4-5D6E-409C-BE32-E72D297353CC}">
              <c16:uniqueId val="{00000001-B66B-4DC1-A1DA-D8DD0A79AECD}"/>
            </c:ext>
          </c:extLst>
        </c:ser>
        <c:ser>
          <c:idx val="2"/>
          <c:order val="2"/>
          <c:tx>
            <c:strRef>
              <c:f>Sheet1!$B$5</c:f>
              <c:strCache>
                <c:ptCount val="1"/>
                <c:pt idx="0">
                  <c:v>Total</c:v>
                </c:pt>
              </c:strCache>
            </c:strRef>
          </c:tx>
          <c:spPr>
            <a:ln w="38100" cap="rnd">
              <a:solidFill>
                <a:schemeClr val="accent1"/>
              </a:solidFill>
              <a:round/>
            </a:ln>
            <a:effectLst/>
          </c:spPr>
          <c:marker>
            <c:symbol val="none"/>
          </c:marker>
          <c:cat>
            <c:strRef>
              <c:f>Sheet1!$C$2:$Z$2</c:f>
              <c:strCache>
                <c:ptCount val="24"/>
                <c:pt idx="0">
                  <c:v>M1</c:v>
                </c:pt>
                <c:pt idx="1">
                  <c:v>M2</c:v>
                </c:pt>
                <c:pt idx="2">
                  <c:v>M3</c:v>
                </c:pt>
                <c:pt idx="3">
                  <c:v>M4</c:v>
                </c:pt>
                <c:pt idx="4">
                  <c:v>M5</c:v>
                </c:pt>
                <c:pt idx="5">
                  <c:v>M6</c:v>
                </c:pt>
                <c:pt idx="6">
                  <c:v>M7</c:v>
                </c:pt>
                <c:pt idx="7">
                  <c:v>M8</c:v>
                </c:pt>
                <c:pt idx="8">
                  <c:v>M9</c:v>
                </c:pt>
                <c:pt idx="9">
                  <c:v>M10</c:v>
                </c:pt>
                <c:pt idx="10">
                  <c:v>M11</c:v>
                </c:pt>
                <c:pt idx="11">
                  <c:v>M12</c:v>
                </c:pt>
                <c:pt idx="12">
                  <c:v>M13</c:v>
                </c:pt>
                <c:pt idx="13">
                  <c:v>M14</c:v>
                </c:pt>
                <c:pt idx="14">
                  <c:v>M15</c:v>
                </c:pt>
                <c:pt idx="15">
                  <c:v>M16</c:v>
                </c:pt>
                <c:pt idx="16">
                  <c:v>M17</c:v>
                </c:pt>
                <c:pt idx="17">
                  <c:v>M18</c:v>
                </c:pt>
                <c:pt idx="18">
                  <c:v>M19</c:v>
                </c:pt>
                <c:pt idx="19">
                  <c:v>M20</c:v>
                </c:pt>
                <c:pt idx="20">
                  <c:v>M21</c:v>
                </c:pt>
                <c:pt idx="21">
                  <c:v>M22</c:v>
                </c:pt>
                <c:pt idx="22">
                  <c:v>M23</c:v>
                </c:pt>
                <c:pt idx="23">
                  <c:v>M24</c:v>
                </c:pt>
              </c:strCache>
            </c:strRef>
          </c:cat>
          <c:val>
            <c:numRef>
              <c:f>Sheet1!$C$5:$Z$5</c:f>
              <c:numCache>
                <c:formatCode>#,##0</c:formatCode>
                <c:ptCount val="24"/>
                <c:pt idx="0">
                  <c:v>0</c:v>
                </c:pt>
                <c:pt idx="1">
                  <c:v>0</c:v>
                </c:pt>
                <c:pt idx="2">
                  <c:v>0</c:v>
                </c:pt>
                <c:pt idx="3">
                  <c:v>50</c:v>
                </c:pt>
                <c:pt idx="4">
                  <c:v>125</c:v>
                </c:pt>
                <c:pt idx="5">
                  <c:v>200</c:v>
                </c:pt>
                <c:pt idx="6">
                  <c:v>290</c:v>
                </c:pt>
                <c:pt idx="7">
                  <c:v>380</c:v>
                </c:pt>
                <c:pt idx="8">
                  <c:v>485</c:v>
                </c:pt>
                <c:pt idx="9">
                  <c:v>615</c:v>
                </c:pt>
                <c:pt idx="10">
                  <c:v>745</c:v>
                </c:pt>
                <c:pt idx="11">
                  <c:v>885</c:v>
                </c:pt>
                <c:pt idx="12">
                  <c:v>1025</c:v>
                </c:pt>
                <c:pt idx="13">
                  <c:v>1165</c:v>
                </c:pt>
                <c:pt idx="14">
                  <c:v>1305</c:v>
                </c:pt>
                <c:pt idx="15">
                  <c:v>1465</c:v>
                </c:pt>
                <c:pt idx="16">
                  <c:v>1625</c:v>
                </c:pt>
                <c:pt idx="17">
                  <c:v>1785</c:v>
                </c:pt>
                <c:pt idx="18">
                  <c:v>1945</c:v>
                </c:pt>
                <c:pt idx="19">
                  <c:v>2105</c:v>
                </c:pt>
                <c:pt idx="20">
                  <c:v>2285</c:v>
                </c:pt>
                <c:pt idx="21">
                  <c:v>2465</c:v>
                </c:pt>
                <c:pt idx="22">
                  <c:v>2645</c:v>
                </c:pt>
                <c:pt idx="23">
                  <c:v>2825</c:v>
                </c:pt>
              </c:numCache>
            </c:numRef>
          </c:val>
          <c:smooth val="0"/>
          <c:extLst>
            <c:ext xmlns:c16="http://schemas.microsoft.com/office/drawing/2014/chart" uri="{C3380CC4-5D6E-409C-BE32-E72D297353CC}">
              <c16:uniqueId val="{00000002-B66B-4DC1-A1DA-D8DD0A79AECD}"/>
            </c:ext>
          </c:extLst>
        </c:ser>
        <c:dLbls>
          <c:showLegendKey val="0"/>
          <c:showVal val="0"/>
          <c:showCatName val="0"/>
          <c:showSerName val="0"/>
          <c:showPercent val="0"/>
          <c:showBubbleSize val="0"/>
        </c:dLbls>
        <c:smooth val="0"/>
        <c:axId val="468656024"/>
        <c:axId val="468656416"/>
      </c:lineChart>
      <c:catAx>
        <c:axId val="468656024"/>
        <c:scaling>
          <c:orientation val="minMax"/>
        </c:scaling>
        <c:delete val="0"/>
        <c:axPos val="b"/>
        <c:majorGridlines>
          <c:spPr>
            <a:ln w="9525" cap="flat" cmpd="sng" algn="ctr">
              <a:solidFill>
                <a:schemeClr val="bg2">
                  <a:lumMod val="90000"/>
                </a:schemeClr>
              </a:solidFill>
              <a:round/>
            </a:ln>
            <a:effectLst/>
          </c:spPr>
        </c:majorGridlines>
        <c:numFmt formatCode="General" sourceLinked="1"/>
        <c:majorTickMark val="out"/>
        <c:minorTickMark val="none"/>
        <c:tickLblPos val="nextTo"/>
        <c:spPr>
          <a:noFill/>
          <a:ln w="25400" cap="flat" cmpd="sng" algn="ctr">
            <a:solidFill>
              <a:schemeClr val="tx2"/>
            </a:solidFill>
            <a:round/>
          </a:ln>
          <a:effectLst/>
        </c:spPr>
        <c:txPr>
          <a:bodyPr rot="0" spcFirstLastPara="1" vertOverflow="ellipsis" wrap="square" anchor="ctr" anchorCtr="1"/>
          <a:lstStyle/>
          <a:p>
            <a:pPr>
              <a:defRPr sz="2000" b="1" i="0" u="none" strike="noStrike" kern="1200" baseline="0">
                <a:solidFill>
                  <a:schemeClr val="tx1"/>
                </a:solidFill>
                <a:latin typeface="+mj-lt"/>
                <a:ea typeface="+mn-ea"/>
                <a:cs typeface="+mn-cs"/>
              </a:defRPr>
            </a:pPr>
            <a:endParaRPr lang="en-US"/>
          </a:p>
        </c:txPr>
        <c:crossAx val="468656416"/>
        <c:crosses val="autoZero"/>
        <c:auto val="1"/>
        <c:lblAlgn val="ctr"/>
        <c:lblOffset val="100"/>
        <c:noMultiLvlLbl val="0"/>
      </c:catAx>
      <c:valAx>
        <c:axId val="468656416"/>
        <c:scaling>
          <c:orientation val="minMax"/>
        </c:scaling>
        <c:delete val="0"/>
        <c:axPos val="l"/>
        <c:majorGridlines>
          <c:spPr>
            <a:ln w="9525" cap="flat" cmpd="sng" algn="ctr">
              <a:solidFill>
                <a:schemeClr val="tx2"/>
              </a:solidFill>
              <a:round/>
            </a:ln>
            <a:effectLst/>
          </c:spPr>
        </c:majorGridlines>
        <c:minorGridlines>
          <c:spPr>
            <a:ln w="9525" cap="flat" cmpd="sng" algn="ctr">
              <a:solidFill>
                <a:schemeClr val="bg2"/>
              </a:solidFill>
              <a:round/>
            </a:ln>
            <a:effectLst/>
          </c:spPr>
        </c:minorGridlines>
        <c:numFmt formatCode="#,##0" sourceLinked="0"/>
        <c:majorTickMark val="out"/>
        <c:minorTickMark val="none"/>
        <c:tickLblPos val="nextTo"/>
        <c:spPr>
          <a:noFill/>
          <a:ln w="25400">
            <a:solidFill>
              <a:schemeClr val="tx2"/>
            </a:solidFill>
          </a:ln>
          <a:effectLst/>
        </c:spPr>
        <c:txPr>
          <a:bodyPr rot="0" spcFirstLastPara="1" vertOverflow="ellipsis" wrap="square" anchor="t" anchorCtr="0"/>
          <a:lstStyle/>
          <a:p>
            <a:pPr>
              <a:defRPr sz="2000" b="1" i="0" u="none" strike="noStrike" kern="1200" baseline="0">
                <a:solidFill>
                  <a:schemeClr val="tx1"/>
                </a:solidFill>
                <a:latin typeface="+mj-lt"/>
                <a:ea typeface="+mn-ea"/>
                <a:cs typeface="+mn-cs"/>
              </a:defRPr>
            </a:pPr>
            <a:endParaRPr lang="en-US"/>
          </a:p>
        </c:txPr>
        <c:crossAx val="468656024"/>
        <c:crosses val="autoZero"/>
        <c:crossBetween val="between"/>
      </c:valAx>
      <c:spPr>
        <a:noFill/>
        <a:ln>
          <a:solidFill>
            <a:schemeClr val="tx2"/>
          </a:solid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First Year Revenue (SR)</c:v>
                </c:pt>
              </c:strCache>
            </c:strRef>
          </c:tx>
          <c:spPr>
            <a:solidFill>
              <a:schemeClr val="bg2">
                <a:lumMod val="50000"/>
                <a:alpha val="20000"/>
              </a:schemeClr>
            </a:solidFill>
            <a:ln>
              <a:noFill/>
            </a:ln>
            <a:effectLst/>
          </c:spPr>
          <c:invertIfNegative val="0"/>
          <c:cat>
            <c:strRef>
              <c:f>Sheet1!$A$2:$A$4</c:f>
              <c:strCache>
                <c:ptCount val="3"/>
                <c:pt idx="0">
                  <c:v>International Manufacturer Membership</c:v>
                </c:pt>
                <c:pt idx="1">
                  <c:v>Direct contracting by Kanz Sales Force</c:v>
                </c:pt>
                <c:pt idx="2">
                  <c:v>Online B2B vendors transactions</c:v>
                </c:pt>
              </c:strCache>
            </c:strRef>
          </c:cat>
          <c:val>
            <c:numRef>
              <c:f>Sheet1!$B$2:$B$4</c:f>
              <c:numCache>
                <c:formatCode>#,##0</c:formatCode>
                <c:ptCount val="3"/>
                <c:pt idx="0">
                  <c:v>90</c:v>
                </c:pt>
                <c:pt idx="1">
                  <c:v>400000</c:v>
                </c:pt>
                <c:pt idx="2">
                  <c:v>110000</c:v>
                </c:pt>
              </c:numCache>
            </c:numRef>
          </c:val>
          <c:extLst>
            <c:ext xmlns:c16="http://schemas.microsoft.com/office/drawing/2014/chart" uri="{C3380CC4-5D6E-409C-BE32-E72D297353CC}">
              <c16:uniqueId val="{00000000-210E-FF4E-8016-A37151BFB382}"/>
            </c:ext>
          </c:extLst>
        </c:ser>
        <c:dLbls>
          <c:showLegendKey val="0"/>
          <c:showVal val="0"/>
          <c:showCatName val="0"/>
          <c:showSerName val="0"/>
          <c:showPercent val="0"/>
          <c:showBubbleSize val="0"/>
        </c:dLbls>
        <c:gapWidth val="182"/>
        <c:axId val="852306848"/>
        <c:axId val="852308560"/>
      </c:barChart>
      <c:catAx>
        <c:axId val="852306848"/>
        <c:scaling>
          <c:orientation val="minMax"/>
        </c:scaling>
        <c:delete val="1"/>
        <c:axPos val="l"/>
        <c:numFmt formatCode="General" sourceLinked="1"/>
        <c:majorTickMark val="none"/>
        <c:minorTickMark val="none"/>
        <c:tickLblPos val="nextTo"/>
        <c:crossAx val="852308560"/>
        <c:crosses val="autoZero"/>
        <c:auto val="1"/>
        <c:lblAlgn val="ctr"/>
        <c:lblOffset val="100"/>
        <c:noMultiLvlLbl val="0"/>
      </c:catAx>
      <c:valAx>
        <c:axId val="852308560"/>
        <c:scaling>
          <c:orientation val="minMax"/>
        </c:scaling>
        <c:delete val="1"/>
        <c:axPos val="b"/>
        <c:numFmt formatCode="#,##0" sourceLinked="1"/>
        <c:majorTickMark val="out"/>
        <c:minorTickMark val="none"/>
        <c:tickLblPos val="nextTo"/>
        <c:crossAx val="8523068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SA"/>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First Year Revenue (SR)</c:v>
                </c:pt>
              </c:strCache>
            </c:strRef>
          </c:tx>
          <c:spPr>
            <a:solidFill>
              <a:schemeClr val="bg2">
                <a:lumMod val="75000"/>
                <a:alpha val="30000"/>
              </a:schemeClr>
            </a:solidFill>
            <a:ln>
              <a:noFill/>
            </a:ln>
            <a:effectLst/>
          </c:spPr>
          <c:invertIfNegative val="0"/>
          <c:cat>
            <c:strRef>
              <c:f>Sheet1!$A$2:$A$4</c:f>
              <c:strCache>
                <c:ptCount val="3"/>
                <c:pt idx="0">
                  <c:v>International Manufacturer Membership</c:v>
                </c:pt>
                <c:pt idx="1">
                  <c:v>Direct contracting by Kanz Sales Force</c:v>
                </c:pt>
                <c:pt idx="2">
                  <c:v>Online B2B vendors transactions</c:v>
                </c:pt>
              </c:strCache>
            </c:strRef>
          </c:cat>
          <c:val>
            <c:numRef>
              <c:f>Sheet1!$C$2:$C$4</c:f>
              <c:numCache>
                <c:formatCode>#,##0</c:formatCode>
                <c:ptCount val="3"/>
                <c:pt idx="0">
                  <c:v>150</c:v>
                </c:pt>
                <c:pt idx="1">
                  <c:v>450000</c:v>
                </c:pt>
                <c:pt idx="2">
                  <c:v>1100000</c:v>
                </c:pt>
              </c:numCache>
            </c:numRef>
          </c:val>
          <c:extLst>
            <c:ext xmlns:c16="http://schemas.microsoft.com/office/drawing/2014/chart" uri="{C3380CC4-5D6E-409C-BE32-E72D297353CC}">
              <c16:uniqueId val="{00000000-55BF-BE46-AB34-2DAF83818F43}"/>
            </c:ext>
          </c:extLst>
        </c:ser>
        <c:dLbls>
          <c:showLegendKey val="0"/>
          <c:showVal val="0"/>
          <c:showCatName val="0"/>
          <c:showSerName val="0"/>
          <c:showPercent val="0"/>
          <c:showBubbleSize val="0"/>
        </c:dLbls>
        <c:gapWidth val="182"/>
        <c:axId val="852306848"/>
        <c:axId val="852308560"/>
      </c:barChart>
      <c:catAx>
        <c:axId val="852306848"/>
        <c:scaling>
          <c:orientation val="minMax"/>
        </c:scaling>
        <c:delete val="1"/>
        <c:axPos val="l"/>
        <c:numFmt formatCode="General" sourceLinked="1"/>
        <c:majorTickMark val="none"/>
        <c:minorTickMark val="none"/>
        <c:tickLblPos val="nextTo"/>
        <c:crossAx val="852308560"/>
        <c:crosses val="autoZero"/>
        <c:auto val="1"/>
        <c:lblAlgn val="ctr"/>
        <c:lblOffset val="100"/>
        <c:noMultiLvlLbl val="0"/>
      </c:catAx>
      <c:valAx>
        <c:axId val="852308560"/>
        <c:scaling>
          <c:orientation val="minMax"/>
        </c:scaling>
        <c:delete val="1"/>
        <c:axPos val="b"/>
        <c:numFmt formatCode="#,##0" sourceLinked="1"/>
        <c:majorTickMark val="out"/>
        <c:minorTickMark val="none"/>
        <c:tickLblPos val="nextTo"/>
        <c:crossAx val="8523068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SA"/>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C6686D-5CEB-BD34-EE33-58325FA291B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C7347BB-B444-CCEC-13D8-D685232068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CBA4D8-4431-439F-8429-886A505E68A3}" type="datetimeFigureOut">
              <a:rPr lang="en-US" smtClean="0"/>
              <a:t>6/1/25</a:t>
            </a:fld>
            <a:endParaRPr lang="en-US"/>
          </a:p>
        </p:txBody>
      </p:sp>
      <p:sp>
        <p:nvSpPr>
          <p:cNvPr id="4" name="Footer Placeholder 3">
            <a:extLst>
              <a:ext uri="{FF2B5EF4-FFF2-40B4-BE49-F238E27FC236}">
                <a16:creationId xmlns:a16="http://schemas.microsoft.com/office/drawing/2014/main" id="{272E0809-DD29-B81A-AA38-AD571AE6AFC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FA8E6C9-209B-5D23-5993-9783C935795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8F0B74-8BC9-400A-A6DA-898D1425E384}" type="slidenum">
              <a:rPr lang="en-US" smtClean="0"/>
              <a:t>‹#›</a:t>
            </a:fld>
            <a:endParaRPr lang="en-US"/>
          </a:p>
        </p:txBody>
      </p:sp>
    </p:spTree>
    <p:extLst>
      <p:ext uri="{BB962C8B-B14F-4D97-AF65-F5344CB8AC3E}">
        <p14:creationId xmlns:p14="http://schemas.microsoft.com/office/powerpoint/2010/main" val="21194416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27185-10FB-4A57-B3F0-45136A811A24}" type="datetimeFigureOut">
              <a:rPr lang="uk-UA" smtClean="0"/>
              <a:t>01.06.25</a:t>
            </a:fld>
            <a:endParaRPr lang="uk-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9C3A12-1E0F-412B-B376-8089A55D946C}" type="slidenum">
              <a:rPr lang="uk-UA" smtClean="0"/>
              <a:t>‹#›</a:t>
            </a:fld>
            <a:endParaRPr lang="uk-UA"/>
          </a:p>
        </p:txBody>
      </p:sp>
    </p:spTree>
    <p:extLst>
      <p:ext uri="{BB962C8B-B14F-4D97-AF65-F5344CB8AC3E}">
        <p14:creationId xmlns:p14="http://schemas.microsoft.com/office/powerpoint/2010/main" val="2567216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a:p>
        </p:txBody>
      </p:sp>
      <p:sp>
        <p:nvSpPr>
          <p:cNvPr id="4" name="Slide Number Placeholder 3"/>
          <p:cNvSpPr>
            <a:spLocks noGrp="1"/>
          </p:cNvSpPr>
          <p:nvPr>
            <p:ph type="sldNum" sz="quarter" idx="10"/>
          </p:nvPr>
        </p:nvSpPr>
        <p:spPr/>
        <p:txBody>
          <a:bodyPr/>
          <a:lstStyle/>
          <a:p>
            <a:fld id="{BD9C3A12-1E0F-412B-B376-8089A55D946C}" type="slidenum">
              <a:rPr lang="uk-UA" smtClean="0"/>
              <a:t>3</a:t>
            </a:fld>
            <a:endParaRPr lang="uk-UA"/>
          </a:p>
        </p:txBody>
      </p:sp>
    </p:spTree>
    <p:extLst>
      <p:ext uri="{BB962C8B-B14F-4D97-AF65-F5344CB8AC3E}">
        <p14:creationId xmlns:p14="http://schemas.microsoft.com/office/powerpoint/2010/main" val="4112778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dirty="0"/>
          </a:p>
        </p:txBody>
      </p:sp>
      <p:sp>
        <p:nvSpPr>
          <p:cNvPr id="4" name="Slide Number Placeholder 3"/>
          <p:cNvSpPr>
            <a:spLocks noGrp="1"/>
          </p:cNvSpPr>
          <p:nvPr>
            <p:ph type="sldNum" sz="quarter" idx="5"/>
          </p:nvPr>
        </p:nvSpPr>
        <p:spPr/>
        <p:txBody>
          <a:bodyPr/>
          <a:lstStyle/>
          <a:p>
            <a:fld id="{BD9C3A12-1E0F-412B-B376-8089A55D946C}" type="slidenum">
              <a:rPr lang="uk-UA" smtClean="0"/>
              <a:t>8</a:t>
            </a:fld>
            <a:endParaRPr lang="uk-UA"/>
          </a:p>
        </p:txBody>
      </p:sp>
    </p:spTree>
    <p:extLst>
      <p:ext uri="{BB962C8B-B14F-4D97-AF65-F5344CB8AC3E}">
        <p14:creationId xmlns:p14="http://schemas.microsoft.com/office/powerpoint/2010/main" val="1939548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80E399-6B70-6696-6C9A-F0A5589777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012C82-98F3-71D5-CF77-F28AC246A7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E34440-79A9-497D-B93A-A22F0AF93E4E}"/>
              </a:ext>
            </a:extLst>
          </p:cNvPr>
          <p:cNvSpPr>
            <a:spLocks noGrp="1"/>
          </p:cNvSpPr>
          <p:nvPr>
            <p:ph type="body" idx="1"/>
          </p:nvPr>
        </p:nvSpPr>
        <p:spPr/>
        <p:txBody>
          <a:bodyPr/>
          <a:lstStyle/>
          <a:p>
            <a:endParaRPr lang="en-SA" dirty="0"/>
          </a:p>
        </p:txBody>
      </p:sp>
      <p:sp>
        <p:nvSpPr>
          <p:cNvPr id="4" name="Slide Number Placeholder 3">
            <a:extLst>
              <a:ext uri="{FF2B5EF4-FFF2-40B4-BE49-F238E27FC236}">
                <a16:creationId xmlns:a16="http://schemas.microsoft.com/office/drawing/2014/main" id="{65617A30-AE91-01CF-EC8F-C4EE4A328F48}"/>
              </a:ext>
            </a:extLst>
          </p:cNvPr>
          <p:cNvSpPr>
            <a:spLocks noGrp="1"/>
          </p:cNvSpPr>
          <p:nvPr>
            <p:ph type="sldNum" sz="quarter" idx="5"/>
          </p:nvPr>
        </p:nvSpPr>
        <p:spPr/>
        <p:txBody>
          <a:bodyPr/>
          <a:lstStyle/>
          <a:p>
            <a:fld id="{BD9C3A12-1E0F-412B-B376-8089A55D946C}" type="slidenum">
              <a:rPr lang="uk-UA" smtClean="0"/>
              <a:t>11</a:t>
            </a:fld>
            <a:endParaRPr lang="uk-UA"/>
          </a:p>
        </p:txBody>
      </p:sp>
    </p:spTree>
    <p:extLst>
      <p:ext uri="{BB962C8B-B14F-4D97-AF65-F5344CB8AC3E}">
        <p14:creationId xmlns:p14="http://schemas.microsoft.com/office/powerpoint/2010/main" val="2458711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REAKERS">
    <p:bg>
      <p:bgPr>
        <a:solidFill>
          <a:srgbClr val="7030A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D9CC35-E1B2-033D-FF24-FBB2AAAAABC5}"/>
              </a:ext>
            </a:extLst>
          </p:cNvPr>
          <p:cNvSpPr txBox="1"/>
          <p:nvPr userDrawn="1"/>
        </p:nvSpPr>
        <p:spPr>
          <a:xfrm flipH="1">
            <a:off x="3124201" y="4420225"/>
            <a:ext cx="12039598" cy="1446550"/>
          </a:xfrm>
          <a:prstGeom prst="rect">
            <a:avLst/>
          </a:prstGeom>
          <a:noFill/>
        </p:spPr>
        <p:txBody>
          <a:bodyPr wrap="square" rtlCol="0">
            <a:spAutoFit/>
          </a:bodyPr>
          <a:lstStyle/>
          <a:p>
            <a:pPr algn="ctr"/>
            <a:r>
              <a:rPr lang="en-US" sz="8800" b="1" dirty="0">
                <a:solidFill>
                  <a:schemeClr val="bg1"/>
                </a:solidFill>
                <a:latin typeface="+mj-lt"/>
              </a:rPr>
              <a:t>Breakers Layouts</a:t>
            </a:r>
          </a:p>
        </p:txBody>
      </p:sp>
    </p:spTree>
    <p:extLst>
      <p:ext uri="{BB962C8B-B14F-4D97-AF65-F5344CB8AC3E}">
        <p14:creationId xmlns:p14="http://schemas.microsoft.com/office/powerpoint/2010/main" val="540378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FAULT-SLIDE-07">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304736F-3171-EA5D-2063-A89DCD6896F0}"/>
              </a:ext>
            </a:extLst>
          </p:cNvPr>
          <p:cNvSpPr/>
          <p:nvPr userDrawn="1"/>
        </p:nvSpPr>
        <p:spPr>
          <a:xfrm>
            <a:off x="0" y="0"/>
            <a:ext cx="18288000" cy="2194560"/>
          </a:xfrm>
          <a:prstGeom prst="rect">
            <a:avLst/>
          </a:prstGeom>
          <a:gradFill>
            <a:gsLst>
              <a:gs pos="0">
                <a:schemeClr val="accent6"/>
              </a:gs>
              <a:gs pos="100000">
                <a:schemeClr val="accent1"/>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8000" dirty="0">
              <a:solidFill>
                <a:schemeClr val="accent2"/>
              </a:solidFill>
              <a:latin typeface="Montserrat Bold" panose="00000800000000000000" pitchFamily="2" charset="0"/>
              <a:ea typeface="Source Sans Pro Black" panose="020B0803030403020204" pitchFamily="34" charset="0"/>
            </a:endParaRPr>
          </a:p>
        </p:txBody>
      </p:sp>
      <p:sp>
        <p:nvSpPr>
          <p:cNvPr id="8" name="Title 7"/>
          <p:cNvSpPr>
            <a:spLocks noGrp="1"/>
          </p:cNvSpPr>
          <p:nvPr>
            <p:ph type="title" hasCustomPrompt="1"/>
          </p:nvPr>
        </p:nvSpPr>
        <p:spPr>
          <a:xfrm>
            <a:off x="876302" y="497115"/>
            <a:ext cx="16532352" cy="1200329"/>
          </a:xfrm>
          <a:prstGeom prst="rect">
            <a:avLst/>
          </a:prstGeom>
          <a:noFill/>
        </p:spPr>
        <p:txBody>
          <a:bodyPr wrap="square" rtlCol="0" anchor="t">
            <a:spAutoFit/>
          </a:bodyPr>
          <a:lstStyle>
            <a:lvl1pPr>
              <a:lnSpc>
                <a:spcPct val="100000"/>
              </a:lnSpc>
              <a:defRPr lang="uk-UA" sz="7200" b="1">
                <a:solidFill>
                  <a:schemeClr val="bg1"/>
                </a:solidFill>
                <a:latin typeface="+mj-lt"/>
                <a:ea typeface="Roboto Condensed" panose="02000000000000000000" pitchFamily="2" charset="0"/>
                <a:cs typeface="+mn-cs"/>
              </a:defRPr>
            </a:lvl1pPr>
          </a:lstStyle>
          <a:p>
            <a:pPr marL="0" lvl="0"/>
            <a:r>
              <a:rPr lang="en-US" dirty="0"/>
              <a:t>Click To Edit Master Title Style</a:t>
            </a:r>
            <a:endParaRPr lang="uk-UA" dirty="0"/>
          </a:p>
        </p:txBody>
      </p:sp>
      <p:cxnSp>
        <p:nvCxnSpPr>
          <p:cNvPr id="10" name="Straight Connector 9"/>
          <p:cNvCxnSpPr/>
          <p:nvPr userDrawn="1"/>
        </p:nvCxnSpPr>
        <p:spPr>
          <a:xfrm>
            <a:off x="704850" y="685800"/>
            <a:ext cx="0" cy="822960"/>
          </a:xfrm>
          <a:prstGeom prst="line">
            <a:avLst/>
          </a:prstGeom>
          <a:ln w="381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Slide Number Placeholder 1">
            <a:extLst>
              <a:ext uri="{FF2B5EF4-FFF2-40B4-BE49-F238E27FC236}">
                <a16:creationId xmlns:a16="http://schemas.microsoft.com/office/drawing/2014/main" id="{1C6F5C35-A6A2-A0CD-7602-5C1DCD44BA34}"/>
              </a:ext>
            </a:extLst>
          </p:cNvPr>
          <p:cNvSpPr txBox="1">
            <a:spLocks/>
          </p:cNvSpPr>
          <p:nvPr userDrawn="1"/>
        </p:nvSpPr>
        <p:spPr>
          <a:xfrm>
            <a:off x="16687800" y="9381744"/>
            <a:ext cx="914400" cy="402336"/>
          </a:xfrm>
          <a:prstGeom prst="rect">
            <a:avLst/>
          </a:prstGeom>
          <a:solidFill>
            <a:schemeClr val="bg1"/>
          </a:solidFill>
        </p:spPr>
        <p:txBody>
          <a:bodyPr vert="horz" lIns="91440" tIns="45720" rIns="91440" bIns="45720" rtlCol="0" anchor="ctr"/>
          <a:lstStyle>
            <a:defPPr>
              <a:defRPr lang="uk-UA"/>
            </a:defPPr>
            <a:lvl1pPr marL="0" algn="r" defTabSz="1371600" rtl="0" eaLnBrk="1" latinLnBrk="0" hangingPunct="1">
              <a:defRPr sz="2000" kern="1200">
                <a:solidFill>
                  <a:schemeClr val="tx2"/>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fld id="{8B9A2DF5-3641-49D0-8F14-85B1C28A2FB8}" type="slidenum">
              <a:rPr lang="en-US" b="1" smtClean="0">
                <a:solidFill>
                  <a:schemeClr val="tx2"/>
                </a:solidFill>
              </a:rPr>
              <a:pPr/>
              <a:t>‹#›</a:t>
            </a:fld>
            <a:endParaRPr lang="en-US" b="1" dirty="0">
              <a:solidFill>
                <a:schemeClr val="tx2"/>
              </a:solidFill>
            </a:endParaRPr>
          </a:p>
        </p:txBody>
      </p:sp>
    </p:spTree>
    <p:extLst>
      <p:ext uri="{BB962C8B-B14F-4D97-AF65-F5344CB8AC3E}">
        <p14:creationId xmlns:p14="http://schemas.microsoft.com/office/powerpoint/2010/main" val="67817625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IMAGES">
    <p:bg>
      <p:bgPr>
        <a:solidFill>
          <a:srgbClr val="7030A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D9CC35-E1B2-033D-FF24-FBB2AAAAABC5}"/>
              </a:ext>
            </a:extLst>
          </p:cNvPr>
          <p:cNvSpPr txBox="1"/>
          <p:nvPr userDrawn="1"/>
        </p:nvSpPr>
        <p:spPr>
          <a:xfrm flipH="1">
            <a:off x="3124201" y="4420225"/>
            <a:ext cx="12039598" cy="1446550"/>
          </a:xfrm>
          <a:prstGeom prst="rect">
            <a:avLst/>
          </a:prstGeom>
          <a:noFill/>
        </p:spPr>
        <p:txBody>
          <a:bodyPr wrap="square" rtlCol="0">
            <a:spAutoFit/>
          </a:bodyPr>
          <a:lstStyle/>
          <a:p>
            <a:pPr algn="ctr"/>
            <a:r>
              <a:rPr lang="en-US" sz="8800" b="1" dirty="0">
                <a:solidFill>
                  <a:schemeClr val="bg1"/>
                </a:solidFill>
                <a:latin typeface="+mj-lt"/>
              </a:rPr>
              <a:t>Image Layouts</a:t>
            </a:r>
          </a:p>
        </p:txBody>
      </p:sp>
    </p:spTree>
    <p:extLst>
      <p:ext uri="{BB962C8B-B14F-4D97-AF65-F5344CB8AC3E}">
        <p14:creationId xmlns:p14="http://schemas.microsoft.com/office/powerpoint/2010/main" val="2225046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LAYOUT-04">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0" y="2400300"/>
            <a:ext cx="18288000" cy="5486400"/>
          </a:xfrm>
          <a:prstGeom prst="rect">
            <a:avLst/>
          </a:prstGeom>
          <a:solidFill>
            <a:schemeClr val="bg2">
              <a:lumMod val="75000"/>
            </a:schemeClr>
          </a:solidFill>
        </p:spPr>
        <p:txBody>
          <a:bodyPr/>
          <a:lstStyle/>
          <a:p>
            <a:endParaRPr lang="uk-UA"/>
          </a:p>
        </p:txBody>
      </p:sp>
      <p:sp>
        <p:nvSpPr>
          <p:cNvPr id="8" name="Title 7">
            <a:extLst>
              <a:ext uri="{FF2B5EF4-FFF2-40B4-BE49-F238E27FC236}">
                <a16:creationId xmlns:a16="http://schemas.microsoft.com/office/drawing/2014/main" id="{6949C876-3550-0023-78E9-066B750430AD}"/>
              </a:ext>
            </a:extLst>
          </p:cNvPr>
          <p:cNvSpPr>
            <a:spLocks noGrp="1"/>
          </p:cNvSpPr>
          <p:nvPr>
            <p:ph type="title" hasCustomPrompt="1"/>
          </p:nvPr>
        </p:nvSpPr>
        <p:spPr>
          <a:xfrm>
            <a:off x="876303" y="497115"/>
            <a:ext cx="16040097" cy="1200329"/>
          </a:xfrm>
          <a:prstGeom prst="rect">
            <a:avLst/>
          </a:prstGeom>
          <a:noFill/>
        </p:spPr>
        <p:txBody>
          <a:bodyPr wrap="square" rtlCol="0" anchor="t">
            <a:spAutoFit/>
          </a:bodyPr>
          <a:lstStyle>
            <a:lvl1pPr>
              <a:lnSpc>
                <a:spcPct val="100000"/>
              </a:lnSpc>
              <a:defRPr lang="uk-UA" sz="7200" b="1">
                <a:latin typeface="+mj-lt"/>
                <a:ea typeface="Roboto Condensed" panose="02000000000000000000" pitchFamily="2" charset="0"/>
                <a:cs typeface="+mn-cs"/>
              </a:defRPr>
            </a:lvl1pPr>
          </a:lstStyle>
          <a:p>
            <a:pPr marL="0" lvl="0"/>
            <a:r>
              <a:rPr lang="en-US" dirty="0"/>
              <a:t>Click To Edit Master Title Style</a:t>
            </a:r>
            <a:endParaRPr lang="uk-UA" dirty="0"/>
          </a:p>
        </p:txBody>
      </p:sp>
      <p:cxnSp>
        <p:nvCxnSpPr>
          <p:cNvPr id="9" name="Straight Connector 8">
            <a:extLst>
              <a:ext uri="{FF2B5EF4-FFF2-40B4-BE49-F238E27FC236}">
                <a16:creationId xmlns:a16="http://schemas.microsoft.com/office/drawing/2014/main" id="{20B807CE-A7D3-C7F5-264E-A736E813BEEE}"/>
              </a:ext>
            </a:extLst>
          </p:cNvPr>
          <p:cNvCxnSpPr/>
          <p:nvPr userDrawn="1"/>
        </p:nvCxnSpPr>
        <p:spPr>
          <a:xfrm>
            <a:off x="704850" y="685800"/>
            <a:ext cx="0" cy="822960"/>
          </a:xfrm>
          <a:prstGeom prst="line">
            <a:avLst/>
          </a:prstGeom>
          <a:ln w="381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13603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LAYOUT-05">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1499616" y="3346704"/>
            <a:ext cx="3593592" cy="3593592"/>
          </a:xfrm>
          <a:prstGeom prst="rect">
            <a:avLst/>
          </a:prstGeom>
          <a:solidFill>
            <a:schemeClr val="bg2">
              <a:lumMod val="75000"/>
            </a:schemeClr>
          </a:solidFill>
        </p:spPr>
        <p:txBody>
          <a:bodyPr/>
          <a:lstStyle/>
          <a:p>
            <a:endParaRPr lang="uk-UA"/>
          </a:p>
        </p:txBody>
      </p:sp>
      <p:sp>
        <p:nvSpPr>
          <p:cNvPr id="8" name="Title 7">
            <a:extLst>
              <a:ext uri="{FF2B5EF4-FFF2-40B4-BE49-F238E27FC236}">
                <a16:creationId xmlns:a16="http://schemas.microsoft.com/office/drawing/2014/main" id="{959BD131-F402-6BE5-5191-17830F07063B}"/>
              </a:ext>
            </a:extLst>
          </p:cNvPr>
          <p:cNvSpPr>
            <a:spLocks noGrp="1"/>
          </p:cNvSpPr>
          <p:nvPr>
            <p:ph type="title" hasCustomPrompt="1"/>
          </p:nvPr>
        </p:nvSpPr>
        <p:spPr>
          <a:xfrm>
            <a:off x="876303" y="497115"/>
            <a:ext cx="16040097" cy="1200329"/>
          </a:xfrm>
          <a:prstGeom prst="rect">
            <a:avLst/>
          </a:prstGeom>
          <a:noFill/>
        </p:spPr>
        <p:txBody>
          <a:bodyPr wrap="square" rtlCol="0" anchor="t">
            <a:spAutoFit/>
          </a:bodyPr>
          <a:lstStyle>
            <a:lvl1pPr>
              <a:lnSpc>
                <a:spcPct val="100000"/>
              </a:lnSpc>
              <a:defRPr lang="uk-UA" sz="7200" b="1">
                <a:latin typeface="+mj-lt"/>
                <a:ea typeface="Roboto Condensed" panose="02000000000000000000" pitchFamily="2" charset="0"/>
                <a:cs typeface="+mn-cs"/>
              </a:defRPr>
            </a:lvl1pPr>
          </a:lstStyle>
          <a:p>
            <a:pPr marL="0" lvl="0"/>
            <a:r>
              <a:rPr lang="en-US" dirty="0"/>
              <a:t>Click To Edit Master Title Style</a:t>
            </a:r>
            <a:endParaRPr lang="uk-UA" dirty="0"/>
          </a:p>
        </p:txBody>
      </p:sp>
      <p:cxnSp>
        <p:nvCxnSpPr>
          <p:cNvPr id="9" name="Straight Connector 8">
            <a:extLst>
              <a:ext uri="{FF2B5EF4-FFF2-40B4-BE49-F238E27FC236}">
                <a16:creationId xmlns:a16="http://schemas.microsoft.com/office/drawing/2014/main" id="{DD85DA23-ED8F-D5F0-CC30-A6C848AB7897}"/>
              </a:ext>
            </a:extLst>
          </p:cNvPr>
          <p:cNvCxnSpPr/>
          <p:nvPr userDrawn="1"/>
        </p:nvCxnSpPr>
        <p:spPr>
          <a:xfrm>
            <a:off x="704850" y="685800"/>
            <a:ext cx="0" cy="822960"/>
          </a:xfrm>
          <a:prstGeom prst="line">
            <a:avLst/>
          </a:prstGeom>
          <a:ln w="381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268737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LAYOUT-06">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9144000" y="2552700"/>
            <a:ext cx="9144000" cy="5486400"/>
          </a:xfrm>
          <a:prstGeom prst="rect">
            <a:avLst/>
          </a:prstGeom>
          <a:solidFill>
            <a:schemeClr val="bg2">
              <a:lumMod val="75000"/>
            </a:schemeClr>
          </a:solidFill>
        </p:spPr>
        <p:txBody>
          <a:bodyPr/>
          <a:lstStyle>
            <a:lvl1pPr>
              <a:defRPr lang="uk-UA"/>
            </a:lvl1pPr>
          </a:lstStyle>
          <a:p>
            <a:pPr lvl="0"/>
            <a:endParaRPr lang="uk-UA"/>
          </a:p>
        </p:txBody>
      </p:sp>
      <p:sp>
        <p:nvSpPr>
          <p:cNvPr id="8" name="Title 7">
            <a:extLst>
              <a:ext uri="{FF2B5EF4-FFF2-40B4-BE49-F238E27FC236}">
                <a16:creationId xmlns:a16="http://schemas.microsoft.com/office/drawing/2014/main" id="{C9B962AF-F57F-AF10-52EC-2C61EDD8078D}"/>
              </a:ext>
            </a:extLst>
          </p:cNvPr>
          <p:cNvSpPr>
            <a:spLocks noGrp="1"/>
          </p:cNvSpPr>
          <p:nvPr>
            <p:ph type="title" hasCustomPrompt="1"/>
          </p:nvPr>
        </p:nvSpPr>
        <p:spPr>
          <a:xfrm>
            <a:off x="876303" y="497115"/>
            <a:ext cx="16040097" cy="1200329"/>
          </a:xfrm>
          <a:prstGeom prst="rect">
            <a:avLst/>
          </a:prstGeom>
          <a:noFill/>
        </p:spPr>
        <p:txBody>
          <a:bodyPr wrap="square" rtlCol="0" anchor="t">
            <a:spAutoFit/>
          </a:bodyPr>
          <a:lstStyle>
            <a:lvl1pPr>
              <a:lnSpc>
                <a:spcPct val="100000"/>
              </a:lnSpc>
              <a:defRPr lang="uk-UA" sz="7200" b="1">
                <a:latin typeface="+mj-lt"/>
                <a:ea typeface="Roboto Condensed" panose="02000000000000000000" pitchFamily="2" charset="0"/>
                <a:cs typeface="+mn-cs"/>
              </a:defRPr>
            </a:lvl1pPr>
          </a:lstStyle>
          <a:p>
            <a:pPr marL="0" lvl="0"/>
            <a:r>
              <a:rPr lang="en-US" dirty="0"/>
              <a:t>Click To Edit Master Title Style</a:t>
            </a:r>
            <a:endParaRPr lang="uk-UA" dirty="0"/>
          </a:p>
        </p:txBody>
      </p:sp>
      <p:cxnSp>
        <p:nvCxnSpPr>
          <p:cNvPr id="9" name="Straight Connector 8">
            <a:extLst>
              <a:ext uri="{FF2B5EF4-FFF2-40B4-BE49-F238E27FC236}">
                <a16:creationId xmlns:a16="http://schemas.microsoft.com/office/drawing/2014/main" id="{A3759F10-5038-6F0D-CF00-A53CBB5B90AB}"/>
              </a:ext>
            </a:extLst>
          </p:cNvPr>
          <p:cNvCxnSpPr/>
          <p:nvPr userDrawn="1"/>
        </p:nvCxnSpPr>
        <p:spPr>
          <a:xfrm>
            <a:off x="704850" y="685800"/>
            <a:ext cx="0" cy="822960"/>
          </a:xfrm>
          <a:prstGeom prst="line">
            <a:avLst/>
          </a:prstGeom>
          <a:ln w="381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197058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LAYOUT-07">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0" y="2552700"/>
            <a:ext cx="9144000" cy="5486400"/>
          </a:xfrm>
          <a:prstGeom prst="rect">
            <a:avLst/>
          </a:prstGeom>
          <a:solidFill>
            <a:schemeClr val="bg2">
              <a:lumMod val="75000"/>
            </a:schemeClr>
          </a:solidFill>
        </p:spPr>
        <p:txBody>
          <a:bodyPr/>
          <a:lstStyle>
            <a:lvl1pPr>
              <a:defRPr lang="uk-UA"/>
            </a:lvl1pPr>
          </a:lstStyle>
          <a:p>
            <a:pPr lvl="0"/>
            <a:endParaRPr lang="uk-UA"/>
          </a:p>
        </p:txBody>
      </p:sp>
      <p:sp>
        <p:nvSpPr>
          <p:cNvPr id="8" name="Title 7">
            <a:extLst>
              <a:ext uri="{FF2B5EF4-FFF2-40B4-BE49-F238E27FC236}">
                <a16:creationId xmlns:a16="http://schemas.microsoft.com/office/drawing/2014/main" id="{ADCA5ACF-2B7B-BE7D-920C-DF98C8EB9B7A}"/>
              </a:ext>
            </a:extLst>
          </p:cNvPr>
          <p:cNvSpPr>
            <a:spLocks noGrp="1"/>
          </p:cNvSpPr>
          <p:nvPr>
            <p:ph type="title" hasCustomPrompt="1"/>
          </p:nvPr>
        </p:nvSpPr>
        <p:spPr>
          <a:xfrm>
            <a:off x="876303" y="497115"/>
            <a:ext cx="16040097" cy="1200329"/>
          </a:xfrm>
          <a:prstGeom prst="rect">
            <a:avLst/>
          </a:prstGeom>
          <a:noFill/>
        </p:spPr>
        <p:txBody>
          <a:bodyPr wrap="square" rtlCol="0" anchor="t">
            <a:spAutoFit/>
          </a:bodyPr>
          <a:lstStyle>
            <a:lvl1pPr>
              <a:lnSpc>
                <a:spcPct val="100000"/>
              </a:lnSpc>
              <a:defRPr lang="uk-UA" sz="7200" b="1">
                <a:latin typeface="+mj-lt"/>
                <a:ea typeface="Roboto Condensed" panose="02000000000000000000" pitchFamily="2" charset="0"/>
                <a:cs typeface="+mn-cs"/>
              </a:defRPr>
            </a:lvl1pPr>
          </a:lstStyle>
          <a:p>
            <a:pPr marL="0" lvl="0"/>
            <a:r>
              <a:rPr lang="en-US" dirty="0"/>
              <a:t>Click To Edit Master Title Style</a:t>
            </a:r>
            <a:endParaRPr lang="uk-UA" dirty="0"/>
          </a:p>
        </p:txBody>
      </p:sp>
      <p:cxnSp>
        <p:nvCxnSpPr>
          <p:cNvPr id="9" name="Straight Connector 8">
            <a:extLst>
              <a:ext uri="{FF2B5EF4-FFF2-40B4-BE49-F238E27FC236}">
                <a16:creationId xmlns:a16="http://schemas.microsoft.com/office/drawing/2014/main" id="{A66317D7-2A45-C4CB-3B0A-D75306E1B181}"/>
              </a:ext>
            </a:extLst>
          </p:cNvPr>
          <p:cNvCxnSpPr/>
          <p:nvPr userDrawn="1"/>
        </p:nvCxnSpPr>
        <p:spPr>
          <a:xfrm>
            <a:off x="704850" y="685800"/>
            <a:ext cx="0" cy="822960"/>
          </a:xfrm>
          <a:prstGeom prst="line">
            <a:avLst/>
          </a:prstGeom>
          <a:ln w="381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934818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IMAGE-LAYOUT-08">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D83FB61-3C67-4AA8-A2E7-9C1F7687E841}"/>
              </a:ext>
            </a:extLst>
          </p:cNvPr>
          <p:cNvSpPr>
            <a:spLocks noGrp="1"/>
          </p:cNvSpPr>
          <p:nvPr>
            <p:ph type="pic" sz="quarter" idx="10"/>
          </p:nvPr>
        </p:nvSpPr>
        <p:spPr>
          <a:xfrm>
            <a:off x="914400" y="941832"/>
            <a:ext cx="5166360" cy="8421624"/>
          </a:xfrm>
          <a:prstGeom prst="roundRect">
            <a:avLst>
              <a:gd name="adj" fmla="val 11873"/>
            </a:avLst>
          </a:prstGeom>
          <a:solidFill>
            <a:schemeClr val="bg2">
              <a:lumMod val="75000"/>
            </a:schemeClr>
          </a:solidFill>
          <a:effectLst>
            <a:outerShdw blurRad="635000" dist="1524000" dir="5400000" sx="85000" sy="85000" algn="t" rotWithShape="0">
              <a:prstClr val="black">
                <a:alpha val="30000"/>
              </a:prstClr>
            </a:outerShdw>
          </a:effectLst>
        </p:spPr>
        <p:txBody>
          <a:bodyPr/>
          <a:lstStyle>
            <a:lvl1pPr>
              <a:defRPr lang="uk-UA"/>
            </a:lvl1pPr>
          </a:lstStyle>
          <a:p>
            <a:pPr lvl="0"/>
            <a:endParaRPr lang="uk-UA"/>
          </a:p>
        </p:txBody>
      </p:sp>
    </p:spTree>
    <p:extLst>
      <p:ext uri="{BB962C8B-B14F-4D97-AF65-F5344CB8AC3E}">
        <p14:creationId xmlns:p14="http://schemas.microsoft.com/office/powerpoint/2010/main" val="179533249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IMAGE-LAYOUT-09">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6EA5D55-DAC4-437D-E533-8A17839ED823}"/>
              </a:ext>
            </a:extLst>
          </p:cNvPr>
          <p:cNvSpPr>
            <a:spLocks noGrp="1"/>
          </p:cNvSpPr>
          <p:nvPr>
            <p:ph type="pic" sz="quarter" idx="10"/>
          </p:nvPr>
        </p:nvSpPr>
        <p:spPr>
          <a:xfrm>
            <a:off x="12204000" y="941832"/>
            <a:ext cx="5166360" cy="8421624"/>
          </a:xfrm>
          <a:prstGeom prst="roundRect">
            <a:avLst>
              <a:gd name="adj" fmla="val 11873"/>
            </a:avLst>
          </a:prstGeom>
          <a:solidFill>
            <a:schemeClr val="bg2">
              <a:lumMod val="75000"/>
            </a:schemeClr>
          </a:solidFill>
          <a:effectLst>
            <a:outerShdw blurRad="635000" dist="1524000" dir="5400000" sx="85000" sy="85000" algn="t" rotWithShape="0">
              <a:prstClr val="black">
                <a:alpha val="30000"/>
              </a:prstClr>
            </a:outerShdw>
          </a:effectLst>
        </p:spPr>
        <p:txBody>
          <a:bodyPr/>
          <a:lstStyle>
            <a:lvl1pPr>
              <a:defRPr lang="uk-UA"/>
            </a:lvl1pPr>
          </a:lstStyle>
          <a:p>
            <a:pPr lvl="0"/>
            <a:endParaRPr lang="uk-UA"/>
          </a:p>
        </p:txBody>
      </p:sp>
    </p:spTree>
    <p:extLst>
      <p:ext uri="{BB962C8B-B14F-4D97-AF65-F5344CB8AC3E}">
        <p14:creationId xmlns:p14="http://schemas.microsoft.com/office/powerpoint/2010/main" val="179856614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IMAGE-LAYOUT-10">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10F00EBF-B287-4A97-94A2-58659FC12108}"/>
              </a:ext>
            </a:extLst>
          </p:cNvPr>
          <p:cNvSpPr>
            <a:spLocks noGrp="1"/>
          </p:cNvSpPr>
          <p:nvPr>
            <p:ph type="pic" sz="quarter" idx="11"/>
          </p:nvPr>
        </p:nvSpPr>
        <p:spPr>
          <a:xfrm>
            <a:off x="1463040" y="1485900"/>
            <a:ext cx="7315200" cy="7315200"/>
          </a:xfrm>
          <a:prstGeom prst="roundRect">
            <a:avLst>
              <a:gd name="adj" fmla="val 16672"/>
            </a:avLst>
          </a:prstGeom>
          <a:solidFill>
            <a:schemeClr val="bg2">
              <a:lumMod val="75000"/>
            </a:schemeClr>
          </a:solidFill>
          <a:ln w="63500">
            <a:noFill/>
          </a:ln>
          <a:effectLst>
            <a:outerShdw blurRad="635000" dist="1270000" dir="5400000" sx="85000" sy="85000" algn="t" rotWithShape="0">
              <a:prstClr val="black">
                <a:alpha val="30000"/>
              </a:prstClr>
            </a:outerShdw>
          </a:effectLst>
        </p:spPr>
        <p:txBody>
          <a:bodyPr/>
          <a:lstStyle>
            <a:lvl1pPr>
              <a:defRPr lang="uk-UA" sz="2000"/>
            </a:lvl1pPr>
          </a:lstStyle>
          <a:p>
            <a:pPr lvl="0"/>
            <a:endParaRPr lang="uk-UA"/>
          </a:p>
        </p:txBody>
      </p:sp>
    </p:spTree>
    <p:extLst>
      <p:ext uri="{BB962C8B-B14F-4D97-AF65-F5344CB8AC3E}">
        <p14:creationId xmlns:p14="http://schemas.microsoft.com/office/powerpoint/2010/main" val="8593853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IMAGE-LAYOUT-11">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E635939-7068-465E-3746-675F928FB8CD}"/>
              </a:ext>
            </a:extLst>
          </p:cNvPr>
          <p:cNvSpPr>
            <a:spLocks noGrp="1"/>
          </p:cNvSpPr>
          <p:nvPr>
            <p:ph type="pic" sz="quarter" idx="12"/>
          </p:nvPr>
        </p:nvSpPr>
        <p:spPr>
          <a:xfrm>
            <a:off x="9509762" y="1485900"/>
            <a:ext cx="7315200" cy="7315200"/>
          </a:xfrm>
          <a:prstGeom prst="roundRect">
            <a:avLst>
              <a:gd name="adj" fmla="val 16672"/>
            </a:avLst>
          </a:prstGeom>
          <a:solidFill>
            <a:schemeClr val="bg2">
              <a:lumMod val="75000"/>
            </a:schemeClr>
          </a:solidFill>
          <a:ln w="63500">
            <a:noFill/>
          </a:ln>
          <a:effectLst>
            <a:outerShdw blurRad="635000" dist="1270000" dir="5400000" sx="85000" sy="85000" algn="t" rotWithShape="0">
              <a:prstClr val="black">
                <a:alpha val="30000"/>
              </a:prstClr>
            </a:outerShdw>
          </a:effectLst>
        </p:spPr>
        <p:txBody>
          <a:bodyPr/>
          <a:lstStyle>
            <a:lvl1pPr>
              <a:defRPr lang="uk-UA" sz="2000"/>
            </a:lvl1pPr>
          </a:lstStyle>
          <a:p>
            <a:pPr lvl="0"/>
            <a:endParaRPr lang="uk-UA"/>
          </a:p>
        </p:txBody>
      </p:sp>
    </p:spTree>
    <p:extLst>
      <p:ext uri="{BB962C8B-B14F-4D97-AF65-F5344CB8AC3E}">
        <p14:creationId xmlns:p14="http://schemas.microsoft.com/office/powerpoint/2010/main" val="1477592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AFF6AC1-D9AE-E160-6AD2-9786ACB9CFA5}"/>
              </a:ext>
            </a:extLst>
          </p:cNvPr>
          <p:cNvGrpSpPr/>
          <p:nvPr userDrawn="1"/>
        </p:nvGrpSpPr>
        <p:grpSpPr>
          <a:xfrm>
            <a:off x="7996061" y="6362700"/>
            <a:ext cx="2295878" cy="457200"/>
            <a:chOff x="565192" y="5947762"/>
            <a:chExt cx="3172689" cy="631808"/>
          </a:xfrm>
          <a:solidFill>
            <a:schemeClr val="accent1"/>
          </a:solidFill>
        </p:grpSpPr>
        <p:sp>
          <p:nvSpPr>
            <p:cNvPr id="3" name="Freeform 2">
              <a:extLst>
                <a:ext uri="{FF2B5EF4-FFF2-40B4-BE49-F238E27FC236}">
                  <a16:creationId xmlns:a16="http://schemas.microsoft.com/office/drawing/2014/main" id="{30D0CA0C-7912-4EB6-E96F-1BB6CAFEB54A}"/>
                </a:ext>
              </a:extLst>
            </p:cNvPr>
            <p:cNvSpPr/>
            <p:nvPr/>
          </p:nvSpPr>
          <p:spPr>
            <a:xfrm>
              <a:off x="565192" y="5949179"/>
              <a:ext cx="746797" cy="630391"/>
            </a:xfrm>
            <a:custGeom>
              <a:avLst/>
              <a:gdLst>
                <a:gd name="connsiteX0" fmla="*/ 174750 w 746797"/>
                <a:gd name="connsiteY0" fmla="*/ 76269 h 630391"/>
                <a:gd name="connsiteX1" fmla="*/ 139872 w 746797"/>
                <a:gd name="connsiteY1" fmla="*/ 76283 h 630391"/>
                <a:gd name="connsiteX2" fmla="*/ 76478 w 746797"/>
                <a:gd name="connsiteY2" fmla="*/ 76330 h 630391"/>
                <a:gd name="connsiteX3" fmla="*/ 73875 w 746797"/>
                <a:gd name="connsiteY3" fmla="*/ 86302 h 630391"/>
                <a:gd name="connsiteX4" fmla="*/ 73627 w 746797"/>
                <a:gd name="connsiteY4" fmla="*/ 552880 h 630391"/>
                <a:gd name="connsiteX5" fmla="*/ 85506 w 746797"/>
                <a:gd name="connsiteY5" fmla="*/ 559040 h 630391"/>
                <a:gd name="connsiteX6" fmla="*/ 130916 w 746797"/>
                <a:gd name="connsiteY6" fmla="*/ 514962 h 630391"/>
                <a:gd name="connsiteX7" fmla="*/ 177027 w 746797"/>
                <a:gd name="connsiteY7" fmla="*/ 468400 h 630391"/>
                <a:gd name="connsiteX8" fmla="*/ 187417 w 746797"/>
                <a:gd name="connsiteY8" fmla="*/ 446184 h 630391"/>
                <a:gd name="connsiteX9" fmla="*/ 186808 w 746797"/>
                <a:gd name="connsiteY9" fmla="*/ 347808 h 630391"/>
                <a:gd name="connsiteX10" fmla="*/ 185538 w 746797"/>
                <a:gd name="connsiteY10" fmla="*/ 245126 h 630391"/>
                <a:gd name="connsiteX11" fmla="*/ 199981 w 746797"/>
                <a:gd name="connsiteY11" fmla="*/ 240906 h 630391"/>
                <a:gd name="connsiteX12" fmla="*/ 260432 w 746797"/>
                <a:gd name="connsiteY12" fmla="*/ 309128 h 630391"/>
                <a:gd name="connsiteX13" fmla="*/ 314511 w 746797"/>
                <a:gd name="connsiteY13" fmla="*/ 369417 h 630391"/>
                <a:gd name="connsiteX14" fmla="*/ 337919 w 746797"/>
                <a:gd name="connsiteY14" fmla="*/ 384597 h 630391"/>
                <a:gd name="connsiteX15" fmla="*/ 397459 w 746797"/>
                <a:gd name="connsiteY15" fmla="*/ 384690 h 630391"/>
                <a:gd name="connsiteX16" fmla="*/ 459328 w 746797"/>
                <a:gd name="connsiteY16" fmla="*/ 384246 h 630391"/>
                <a:gd name="connsiteX17" fmla="*/ 472142 w 746797"/>
                <a:gd name="connsiteY17" fmla="*/ 374073 h 630391"/>
                <a:gd name="connsiteX18" fmla="*/ 471795 w 746797"/>
                <a:gd name="connsiteY18" fmla="*/ 325575 h 630391"/>
                <a:gd name="connsiteX19" fmla="*/ 471136 w 746797"/>
                <a:gd name="connsiteY19" fmla="*/ 283859 h 630391"/>
                <a:gd name="connsiteX20" fmla="*/ 484608 w 746797"/>
                <a:gd name="connsiteY20" fmla="*/ 278139 h 630391"/>
                <a:gd name="connsiteX21" fmla="*/ 560480 w 746797"/>
                <a:gd name="connsiteY21" fmla="*/ 352161 h 630391"/>
                <a:gd name="connsiteX22" fmla="*/ 564669 w 746797"/>
                <a:gd name="connsiteY22" fmla="*/ 368520 h 630391"/>
                <a:gd name="connsiteX23" fmla="*/ 483249 w 746797"/>
                <a:gd name="connsiteY23" fmla="*/ 450650 h 630391"/>
                <a:gd name="connsiteX24" fmla="*/ 395457 w 746797"/>
                <a:gd name="connsiteY24" fmla="*/ 537831 h 630391"/>
                <a:gd name="connsiteX25" fmla="*/ 405144 w 746797"/>
                <a:gd name="connsiteY25" fmla="*/ 550999 h 630391"/>
                <a:gd name="connsiteX26" fmla="*/ 456751 w 746797"/>
                <a:gd name="connsiteY26" fmla="*/ 550297 h 630391"/>
                <a:gd name="connsiteX27" fmla="*/ 513498 w 746797"/>
                <a:gd name="connsiteY27" fmla="*/ 549900 h 630391"/>
                <a:gd name="connsiteX28" fmla="*/ 547130 w 746797"/>
                <a:gd name="connsiteY28" fmla="*/ 528991 h 630391"/>
                <a:gd name="connsiteX29" fmla="*/ 618606 w 746797"/>
                <a:gd name="connsiteY29" fmla="*/ 457042 h 630391"/>
                <a:gd name="connsiteX30" fmla="*/ 701554 w 746797"/>
                <a:gd name="connsiteY30" fmla="*/ 374707 h 630391"/>
                <a:gd name="connsiteX31" fmla="*/ 698045 w 746797"/>
                <a:gd name="connsiteY31" fmla="*/ 349472 h 630391"/>
                <a:gd name="connsiteX32" fmla="*/ 600749 w 746797"/>
                <a:gd name="connsiteY32" fmla="*/ 263799 h 630391"/>
                <a:gd name="connsiteX33" fmla="*/ 507939 w 746797"/>
                <a:gd name="connsiteY33" fmla="*/ 183670 h 630391"/>
                <a:gd name="connsiteX34" fmla="*/ 513066 w 746797"/>
                <a:gd name="connsiteY34" fmla="*/ 167124 h 630391"/>
                <a:gd name="connsiteX35" fmla="*/ 589493 w 746797"/>
                <a:gd name="connsiteY35" fmla="*/ 166766 h 630391"/>
                <a:gd name="connsiteX36" fmla="*/ 666360 w 746797"/>
                <a:gd name="connsiteY36" fmla="*/ 167024 h 630391"/>
                <a:gd name="connsiteX37" fmla="*/ 676004 w 746797"/>
                <a:gd name="connsiteY37" fmla="*/ 158419 h 630391"/>
                <a:gd name="connsiteX38" fmla="*/ 675990 w 746797"/>
                <a:gd name="connsiteY38" fmla="*/ 83838 h 630391"/>
                <a:gd name="connsiteX39" fmla="*/ 668070 w 746797"/>
                <a:gd name="connsiteY39" fmla="*/ 76798 h 630391"/>
                <a:gd name="connsiteX40" fmla="*/ 405050 w 746797"/>
                <a:gd name="connsiteY40" fmla="*/ 76637 h 630391"/>
                <a:gd name="connsiteX41" fmla="*/ 396136 w 746797"/>
                <a:gd name="connsiteY41" fmla="*/ 86231 h 630391"/>
                <a:gd name="connsiteX42" fmla="*/ 396351 w 746797"/>
                <a:gd name="connsiteY42" fmla="*/ 276575 h 630391"/>
                <a:gd name="connsiteX43" fmla="*/ 387183 w 746797"/>
                <a:gd name="connsiteY43" fmla="*/ 281594 h 630391"/>
                <a:gd name="connsiteX44" fmla="*/ 282627 w 746797"/>
                <a:gd name="connsiteY44" fmla="*/ 165239 h 630391"/>
                <a:gd name="connsiteX45" fmla="*/ 210660 w 746797"/>
                <a:gd name="connsiteY45" fmla="*/ 83727 h 630391"/>
                <a:gd name="connsiteX46" fmla="*/ 174750 w 746797"/>
                <a:gd name="connsiteY46" fmla="*/ 76269 h 630391"/>
                <a:gd name="connsiteX47" fmla="*/ 0 w 746797"/>
                <a:gd name="connsiteY47" fmla="*/ 0 h 630391"/>
                <a:gd name="connsiteX48" fmla="*/ 746797 w 746797"/>
                <a:gd name="connsiteY48" fmla="*/ 0 h 630391"/>
                <a:gd name="connsiteX49" fmla="*/ 746797 w 746797"/>
                <a:gd name="connsiteY49" fmla="*/ 22564 h 630391"/>
                <a:gd name="connsiteX50" fmla="*/ 746797 w 746797"/>
                <a:gd name="connsiteY50" fmla="*/ 57921 h 630391"/>
                <a:gd name="connsiteX51" fmla="*/ 746797 w 746797"/>
                <a:gd name="connsiteY51" fmla="*/ 572470 h 630391"/>
                <a:gd name="connsiteX52" fmla="*/ 746797 w 746797"/>
                <a:gd name="connsiteY52" fmla="*/ 599474 h 630391"/>
                <a:gd name="connsiteX53" fmla="*/ 746797 w 746797"/>
                <a:gd name="connsiteY53" fmla="*/ 630391 h 630391"/>
                <a:gd name="connsiteX54" fmla="*/ 0 w 746797"/>
                <a:gd name="connsiteY54" fmla="*/ 630391 h 630391"/>
                <a:gd name="connsiteX55" fmla="*/ 0 w 746797"/>
                <a:gd name="connsiteY55" fmla="*/ 599474 h 630391"/>
                <a:gd name="connsiteX56" fmla="*/ 0 w 746797"/>
                <a:gd name="connsiteY56" fmla="*/ 572470 h 630391"/>
                <a:gd name="connsiteX57" fmla="*/ 0 w 746797"/>
                <a:gd name="connsiteY57" fmla="*/ 57921 h 630391"/>
                <a:gd name="connsiteX58" fmla="*/ 0 w 746797"/>
                <a:gd name="connsiteY58" fmla="*/ 22564 h 63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746797" h="630391">
                  <a:moveTo>
                    <a:pt x="174750" y="76269"/>
                  </a:moveTo>
                  <a:cubicBezTo>
                    <a:pt x="165949" y="76274"/>
                    <a:pt x="154628" y="76349"/>
                    <a:pt x="139872" y="76283"/>
                  </a:cubicBezTo>
                  <a:lnTo>
                    <a:pt x="76478" y="76330"/>
                  </a:lnTo>
                  <a:cubicBezTo>
                    <a:pt x="73699" y="77388"/>
                    <a:pt x="73875" y="77567"/>
                    <a:pt x="73875" y="86302"/>
                  </a:cubicBezTo>
                  <a:cubicBezTo>
                    <a:pt x="73253" y="166313"/>
                    <a:pt x="73154" y="481176"/>
                    <a:pt x="73627" y="552880"/>
                  </a:cubicBezTo>
                  <a:cubicBezTo>
                    <a:pt x="73720" y="567001"/>
                    <a:pt x="75372" y="569026"/>
                    <a:pt x="85506" y="559040"/>
                  </a:cubicBezTo>
                  <a:cubicBezTo>
                    <a:pt x="130841" y="515613"/>
                    <a:pt x="115662" y="530068"/>
                    <a:pt x="130916" y="514962"/>
                  </a:cubicBezTo>
                  <a:cubicBezTo>
                    <a:pt x="146169" y="499855"/>
                    <a:pt x="131090" y="515063"/>
                    <a:pt x="177027" y="468400"/>
                  </a:cubicBezTo>
                  <a:cubicBezTo>
                    <a:pt x="187434" y="457828"/>
                    <a:pt x="187503" y="452644"/>
                    <a:pt x="187417" y="446184"/>
                  </a:cubicBezTo>
                  <a:cubicBezTo>
                    <a:pt x="186132" y="349464"/>
                    <a:pt x="187121" y="381318"/>
                    <a:pt x="186808" y="347808"/>
                  </a:cubicBezTo>
                  <a:cubicBezTo>
                    <a:pt x="186495" y="314299"/>
                    <a:pt x="187186" y="348298"/>
                    <a:pt x="185538" y="245126"/>
                  </a:cubicBezTo>
                  <a:cubicBezTo>
                    <a:pt x="185308" y="230695"/>
                    <a:pt x="191841" y="230384"/>
                    <a:pt x="199981" y="240906"/>
                  </a:cubicBezTo>
                  <a:cubicBezTo>
                    <a:pt x="217230" y="259566"/>
                    <a:pt x="241344" y="287710"/>
                    <a:pt x="260432" y="309128"/>
                  </a:cubicBezTo>
                  <a:cubicBezTo>
                    <a:pt x="279521" y="330546"/>
                    <a:pt x="260677" y="309319"/>
                    <a:pt x="314511" y="369417"/>
                  </a:cubicBezTo>
                  <a:cubicBezTo>
                    <a:pt x="326540" y="382845"/>
                    <a:pt x="323911" y="383429"/>
                    <a:pt x="337919" y="384597"/>
                  </a:cubicBezTo>
                  <a:cubicBezTo>
                    <a:pt x="352624" y="385822"/>
                    <a:pt x="377613" y="384512"/>
                    <a:pt x="397459" y="384690"/>
                  </a:cubicBezTo>
                  <a:cubicBezTo>
                    <a:pt x="418082" y="384542"/>
                    <a:pt x="396025" y="384834"/>
                    <a:pt x="459328" y="384246"/>
                  </a:cubicBezTo>
                  <a:cubicBezTo>
                    <a:pt x="462535" y="384216"/>
                    <a:pt x="470064" y="383851"/>
                    <a:pt x="472142" y="374073"/>
                  </a:cubicBezTo>
                  <a:cubicBezTo>
                    <a:pt x="472020" y="349774"/>
                    <a:pt x="471962" y="340610"/>
                    <a:pt x="471795" y="325575"/>
                  </a:cubicBezTo>
                  <a:cubicBezTo>
                    <a:pt x="471627" y="310540"/>
                    <a:pt x="472081" y="326965"/>
                    <a:pt x="471136" y="283859"/>
                  </a:cubicBezTo>
                  <a:cubicBezTo>
                    <a:pt x="470957" y="275672"/>
                    <a:pt x="475081" y="268869"/>
                    <a:pt x="484608" y="278139"/>
                  </a:cubicBezTo>
                  <a:cubicBezTo>
                    <a:pt x="558699" y="350228"/>
                    <a:pt x="499647" y="293493"/>
                    <a:pt x="560480" y="352161"/>
                  </a:cubicBezTo>
                  <a:cubicBezTo>
                    <a:pt x="566229" y="357705"/>
                    <a:pt x="567668" y="365486"/>
                    <a:pt x="564669" y="368520"/>
                  </a:cubicBezTo>
                  <a:lnTo>
                    <a:pt x="483249" y="450650"/>
                  </a:lnTo>
                  <a:cubicBezTo>
                    <a:pt x="455047" y="478868"/>
                    <a:pt x="481710" y="451408"/>
                    <a:pt x="395457" y="537831"/>
                  </a:cubicBezTo>
                  <a:cubicBezTo>
                    <a:pt x="387496" y="545808"/>
                    <a:pt x="384153" y="551126"/>
                    <a:pt x="405144" y="550999"/>
                  </a:cubicBezTo>
                  <a:cubicBezTo>
                    <a:pt x="456276" y="550687"/>
                    <a:pt x="414003" y="550562"/>
                    <a:pt x="456751" y="550297"/>
                  </a:cubicBezTo>
                  <a:lnTo>
                    <a:pt x="513498" y="549900"/>
                  </a:lnTo>
                  <a:cubicBezTo>
                    <a:pt x="517973" y="549792"/>
                    <a:pt x="529612" y="544468"/>
                    <a:pt x="547130" y="528991"/>
                  </a:cubicBezTo>
                  <a:cubicBezTo>
                    <a:pt x="564648" y="513515"/>
                    <a:pt x="592868" y="482755"/>
                    <a:pt x="618606" y="457042"/>
                  </a:cubicBezTo>
                  <a:lnTo>
                    <a:pt x="701554" y="374707"/>
                  </a:lnTo>
                  <a:cubicBezTo>
                    <a:pt x="711080" y="365051"/>
                    <a:pt x="707672" y="357574"/>
                    <a:pt x="698045" y="349472"/>
                  </a:cubicBezTo>
                  <a:cubicBezTo>
                    <a:pt x="664397" y="321153"/>
                    <a:pt x="633181" y="292357"/>
                    <a:pt x="600749" y="263799"/>
                  </a:cubicBezTo>
                  <a:cubicBezTo>
                    <a:pt x="569065" y="236166"/>
                    <a:pt x="523670" y="198694"/>
                    <a:pt x="507939" y="183670"/>
                  </a:cubicBezTo>
                  <a:cubicBezTo>
                    <a:pt x="502125" y="178118"/>
                    <a:pt x="499206" y="167020"/>
                    <a:pt x="513066" y="167124"/>
                  </a:cubicBezTo>
                  <a:lnTo>
                    <a:pt x="589493" y="166766"/>
                  </a:lnTo>
                  <a:lnTo>
                    <a:pt x="666360" y="167024"/>
                  </a:lnTo>
                  <a:cubicBezTo>
                    <a:pt x="673364" y="166842"/>
                    <a:pt x="676444" y="161870"/>
                    <a:pt x="676004" y="158419"/>
                  </a:cubicBezTo>
                  <a:cubicBezTo>
                    <a:pt x="676436" y="144994"/>
                    <a:pt x="675996" y="97506"/>
                    <a:pt x="675990" y="83838"/>
                  </a:cubicBezTo>
                  <a:cubicBezTo>
                    <a:pt x="675987" y="78595"/>
                    <a:pt x="670122" y="76826"/>
                    <a:pt x="668070" y="76798"/>
                  </a:cubicBezTo>
                  <a:cubicBezTo>
                    <a:pt x="580405" y="75620"/>
                    <a:pt x="492723" y="76691"/>
                    <a:pt x="405050" y="76637"/>
                  </a:cubicBezTo>
                  <a:cubicBezTo>
                    <a:pt x="401805" y="76783"/>
                    <a:pt x="395826" y="77548"/>
                    <a:pt x="396136" y="86231"/>
                  </a:cubicBezTo>
                  <a:cubicBezTo>
                    <a:pt x="397327" y="119564"/>
                    <a:pt x="396359" y="250557"/>
                    <a:pt x="396351" y="276575"/>
                  </a:cubicBezTo>
                  <a:cubicBezTo>
                    <a:pt x="396348" y="284738"/>
                    <a:pt x="388708" y="283087"/>
                    <a:pt x="387183" y="281594"/>
                  </a:cubicBezTo>
                  <a:cubicBezTo>
                    <a:pt x="368229" y="263038"/>
                    <a:pt x="312048" y="198216"/>
                    <a:pt x="282627" y="165239"/>
                  </a:cubicBezTo>
                  <a:cubicBezTo>
                    <a:pt x="253207" y="132261"/>
                    <a:pt x="233057" y="110352"/>
                    <a:pt x="210660" y="83727"/>
                  </a:cubicBezTo>
                  <a:cubicBezTo>
                    <a:pt x="204878" y="76854"/>
                    <a:pt x="201153" y="76252"/>
                    <a:pt x="174750" y="76269"/>
                  </a:cubicBezTo>
                  <a:close/>
                  <a:moveTo>
                    <a:pt x="0" y="0"/>
                  </a:moveTo>
                  <a:lnTo>
                    <a:pt x="746797" y="0"/>
                  </a:lnTo>
                  <a:lnTo>
                    <a:pt x="746797" y="22564"/>
                  </a:lnTo>
                  <a:lnTo>
                    <a:pt x="746797" y="57921"/>
                  </a:lnTo>
                  <a:lnTo>
                    <a:pt x="746797" y="572470"/>
                  </a:lnTo>
                  <a:lnTo>
                    <a:pt x="746797" y="599474"/>
                  </a:lnTo>
                  <a:lnTo>
                    <a:pt x="746797" y="630391"/>
                  </a:lnTo>
                  <a:lnTo>
                    <a:pt x="0" y="630391"/>
                  </a:lnTo>
                  <a:lnTo>
                    <a:pt x="0" y="599474"/>
                  </a:lnTo>
                  <a:lnTo>
                    <a:pt x="0" y="572470"/>
                  </a:lnTo>
                  <a:lnTo>
                    <a:pt x="0" y="57921"/>
                  </a:lnTo>
                  <a:lnTo>
                    <a:pt x="0" y="22564"/>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SA" dirty="0">
                <a:solidFill>
                  <a:srgbClr val="FF0000"/>
                </a:solidFill>
              </a:endParaRPr>
            </a:p>
          </p:txBody>
        </p:sp>
        <p:grpSp>
          <p:nvGrpSpPr>
            <p:cNvPr id="4" name="Group 3">
              <a:extLst>
                <a:ext uri="{FF2B5EF4-FFF2-40B4-BE49-F238E27FC236}">
                  <a16:creationId xmlns:a16="http://schemas.microsoft.com/office/drawing/2014/main" id="{B297AA0C-DAC8-10E2-9D1F-BDC3EF8E0016}"/>
                </a:ext>
              </a:extLst>
            </p:cNvPr>
            <p:cNvGrpSpPr/>
            <p:nvPr/>
          </p:nvGrpSpPr>
          <p:grpSpPr>
            <a:xfrm>
              <a:off x="1489016" y="5947762"/>
              <a:ext cx="2248865" cy="582600"/>
              <a:chOff x="1360905" y="3758423"/>
              <a:chExt cx="1367045" cy="354152"/>
            </a:xfrm>
            <a:grpFill/>
          </p:grpSpPr>
          <p:sp>
            <p:nvSpPr>
              <p:cNvPr id="5" name="Freeform 4">
                <a:extLst>
                  <a:ext uri="{FF2B5EF4-FFF2-40B4-BE49-F238E27FC236}">
                    <a16:creationId xmlns:a16="http://schemas.microsoft.com/office/drawing/2014/main" id="{2A417F9B-6648-4B0F-0F55-F081235601C0}"/>
                  </a:ext>
                </a:extLst>
              </p:cNvPr>
              <p:cNvSpPr/>
              <p:nvPr/>
            </p:nvSpPr>
            <p:spPr>
              <a:xfrm flipV="1">
                <a:off x="1360905" y="3779388"/>
                <a:ext cx="229718" cy="328173"/>
              </a:xfrm>
              <a:custGeom>
                <a:avLst/>
                <a:gdLst>
                  <a:gd name="connsiteX0" fmla="*/ 561 w 776763"/>
                  <a:gd name="connsiteY0" fmla="*/ 1094833 h 1109679"/>
                  <a:gd name="connsiteX1" fmla="*/ -2304 w 776763"/>
                  <a:gd name="connsiteY1" fmla="*/ 542858 h 1109679"/>
                  <a:gd name="connsiteX2" fmla="*/ 561 w 776763"/>
                  <a:gd name="connsiteY2" fmla="*/ 3298 h 1109679"/>
                  <a:gd name="connsiteX3" fmla="*/ 112294 w 776763"/>
                  <a:gd name="connsiteY3" fmla="*/ 433 h 1109679"/>
                  <a:gd name="connsiteX4" fmla="*/ 224983 w 776763"/>
                  <a:gd name="connsiteY4" fmla="*/ -2432 h 1109679"/>
                  <a:gd name="connsiteX5" fmla="*/ 226893 w 776763"/>
                  <a:gd name="connsiteY5" fmla="*/ 357593 h 1109679"/>
                  <a:gd name="connsiteX6" fmla="*/ 229758 w 776763"/>
                  <a:gd name="connsiteY6" fmla="*/ 716663 h 1109679"/>
                  <a:gd name="connsiteX7" fmla="*/ 267002 w 776763"/>
                  <a:gd name="connsiteY7" fmla="*/ 631671 h 1109679"/>
                  <a:gd name="connsiteX8" fmla="*/ 377781 w 776763"/>
                  <a:gd name="connsiteY8" fmla="*/ 385287 h 1109679"/>
                  <a:gd name="connsiteX9" fmla="*/ 501930 w 776763"/>
                  <a:gd name="connsiteY9" fmla="*/ 110255 h 1109679"/>
                  <a:gd name="connsiteX10" fmla="*/ 552544 w 776763"/>
                  <a:gd name="connsiteY10" fmla="*/ -2432 h 1109679"/>
                  <a:gd name="connsiteX11" fmla="*/ 663323 w 776763"/>
                  <a:gd name="connsiteY11" fmla="*/ 433 h 1109679"/>
                  <a:gd name="connsiteX12" fmla="*/ 774101 w 776763"/>
                  <a:gd name="connsiteY12" fmla="*/ 3298 h 1109679"/>
                  <a:gd name="connsiteX13" fmla="*/ 774101 w 776763"/>
                  <a:gd name="connsiteY13" fmla="*/ 552408 h 1109679"/>
                  <a:gd name="connsiteX14" fmla="*/ 774101 w 776763"/>
                  <a:gd name="connsiteY14" fmla="*/ 1101518 h 1109679"/>
                  <a:gd name="connsiteX15" fmla="*/ 662368 w 776763"/>
                  <a:gd name="connsiteY15" fmla="*/ 1104383 h 1109679"/>
                  <a:gd name="connsiteX16" fmla="*/ 549679 w 776763"/>
                  <a:gd name="connsiteY16" fmla="*/ 1107248 h 1109679"/>
                  <a:gd name="connsiteX17" fmla="*/ 547769 w 776763"/>
                  <a:gd name="connsiteY17" fmla="*/ 751042 h 1109679"/>
                  <a:gd name="connsiteX18" fmla="*/ 544904 w 776763"/>
                  <a:gd name="connsiteY18" fmla="*/ 394837 h 1109679"/>
                  <a:gd name="connsiteX19" fmla="*/ 469460 w 776763"/>
                  <a:gd name="connsiteY19" fmla="*/ 561958 h 1109679"/>
                  <a:gd name="connsiteX20" fmla="*/ 253633 w 776763"/>
                  <a:gd name="connsiteY20" fmla="*/ 1037535 h 1109679"/>
                  <a:gd name="connsiteX21" fmla="*/ 222118 w 776763"/>
                  <a:gd name="connsiteY21" fmla="*/ 1106293 h 1109679"/>
                  <a:gd name="connsiteX22" fmla="*/ 113249 w 776763"/>
                  <a:gd name="connsiteY22" fmla="*/ 1106293 h 1109679"/>
                  <a:gd name="connsiteX23" fmla="*/ 561 w 776763"/>
                  <a:gd name="connsiteY23" fmla="*/ 1094833 h 11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76763" h="1109679">
                    <a:moveTo>
                      <a:pt x="561" y="1094833"/>
                    </a:moveTo>
                    <a:cubicBezTo>
                      <a:pt x="-2304" y="1088148"/>
                      <a:pt x="-3259" y="839855"/>
                      <a:pt x="-2304" y="542858"/>
                    </a:cubicBezTo>
                    <a:lnTo>
                      <a:pt x="561" y="3298"/>
                    </a:lnTo>
                    <a:lnTo>
                      <a:pt x="112294" y="433"/>
                    </a:lnTo>
                    <a:lnTo>
                      <a:pt x="224983" y="-2432"/>
                    </a:lnTo>
                    <a:lnTo>
                      <a:pt x="226893" y="357593"/>
                    </a:lnTo>
                    <a:lnTo>
                      <a:pt x="229758" y="716663"/>
                    </a:lnTo>
                    <a:lnTo>
                      <a:pt x="267002" y="631671"/>
                    </a:lnTo>
                    <a:cubicBezTo>
                      <a:pt x="288012" y="585832"/>
                      <a:pt x="337672" y="475055"/>
                      <a:pt x="377781" y="385287"/>
                    </a:cubicBezTo>
                    <a:cubicBezTo>
                      <a:pt x="417891" y="296475"/>
                      <a:pt x="474235" y="172328"/>
                      <a:pt x="501930" y="110255"/>
                    </a:cubicBezTo>
                    <a:lnTo>
                      <a:pt x="552544" y="-2432"/>
                    </a:lnTo>
                    <a:lnTo>
                      <a:pt x="663323" y="433"/>
                    </a:lnTo>
                    <a:lnTo>
                      <a:pt x="774101" y="3298"/>
                    </a:lnTo>
                    <a:lnTo>
                      <a:pt x="774101" y="552408"/>
                    </a:lnTo>
                    <a:lnTo>
                      <a:pt x="774101" y="1101518"/>
                    </a:lnTo>
                    <a:lnTo>
                      <a:pt x="662368" y="1104383"/>
                    </a:lnTo>
                    <a:lnTo>
                      <a:pt x="549679" y="1107248"/>
                    </a:lnTo>
                    <a:lnTo>
                      <a:pt x="547769" y="751042"/>
                    </a:lnTo>
                    <a:lnTo>
                      <a:pt x="544904" y="394837"/>
                    </a:lnTo>
                    <a:lnTo>
                      <a:pt x="469460" y="561958"/>
                    </a:lnTo>
                    <a:cubicBezTo>
                      <a:pt x="391151" y="734808"/>
                      <a:pt x="309022" y="916253"/>
                      <a:pt x="253633" y="1037535"/>
                    </a:cubicBezTo>
                    <a:lnTo>
                      <a:pt x="222118" y="1106293"/>
                    </a:lnTo>
                    <a:lnTo>
                      <a:pt x="113249" y="1106293"/>
                    </a:lnTo>
                    <a:cubicBezTo>
                      <a:pt x="34940" y="1106293"/>
                      <a:pt x="3426" y="1102473"/>
                      <a:pt x="561" y="1094833"/>
                    </a:cubicBezTo>
                    <a:close/>
                  </a:path>
                </a:pathLst>
              </a:custGeom>
              <a:grpFill/>
              <a:ln w="6350" cap="flat">
                <a:noFill/>
                <a:prstDash val="solid"/>
                <a:miter/>
              </a:ln>
            </p:spPr>
            <p:txBody>
              <a:bodyPr rtlCol="0" anchor="ctr"/>
              <a:lstStyle/>
              <a:p>
                <a:endParaRPr lang="en-SA">
                  <a:solidFill>
                    <a:srgbClr val="FF0000"/>
                  </a:solidFill>
                </a:endParaRPr>
              </a:p>
            </p:txBody>
          </p:sp>
          <p:sp>
            <p:nvSpPr>
              <p:cNvPr id="6" name="Freeform 5">
                <a:extLst>
                  <a:ext uri="{FF2B5EF4-FFF2-40B4-BE49-F238E27FC236}">
                    <a16:creationId xmlns:a16="http://schemas.microsoft.com/office/drawing/2014/main" id="{0311BD1D-69B5-2575-94FF-2B49B0011171}"/>
                  </a:ext>
                </a:extLst>
              </p:cNvPr>
              <p:cNvSpPr/>
              <p:nvPr/>
            </p:nvSpPr>
            <p:spPr>
              <a:xfrm flipV="1">
                <a:off x="1637580" y="3861068"/>
                <a:ext cx="188868" cy="251507"/>
              </a:xfrm>
              <a:custGeom>
                <a:avLst/>
                <a:gdLst>
                  <a:gd name="connsiteX0" fmla="*/ 264620 w 638634"/>
                  <a:gd name="connsiteY0" fmla="*/ 844564 h 850442"/>
                  <a:gd name="connsiteX1" fmla="*/ 23008 w 638634"/>
                  <a:gd name="connsiteY1" fmla="*/ 648794 h 850442"/>
                  <a:gd name="connsiteX2" fmla="*/ -2777 w 638634"/>
                  <a:gd name="connsiteY2" fmla="*/ 453980 h 850442"/>
                  <a:gd name="connsiteX3" fmla="*/ 3908 w 638634"/>
                  <a:gd name="connsiteY3" fmla="*/ 264895 h 850442"/>
                  <a:gd name="connsiteX4" fmla="*/ 307594 w 638634"/>
                  <a:gd name="connsiteY4" fmla="*/ -588 h 850442"/>
                  <a:gd name="connsiteX5" fmla="*/ 605551 w 638634"/>
                  <a:gd name="connsiteY5" fmla="*/ 103504 h 850442"/>
                  <a:gd name="connsiteX6" fmla="*/ 577856 w 638634"/>
                  <a:gd name="connsiteY6" fmla="*/ 182767 h 850442"/>
                  <a:gd name="connsiteX7" fmla="*/ 537746 w 638634"/>
                  <a:gd name="connsiteY7" fmla="*/ 244840 h 850442"/>
                  <a:gd name="connsiteX8" fmla="*/ 511007 w 638634"/>
                  <a:gd name="connsiteY8" fmla="*/ 225741 h 850442"/>
                  <a:gd name="connsiteX9" fmla="*/ 275125 w 638634"/>
                  <a:gd name="connsiteY9" fmla="*/ 197092 h 850442"/>
                  <a:gd name="connsiteX10" fmla="*/ 209230 w 638634"/>
                  <a:gd name="connsiteY10" fmla="*/ 310734 h 850442"/>
                  <a:gd name="connsiteX11" fmla="*/ 202545 w 638634"/>
                  <a:gd name="connsiteY11" fmla="*/ 349888 h 850442"/>
                  <a:gd name="connsiteX12" fmla="*/ 419328 w 638634"/>
                  <a:gd name="connsiteY12" fmla="*/ 349888 h 850442"/>
                  <a:gd name="connsiteX13" fmla="*/ 635155 w 638634"/>
                  <a:gd name="connsiteY13" fmla="*/ 349888 h 850442"/>
                  <a:gd name="connsiteX14" fmla="*/ 635155 w 638634"/>
                  <a:gd name="connsiteY14" fmla="*/ 410051 h 850442"/>
                  <a:gd name="connsiteX15" fmla="*/ 264620 w 638634"/>
                  <a:gd name="connsiteY15" fmla="*/ 844564 h 850442"/>
                  <a:gd name="connsiteX16" fmla="*/ 382083 w 638634"/>
                  <a:gd name="connsiteY16" fmla="*/ 651659 h 850442"/>
                  <a:gd name="connsiteX17" fmla="*/ 425058 w 638634"/>
                  <a:gd name="connsiteY17" fmla="*/ 529423 h 850442"/>
                  <a:gd name="connsiteX18" fmla="*/ 425058 w 638634"/>
                  <a:gd name="connsiteY18" fmla="*/ 502683 h 850442"/>
                  <a:gd name="connsiteX19" fmla="*/ 314279 w 638634"/>
                  <a:gd name="connsiteY19" fmla="*/ 502683 h 850442"/>
                  <a:gd name="connsiteX20" fmla="*/ 203500 w 638634"/>
                  <a:gd name="connsiteY20" fmla="*/ 502683 h 850442"/>
                  <a:gd name="connsiteX21" fmla="*/ 210185 w 638634"/>
                  <a:gd name="connsiteY21" fmla="*/ 547567 h 850442"/>
                  <a:gd name="connsiteX22" fmla="*/ 322874 w 638634"/>
                  <a:gd name="connsiteY22" fmla="*/ 674579 h 850442"/>
                  <a:gd name="connsiteX23" fmla="*/ 382083 w 638634"/>
                  <a:gd name="connsiteY23" fmla="*/ 651659 h 850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38634" h="850442">
                    <a:moveTo>
                      <a:pt x="264620" y="844564"/>
                    </a:moveTo>
                    <a:cubicBezTo>
                      <a:pt x="150021" y="832149"/>
                      <a:pt x="68847" y="766256"/>
                      <a:pt x="23008" y="648794"/>
                    </a:cubicBezTo>
                    <a:cubicBezTo>
                      <a:pt x="4863" y="602956"/>
                      <a:pt x="1043" y="569532"/>
                      <a:pt x="-2777" y="453980"/>
                    </a:cubicBezTo>
                    <a:cubicBezTo>
                      <a:pt x="-4687" y="371852"/>
                      <a:pt x="-2777" y="293544"/>
                      <a:pt x="3908" y="264895"/>
                    </a:cubicBezTo>
                    <a:cubicBezTo>
                      <a:pt x="37332" y="110189"/>
                      <a:pt x="140471" y="19467"/>
                      <a:pt x="307594" y="-588"/>
                    </a:cubicBezTo>
                    <a:cubicBezTo>
                      <a:pt x="412643" y="-12048"/>
                      <a:pt x="552071" y="36656"/>
                      <a:pt x="605551" y="103504"/>
                    </a:cubicBezTo>
                    <a:cubicBezTo>
                      <a:pt x="617010" y="118784"/>
                      <a:pt x="613191" y="128334"/>
                      <a:pt x="577856" y="182767"/>
                    </a:cubicBezTo>
                    <a:lnTo>
                      <a:pt x="537746" y="244840"/>
                    </a:lnTo>
                    <a:lnTo>
                      <a:pt x="511007" y="225741"/>
                    </a:lnTo>
                    <a:cubicBezTo>
                      <a:pt x="442248" y="177037"/>
                      <a:pt x="330514" y="162713"/>
                      <a:pt x="275125" y="197092"/>
                    </a:cubicBezTo>
                    <a:cubicBezTo>
                      <a:pt x="239790" y="218101"/>
                      <a:pt x="217825" y="255345"/>
                      <a:pt x="209230" y="310734"/>
                    </a:cubicBezTo>
                    <a:lnTo>
                      <a:pt x="202545" y="349888"/>
                    </a:lnTo>
                    <a:lnTo>
                      <a:pt x="419328" y="349888"/>
                    </a:lnTo>
                    <a:lnTo>
                      <a:pt x="635155" y="349888"/>
                    </a:lnTo>
                    <a:lnTo>
                      <a:pt x="635155" y="410051"/>
                    </a:lnTo>
                    <a:cubicBezTo>
                      <a:pt x="635155" y="731877"/>
                      <a:pt x="514827" y="873213"/>
                      <a:pt x="264620" y="844564"/>
                    </a:cubicBezTo>
                    <a:close/>
                    <a:moveTo>
                      <a:pt x="382083" y="651659"/>
                    </a:moveTo>
                    <a:cubicBezTo>
                      <a:pt x="405958" y="627785"/>
                      <a:pt x="425058" y="573352"/>
                      <a:pt x="425058" y="529423"/>
                    </a:cubicBezTo>
                    <a:lnTo>
                      <a:pt x="425058" y="502683"/>
                    </a:lnTo>
                    <a:lnTo>
                      <a:pt x="314279" y="502683"/>
                    </a:lnTo>
                    <a:lnTo>
                      <a:pt x="203500" y="502683"/>
                    </a:lnTo>
                    <a:lnTo>
                      <a:pt x="210185" y="547567"/>
                    </a:lnTo>
                    <a:cubicBezTo>
                      <a:pt x="222600" y="634470"/>
                      <a:pt x="258890" y="674579"/>
                      <a:pt x="322874" y="674579"/>
                    </a:cubicBezTo>
                    <a:cubicBezTo>
                      <a:pt x="348659" y="674579"/>
                      <a:pt x="365848" y="667894"/>
                      <a:pt x="382083" y="651659"/>
                    </a:cubicBezTo>
                    <a:close/>
                  </a:path>
                </a:pathLst>
              </a:custGeom>
              <a:grpFill/>
              <a:ln w="6350" cap="flat">
                <a:noFill/>
                <a:prstDash val="solid"/>
                <a:miter/>
              </a:ln>
            </p:spPr>
            <p:txBody>
              <a:bodyPr rtlCol="0" anchor="ctr"/>
              <a:lstStyle/>
              <a:p>
                <a:endParaRPr lang="en-SA">
                  <a:solidFill>
                    <a:srgbClr val="FF0000"/>
                  </a:solidFill>
                </a:endParaRPr>
              </a:p>
            </p:txBody>
          </p:sp>
          <p:sp>
            <p:nvSpPr>
              <p:cNvPr id="7" name="Freeform 6">
                <a:extLst>
                  <a:ext uri="{FF2B5EF4-FFF2-40B4-BE49-F238E27FC236}">
                    <a16:creationId xmlns:a16="http://schemas.microsoft.com/office/drawing/2014/main" id="{1B0411D1-8B7C-02E3-5882-D76F0360823D}"/>
                  </a:ext>
                </a:extLst>
              </p:cNvPr>
              <p:cNvSpPr/>
              <p:nvPr/>
            </p:nvSpPr>
            <p:spPr>
              <a:xfrm flipV="1">
                <a:off x="1849042" y="3864396"/>
                <a:ext cx="192049" cy="242882"/>
              </a:xfrm>
              <a:custGeom>
                <a:avLst/>
                <a:gdLst>
                  <a:gd name="connsiteX0" fmla="*/ 5392 w 649392"/>
                  <a:gd name="connsiteY0" fmla="*/ 810416 h 821277"/>
                  <a:gd name="connsiteX1" fmla="*/ 49321 w 649392"/>
                  <a:gd name="connsiteY1" fmla="*/ 707279 h 821277"/>
                  <a:gd name="connsiteX2" fmla="*/ 177290 w 649392"/>
                  <a:gd name="connsiteY2" fmla="*/ 420786 h 821277"/>
                  <a:gd name="connsiteX3" fmla="*/ 86566 w 649392"/>
                  <a:gd name="connsiteY3" fmla="*/ 210692 h 821277"/>
                  <a:gd name="connsiteX4" fmla="*/ -4158 w 649392"/>
                  <a:gd name="connsiteY4" fmla="*/ 6328 h 821277"/>
                  <a:gd name="connsiteX5" fmla="*/ 106621 w 649392"/>
                  <a:gd name="connsiteY5" fmla="*/ -357 h 821277"/>
                  <a:gd name="connsiteX6" fmla="*/ 218354 w 649392"/>
                  <a:gd name="connsiteY6" fmla="*/ 2508 h 821277"/>
                  <a:gd name="connsiteX7" fmla="*/ 266104 w 649392"/>
                  <a:gd name="connsiteY7" fmla="*/ 124745 h 821277"/>
                  <a:gd name="connsiteX8" fmla="*/ 319583 w 649392"/>
                  <a:gd name="connsiteY8" fmla="*/ 246026 h 821277"/>
                  <a:gd name="connsiteX9" fmla="*/ 372107 w 649392"/>
                  <a:gd name="connsiteY9" fmla="*/ 121880 h 821277"/>
                  <a:gd name="connsiteX10" fmla="*/ 418902 w 649392"/>
                  <a:gd name="connsiteY10" fmla="*/ -2267 h 821277"/>
                  <a:gd name="connsiteX11" fmla="*/ 532546 w 649392"/>
                  <a:gd name="connsiteY11" fmla="*/ -2267 h 821277"/>
                  <a:gd name="connsiteX12" fmla="*/ 645234 w 649392"/>
                  <a:gd name="connsiteY12" fmla="*/ 598 h 821277"/>
                  <a:gd name="connsiteX13" fmla="*/ 479066 w 649392"/>
                  <a:gd name="connsiteY13" fmla="*/ 363488 h 821277"/>
                  <a:gd name="connsiteX14" fmla="*/ 452327 w 649392"/>
                  <a:gd name="connsiteY14" fmla="*/ 418877 h 821277"/>
                  <a:gd name="connsiteX15" fmla="*/ 542095 w 649392"/>
                  <a:gd name="connsiteY15" fmla="*/ 610826 h 821277"/>
                  <a:gd name="connsiteX16" fmla="*/ 633774 w 649392"/>
                  <a:gd name="connsiteY16" fmla="*/ 810416 h 821277"/>
                  <a:gd name="connsiteX17" fmla="*/ 523951 w 649392"/>
                  <a:gd name="connsiteY17" fmla="*/ 819011 h 821277"/>
                  <a:gd name="connsiteX18" fmla="*/ 411262 w 649392"/>
                  <a:gd name="connsiteY18" fmla="*/ 819011 h 821277"/>
                  <a:gd name="connsiteX19" fmla="*/ 364468 w 649392"/>
                  <a:gd name="connsiteY19" fmla="*/ 699639 h 821277"/>
                  <a:gd name="connsiteX20" fmla="*/ 314808 w 649392"/>
                  <a:gd name="connsiteY20" fmla="*/ 582177 h 821277"/>
                  <a:gd name="connsiteX21" fmla="*/ 269924 w 649392"/>
                  <a:gd name="connsiteY21" fmla="*/ 699639 h 821277"/>
                  <a:gd name="connsiteX22" fmla="*/ 227904 w 649392"/>
                  <a:gd name="connsiteY22" fmla="*/ 814236 h 821277"/>
                  <a:gd name="connsiteX23" fmla="*/ 117126 w 649392"/>
                  <a:gd name="connsiteY23" fmla="*/ 817101 h 821277"/>
                  <a:gd name="connsiteX24" fmla="*/ 5392 w 649392"/>
                  <a:gd name="connsiteY24" fmla="*/ 810416 h 8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49392" h="821277">
                    <a:moveTo>
                      <a:pt x="5392" y="810416"/>
                    </a:moveTo>
                    <a:cubicBezTo>
                      <a:pt x="5392" y="805641"/>
                      <a:pt x="25447" y="758847"/>
                      <a:pt x="49321" y="707279"/>
                    </a:cubicBezTo>
                    <a:cubicBezTo>
                      <a:pt x="153415" y="488590"/>
                      <a:pt x="177290" y="434156"/>
                      <a:pt x="177290" y="420786"/>
                    </a:cubicBezTo>
                    <a:cubicBezTo>
                      <a:pt x="177290" y="413147"/>
                      <a:pt x="136225" y="318604"/>
                      <a:pt x="86566" y="210692"/>
                    </a:cubicBezTo>
                    <a:cubicBezTo>
                      <a:pt x="36907" y="102780"/>
                      <a:pt x="-4158" y="11103"/>
                      <a:pt x="-4158" y="6328"/>
                    </a:cubicBezTo>
                    <a:cubicBezTo>
                      <a:pt x="-4158" y="598"/>
                      <a:pt x="41681" y="-1312"/>
                      <a:pt x="106621" y="-357"/>
                    </a:cubicBezTo>
                    <a:lnTo>
                      <a:pt x="218354" y="2508"/>
                    </a:lnTo>
                    <a:lnTo>
                      <a:pt x="266104" y="124745"/>
                    </a:lnTo>
                    <a:cubicBezTo>
                      <a:pt x="291888" y="191593"/>
                      <a:pt x="315763" y="246026"/>
                      <a:pt x="319583" y="246026"/>
                    </a:cubicBezTo>
                    <a:cubicBezTo>
                      <a:pt x="322448" y="246026"/>
                      <a:pt x="346323" y="189683"/>
                      <a:pt x="372107" y="121880"/>
                    </a:cubicBezTo>
                    <a:lnTo>
                      <a:pt x="418902" y="-2267"/>
                    </a:lnTo>
                    <a:lnTo>
                      <a:pt x="532546" y="-2267"/>
                    </a:lnTo>
                    <a:cubicBezTo>
                      <a:pt x="594620" y="-2267"/>
                      <a:pt x="645234" y="-1312"/>
                      <a:pt x="645234" y="598"/>
                    </a:cubicBezTo>
                    <a:cubicBezTo>
                      <a:pt x="645234" y="3463"/>
                      <a:pt x="523951" y="267991"/>
                      <a:pt x="479066" y="363488"/>
                    </a:cubicBezTo>
                    <a:lnTo>
                      <a:pt x="452327" y="418877"/>
                    </a:lnTo>
                    <a:lnTo>
                      <a:pt x="542095" y="610826"/>
                    </a:lnTo>
                    <a:cubicBezTo>
                      <a:pt x="590800" y="715873"/>
                      <a:pt x="632819" y="806596"/>
                      <a:pt x="633774" y="810416"/>
                    </a:cubicBezTo>
                    <a:cubicBezTo>
                      <a:pt x="635684" y="815191"/>
                      <a:pt x="586025" y="819011"/>
                      <a:pt x="523951" y="819011"/>
                    </a:cubicBezTo>
                    <a:lnTo>
                      <a:pt x="411262" y="819011"/>
                    </a:lnTo>
                    <a:lnTo>
                      <a:pt x="364468" y="699639"/>
                    </a:lnTo>
                    <a:cubicBezTo>
                      <a:pt x="338683" y="633746"/>
                      <a:pt x="316718" y="581222"/>
                      <a:pt x="314808" y="582177"/>
                    </a:cubicBezTo>
                    <a:cubicBezTo>
                      <a:pt x="313853" y="584087"/>
                      <a:pt x="292843" y="636611"/>
                      <a:pt x="269924" y="699639"/>
                    </a:cubicBezTo>
                    <a:lnTo>
                      <a:pt x="227904" y="814236"/>
                    </a:lnTo>
                    <a:lnTo>
                      <a:pt x="117126" y="817101"/>
                    </a:lnTo>
                    <a:cubicBezTo>
                      <a:pt x="49321" y="819011"/>
                      <a:pt x="5392" y="816146"/>
                      <a:pt x="5392" y="810416"/>
                    </a:cubicBezTo>
                    <a:close/>
                  </a:path>
                </a:pathLst>
              </a:custGeom>
              <a:grpFill/>
              <a:ln w="6350" cap="flat">
                <a:noFill/>
                <a:prstDash val="solid"/>
                <a:miter/>
              </a:ln>
            </p:spPr>
            <p:txBody>
              <a:bodyPr rtlCol="0" anchor="ctr"/>
              <a:lstStyle/>
              <a:p>
                <a:endParaRPr lang="en-SA">
                  <a:solidFill>
                    <a:srgbClr val="FF0000"/>
                  </a:solidFill>
                </a:endParaRPr>
              </a:p>
            </p:txBody>
          </p:sp>
          <p:sp>
            <p:nvSpPr>
              <p:cNvPr id="8" name="Freeform 7">
                <a:extLst>
                  <a:ext uri="{FF2B5EF4-FFF2-40B4-BE49-F238E27FC236}">
                    <a16:creationId xmlns:a16="http://schemas.microsoft.com/office/drawing/2014/main" id="{BE00E84D-2C12-844B-BE43-AF06F146C997}"/>
                  </a:ext>
                </a:extLst>
              </p:cNvPr>
              <p:cNvSpPr/>
              <p:nvPr/>
            </p:nvSpPr>
            <p:spPr>
              <a:xfrm flipV="1">
                <a:off x="2058037" y="3758423"/>
                <a:ext cx="135564" cy="348856"/>
              </a:xfrm>
              <a:custGeom>
                <a:avLst/>
                <a:gdLst>
                  <a:gd name="connsiteX0" fmla="*/ 288447 w 458394"/>
                  <a:gd name="connsiteY0" fmla="*/ 1172145 h 1179615"/>
                  <a:gd name="connsiteX1" fmla="*/ 168119 w 458394"/>
                  <a:gd name="connsiteY1" fmla="*/ 1104341 h 1179615"/>
                  <a:gd name="connsiteX2" fmla="*/ 93630 w 458394"/>
                  <a:gd name="connsiteY2" fmla="*/ 908572 h 1179615"/>
                  <a:gd name="connsiteX3" fmla="*/ 87900 w 458394"/>
                  <a:gd name="connsiteY3" fmla="*/ 818804 h 1179615"/>
                  <a:gd name="connsiteX4" fmla="*/ 42060 w 458394"/>
                  <a:gd name="connsiteY4" fmla="*/ 818804 h 1179615"/>
                  <a:gd name="connsiteX5" fmla="*/ -4734 w 458394"/>
                  <a:gd name="connsiteY5" fmla="*/ 818804 h 1179615"/>
                  <a:gd name="connsiteX6" fmla="*/ -4734 w 458394"/>
                  <a:gd name="connsiteY6" fmla="*/ 737631 h 1179615"/>
                  <a:gd name="connsiteX7" fmla="*/ -4734 w 458394"/>
                  <a:gd name="connsiteY7" fmla="*/ 656459 h 1179615"/>
                  <a:gd name="connsiteX8" fmla="*/ 43015 w 458394"/>
                  <a:gd name="connsiteY8" fmla="*/ 656459 h 1179615"/>
                  <a:gd name="connsiteX9" fmla="*/ 90765 w 458394"/>
                  <a:gd name="connsiteY9" fmla="*/ 656459 h 1179615"/>
                  <a:gd name="connsiteX10" fmla="*/ 90765 w 458394"/>
                  <a:gd name="connsiteY10" fmla="*/ 326993 h 1179615"/>
                  <a:gd name="connsiteX11" fmla="*/ 90765 w 458394"/>
                  <a:gd name="connsiteY11" fmla="*/ -2473 h 1179615"/>
                  <a:gd name="connsiteX12" fmla="*/ 198679 w 458394"/>
                  <a:gd name="connsiteY12" fmla="*/ -2473 h 1179615"/>
                  <a:gd name="connsiteX13" fmla="*/ 305637 w 458394"/>
                  <a:gd name="connsiteY13" fmla="*/ -2473 h 1179615"/>
                  <a:gd name="connsiteX14" fmla="*/ 303727 w 458394"/>
                  <a:gd name="connsiteY14" fmla="*/ 326993 h 1179615"/>
                  <a:gd name="connsiteX15" fmla="*/ 300862 w 458394"/>
                  <a:gd name="connsiteY15" fmla="*/ 656459 h 1179615"/>
                  <a:gd name="connsiteX16" fmla="*/ 367712 w 458394"/>
                  <a:gd name="connsiteY16" fmla="*/ 656459 h 1179615"/>
                  <a:gd name="connsiteX17" fmla="*/ 434561 w 458394"/>
                  <a:gd name="connsiteY17" fmla="*/ 656459 h 1179615"/>
                  <a:gd name="connsiteX18" fmla="*/ 434561 w 458394"/>
                  <a:gd name="connsiteY18" fmla="*/ 737631 h 1179615"/>
                  <a:gd name="connsiteX19" fmla="*/ 434561 w 458394"/>
                  <a:gd name="connsiteY19" fmla="*/ 817849 h 1179615"/>
                  <a:gd name="connsiteX20" fmla="*/ 370576 w 458394"/>
                  <a:gd name="connsiteY20" fmla="*/ 820714 h 1179615"/>
                  <a:gd name="connsiteX21" fmla="*/ 306592 w 458394"/>
                  <a:gd name="connsiteY21" fmla="*/ 823579 h 1179615"/>
                  <a:gd name="connsiteX22" fmla="*/ 306592 w 458394"/>
                  <a:gd name="connsiteY22" fmla="*/ 852228 h 1179615"/>
                  <a:gd name="connsiteX23" fmla="*/ 338107 w 458394"/>
                  <a:gd name="connsiteY23" fmla="*/ 972555 h 1179615"/>
                  <a:gd name="connsiteX24" fmla="*/ 409731 w 458394"/>
                  <a:gd name="connsiteY24" fmla="*/ 1000249 h 1179615"/>
                  <a:gd name="connsiteX25" fmla="*/ 453660 w 458394"/>
                  <a:gd name="connsiteY25" fmla="*/ 1000249 h 1179615"/>
                  <a:gd name="connsiteX26" fmla="*/ 453660 w 458394"/>
                  <a:gd name="connsiteY26" fmla="*/ 1080467 h 1179615"/>
                  <a:gd name="connsiteX27" fmla="*/ 445066 w 458394"/>
                  <a:gd name="connsiteY27" fmla="*/ 1166415 h 1179615"/>
                  <a:gd name="connsiteX28" fmla="*/ 288447 w 458394"/>
                  <a:gd name="connsiteY28" fmla="*/ 1172145 h 1179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8394" h="1179615">
                    <a:moveTo>
                      <a:pt x="288447" y="1172145"/>
                    </a:moveTo>
                    <a:cubicBezTo>
                      <a:pt x="237833" y="1158775"/>
                      <a:pt x="202499" y="1139675"/>
                      <a:pt x="168119" y="1104341"/>
                    </a:cubicBezTo>
                    <a:cubicBezTo>
                      <a:pt x="116550" y="1053728"/>
                      <a:pt x="99360" y="1006934"/>
                      <a:pt x="93630" y="908572"/>
                    </a:cubicBezTo>
                    <a:lnTo>
                      <a:pt x="87900" y="818804"/>
                    </a:lnTo>
                    <a:lnTo>
                      <a:pt x="42060" y="818804"/>
                    </a:lnTo>
                    <a:lnTo>
                      <a:pt x="-4734" y="818804"/>
                    </a:lnTo>
                    <a:lnTo>
                      <a:pt x="-4734" y="737631"/>
                    </a:lnTo>
                    <a:lnTo>
                      <a:pt x="-4734" y="656459"/>
                    </a:lnTo>
                    <a:lnTo>
                      <a:pt x="43015" y="656459"/>
                    </a:lnTo>
                    <a:lnTo>
                      <a:pt x="90765" y="656459"/>
                    </a:lnTo>
                    <a:lnTo>
                      <a:pt x="90765" y="326993"/>
                    </a:lnTo>
                    <a:lnTo>
                      <a:pt x="90765" y="-2473"/>
                    </a:lnTo>
                    <a:lnTo>
                      <a:pt x="198679" y="-2473"/>
                    </a:lnTo>
                    <a:lnTo>
                      <a:pt x="305637" y="-2473"/>
                    </a:lnTo>
                    <a:lnTo>
                      <a:pt x="303727" y="326993"/>
                    </a:lnTo>
                    <a:lnTo>
                      <a:pt x="300862" y="656459"/>
                    </a:lnTo>
                    <a:lnTo>
                      <a:pt x="367712" y="656459"/>
                    </a:lnTo>
                    <a:lnTo>
                      <a:pt x="434561" y="656459"/>
                    </a:lnTo>
                    <a:lnTo>
                      <a:pt x="434561" y="737631"/>
                    </a:lnTo>
                    <a:lnTo>
                      <a:pt x="434561" y="817849"/>
                    </a:lnTo>
                    <a:lnTo>
                      <a:pt x="370576" y="820714"/>
                    </a:lnTo>
                    <a:lnTo>
                      <a:pt x="306592" y="823579"/>
                    </a:lnTo>
                    <a:lnTo>
                      <a:pt x="306592" y="852228"/>
                    </a:lnTo>
                    <a:cubicBezTo>
                      <a:pt x="307547" y="932446"/>
                      <a:pt x="311367" y="944861"/>
                      <a:pt x="338107" y="972555"/>
                    </a:cubicBezTo>
                    <a:cubicBezTo>
                      <a:pt x="361027" y="995474"/>
                      <a:pt x="374396" y="1000249"/>
                      <a:pt x="409731" y="1000249"/>
                    </a:cubicBezTo>
                    <a:lnTo>
                      <a:pt x="453660" y="1000249"/>
                    </a:lnTo>
                    <a:lnTo>
                      <a:pt x="453660" y="1080467"/>
                    </a:lnTo>
                    <a:cubicBezTo>
                      <a:pt x="453660" y="1125351"/>
                      <a:pt x="449841" y="1163550"/>
                      <a:pt x="445066" y="1166415"/>
                    </a:cubicBezTo>
                    <a:cubicBezTo>
                      <a:pt x="427876" y="1177874"/>
                      <a:pt x="323782" y="1180739"/>
                      <a:pt x="288447" y="1172145"/>
                    </a:cubicBezTo>
                    <a:close/>
                  </a:path>
                </a:pathLst>
              </a:custGeom>
              <a:grpFill/>
              <a:ln w="6350" cap="flat">
                <a:noFill/>
                <a:prstDash val="solid"/>
                <a:miter/>
              </a:ln>
            </p:spPr>
            <p:txBody>
              <a:bodyPr rtlCol="0" anchor="ctr"/>
              <a:lstStyle/>
              <a:p>
                <a:endParaRPr lang="en-SA">
                  <a:solidFill>
                    <a:srgbClr val="FF0000"/>
                  </a:solidFill>
                </a:endParaRPr>
              </a:p>
            </p:txBody>
          </p:sp>
          <p:sp>
            <p:nvSpPr>
              <p:cNvPr id="9" name="Freeform 8">
                <a:extLst>
                  <a:ext uri="{FF2B5EF4-FFF2-40B4-BE49-F238E27FC236}">
                    <a16:creationId xmlns:a16="http://schemas.microsoft.com/office/drawing/2014/main" id="{A989BFBD-D537-D476-93DF-290D5B7DB311}"/>
                  </a:ext>
                </a:extLst>
              </p:cNvPr>
              <p:cNvSpPr/>
              <p:nvPr/>
            </p:nvSpPr>
            <p:spPr>
              <a:xfrm flipV="1">
                <a:off x="2224668" y="3864396"/>
                <a:ext cx="64958" cy="242882"/>
              </a:xfrm>
              <a:custGeom>
                <a:avLst/>
                <a:gdLst>
                  <a:gd name="connsiteX0" fmla="*/ -5153 w 219647"/>
                  <a:gd name="connsiteY0" fmla="*/ 408372 h 821277"/>
                  <a:gd name="connsiteX1" fmla="*/ -5153 w 219647"/>
                  <a:gd name="connsiteY1" fmla="*/ -2267 h 821277"/>
                  <a:gd name="connsiteX2" fmla="*/ 104671 w 219647"/>
                  <a:gd name="connsiteY2" fmla="*/ -2267 h 821277"/>
                  <a:gd name="connsiteX3" fmla="*/ 214495 w 219647"/>
                  <a:gd name="connsiteY3" fmla="*/ -2267 h 821277"/>
                  <a:gd name="connsiteX4" fmla="*/ 214495 w 219647"/>
                  <a:gd name="connsiteY4" fmla="*/ 408372 h 821277"/>
                  <a:gd name="connsiteX5" fmla="*/ 214495 w 219647"/>
                  <a:gd name="connsiteY5" fmla="*/ 819011 h 821277"/>
                  <a:gd name="connsiteX6" fmla="*/ 104671 w 219647"/>
                  <a:gd name="connsiteY6" fmla="*/ 819011 h 821277"/>
                  <a:gd name="connsiteX7" fmla="*/ -5153 w 219647"/>
                  <a:gd name="connsiteY7" fmla="*/ 819011 h 821277"/>
                  <a:gd name="connsiteX8" fmla="*/ -5153 w 219647"/>
                  <a:gd name="connsiteY8" fmla="*/ 408372 h 8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647" h="821277">
                    <a:moveTo>
                      <a:pt x="-5153" y="408372"/>
                    </a:moveTo>
                    <a:lnTo>
                      <a:pt x="-5153" y="-2267"/>
                    </a:lnTo>
                    <a:lnTo>
                      <a:pt x="104671" y="-2267"/>
                    </a:lnTo>
                    <a:lnTo>
                      <a:pt x="214495" y="-2267"/>
                    </a:lnTo>
                    <a:lnTo>
                      <a:pt x="214495" y="408372"/>
                    </a:lnTo>
                    <a:lnTo>
                      <a:pt x="214495" y="819011"/>
                    </a:lnTo>
                    <a:lnTo>
                      <a:pt x="104671" y="819011"/>
                    </a:lnTo>
                    <a:lnTo>
                      <a:pt x="-5153" y="819011"/>
                    </a:lnTo>
                    <a:lnTo>
                      <a:pt x="-5153" y="408372"/>
                    </a:lnTo>
                    <a:close/>
                  </a:path>
                </a:pathLst>
              </a:custGeom>
              <a:grpFill/>
              <a:ln w="6350" cap="flat">
                <a:noFill/>
                <a:prstDash val="solid"/>
                <a:miter/>
              </a:ln>
            </p:spPr>
            <p:txBody>
              <a:bodyPr rtlCol="0" anchor="ctr"/>
              <a:lstStyle/>
              <a:p>
                <a:endParaRPr lang="en-SA">
                  <a:solidFill>
                    <a:srgbClr val="FF0000"/>
                  </a:solidFill>
                </a:endParaRPr>
              </a:p>
            </p:txBody>
          </p:sp>
          <p:sp>
            <p:nvSpPr>
              <p:cNvPr id="10" name="Freeform 9">
                <a:extLst>
                  <a:ext uri="{FF2B5EF4-FFF2-40B4-BE49-F238E27FC236}">
                    <a16:creationId xmlns:a16="http://schemas.microsoft.com/office/drawing/2014/main" id="{B035EFDF-9B90-779E-A187-F3F2E79A7AAB}"/>
                  </a:ext>
                </a:extLst>
              </p:cNvPr>
              <p:cNvSpPr/>
              <p:nvPr/>
            </p:nvSpPr>
            <p:spPr>
              <a:xfrm flipV="1">
                <a:off x="2223227" y="3766020"/>
                <a:ext cx="67529" cy="66549"/>
              </a:xfrm>
              <a:custGeom>
                <a:avLst/>
                <a:gdLst>
                  <a:gd name="connsiteX0" fmla="*/ 57976 w 228340"/>
                  <a:gd name="connsiteY0" fmla="*/ 212168 h 225029"/>
                  <a:gd name="connsiteX1" fmla="*/ 18821 w 228340"/>
                  <a:gd name="connsiteY1" fmla="*/ 37408 h 225029"/>
                  <a:gd name="connsiteX2" fmla="*/ 195494 w 228340"/>
                  <a:gd name="connsiteY2" fmla="*/ 32633 h 225029"/>
                  <a:gd name="connsiteX3" fmla="*/ 223189 w 228340"/>
                  <a:gd name="connsiteY3" fmla="*/ 109031 h 225029"/>
                  <a:gd name="connsiteX4" fmla="*/ 193584 w 228340"/>
                  <a:gd name="connsiteY4" fmla="*/ 186384 h 225029"/>
                  <a:gd name="connsiteX5" fmla="*/ 57976 w 228340"/>
                  <a:gd name="connsiteY5" fmla="*/ 212168 h 225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340" h="225029">
                    <a:moveTo>
                      <a:pt x="57976" y="212168"/>
                    </a:moveTo>
                    <a:cubicBezTo>
                      <a:pt x="-5054" y="177789"/>
                      <a:pt x="-26063" y="85157"/>
                      <a:pt x="18821" y="37408"/>
                    </a:cubicBezTo>
                    <a:cubicBezTo>
                      <a:pt x="67526" y="-14160"/>
                      <a:pt x="148700" y="-17025"/>
                      <a:pt x="195494" y="32633"/>
                    </a:cubicBezTo>
                    <a:cubicBezTo>
                      <a:pt x="218414" y="56508"/>
                      <a:pt x="223189" y="69877"/>
                      <a:pt x="223189" y="109031"/>
                    </a:cubicBezTo>
                    <a:cubicBezTo>
                      <a:pt x="223189" y="150095"/>
                      <a:pt x="218414" y="161555"/>
                      <a:pt x="193584" y="186384"/>
                    </a:cubicBezTo>
                    <a:cubicBezTo>
                      <a:pt x="160159" y="220763"/>
                      <a:pt x="96175" y="232223"/>
                      <a:pt x="57976" y="212168"/>
                    </a:cubicBezTo>
                    <a:close/>
                  </a:path>
                </a:pathLst>
              </a:custGeom>
              <a:grpFill/>
              <a:ln w="6350" cap="flat">
                <a:noFill/>
                <a:prstDash val="solid"/>
                <a:miter/>
              </a:ln>
            </p:spPr>
            <p:txBody>
              <a:bodyPr rtlCol="0" anchor="ctr"/>
              <a:lstStyle/>
              <a:p>
                <a:endParaRPr lang="en-SA">
                  <a:solidFill>
                    <a:srgbClr val="FF0000"/>
                  </a:solidFill>
                </a:endParaRPr>
              </a:p>
            </p:txBody>
          </p:sp>
          <p:sp>
            <p:nvSpPr>
              <p:cNvPr id="11" name="Freeform 10">
                <a:extLst>
                  <a:ext uri="{FF2B5EF4-FFF2-40B4-BE49-F238E27FC236}">
                    <a16:creationId xmlns:a16="http://schemas.microsoft.com/office/drawing/2014/main" id="{3AAFE0C0-9AB6-EFA8-C280-A181E8E465FF}"/>
                  </a:ext>
                </a:extLst>
              </p:cNvPr>
              <p:cNvSpPr/>
              <p:nvPr/>
            </p:nvSpPr>
            <p:spPr>
              <a:xfrm flipV="1">
                <a:off x="2323517" y="3864396"/>
                <a:ext cx="191553" cy="242882"/>
              </a:xfrm>
              <a:custGeom>
                <a:avLst/>
                <a:gdLst>
                  <a:gd name="connsiteX0" fmla="*/ -5669 w 647714"/>
                  <a:gd name="connsiteY0" fmla="*/ 809461 h 821277"/>
                  <a:gd name="connsiteX1" fmla="*/ 93650 w 647714"/>
                  <a:gd name="connsiteY1" fmla="*/ 438931 h 821277"/>
                  <a:gd name="connsiteX2" fmla="*/ 203473 w 647714"/>
                  <a:gd name="connsiteY2" fmla="*/ 38797 h 821277"/>
                  <a:gd name="connsiteX3" fmla="*/ 214933 w 647714"/>
                  <a:gd name="connsiteY3" fmla="*/ -2267 h 821277"/>
                  <a:gd name="connsiteX4" fmla="*/ 317117 w 647714"/>
                  <a:gd name="connsiteY4" fmla="*/ -2267 h 821277"/>
                  <a:gd name="connsiteX5" fmla="*/ 419301 w 647714"/>
                  <a:gd name="connsiteY5" fmla="*/ -2267 h 821277"/>
                  <a:gd name="connsiteX6" fmla="*/ 528169 w 647714"/>
                  <a:gd name="connsiteY6" fmla="*/ 396912 h 821277"/>
                  <a:gd name="connsiteX7" fmla="*/ 641813 w 647714"/>
                  <a:gd name="connsiteY7" fmla="*/ 807551 h 821277"/>
                  <a:gd name="connsiteX8" fmla="*/ 532944 w 647714"/>
                  <a:gd name="connsiteY8" fmla="*/ 817101 h 821277"/>
                  <a:gd name="connsiteX9" fmla="*/ 420256 w 647714"/>
                  <a:gd name="connsiteY9" fmla="*/ 814236 h 821277"/>
                  <a:gd name="connsiteX10" fmla="*/ 371551 w 647714"/>
                  <a:gd name="connsiteY10" fmla="*/ 568807 h 821277"/>
                  <a:gd name="connsiteX11" fmla="*/ 318072 w 647714"/>
                  <a:gd name="connsiteY11" fmla="*/ 317649 h 821277"/>
                  <a:gd name="connsiteX12" fmla="*/ 277962 w 647714"/>
                  <a:gd name="connsiteY12" fmla="*/ 497184 h 821277"/>
                  <a:gd name="connsiteX13" fmla="*/ 226393 w 647714"/>
                  <a:gd name="connsiteY13" fmla="*/ 750252 h 821277"/>
                  <a:gd name="connsiteX14" fmla="*/ 210158 w 647714"/>
                  <a:gd name="connsiteY14" fmla="*/ 819011 h 821277"/>
                  <a:gd name="connsiteX15" fmla="*/ 102244 w 647714"/>
                  <a:gd name="connsiteY15" fmla="*/ 819011 h 821277"/>
                  <a:gd name="connsiteX16" fmla="*/ -5669 w 647714"/>
                  <a:gd name="connsiteY16" fmla="*/ 809461 h 8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47714" h="821277">
                    <a:moveTo>
                      <a:pt x="-5669" y="809461"/>
                    </a:moveTo>
                    <a:cubicBezTo>
                      <a:pt x="-5669" y="803731"/>
                      <a:pt x="39215" y="637566"/>
                      <a:pt x="93650" y="438931"/>
                    </a:cubicBezTo>
                    <a:cubicBezTo>
                      <a:pt x="148084" y="241251"/>
                      <a:pt x="197743" y="60761"/>
                      <a:pt x="203473" y="38797"/>
                    </a:cubicBezTo>
                    <a:lnTo>
                      <a:pt x="214933" y="-2267"/>
                    </a:lnTo>
                    <a:lnTo>
                      <a:pt x="317117" y="-2267"/>
                    </a:lnTo>
                    <a:lnTo>
                      <a:pt x="419301" y="-2267"/>
                    </a:lnTo>
                    <a:lnTo>
                      <a:pt x="528169" y="396912"/>
                    </a:lnTo>
                    <a:cubicBezTo>
                      <a:pt x="588334" y="615601"/>
                      <a:pt x="638948" y="800866"/>
                      <a:pt x="641813" y="807551"/>
                    </a:cubicBezTo>
                    <a:cubicBezTo>
                      <a:pt x="644678" y="817101"/>
                      <a:pt x="621758" y="819011"/>
                      <a:pt x="532944" y="817101"/>
                    </a:cubicBezTo>
                    <a:lnTo>
                      <a:pt x="420256" y="814236"/>
                    </a:lnTo>
                    <a:lnTo>
                      <a:pt x="371551" y="568807"/>
                    </a:lnTo>
                    <a:cubicBezTo>
                      <a:pt x="344812" y="433201"/>
                      <a:pt x="319982" y="320514"/>
                      <a:pt x="318072" y="317649"/>
                    </a:cubicBezTo>
                    <a:cubicBezTo>
                      <a:pt x="315207" y="315739"/>
                      <a:pt x="297062" y="395957"/>
                      <a:pt x="277962" y="497184"/>
                    </a:cubicBezTo>
                    <a:cubicBezTo>
                      <a:pt x="257908" y="597457"/>
                      <a:pt x="234988" y="712054"/>
                      <a:pt x="226393" y="750252"/>
                    </a:cubicBezTo>
                    <a:lnTo>
                      <a:pt x="210158" y="819011"/>
                    </a:lnTo>
                    <a:lnTo>
                      <a:pt x="102244" y="819011"/>
                    </a:lnTo>
                    <a:cubicBezTo>
                      <a:pt x="35395" y="819011"/>
                      <a:pt x="-5669" y="815191"/>
                      <a:pt x="-5669" y="809461"/>
                    </a:cubicBezTo>
                    <a:close/>
                  </a:path>
                </a:pathLst>
              </a:custGeom>
              <a:grpFill/>
              <a:ln w="6350" cap="flat">
                <a:noFill/>
                <a:prstDash val="solid"/>
                <a:miter/>
              </a:ln>
            </p:spPr>
            <p:txBody>
              <a:bodyPr rtlCol="0" anchor="ctr"/>
              <a:lstStyle/>
              <a:p>
                <a:endParaRPr lang="en-SA">
                  <a:solidFill>
                    <a:srgbClr val="FF0000"/>
                  </a:solidFill>
                </a:endParaRPr>
              </a:p>
            </p:txBody>
          </p:sp>
          <p:sp>
            <p:nvSpPr>
              <p:cNvPr id="12" name="Freeform 11">
                <a:extLst>
                  <a:ext uri="{FF2B5EF4-FFF2-40B4-BE49-F238E27FC236}">
                    <a16:creationId xmlns:a16="http://schemas.microsoft.com/office/drawing/2014/main" id="{CE73B0B4-60C0-3E79-B20C-1F3641BFD493}"/>
                  </a:ext>
                </a:extLst>
              </p:cNvPr>
              <p:cNvSpPr/>
              <p:nvPr/>
            </p:nvSpPr>
            <p:spPr>
              <a:xfrm flipV="1">
                <a:off x="2538160" y="3862276"/>
                <a:ext cx="189790" cy="249828"/>
              </a:xfrm>
              <a:custGeom>
                <a:avLst/>
                <a:gdLst>
                  <a:gd name="connsiteX0" fmla="*/ 208522 w 641752"/>
                  <a:gd name="connsiteY0" fmla="*/ 832469 h 844766"/>
                  <a:gd name="connsiteX1" fmla="*/ -6350 w 641752"/>
                  <a:gd name="connsiteY1" fmla="*/ 412280 h 844766"/>
                  <a:gd name="connsiteX2" fmla="*/ 256271 w 641752"/>
                  <a:gd name="connsiteY2" fmla="*/ 8326 h 844766"/>
                  <a:gd name="connsiteX3" fmla="*/ 585743 w 641752"/>
                  <a:gd name="connsiteY3" fmla="*/ 78994 h 844766"/>
                  <a:gd name="connsiteX4" fmla="*/ 624897 w 641752"/>
                  <a:gd name="connsiteY4" fmla="*/ 114328 h 844766"/>
                  <a:gd name="connsiteX5" fmla="*/ 587652 w 641752"/>
                  <a:gd name="connsiteY5" fmla="*/ 174492 h 844766"/>
                  <a:gd name="connsiteX6" fmla="*/ 520803 w 641752"/>
                  <a:gd name="connsiteY6" fmla="*/ 230835 h 844766"/>
                  <a:gd name="connsiteX7" fmla="*/ 363230 w 641752"/>
                  <a:gd name="connsiteY7" fmla="*/ 176402 h 844766"/>
                  <a:gd name="connsiteX8" fmla="*/ 214252 w 641752"/>
                  <a:gd name="connsiteY8" fmla="*/ 305323 h 844766"/>
                  <a:gd name="connsiteX9" fmla="*/ 206612 w 641752"/>
                  <a:gd name="connsiteY9" fmla="*/ 348297 h 844766"/>
                  <a:gd name="connsiteX10" fmla="*/ 420529 w 641752"/>
                  <a:gd name="connsiteY10" fmla="*/ 348297 h 844766"/>
                  <a:gd name="connsiteX11" fmla="*/ 635402 w 641752"/>
                  <a:gd name="connsiteY11" fmla="*/ 348297 h 844766"/>
                  <a:gd name="connsiteX12" fmla="*/ 630627 w 641752"/>
                  <a:gd name="connsiteY12" fmla="*/ 475308 h 844766"/>
                  <a:gd name="connsiteX13" fmla="*/ 483559 w 641752"/>
                  <a:gd name="connsiteY13" fmla="*/ 812414 h 844766"/>
                  <a:gd name="connsiteX14" fmla="*/ 337445 w 641752"/>
                  <a:gd name="connsiteY14" fmla="*/ 842018 h 844766"/>
                  <a:gd name="connsiteX15" fmla="*/ 208522 w 641752"/>
                  <a:gd name="connsiteY15" fmla="*/ 832469 h 844766"/>
                  <a:gd name="connsiteX16" fmla="*/ 374690 w 641752"/>
                  <a:gd name="connsiteY16" fmla="*/ 659618 h 844766"/>
                  <a:gd name="connsiteX17" fmla="*/ 423394 w 641752"/>
                  <a:gd name="connsiteY17" fmla="*/ 535472 h 844766"/>
                  <a:gd name="connsiteX18" fmla="*/ 423394 w 641752"/>
                  <a:gd name="connsiteY18" fmla="*/ 501093 h 844766"/>
                  <a:gd name="connsiteX19" fmla="*/ 318346 w 641752"/>
                  <a:gd name="connsiteY19" fmla="*/ 501093 h 844766"/>
                  <a:gd name="connsiteX20" fmla="*/ 213297 w 641752"/>
                  <a:gd name="connsiteY20" fmla="*/ 501093 h 844766"/>
                  <a:gd name="connsiteX21" fmla="*/ 213297 w 641752"/>
                  <a:gd name="connsiteY21" fmla="*/ 537382 h 844766"/>
                  <a:gd name="connsiteX22" fmla="*/ 267731 w 641752"/>
                  <a:gd name="connsiteY22" fmla="*/ 662483 h 844766"/>
                  <a:gd name="connsiteX23" fmla="*/ 374690 w 641752"/>
                  <a:gd name="connsiteY23" fmla="*/ 659618 h 844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41752" h="844766">
                    <a:moveTo>
                      <a:pt x="208522" y="832469"/>
                    </a:moveTo>
                    <a:cubicBezTo>
                      <a:pt x="59544" y="771350"/>
                      <a:pt x="-6350" y="643384"/>
                      <a:pt x="-6350" y="412280"/>
                    </a:cubicBezTo>
                    <a:cubicBezTo>
                      <a:pt x="-6350" y="177357"/>
                      <a:pt x="75779" y="51300"/>
                      <a:pt x="256271" y="8326"/>
                    </a:cubicBezTo>
                    <a:cubicBezTo>
                      <a:pt x="375645" y="-19368"/>
                      <a:pt x="507433" y="8326"/>
                      <a:pt x="585743" y="78994"/>
                    </a:cubicBezTo>
                    <a:lnTo>
                      <a:pt x="624897" y="114328"/>
                    </a:lnTo>
                    <a:lnTo>
                      <a:pt x="587652" y="174492"/>
                    </a:lnTo>
                    <a:cubicBezTo>
                      <a:pt x="539903" y="249935"/>
                      <a:pt x="541813" y="248980"/>
                      <a:pt x="520803" y="230835"/>
                    </a:cubicBezTo>
                    <a:cubicBezTo>
                      <a:pt x="487379" y="200276"/>
                      <a:pt x="419574" y="176402"/>
                      <a:pt x="363230" y="176402"/>
                    </a:cubicBezTo>
                    <a:cubicBezTo>
                      <a:pt x="270596" y="176402"/>
                      <a:pt x="232397" y="209826"/>
                      <a:pt x="214252" y="305323"/>
                    </a:cubicBezTo>
                    <a:lnTo>
                      <a:pt x="206612" y="348297"/>
                    </a:lnTo>
                    <a:lnTo>
                      <a:pt x="420529" y="348297"/>
                    </a:lnTo>
                    <a:lnTo>
                      <a:pt x="635402" y="348297"/>
                    </a:lnTo>
                    <a:lnTo>
                      <a:pt x="630627" y="475308"/>
                    </a:lnTo>
                    <a:cubicBezTo>
                      <a:pt x="623942" y="658663"/>
                      <a:pt x="582878" y="755116"/>
                      <a:pt x="483559" y="812414"/>
                    </a:cubicBezTo>
                    <a:cubicBezTo>
                      <a:pt x="442494" y="837244"/>
                      <a:pt x="428169" y="840109"/>
                      <a:pt x="337445" y="842018"/>
                    </a:cubicBezTo>
                    <a:cubicBezTo>
                      <a:pt x="274416" y="843928"/>
                      <a:pt x="226667" y="840109"/>
                      <a:pt x="208522" y="832469"/>
                    </a:cubicBezTo>
                    <a:close/>
                    <a:moveTo>
                      <a:pt x="374690" y="659618"/>
                    </a:moveTo>
                    <a:cubicBezTo>
                      <a:pt x="403340" y="644339"/>
                      <a:pt x="423394" y="594680"/>
                      <a:pt x="423394" y="535472"/>
                    </a:cubicBezTo>
                    <a:lnTo>
                      <a:pt x="423394" y="501093"/>
                    </a:lnTo>
                    <a:lnTo>
                      <a:pt x="318346" y="501093"/>
                    </a:lnTo>
                    <a:lnTo>
                      <a:pt x="213297" y="501093"/>
                    </a:lnTo>
                    <a:lnTo>
                      <a:pt x="213297" y="537382"/>
                    </a:lnTo>
                    <a:cubicBezTo>
                      <a:pt x="213297" y="580356"/>
                      <a:pt x="242902" y="648159"/>
                      <a:pt x="267731" y="662483"/>
                    </a:cubicBezTo>
                    <a:cubicBezTo>
                      <a:pt x="292561" y="676808"/>
                      <a:pt x="343175" y="674898"/>
                      <a:pt x="374690" y="659618"/>
                    </a:cubicBezTo>
                    <a:close/>
                  </a:path>
                </a:pathLst>
              </a:custGeom>
              <a:grpFill/>
              <a:ln w="6350" cap="flat">
                <a:noFill/>
                <a:prstDash val="solid"/>
                <a:miter/>
              </a:ln>
            </p:spPr>
            <p:txBody>
              <a:bodyPr rtlCol="0" anchor="ctr"/>
              <a:lstStyle/>
              <a:p>
                <a:endParaRPr lang="en-SA">
                  <a:solidFill>
                    <a:srgbClr val="FF0000"/>
                  </a:solidFill>
                </a:endParaRPr>
              </a:p>
            </p:txBody>
          </p:sp>
        </p:grpSp>
      </p:grpSp>
    </p:spTree>
    <p:extLst>
      <p:ext uri="{BB962C8B-B14F-4D97-AF65-F5344CB8AC3E}">
        <p14:creationId xmlns:p14="http://schemas.microsoft.com/office/powerpoint/2010/main" val="8370336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LAYOUT-14">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9144000" y="0"/>
            <a:ext cx="9144000" cy="10287000"/>
          </a:xfrm>
          <a:prstGeom prst="rect">
            <a:avLst/>
          </a:prstGeom>
          <a:solidFill>
            <a:schemeClr val="bg2">
              <a:lumMod val="75000"/>
            </a:schemeClr>
          </a:solidFill>
        </p:spPr>
        <p:txBody>
          <a:bodyPr/>
          <a:lstStyle/>
          <a:p>
            <a:endParaRPr lang="uk-UA"/>
          </a:p>
        </p:txBody>
      </p:sp>
      <p:sp>
        <p:nvSpPr>
          <p:cNvPr id="5" name="Title 7">
            <a:extLst>
              <a:ext uri="{FF2B5EF4-FFF2-40B4-BE49-F238E27FC236}">
                <a16:creationId xmlns:a16="http://schemas.microsoft.com/office/drawing/2014/main" id="{816EA834-0493-8C89-4E7E-871469E8AAAD}"/>
              </a:ext>
            </a:extLst>
          </p:cNvPr>
          <p:cNvSpPr>
            <a:spLocks noGrp="1"/>
          </p:cNvSpPr>
          <p:nvPr>
            <p:ph type="title" hasCustomPrompt="1"/>
          </p:nvPr>
        </p:nvSpPr>
        <p:spPr>
          <a:xfrm>
            <a:off x="876303" y="497115"/>
            <a:ext cx="16040097" cy="1200329"/>
          </a:xfrm>
          <a:prstGeom prst="rect">
            <a:avLst/>
          </a:prstGeom>
          <a:noFill/>
        </p:spPr>
        <p:txBody>
          <a:bodyPr wrap="square" rtlCol="0" anchor="t">
            <a:spAutoFit/>
          </a:bodyPr>
          <a:lstStyle>
            <a:lvl1pPr>
              <a:lnSpc>
                <a:spcPct val="100000"/>
              </a:lnSpc>
              <a:defRPr lang="uk-UA" sz="7200" b="1">
                <a:latin typeface="+mj-lt"/>
                <a:ea typeface="Roboto Condensed" panose="02000000000000000000" pitchFamily="2" charset="0"/>
                <a:cs typeface="+mn-cs"/>
              </a:defRPr>
            </a:lvl1pPr>
          </a:lstStyle>
          <a:p>
            <a:pPr marL="0" lvl="0"/>
            <a:r>
              <a:rPr lang="en-US" dirty="0"/>
              <a:t>Master Title Style</a:t>
            </a:r>
            <a:endParaRPr lang="uk-UA" dirty="0"/>
          </a:p>
        </p:txBody>
      </p:sp>
      <p:cxnSp>
        <p:nvCxnSpPr>
          <p:cNvPr id="8" name="Straight Connector 7">
            <a:extLst>
              <a:ext uri="{FF2B5EF4-FFF2-40B4-BE49-F238E27FC236}">
                <a16:creationId xmlns:a16="http://schemas.microsoft.com/office/drawing/2014/main" id="{C17E1F23-1099-9A55-E8B9-1A2461C3DC4D}"/>
              </a:ext>
            </a:extLst>
          </p:cNvPr>
          <p:cNvCxnSpPr/>
          <p:nvPr userDrawn="1"/>
        </p:nvCxnSpPr>
        <p:spPr>
          <a:xfrm>
            <a:off x="704850" y="685800"/>
            <a:ext cx="0" cy="822960"/>
          </a:xfrm>
          <a:prstGeom prst="line">
            <a:avLst/>
          </a:prstGeom>
          <a:ln w="381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4950923"/>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LAYOUT-15">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0" y="0"/>
            <a:ext cx="9144000" cy="10287000"/>
          </a:xfrm>
          <a:prstGeom prst="rect">
            <a:avLst/>
          </a:prstGeom>
          <a:solidFill>
            <a:schemeClr val="bg2">
              <a:lumMod val="75000"/>
            </a:schemeClr>
          </a:solidFill>
        </p:spPr>
        <p:txBody>
          <a:bodyPr/>
          <a:lstStyle/>
          <a:p>
            <a:endParaRPr lang="uk-UA"/>
          </a:p>
        </p:txBody>
      </p:sp>
      <p:sp>
        <p:nvSpPr>
          <p:cNvPr id="6" name="Title 7">
            <a:extLst>
              <a:ext uri="{FF2B5EF4-FFF2-40B4-BE49-F238E27FC236}">
                <a16:creationId xmlns:a16="http://schemas.microsoft.com/office/drawing/2014/main" id="{62B4CFA3-4BFA-F14B-2666-FC8BD35FA192}"/>
              </a:ext>
            </a:extLst>
          </p:cNvPr>
          <p:cNvSpPr>
            <a:spLocks noGrp="1"/>
          </p:cNvSpPr>
          <p:nvPr>
            <p:ph type="title" hasCustomPrompt="1"/>
          </p:nvPr>
        </p:nvSpPr>
        <p:spPr>
          <a:xfrm>
            <a:off x="10021824" y="497115"/>
            <a:ext cx="7351776" cy="1200329"/>
          </a:xfrm>
          <a:prstGeom prst="rect">
            <a:avLst/>
          </a:prstGeom>
          <a:noFill/>
        </p:spPr>
        <p:txBody>
          <a:bodyPr wrap="square" rtlCol="0" anchor="t">
            <a:spAutoFit/>
          </a:bodyPr>
          <a:lstStyle>
            <a:lvl1pPr>
              <a:lnSpc>
                <a:spcPct val="100000"/>
              </a:lnSpc>
              <a:defRPr lang="uk-UA" sz="7200" b="1">
                <a:latin typeface="+mj-lt"/>
                <a:ea typeface="Roboto Condensed" panose="02000000000000000000" pitchFamily="2" charset="0"/>
                <a:cs typeface="+mn-cs"/>
              </a:defRPr>
            </a:lvl1pPr>
          </a:lstStyle>
          <a:p>
            <a:pPr marL="0" lvl="0"/>
            <a:r>
              <a:rPr lang="en-US" dirty="0"/>
              <a:t>Title Style</a:t>
            </a:r>
            <a:endParaRPr lang="uk-UA" dirty="0"/>
          </a:p>
        </p:txBody>
      </p:sp>
      <p:cxnSp>
        <p:nvCxnSpPr>
          <p:cNvPr id="7" name="Straight Connector 6">
            <a:extLst>
              <a:ext uri="{FF2B5EF4-FFF2-40B4-BE49-F238E27FC236}">
                <a16:creationId xmlns:a16="http://schemas.microsoft.com/office/drawing/2014/main" id="{5F4D12A5-E80A-85B1-79A0-83906429CDF8}"/>
              </a:ext>
            </a:extLst>
          </p:cNvPr>
          <p:cNvCxnSpPr/>
          <p:nvPr userDrawn="1"/>
        </p:nvCxnSpPr>
        <p:spPr>
          <a:xfrm>
            <a:off x="9850372" y="685800"/>
            <a:ext cx="0" cy="822960"/>
          </a:xfrm>
          <a:prstGeom prst="line">
            <a:avLst/>
          </a:prstGeom>
          <a:ln w="381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9693045"/>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LAYOUT-21">
    <p:spTree>
      <p:nvGrpSpPr>
        <p:cNvPr id="1" name=""/>
        <p:cNvGrpSpPr/>
        <p:nvPr/>
      </p:nvGrpSpPr>
      <p:grpSpPr>
        <a:xfrm>
          <a:off x="0" y="0"/>
          <a:ext cx="0" cy="0"/>
          <a:chOff x="0" y="0"/>
          <a:chExt cx="0" cy="0"/>
        </a:xfrm>
      </p:grpSpPr>
      <p:sp>
        <p:nvSpPr>
          <p:cNvPr id="11" name="Picture Placeholder 5"/>
          <p:cNvSpPr>
            <a:spLocks noGrp="1"/>
          </p:cNvSpPr>
          <p:nvPr>
            <p:ph type="pic" sz="quarter" idx="11"/>
          </p:nvPr>
        </p:nvSpPr>
        <p:spPr>
          <a:xfrm>
            <a:off x="7315200" y="1636776"/>
            <a:ext cx="3657600" cy="3657600"/>
          </a:xfrm>
          <a:prstGeom prst="roundRect">
            <a:avLst>
              <a:gd name="adj" fmla="val 25521"/>
            </a:avLst>
          </a:prstGeom>
          <a:solidFill>
            <a:schemeClr val="bg2">
              <a:lumMod val="75000"/>
            </a:schemeClr>
          </a:solidFill>
          <a:ln w="38100">
            <a:noFill/>
          </a:ln>
          <a:effectLst>
            <a:outerShdw blurRad="635000" dist="762000" dir="5400000" sx="85000" sy="85000" algn="t" rotWithShape="0">
              <a:prstClr val="black">
                <a:alpha val="30000"/>
              </a:prstClr>
            </a:outerShdw>
          </a:effectLst>
        </p:spPr>
        <p:txBody>
          <a:bodyPr/>
          <a:lstStyle>
            <a:lvl1pPr>
              <a:defRPr sz="1800"/>
            </a:lvl1pPr>
          </a:lstStyle>
          <a:p>
            <a:endParaRPr lang="uk-UA" dirty="0"/>
          </a:p>
        </p:txBody>
      </p:sp>
    </p:spTree>
    <p:extLst>
      <p:ext uri="{BB962C8B-B14F-4D97-AF65-F5344CB8AC3E}">
        <p14:creationId xmlns:p14="http://schemas.microsoft.com/office/powerpoint/2010/main" val="499341204"/>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IMAGE-LAYOUT-23">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905000" y="3200400"/>
            <a:ext cx="3886200" cy="3886200"/>
          </a:xfrm>
          <a:prstGeom prst="roundRect">
            <a:avLst>
              <a:gd name="adj" fmla="val 23530"/>
            </a:avLst>
          </a:prstGeom>
          <a:solidFill>
            <a:schemeClr val="bg2">
              <a:lumMod val="75000"/>
            </a:schemeClr>
          </a:solidFill>
          <a:ln w="38100">
            <a:noFill/>
          </a:ln>
          <a:effectLst>
            <a:outerShdw blurRad="635000" dist="762000" dir="5400000" sx="85000" sy="85000" algn="t" rotWithShape="0">
              <a:prstClr val="black">
                <a:alpha val="30000"/>
              </a:prstClr>
            </a:outerShdw>
          </a:effectLst>
        </p:spPr>
        <p:txBody>
          <a:bodyPr/>
          <a:lstStyle>
            <a:lvl1pPr>
              <a:defRPr lang="uk-UA" sz="1800"/>
            </a:lvl1pPr>
          </a:lstStyle>
          <a:p>
            <a:pPr lvl="0"/>
            <a:endParaRPr lang="uk-UA"/>
          </a:p>
        </p:txBody>
      </p:sp>
    </p:spTree>
    <p:extLst>
      <p:ext uri="{BB962C8B-B14F-4D97-AF65-F5344CB8AC3E}">
        <p14:creationId xmlns:p14="http://schemas.microsoft.com/office/powerpoint/2010/main" val="3207279564"/>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LAYOUT-39">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6E453FF6-0C1C-4904-9DA6-37C297942BFF}"/>
              </a:ext>
            </a:extLst>
          </p:cNvPr>
          <p:cNvSpPr>
            <a:spLocks noGrp="1"/>
          </p:cNvSpPr>
          <p:nvPr>
            <p:ph type="title"/>
          </p:nvPr>
        </p:nvSpPr>
        <p:spPr>
          <a:xfrm>
            <a:off x="914400" y="5303520"/>
            <a:ext cx="13716000" cy="2506980"/>
          </a:xfrm>
          <a:prstGeom prst="rect">
            <a:avLst/>
          </a:prstGeom>
        </p:spPr>
        <p:txBody>
          <a:bodyPr/>
          <a:lstStyle>
            <a:lvl1pPr>
              <a:lnSpc>
                <a:spcPct val="100000"/>
              </a:lnSpc>
              <a:defRPr sz="8000" b="1"/>
            </a:lvl1pPr>
          </a:lstStyle>
          <a:p>
            <a:r>
              <a:rPr lang="en-US" dirty="0"/>
              <a:t>Click to edit Master title style</a:t>
            </a:r>
          </a:p>
        </p:txBody>
      </p:sp>
    </p:spTree>
    <p:extLst>
      <p:ext uri="{BB962C8B-B14F-4D97-AF65-F5344CB8AC3E}">
        <p14:creationId xmlns:p14="http://schemas.microsoft.com/office/powerpoint/2010/main" val="3272950320"/>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IMAGE-LAYOUT-45">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9144000" y="0"/>
            <a:ext cx="9144000" cy="10287000"/>
          </a:xfrm>
          <a:prstGeom prst="rect">
            <a:avLst/>
          </a:prstGeom>
          <a:solidFill>
            <a:schemeClr val="bg2">
              <a:lumMod val="75000"/>
            </a:schemeClr>
          </a:solidFill>
          <a:ln w="63500">
            <a:noFill/>
          </a:ln>
          <a:effectLst/>
        </p:spPr>
        <p:txBody>
          <a:bodyPr/>
          <a:lstStyle>
            <a:lvl1pPr>
              <a:defRPr lang="en-US" sz="2000"/>
            </a:lvl1pPr>
          </a:lstStyle>
          <a:p>
            <a:pPr lvl="0"/>
            <a:endParaRPr lang="en-US"/>
          </a:p>
        </p:txBody>
      </p:sp>
      <p:sp>
        <p:nvSpPr>
          <p:cNvPr id="6" name="Title 2">
            <a:extLst>
              <a:ext uri="{FF2B5EF4-FFF2-40B4-BE49-F238E27FC236}">
                <a16:creationId xmlns:a16="http://schemas.microsoft.com/office/drawing/2014/main" id="{9FB322FF-9961-474F-93CD-51026FA4D736}"/>
              </a:ext>
            </a:extLst>
          </p:cNvPr>
          <p:cNvSpPr>
            <a:spLocks noGrp="1"/>
          </p:cNvSpPr>
          <p:nvPr>
            <p:ph type="title"/>
          </p:nvPr>
        </p:nvSpPr>
        <p:spPr>
          <a:xfrm>
            <a:off x="914400" y="2194560"/>
            <a:ext cx="7315200" cy="3558540"/>
          </a:xfrm>
          <a:prstGeom prst="rect">
            <a:avLst/>
          </a:prstGeom>
        </p:spPr>
        <p:txBody>
          <a:bodyPr/>
          <a:lstStyle>
            <a:lvl1pPr>
              <a:lnSpc>
                <a:spcPct val="100000"/>
              </a:lnSpc>
              <a:defRPr sz="6600" b="1"/>
            </a:lvl1pPr>
          </a:lstStyle>
          <a:p>
            <a:r>
              <a:rPr lang="en-US" dirty="0"/>
              <a:t>Click to edit Master title style</a:t>
            </a:r>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914400" y="914400"/>
            <a:ext cx="7315200" cy="400110"/>
          </a:xfrm>
          <a:prstGeom prst="rect">
            <a:avLst/>
          </a:prstGeom>
        </p:spPr>
        <p:txBody>
          <a:bodyPr/>
          <a:lstStyle>
            <a:lvl1pPr marL="0" indent="0">
              <a:lnSpc>
                <a:spcPct val="100000"/>
              </a:lnSpc>
              <a:spcBef>
                <a:spcPts val="0"/>
              </a:spcBef>
              <a:buNone/>
              <a:defRPr sz="2000">
                <a:solidFill>
                  <a:schemeClr val="tx2"/>
                </a:solidFill>
                <a:latin typeface="+mn-lt"/>
              </a:defRPr>
            </a:lvl1pPr>
          </a:lstStyle>
          <a:p>
            <a:pPr lvl="0"/>
            <a:r>
              <a:rPr lang="en-US" dirty="0"/>
              <a:t>ADD YOUR OVERLINE</a:t>
            </a:r>
          </a:p>
        </p:txBody>
      </p:sp>
      <p:sp>
        <p:nvSpPr>
          <p:cNvPr id="5" name="Text Placeholder 3">
            <a:extLst>
              <a:ext uri="{FF2B5EF4-FFF2-40B4-BE49-F238E27FC236}">
                <a16:creationId xmlns:a16="http://schemas.microsoft.com/office/drawing/2014/main" id="{6929A7AF-FB3C-4A7D-F9D7-9EA56059312D}"/>
              </a:ext>
            </a:extLst>
          </p:cNvPr>
          <p:cNvSpPr>
            <a:spLocks noGrp="1"/>
          </p:cNvSpPr>
          <p:nvPr>
            <p:ph type="body" sz="quarter" idx="12" hasCustomPrompt="1"/>
          </p:nvPr>
        </p:nvSpPr>
        <p:spPr>
          <a:xfrm>
            <a:off x="914400" y="8972490"/>
            <a:ext cx="7315200" cy="400110"/>
          </a:xfrm>
          <a:prstGeom prst="rect">
            <a:avLst/>
          </a:prstGeom>
        </p:spPr>
        <p:txBody>
          <a:bodyPr/>
          <a:lstStyle>
            <a:lvl1pPr marL="0" indent="0">
              <a:lnSpc>
                <a:spcPct val="100000"/>
              </a:lnSpc>
              <a:spcBef>
                <a:spcPts val="0"/>
              </a:spcBef>
              <a:buNone/>
              <a:defRPr sz="2000">
                <a:solidFill>
                  <a:schemeClr val="tx2"/>
                </a:solidFill>
                <a:latin typeface="+mn-lt"/>
              </a:defRPr>
            </a:lvl1pPr>
          </a:lstStyle>
          <a:p>
            <a:pPr lvl="0"/>
            <a:r>
              <a:rPr lang="en-US" dirty="0"/>
              <a:t>ADD YOUR TEXT</a:t>
            </a:r>
          </a:p>
        </p:txBody>
      </p:sp>
    </p:spTree>
    <p:extLst>
      <p:ext uri="{BB962C8B-B14F-4D97-AF65-F5344CB8AC3E}">
        <p14:creationId xmlns:p14="http://schemas.microsoft.com/office/powerpoint/2010/main" val="736261645"/>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IMAGE-LAYOUT-52">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9144000" y="914400"/>
            <a:ext cx="8229600" cy="8458200"/>
          </a:xfrm>
          <a:prstGeom prst="roundRect">
            <a:avLst>
              <a:gd name="adj" fmla="val 13426"/>
            </a:avLst>
          </a:prstGeom>
          <a:solidFill>
            <a:schemeClr val="bg2">
              <a:lumMod val="75000"/>
            </a:schemeClr>
          </a:solidFill>
          <a:ln w="63500">
            <a:noFill/>
          </a:ln>
          <a:effectLst>
            <a:outerShdw blurRad="635000" dist="1397000" dir="5400000" sx="85000" sy="85000" algn="t" rotWithShape="0">
              <a:prstClr val="black">
                <a:alpha val="30000"/>
              </a:prstClr>
            </a:outerShdw>
          </a:effectLst>
        </p:spPr>
        <p:txBody>
          <a:bodyPr/>
          <a:lstStyle>
            <a:lvl1pPr>
              <a:defRPr lang="en-US" sz="2000"/>
            </a:lvl1pPr>
          </a:lstStyle>
          <a:p>
            <a:pPr lvl="0"/>
            <a:endParaRPr lang="en-US"/>
          </a:p>
        </p:txBody>
      </p:sp>
      <p:sp>
        <p:nvSpPr>
          <p:cNvPr id="6" name="Title 2">
            <a:extLst>
              <a:ext uri="{FF2B5EF4-FFF2-40B4-BE49-F238E27FC236}">
                <a16:creationId xmlns:a16="http://schemas.microsoft.com/office/drawing/2014/main" id="{8A1A493F-56F4-F639-CCAA-32A750E3F255}"/>
              </a:ext>
            </a:extLst>
          </p:cNvPr>
          <p:cNvSpPr>
            <a:spLocks noGrp="1"/>
          </p:cNvSpPr>
          <p:nvPr>
            <p:ph type="title"/>
          </p:nvPr>
        </p:nvSpPr>
        <p:spPr>
          <a:xfrm>
            <a:off x="914400" y="2194560"/>
            <a:ext cx="7315200" cy="3558540"/>
          </a:xfrm>
          <a:prstGeom prst="rect">
            <a:avLst/>
          </a:prstGeom>
        </p:spPr>
        <p:txBody>
          <a:bodyPr/>
          <a:lstStyle>
            <a:lvl1pPr>
              <a:lnSpc>
                <a:spcPct val="100000"/>
              </a:lnSpc>
              <a:defRPr sz="6600" b="1"/>
            </a:lvl1pPr>
          </a:lstStyle>
          <a:p>
            <a:r>
              <a:rPr lang="en-US" dirty="0"/>
              <a:t>Click to edit Master title style</a:t>
            </a:r>
          </a:p>
        </p:txBody>
      </p:sp>
      <p:sp>
        <p:nvSpPr>
          <p:cNvPr id="10" name="Text Placeholder 3">
            <a:extLst>
              <a:ext uri="{FF2B5EF4-FFF2-40B4-BE49-F238E27FC236}">
                <a16:creationId xmlns:a16="http://schemas.microsoft.com/office/drawing/2014/main" id="{A56F8EC8-3094-2327-8CDA-105B01452A60}"/>
              </a:ext>
            </a:extLst>
          </p:cNvPr>
          <p:cNvSpPr>
            <a:spLocks noGrp="1"/>
          </p:cNvSpPr>
          <p:nvPr>
            <p:ph type="body" sz="quarter" idx="11" hasCustomPrompt="1"/>
          </p:nvPr>
        </p:nvSpPr>
        <p:spPr>
          <a:xfrm>
            <a:off x="914400" y="914400"/>
            <a:ext cx="7315200" cy="400110"/>
          </a:xfrm>
          <a:prstGeom prst="rect">
            <a:avLst/>
          </a:prstGeom>
        </p:spPr>
        <p:txBody>
          <a:bodyPr/>
          <a:lstStyle>
            <a:lvl1pPr marL="0" indent="0">
              <a:lnSpc>
                <a:spcPct val="100000"/>
              </a:lnSpc>
              <a:spcBef>
                <a:spcPts val="0"/>
              </a:spcBef>
              <a:buNone/>
              <a:defRPr sz="2000">
                <a:solidFill>
                  <a:schemeClr val="tx2"/>
                </a:solidFill>
                <a:latin typeface="+mn-lt"/>
              </a:defRPr>
            </a:lvl1pPr>
          </a:lstStyle>
          <a:p>
            <a:pPr lvl="0"/>
            <a:r>
              <a:rPr lang="en-US" dirty="0"/>
              <a:t>ADD YOUR OVERLINE</a:t>
            </a:r>
          </a:p>
        </p:txBody>
      </p:sp>
      <p:sp>
        <p:nvSpPr>
          <p:cNvPr id="11" name="Text Placeholder 3">
            <a:extLst>
              <a:ext uri="{FF2B5EF4-FFF2-40B4-BE49-F238E27FC236}">
                <a16:creationId xmlns:a16="http://schemas.microsoft.com/office/drawing/2014/main" id="{C824FAC3-72BD-3B17-0768-48F70B88DAB2}"/>
              </a:ext>
            </a:extLst>
          </p:cNvPr>
          <p:cNvSpPr>
            <a:spLocks noGrp="1"/>
          </p:cNvSpPr>
          <p:nvPr>
            <p:ph type="body" sz="quarter" idx="12" hasCustomPrompt="1"/>
          </p:nvPr>
        </p:nvSpPr>
        <p:spPr>
          <a:xfrm>
            <a:off x="914400" y="8972490"/>
            <a:ext cx="7315200" cy="400110"/>
          </a:xfrm>
          <a:prstGeom prst="rect">
            <a:avLst/>
          </a:prstGeom>
        </p:spPr>
        <p:txBody>
          <a:bodyPr/>
          <a:lstStyle>
            <a:lvl1pPr marL="0" indent="0">
              <a:lnSpc>
                <a:spcPct val="100000"/>
              </a:lnSpc>
              <a:spcBef>
                <a:spcPts val="0"/>
              </a:spcBef>
              <a:buNone/>
              <a:defRPr sz="2000">
                <a:solidFill>
                  <a:schemeClr val="tx2"/>
                </a:solidFill>
                <a:latin typeface="+mn-lt"/>
              </a:defRPr>
            </a:lvl1pPr>
          </a:lstStyle>
          <a:p>
            <a:pPr lvl="0"/>
            <a:r>
              <a:rPr lang="en-US" dirty="0"/>
              <a:t>ADD YOUR TEXT</a:t>
            </a:r>
          </a:p>
        </p:txBody>
      </p:sp>
    </p:spTree>
    <p:extLst>
      <p:ext uri="{BB962C8B-B14F-4D97-AF65-F5344CB8AC3E}">
        <p14:creationId xmlns:p14="http://schemas.microsoft.com/office/powerpoint/2010/main" val="2118619119"/>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SMART">
    <p:bg>
      <p:bgPr>
        <a:solidFill>
          <a:srgbClr val="7030A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D9CC35-E1B2-033D-FF24-FBB2AAAAABC5}"/>
              </a:ext>
            </a:extLst>
          </p:cNvPr>
          <p:cNvSpPr txBox="1"/>
          <p:nvPr userDrawn="1"/>
        </p:nvSpPr>
        <p:spPr>
          <a:xfrm flipH="1">
            <a:off x="3124201" y="4420225"/>
            <a:ext cx="12039598" cy="1446550"/>
          </a:xfrm>
          <a:prstGeom prst="rect">
            <a:avLst/>
          </a:prstGeom>
          <a:noFill/>
        </p:spPr>
        <p:txBody>
          <a:bodyPr wrap="square" rtlCol="0">
            <a:spAutoFit/>
          </a:bodyPr>
          <a:lstStyle/>
          <a:p>
            <a:pPr algn="ctr"/>
            <a:r>
              <a:rPr lang="en-US" sz="8800" b="1" dirty="0">
                <a:solidFill>
                  <a:schemeClr val="bg1"/>
                </a:solidFill>
                <a:latin typeface="+mj-lt"/>
              </a:rPr>
              <a:t>SMART Goals  Layouts</a:t>
            </a:r>
          </a:p>
        </p:txBody>
      </p:sp>
    </p:spTree>
    <p:extLst>
      <p:ext uri="{BB962C8B-B14F-4D97-AF65-F5344CB8AC3E}">
        <p14:creationId xmlns:p14="http://schemas.microsoft.com/office/powerpoint/2010/main" val="20543827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IMAGE-LAYOUT-29">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4572001" y="0"/>
            <a:ext cx="9143999" cy="10287000"/>
          </a:xfrm>
          <a:prstGeom prst="parallelogram">
            <a:avLst/>
          </a:prstGeom>
          <a:solidFill>
            <a:schemeClr val="bg2">
              <a:lumMod val="75000"/>
            </a:schemeClr>
          </a:solidFill>
        </p:spPr>
        <p:txBody>
          <a:bodyPr/>
          <a:lstStyle>
            <a:lvl1pPr>
              <a:defRPr lang="uk-UA" sz="2000" dirty="0"/>
            </a:lvl1pPr>
          </a:lstStyle>
          <a:p>
            <a:pPr lvl="0"/>
            <a:endParaRPr lang="uk-UA" dirty="0"/>
          </a:p>
        </p:txBody>
      </p:sp>
    </p:spTree>
    <p:extLst>
      <p:ext uri="{BB962C8B-B14F-4D97-AF65-F5344CB8AC3E}">
        <p14:creationId xmlns:p14="http://schemas.microsoft.com/office/powerpoint/2010/main" val="195442105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reaker-02">
    <p:bg>
      <p:bgPr>
        <a:gradFill>
          <a:gsLst>
            <a:gs pos="0">
              <a:schemeClr val="accent6"/>
            </a:gs>
            <a:gs pos="100000">
              <a:schemeClr val="accent1"/>
            </a:gs>
          </a:gsLst>
          <a:lin ang="18600000" scaled="0"/>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C9909-7F69-4488-B2DE-12E236D2CDB5}"/>
              </a:ext>
            </a:extLst>
          </p:cNvPr>
          <p:cNvSpPr>
            <a:spLocks noGrp="1"/>
          </p:cNvSpPr>
          <p:nvPr>
            <p:ph type="title" hasCustomPrompt="1"/>
          </p:nvPr>
        </p:nvSpPr>
        <p:spPr>
          <a:xfrm>
            <a:off x="2286000" y="3924301"/>
            <a:ext cx="13716000" cy="2438400"/>
          </a:xfrm>
          <a:prstGeom prst="rect">
            <a:avLst/>
          </a:prstGeom>
        </p:spPr>
        <p:txBody>
          <a:bodyPr anchor="ctr"/>
          <a:lstStyle>
            <a:lvl1pPr algn="ctr">
              <a:lnSpc>
                <a:spcPct val="100000"/>
              </a:lnSpc>
              <a:defRPr sz="9600" b="1">
                <a:solidFill>
                  <a:schemeClr val="bg1"/>
                </a:solidFill>
              </a:defRPr>
            </a:lvl1pPr>
          </a:lstStyle>
          <a:p>
            <a:r>
              <a:rPr lang="en-US" dirty="0"/>
              <a:t>Title style</a:t>
            </a:r>
          </a:p>
        </p:txBody>
      </p:sp>
    </p:spTree>
    <p:extLst>
      <p:ext uri="{BB962C8B-B14F-4D97-AF65-F5344CB8AC3E}">
        <p14:creationId xmlns:p14="http://schemas.microsoft.com/office/powerpoint/2010/main" val="305390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EFAULT">
    <p:bg>
      <p:bgPr>
        <a:solidFill>
          <a:srgbClr val="7030A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D9CC35-E1B2-033D-FF24-FBB2AAAAABC5}"/>
              </a:ext>
            </a:extLst>
          </p:cNvPr>
          <p:cNvSpPr txBox="1"/>
          <p:nvPr userDrawn="1"/>
        </p:nvSpPr>
        <p:spPr>
          <a:xfrm flipH="1">
            <a:off x="3124201" y="4420225"/>
            <a:ext cx="12039598" cy="1446550"/>
          </a:xfrm>
          <a:prstGeom prst="rect">
            <a:avLst/>
          </a:prstGeom>
          <a:noFill/>
        </p:spPr>
        <p:txBody>
          <a:bodyPr wrap="square" rtlCol="0">
            <a:spAutoFit/>
          </a:bodyPr>
          <a:lstStyle/>
          <a:p>
            <a:pPr algn="ctr"/>
            <a:r>
              <a:rPr lang="en-US" sz="8800" b="1" dirty="0">
                <a:solidFill>
                  <a:schemeClr val="bg1"/>
                </a:solidFill>
                <a:latin typeface="+mj-lt"/>
              </a:rPr>
              <a:t>Default Layouts</a:t>
            </a:r>
          </a:p>
        </p:txBody>
      </p:sp>
    </p:spTree>
    <p:extLst>
      <p:ext uri="{BB962C8B-B14F-4D97-AF65-F5344CB8AC3E}">
        <p14:creationId xmlns:p14="http://schemas.microsoft.com/office/powerpoint/2010/main" val="3027373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FAULT-SLIDE-01">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9520CD42-759C-29F4-B40C-3036D22B9A9E}"/>
              </a:ext>
            </a:extLst>
          </p:cNvPr>
          <p:cNvSpPr>
            <a:spLocks noGrp="1"/>
          </p:cNvSpPr>
          <p:nvPr>
            <p:ph type="title" hasCustomPrompt="1"/>
          </p:nvPr>
        </p:nvSpPr>
        <p:spPr>
          <a:xfrm>
            <a:off x="876302" y="497115"/>
            <a:ext cx="16532352" cy="1200329"/>
          </a:xfrm>
          <a:prstGeom prst="rect">
            <a:avLst/>
          </a:prstGeom>
          <a:noFill/>
        </p:spPr>
        <p:txBody>
          <a:bodyPr wrap="square" rtlCol="0" anchor="t">
            <a:spAutoFit/>
          </a:bodyPr>
          <a:lstStyle>
            <a:lvl1pPr>
              <a:lnSpc>
                <a:spcPct val="100000"/>
              </a:lnSpc>
              <a:defRPr lang="uk-UA" sz="7200" b="1">
                <a:latin typeface="+mj-lt"/>
                <a:ea typeface="Roboto Condensed" panose="02000000000000000000" pitchFamily="2" charset="0"/>
                <a:cs typeface="+mn-cs"/>
              </a:defRPr>
            </a:lvl1pPr>
          </a:lstStyle>
          <a:p>
            <a:pPr marL="0" lvl="0"/>
            <a:r>
              <a:rPr lang="en-US" dirty="0"/>
              <a:t>Click To Edit Master Title Style</a:t>
            </a:r>
            <a:endParaRPr lang="uk-UA" dirty="0"/>
          </a:p>
        </p:txBody>
      </p:sp>
      <p:cxnSp>
        <p:nvCxnSpPr>
          <p:cNvPr id="5" name="Straight Connector 4">
            <a:extLst>
              <a:ext uri="{FF2B5EF4-FFF2-40B4-BE49-F238E27FC236}">
                <a16:creationId xmlns:a16="http://schemas.microsoft.com/office/drawing/2014/main" id="{E857C6B7-EAE8-E348-982C-E777B364E87E}"/>
              </a:ext>
            </a:extLst>
          </p:cNvPr>
          <p:cNvCxnSpPr/>
          <p:nvPr userDrawn="1"/>
        </p:nvCxnSpPr>
        <p:spPr>
          <a:xfrm>
            <a:off x="704850" y="685800"/>
            <a:ext cx="0" cy="822960"/>
          </a:xfrm>
          <a:prstGeom prst="line">
            <a:avLst/>
          </a:prstGeom>
          <a:ln w="381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Slide Number Placeholder 1">
            <a:extLst>
              <a:ext uri="{FF2B5EF4-FFF2-40B4-BE49-F238E27FC236}">
                <a16:creationId xmlns:a16="http://schemas.microsoft.com/office/drawing/2014/main" id="{167ED597-39AD-C7A7-1066-4966B942C5C3}"/>
              </a:ext>
            </a:extLst>
          </p:cNvPr>
          <p:cNvSpPr txBox="1">
            <a:spLocks/>
          </p:cNvSpPr>
          <p:nvPr userDrawn="1"/>
        </p:nvSpPr>
        <p:spPr>
          <a:xfrm>
            <a:off x="16687800" y="9381744"/>
            <a:ext cx="914400" cy="402336"/>
          </a:xfrm>
          <a:prstGeom prst="rect">
            <a:avLst/>
          </a:prstGeom>
          <a:solidFill>
            <a:schemeClr val="bg1"/>
          </a:solidFill>
        </p:spPr>
        <p:txBody>
          <a:bodyPr vert="horz" lIns="91440" tIns="45720" rIns="91440" bIns="45720" rtlCol="0" anchor="ctr"/>
          <a:lstStyle>
            <a:defPPr>
              <a:defRPr lang="uk-UA"/>
            </a:defPPr>
            <a:lvl1pPr marL="0" algn="r" defTabSz="1371600" rtl="0" eaLnBrk="1" latinLnBrk="0" hangingPunct="1">
              <a:defRPr sz="2000" kern="1200">
                <a:solidFill>
                  <a:schemeClr val="tx2"/>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fld id="{8B9A2DF5-3641-49D0-8F14-85B1C28A2FB8}" type="slidenum">
              <a:rPr lang="en-US" b="1" smtClean="0">
                <a:solidFill>
                  <a:schemeClr val="tx2"/>
                </a:solidFill>
              </a:rPr>
              <a:pPr/>
              <a:t>‹#›</a:t>
            </a:fld>
            <a:endParaRPr lang="en-US" b="1" dirty="0">
              <a:solidFill>
                <a:schemeClr val="tx2"/>
              </a:solidFill>
            </a:endParaRPr>
          </a:p>
        </p:txBody>
      </p:sp>
      <p:grpSp>
        <p:nvGrpSpPr>
          <p:cNvPr id="7" name="Group 6">
            <a:extLst>
              <a:ext uri="{FF2B5EF4-FFF2-40B4-BE49-F238E27FC236}">
                <a16:creationId xmlns:a16="http://schemas.microsoft.com/office/drawing/2014/main" id="{C6DCF8CC-4B98-78E6-C73B-2B46C5E9DAA6}"/>
              </a:ext>
            </a:extLst>
          </p:cNvPr>
          <p:cNvGrpSpPr/>
          <p:nvPr userDrawn="1"/>
        </p:nvGrpSpPr>
        <p:grpSpPr>
          <a:xfrm>
            <a:off x="16002000" y="190500"/>
            <a:ext cx="2106003" cy="451482"/>
            <a:chOff x="12115800" y="3930018"/>
            <a:chExt cx="2106003" cy="451482"/>
          </a:xfrm>
        </p:grpSpPr>
        <p:sp>
          <p:nvSpPr>
            <p:cNvPr id="17" name="Freeform 16">
              <a:extLst>
                <a:ext uri="{FF2B5EF4-FFF2-40B4-BE49-F238E27FC236}">
                  <a16:creationId xmlns:a16="http://schemas.microsoft.com/office/drawing/2014/main" id="{BC626BB7-BB4C-F3E3-20C1-87D93AC036FC}"/>
                </a:ext>
              </a:extLst>
            </p:cNvPr>
            <p:cNvSpPr/>
            <p:nvPr/>
          </p:nvSpPr>
          <p:spPr>
            <a:xfrm>
              <a:off x="12115800" y="4001179"/>
              <a:ext cx="360274" cy="304116"/>
            </a:xfrm>
            <a:custGeom>
              <a:avLst/>
              <a:gdLst>
                <a:gd name="connsiteX0" fmla="*/ 174750 w 746797"/>
                <a:gd name="connsiteY0" fmla="*/ 76269 h 630391"/>
                <a:gd name="connsiteX1" fmla="*/ 139872 w 746797"/>
                <a:gd name="connsiteY1" fmla="*/ 76283 h 630391"/>
                <a:gd name="connsiteX2" fmla="*/ 76478 w 746797"/>
                <a:gd name="connsiteY2" fmla="*/ 76330 h 630391"/>
                <a:gd name="connsiteX3" fmla="*/ 73875 w 746797"/>
                <a:gd name="connsiteY3" fmla="*/ 86302 h 630391"/>
                <a:gd name="connsiteX4" fmla="*/ 73627 w 746797"/>
                <a:gd name="connsiteY4" fmla="*/ 552880 h 630391"/>
                <a:gd name="connsiteX5" fmla="*/ 85506 w 746797"/>
                <a:gd name="connsiteY5" fmla="*/ 559040 h 630391"/>
                <a:gd name="connsiteX6" fmla="*/ 130916 w 746797"/>
                <a:gd name="connsiteY6" fmla="*/ 514962 h 630391"/>
                <a:gd name="connsiteX7" fmla="*/ 177027 w 746797"/>
                <a:gd name="connsiteY7" fmla="*/ 468400 h 630391"/>
                <a:gd name="connsiteX8" fmla="*/ 187417 w 746797"/>
                <a:gd name="connsiteY8" fmla="*/ 446184 h 630391"/>
                <a:gd name="connsiteX9" fmla="*/ 186808 w 746797"/>
                <a:gd name="connsiteY9" fmla="*/ 347808 h 630391"/>
                <a:gd name="connsiteX10" fmla="*/ 185538 w 746797"/>
                <a:gd name="connsiteY10" fmla="*/ 245126 h 630391"/>
                <a:gd name="connsiteX11" fmla="*/ 199981 w 746797"/>
                <a:gd name="connsiteY11" fmla="*/ 240906 h 630391"/>
                <a:gd name="connsiteX12" fmla="*/ 260432 w 746797"/>
                <a:gd name="connsiteY12" fmla="*/ 309128 h 630391"/>
                <a:gd name="connsiteX13" fmla="*/ 314511 w 746797"/>
                <a:gd name="connsiteY13" fmla="*/ 369417 h 630391"/>
                <a:gd name="connsiteX14" fmla="*/ 337919 w 746797"/>
                <a:gd name="connsiteY14" fmla="*/ 384597 h 630391"/>
                <a:gd name="connsiteX15" fmla="*/ 397459 w 746797"/>
                <a:gd name="connsiteY15" fmla="*/ 384690 h 630391"/>
                <a:gd name="connsiteX16" fmla="*/ 459328 w 746797"/>
                <a:gd name="connsiteY16" fmla="*/ 384246 h 630391"/>
                <a:gd name="connsiteX17" fmla="*/ 472142 w 746797"/>
                <a:gd name="connsiteY17" fmla="*/ 374073 h 630391"/>
                <a:gd name="connsiteX18" fmla="*/ 471795 w 746797"/>
                <a:gd name="connsiteY18" fmla="*/ 325575 h 630391"/>
                <a:gd name="connsiteX19" fmla="*/ 471136 w 746797"/>
                <a:gd name="connsiteY19" fmla="*/ 283859 h 630391"/>
                <a:gd name="connsiteX20" fmla="*/ 484608 w 746797"/>
                <a:gd name="connsiteY20" fmla="*/ 278139 h 630391"/>
                <a:gd name="connsiteX21" fmla="*/ 560480 w 746797"/>
                <a:gd name="connsiteY21" fmla="*/ 352161 h 630391"/>
                <a:gd name="connsiteX22" fmla="*/ 564669 w 746797"/>
                <a:gd name="connsiteY22" fmla="*/ 368520 h 630391"/>
                <a:gd name="connsiteX23" fmla="*/ 483249 w 746797"/>
                <a:gd name="connsiteY23" fmla="*/ 450650 h 630391"/>
                <a:gd name="connsiteX24" fmla="*/ 395457 w 746797"/>
                <a:gd name="connsiteY24" fmla="*/ 537831 h 630391"/>
                <a:gd name="connsiteX25" fmla="*/ 405144 w 746797"/>
                <a:gd name="connsiteY25" fmla="*/ 550999 h 630391"/>
                <a:gd name="connsiteX26" fmla="*/ 456751 w 746797"/>
                <a:gd name="connsiteY26" fmla="*/ 550297 h 630391"/>
                <a:gd name="connsiteX27" fmla="*/ 513498 w 746797"/>
                <a:gd name="connsiteY27" fmla="*/ 549900 h 630391"/>
                <a:gd name="connsiteX28" fmla="*/ 547130 w 746797"/>
                <a:gd name="connsiteY28" fmla="*/ 528991 h 630391"/>
                <a:gd name="connsiteX29" fmla="*/ 618606 w 746797"/>
                <a:gd name="connsiteY29" fmla="*/ 457042 h 630391"/>
                <a:gd name="connsiteX30" fmla="*/ 701554 w 746797"/>
                <a:gd name="connsiteY30" fmla="*/ 374707 h 630391"/>
                <a:gd name="connsiteX31" fmla="*/ 698045 w 746797"/>
                <a:gd name="connsiteY31" fmla="*/ 349472 h 630391"/>
                <a:gd name="connsiteX32" fmla="*/ 600749 w 746797"/>
                <a:gd name="connsiteY32" fmla="*/ 263799 h 630391"/>
                <a:gd name="connsiteX33" fmla="*/ 507939 w 746797"/>
                <a:gd name="connsiteY33" fmla="*/ 183670 h 630391"/>
                <a:gd name="connsiteX34" fmla="*/ 513066 w 746797"/>
                <a:gd name="connsiteY34" fmla="*/ 167124 h 630391"/>
                <a:gd name="connsiteX35" fmla="*/ 589493 w 746797"/>
                <a:gd name="connsiteY35" fmla="*/ 166766 h 630391"/>
                <a:gd name="connsiteX36" fmla="*/ 666360 w 746797"/>
                <a:gd name="connsiteY36" fmla="*/ 167024 h 630391"/>
                <a:gd name="connsiteX37" fmla="*/ 676004 w 746797"/>
                <a:gd name="connsiteY37" fmla="*/ 158419 h 630391"/>
                <a:gd name="connsiteX38" fmla="*/ 675990 w 746797"/>
                <a:gd name="connsiteY38" fmla="*/ 83838 h 630391"/>
                <a:gd name="connsiteX39" fmla="*/ 668070 w 746797"/>
                <a:gd name="connsiteY39" fmla="*/ 76798 h 630391"/>
                <a:gd name="connsiteX40" fmla="*/ 405050 w 746797"/>
                <a:gd name="connsiteY40" fmla="*/ 76637 h 630391"/>
                <a:gd name="connsiteX41" fmla="*/ 396136 w 746797"/>
                <a:gd name="connsiteY41" fmla="*/ 86231 h 630391"/>
                <a:gd name="connsiteX42" fmla="*/ 396351 w 746797"/>
                <a:gd name="connsiteY42" fmla="*/ 276575 h 630391"/>
                <a:gd name="connsiteX43" fmla="*/ 387183 w 746797"/>
                <a:gd name="connsiteY43" fmla="*/ 281594 h 630391"/>
                <a:gd name="connsiteX44" fmla="*/ 282627 w 746797"/>
                <a:gd name="connsiteY44" fmla="*/ 165239 h 630391"/>
                <a:gd name="connsiteX45" fmla="*/ 210660 w 746797"/>
                <a:gd name="connsiteY45" fmla="*/ 83727 h 630391"/>
                <a:gd name="connsiteX46" fmla="*/ 174750 w 746797"/>
                <a:gd name="connsiteY46" fmla="*/ 76269 h 630391"/>
                <a:gd name="connsiteX47" fmla="*/ 0 w 746797"/>
                <a:gd name="connsiteY47" fmla="*/ 0 h 630391"/>
                <a:gd name="connsiteX48" fmla="*/ 746797 w 746797"/>
                <a:gd name="connsiteY48" fmla="*/ 0 h 630391"/>
                <a:gd name="connsiteX49" fmla="*/ 746797 w 746797"/>
                <a:gd name="connsiteY49" fmla="*/ 22564 h 630391"/>
                <a:gd name="connsiteX50" fmla="*/ 746797 w 746797"/>
                <a:gd name="connsiteY50" fmla="*/ 57921 h 630391"/>
                <a:gd name="connsiteX51" fmla="*/ 746797 w 746797"/>
                <a:gd name="connsiteY51" fmla="*/ 572470 h 630391"/>
                <a:gd name="connsiteX52" fmla="*/ 746797 w 746797"/>
                <a:gd name="connsiteY52" fmla="*/ 599474 h 630391"/>
                <a:gd name="connsiteX53" fmla="*/ 746797 w 746797"/>
                <a:gd name="connsiteY53" fmla="*/ 630391 h 630391"/>
                <a:gd name="connsiteX54" fmla="*/ 0 w 746797"/>
                <a:gd name="connsiteY54" fmla="*/ 630391 h 630391"/>
                <a:gd name="connsiteX55" fmla="*/ 0 w 746797"/>
                <a:gd name="connsiteY55" fmla="*/ 599474 h 630391"/>
                <a:gd name="connsiteX56" fmla="*/ 0 w 746797"/>
                <a:gd name="connsiteY56" fmla="*/ 572470 h 630391"/>
                <a:gd name="connsiteX57" fmla="*/ 0 w 746797"/>
                <a:gd name="connsiteY57" fmla="*/ 57921 h 630391"/>
                <a:gd name="connsiteX58" fmla="*/ 0 w 746797"/>
                <a:gd name="connsiteY58" fmla="*/ 22564 h 63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746797" h="630391">
                  <a:moveTo>
                    <a:pt x="174750" y="76269"/>
                  </a:moveTo>
                  <a:cubicBezTo>
                    <a:pt x="165949" y="76274"/>
                    <a:pt x="154628" y="76349"/>
                    <a:pt x="139872" y="76283"/>
                  </a:cubicBezTo>
                  <a:lnTo>
                    <a:pt x="76478" y="76330"/>
                  </a:lnTo>
                  <a:cubicBezTo>
                    <a:pt x="73699" y="77388"/>
                    <a:pt x="73875" y="77567"/>
                    <a:pt x="73875" y="86302"/>
                  </a:cubicBezTo>
                  <a:cubicBezTo>
                    <a:pt x="73253" y="166313"/>
                    <a:pt x="73154" y="481176"/>
                    <a:pt x="73627" y="552880"/>
                  </a:cubicBezTo>
                  <a:cubicBezTo>
                    <a:pt x="73720" y="567001"/>
                    <a:pt x="75372" y="569026"/>
                    <a:pt x="85506" y="559040"/>
                  </a:cubicBezTo>
                  <a:cubicBezTo>
                    <a:pt x="130841" y="515613"/>
                    <a:pt x="115662" y="530068"/>
                    <a:pt x="130916" y="514962"/>
                  </a:cubicBezTo>
                  <a:cubicBezTo>
                    <a:pt x="146169" y="499855"/>
                    <a:pt x="131090" y="515063"/>
                    <a:pt x="177027" y="468400"/>
                  </a:cubicBezTo>
                  <a:cubicBezTo>
                    <a:pt x="187434" y="457828"/>
                    <a:pt x="187503" y="452644"/>
                    <a:pt x="187417" y="446184"/>
                  </a:cubicBezTo>
                  <a:cubicBezTo>
                    <a:pt x="186132" y="349464"/>
                    <a:pt x="187121" y="381318"/>
                    <a:pt x="186808" y="347808"/>
                  </a:cubicBezTo>
                  <a:cubicBezTo>
                    <a:pt x="186495" y="314299"/>
                    <a:pt x="187186" y="348298"/>
                    <a:pt x="185538" y="245126"/>
                  </a:cubicBezTo>
                  <a:cubicBezTo>
                    <a:pt x="185308" y="230695"/>
                    <a:pt x="191841" y="230384"/>
                    <a:pt x="199981" y="240906"/>
                  </a:cubicBezTo>
                  <a:cubicBezTo>
                    <a:pt x="217230" y="259566"/>
                    <a:pt x="241344" y="287710"/>
                    <a:pt x="260432" y="309128"/>
                  </a:cubicBezTo>
                  <a:cubicBezTo>
                    <a:pt x="279521" y="330546"/>
                    <a:pt x="260677" y="309319"/>
                    <a:pt x="314511" y="369417"/>
                  </a:cubicBezTo>
                  <a:cubicBezTo>
                    <a:pt x="326540" y="382845"/>
                    <a:pt x="323911" y="383429"/>
                    <a:pt x="337919" y="384597"/>
                  </a:cubicBezTo>
                  <a:cubicBezTo>
                    <a:pt x="352624" y="385822"/>
                    <a:pt x="377613" y="384512"/>
                    <a:pt x="397459" y="384690"/>
                  </a:cubicBezTo>
                  <a:cubicBezTo>
                    <a:pt x="418082" y="384542"/>
                    <a:pt x="396025" y="384834"/>
                    <a:pt x="459328" y="384246"/>
                  </a:cubicBezTo>
                  <a:cubicBezTo>
                    <a:pt x="462535" y="384216"/>
                    <a:pt x="470064" y="383851"/>
                    <a:pt x="472142" y="374073"/>
                  </a:cubicBezTo>
                  <a:cubicBezTo>
                    <a:pt x="472020" y="349774"/>
                    <a:pt x="471962" y="340610"/>
                    <a:pt x="471795" y="325575"/>
                  </a:cubicBezTo>
                  <a:cubicBezTo>
                    <a:pt x="471627" y="310540"/>
                    <a:pt x="472081" y="326965"/>
                    <a:pt x="471136" y="283859"/>
                  </a:cubicBezTo>
                  <a:cubicBezTo>
                    <a:pt x="470957" y="275672"/>
                    <a:pt x="475081" y="268869"/>
                    <a:pt x="484608" y="278139"/>
                  </a:cubicBezTo>
                  <a:cubicBezTo>
                    <a:pt x="558699" y="350228"/>
                    <a:pt x="499647" y="293493"/>
                    <a:pt x="560480" y="352161"/>
                  </a:cubicBezTo>
                  <a:cubicBezTo>
                    <a:pt x="566229" y="357705"/>
                    <a:pt x="567668" y="365486"/>
                    <a:pt x="564669" y="368520"/>
                  </a:cubicBezTo>
                  <a:lnTo>
                    <a:pt x="483249" y="450650"/>
                  </a:lnTo>
                  <a:cubicBezTo>
                    <a:pt x="455047" y="478868"/>
                    <a:pt x="481710" y="451408"/>
                    <a:pt x="395457" y="537831"/>
                  </a:cubicBezTo>
                  <a:cubicBezTo>
                    <a:pt x="387496" y="545808"/>
                    <a:pt x="384153" y="551126"/>
                    <a:pt x="405144" y="550999"/>
                  </a:cubicBezTo>
                  <a:cubicBezTo>
                    <a:pt x="456276" y="550687"/>
                    <a:pt x="414003" y="550562"/>
                    <a:pt x="456751" y="550297"/>
                  </a:cubicBezTo>
                  <a:lnTo>
                    <a:pt x="513498" y="549900"/>
                  </a:lnTo>
                  <a:cubicBezTo>
                    <a:pt x="517973" y="549792"/>
                    <a:pt x="529612" y="544468"/>
                    <a:pt x="547130" y="528991"/>
                  </a:cubicBezTo>
                  <a:cubicBezTo>
                    <a:pt x="564648" y="513515"/>
                    <a:pt x="592868" y="482755"/>
                    <a:pt x="618606" y="457042"/>
                  </a:cubicBezTo>
                  <a:lnTo>
                    <a:pt x="701554" y="374707"/>
                  </a:lnTo>
                  <a:cubicBezTo>
                    <a:pt x="711080" y="365051"/>
                    <a:pt x="707672" y="357574"/>
                    <a:pt x="698045" y="349472"/>
                  </a:cubicBezTo>
                  <a:cubicBezTo>
                    <a:pt x="664397" y="321153"/>
                    <a:pt x="633181" y="292357"/>
                    <a:pt x="600749" y="263799"/>
                  </a:cubicBezTo>
                  <a:cubicBezTo>
                    <a:pt x="569065" y="236166"/>
                    <a:pt x="523670" y="198694"/>
                    <a:pt x="507939" y="183670"/>
                  </a:cubicBezTo>
                  <a:cubicBezTo>
                    <a:pt x="502125" y="178118"/>
                    <a:pt x="499206" y="167020"/>
                    <a:pt x="513066" y="167124"/>
                  </a:cubicBezTo>
                  <a:lnTo>
                    <a:pt x="589493" y="166766"/>
                  </a:lnTo>
                  <a:lnTo>
                    <a:pt x="666360" y="167024"/>
                  </a:lnTo>
                  <a:cubicBezTo>
                    <a:pt x="673364" y="166842"/>
                    <a:pt x="676444" y="161870"/>
                    <a:pt x="676004" y="158419"/>
                  </a:cubicBezTo>
                  <a:cubicBezTo>
                    <a:pt x="676436" y="144994"/>
                    <a:pt x="675996" y="97506"/>
                    <a:pt x="675990" y="83838"/>
                  </a:cubicBezTo>
                  <a:cubicBezTo>
                    <a:pt x="675987" y="78595"/>
                    <a:pt x="670122" y="76826"/>
                    <a:pt x="668070" y="76798"/>
                  </a:cubicBezTo>
                  <a:cubicBezTo>
                    <a:pt x="580405" y="75620"/>
                    <a:pt x="492723" y="76691"/>
                    <a:pt x="405050" y="76637"/>
                  </a:cubicBezTo>
                  <a:cubicBezTo>
                    <a:pt x="401805" y="76783"/>
                    <a:pt x="395826" y="77548"/>
                    <a:pt x="396136" y="86231"/>
                  </a:cubicBezTo>
                  <a:cubicBezTo>
                    <a:pt x="397327" y="119564"/>
                    <a:pt x="396359" y="250557"/>
                    <a:pt x="396351" y="276575"/>
                  </a:cubicBezTo>
                  <a:cubicBezTo>
                    <a:pt x="396348" y="284738"/>
                    <a:pt x="388708" y="283087"/>
                    <a:pt x="387183" y="281594"/>
                  </a:cubicBezTo>
                  <a:cubicBezTo>
                    <a:pt x="368229" y="263038"/>
                    <a:pt x="312048" y="198216"/>
                    <a:pt x="282627" y="165239"/>
                  </a:cubicBezTo>
                  <a:cubicBezTo>
                    <a:pt x="253207" y="132261"/>
                    <a:pt x="233057" y="110352"/>
                    <a:pt x="210660" y="83727"/>
                  </a:cubicBezTo>
                  <a:cubicBezTo>
                    <a:pt x="204878" y="76854"/>
                    <a:pt x="201153" y="76252"/>
                    <a:pt x="174750" y="76269"/>
                  </a:cubicBezTo>
                  <a:close/>
                  <a:moveTo>
                    <a:pt x="0" y="0"/>
                  </a:moveTo>
                  <a:lnTo>
                    <a:pt x="746797" y="0"/>
                  </a:lnTo>
                  <a:lnTo>
                    <a:pt x="746797" y="22564"/>
                  </a:lnTo>
                  <a:lnTo>
                    <a:pt x="746797" y="57921"/>
                  </a:lnTo>
                  <a:lnTo>
                    <a:pt x="746797" y="572470"/>
                  </a:lnTo>
                  <a:lnTo>
                    <a:pt x="746797" y="599474"/>
                  </a:lnTo>
                  <a:lnTo>
                    <a:pt x="746797" y="630391"/>
                  </a:lnTo>
                  <a:lnTo>
                    <a:pt x="0" y="630391"/>
                  </a:lnTo>
                  <a:lnTo>
                    <a:pt x="0" y="599474"/>
                  </a:lnTo>
                  <a:lnTo>
                    <a:pt x="0" y="572470"/>
                  </a:lnTo>
                  <a:lnTo>
                    <a:pt x="0" y="57921"/>
                  </a:lnTo>
                  <a:lnTo>
                    <a:pt x="0" y="22564"/>
                  </a:lnTo>
                  <a:close/>
                </a:path>
              </a:pathLst>
            </a:cu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SA" dirty="0">
                <a:solidFill>
                  <a:srgbClr val="FF0000"/>
                </a:solidFill>
              </a:endParaRPr>
            </a:p>
          </p:txBody>
        </p:sp>
        <p:pic>
          <p:nvPicPr>
            <p:cNvPr id="2" name="Graphic 1">
              <a:extLst>
                <a:ext uri="{FF2B5EF4-FFF2-40B4-BE49-F238E27FC236}">
                  <a16:creationId xmlns:a16="http://schemas.microsoft.com/office/drawing/2014/main" id="{30373494-0DB8-41DC-E0CC-1252B9FDA82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2476074" y="3930018"/>
              <a:ext cx="1745729" cy="451482"/>
            </a:xfrm>
            <a:prstGeom prst="rect">
              <a:avLst/>
            </a:prstGeom>
          </p:spPr>
        </p:pic>
      </p:grpSp>
    </p:spTree>
    <p:extLst>
      <p:ext uri="{BB962C8B-B14F-4D97-AF65-F5344CB8AC3E}">
        <p14:creationId xmlns:p14="http://schemas.microsoft.com/office/powerpoint/2010/main" val="169629812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FAULT-SLIDE-02">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876302" y="497115"/>
            <a:ext cx="16532352" cy="1200329"/>
          </a:xfrm>
          <a:prstGeom prst="rect">
            <a:avLst/>
          </a:prstGeom>
          <a:noFill/>
        </p:spPr>
        <p:txBody>
          <a:bodyPr wrap="square" rtlCol="0" anchor="t">
            <a:spAutoFit/>
          </a:bodyPr>
          <a:lstStyle>
            <a:lvl1pPr>
              <a:lnSpc>
                <a:spcPct val="100000"/>
              </a:lnSpc>
              <a:defRPr lang="uk-UA" sz="7200" b="1">
                <a:latin typeface="+mj-lt"/>
                <a:ea typeface="Roboto Condensed" panose="02000000000000000000" pitchFamily="2" charset="0"/>
                <a:cs typeface="+mn-cs"/>
              </a:defRPr>
            </a:lvl1pPr>
          </a:lstStyle>
          <a:p>
            <a:pPr marL="0" lvl="0"/>
            <a:r>
              <a:rPr lang="en-US" dirty="0"/>
              <a:t>Click To Edit Master Title Style</a:t>
            </a:r>
            <a:endParaRPr lang="uk-UA" dirty="0"/>
          </a:p>
        </p:txBody>
      </p:sp>
      <p:cxnSp>
        <p:nvCxnSpPr>
          <p:cNvPr id="10" name="Straight Connector 9"/>
          <p:cNvCxnSpPr/>
          <p:nvPr userDrawn="1"/>
        </p:nvCxnSpPr>
        <p:spPr>
          <a:xfrm>
            <a:off x="704850" y="685800"/>
            <a:ext cx="0" cy="822960"/>
          </a:xfrm>
          <a:prstGeom prst="line">
            <a:avLst/>
          </a:prstGeom>
          <a:ln w="381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0B8CABD8-6A6A-625F-7C67-12224D8DFC2F}"/>
              </a:ext>
            </a:extLst>
          </p:cNvPr>
          <p:cNvSpPr>
            <a:spLocks noGrp="1"/>
          </p:cNvSpPr>
          <p:nvPr>
            <p:ph type="body" sz="quarter" idx="10" hasCustomPrompt="1"/>
          </p:nvPr>
        </p:nvSpPr>
        <p:spPr>
          <a:xfrm>
            <a:off x="876302" y="1866900"/>
            <a:ext cx="16532352" cy="1200329"/>
          </a:xfrm>
          <a:prstGeom prst="rect">
            <a:avLst/>
          </a:prstGeom>
        </p:spPr>
        <p:txBody>
          <a:bodyPr/>
          <a:lstStyle>
            <a:lvl1pPr marL="0" indent="0">
              <a:lnSpc>
                <a:spcPct val="100000"/>
              </a:lnSpc>
              <a:buNone/>
              <a:defRPr sz="2400">
                <a:solidFill>
                  <a:schemeClr val="tx2"/>
                </a:solidFill>
              </a:defRPr>
            </a:lvl1pPr>
          </a:lstStyle>
          <a:p>
            <a:pPr lvl="0"/>
            <a:r>
              <a:rPr lang="en-US" dirty="0"/>
              <a:t>Subtitle text here</a:t>
            </a:r>
          </a:p>
        </p:txBody>
      </p:sp>
      <p:sp>
        <p:nvSpPr>
          <p:cNvPr id="5" name="Slide Number Placeholder 1">
            <a:extLst>
              <a:ext uri="{FF2B5EF4-FFF2-40B4-BE49-F238E27FC236}">
                <a16:creationId xmlns:a16="http://schemas.microsoft.com/office/drawing/2014/main" id="{7B626CD9-37A1-A0F3-B099-351569FF9D5E}"/>
              </a:ext>
            </a:extLst>
          </p:cNvPr>
          <p:cNvSpPr txBox="1">
            <a:spLocks/>
          </p:cNvSpPr>
          <p:nvPr userDrawn="1"/>
        </p:nvSpPr>
        <p:spPr>
          <a:xfrm>
            <a:off x="16687800" y="9381744"/>
            <a:ext cx="914400" cy="402336"/>
          </a:xfrm>
          <a:prstGeom prst="rect">
            <a:avLst/>
          </a:prstGeom>
          <a:solidFill>
            <a:schemeClr val="bg1"/>
          </a:solidFill>
        </p:spPr>
        <p:txBody>
          <a:bodyPr vert="horz" lIns="91440" tIns="45720" rIns="91440" bIns="45720" rtlCol="0" anchor="ctr"/>
          <a:lstStyle>
            <a:defPPr>
              <a:defRPr lang="uk-UA"/>
            </a:defPPr>
            <a:lvl1pPr marL="0" algn="r" defTabSz="1371600" rtl="0" eaLnBrk="1" latinLnBrk="0" hangingPunct="1">
              <a:defRPr sz="2000" kern="1200">
                <a:solidFill>
                  <a:schemeClr val="tx2"/>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fld id="{8B9A2DF5-3641-49D0-8F14-85B1C28A2FB8}" type="slidenum">
              <a:rPr lang="en-US" b="1" smtClean="0">
                <a:solidFill>
                  <a:schemeClr val="tx2"/>
                </a:solidFill>
              </a:rPr>
              <a:pPr/>
              <a:t>‹#›</a:t>
            </a:fld>
            <a:endParaRPr lang="en-US" b="1" dirty="0">
              <a:solidFill>
                <a:schemeClr val="tx2"/>
              </a:solidFill>
            </a:endParaRPr>
          </a:p>
        </p:txBody>
      </p:sp>
      <p:grpSp>
        <p:nvGrpSpPr>
          <p:cNvPr id="2" name="Group 1">
            <a:extLst>
              <a:ext uri="{FF2B5EF4-FFF2-40B4-BE49-F238E27FC236}">
                <a16:creationId xmlns:a16="http://schemas.microsoft.com/office/drawing/2014/main" id="{E40E1243-E316-3C19-AB0F-C91F75094B77}"/>
              </a:ext>
            </a:extLst>
          </p:cNvPr>
          <p:cNvGrpSpPr/>
          <p:nvPr userDrawn="1"/>
        </p:nvGrpSpPr>
        <p:grpSpPr>
          <a:xfrm>
            <a:off x="16002000" y="190500"/>
            <a:ext cx="2106003" cy="451482"/>
            <a:chOff x="12115800" y="3930018"/>
            <a:chExt cx="2106003" cy="451482"/>
          </a:xfrm>
        </p:grpSpPr>
        <p:sp>
          <p:nvSpPr>
            <p:cNvPr id="3" name="Freeform 2">
              <a:extLst>
                <a:ext uri="{FF2B5EF4-FFF2-40B4-BE49-F238E27FC236}">
                  <a16:creationId xmlns:a16="http://schemas.microsoft.com/office/drawing/2014/main" id="{040B5B80-EABD-5399-EF9E-94F1CCBDAA34}"/>
                </a:ext>
              </a:extLst>
            </p:cNvPr>
            <p:cNvSpPr/>
            <p:nvPr/>
          </p:nvSpPr>
          <p:spPr>
            <a:xfrm>
              <a:off x="12115800" y="4001179"/>
              <a:ext cx="360274" cy="304116"/>
            </a:xfrm>
            <a:custGeom>
              <a:avLst/>
              <a:gdLst>
                <a:gd name="connsiteX0" fmla="*/ 174750 w 746797"/>
                <a:gd name="connsiteY0" fmla="*/ 76269 h 630391"/>
                <a:gd name="connsiteX1" fmla="*/ 139872 w 746797"/>
                <a:gd name="connsiteY1" fmla="*/ 76283 h 630391"/>
                <a:gd name="connsiteX2" fmla="*/ 76478 w 746797"/>
                <a:gd name="connsiteY2" fmla="*/ 76330 h 630391"/>
                <a:gd name="connsiteX3" fmla="*/ 73875 w 746797"/>
                <a:gd name="connsiteY3" fmla="*/ 86302 h 630391"/>
                <a:gd name="connsiteX4" fmla="*/ 73627 w 746797"/>
                <a:gd name="connsiteY4" fmla="*/ 552880 h 630391"/>
                <a:gd name="connsiteX5" fmla="*/ 85506 w 746797"/>
                <a:gd name="connsiteY5" fmla="*/ 559040 h 630391"/>
                <a:gd name="connsiteX6" fmla="*/ 130916 w 746797"/>
                <a:gd name="connsiteY6" fmla="*/ 514962 h 630391"/>
                <a:gd name="connsiteX7" fmla="*/ 177027 w 746797"/>
                <a:gd name="connsiteY7" fmla="*/ 468400 h 630391"/>
                <a:gd name="connsiteX8" fmla="*/ 187417 w 746797"/>
                <a:gd name="connsiteY8" fmla="*/ 446184 h 630391"/>
                <a:gd name="connsiteX9" fmla="*/ 186808 w 746797"/>
                <a:gd name="connsiteY9" fmla="*/ 347808 h 630391"/>
                <a:gd name="connsiteX10" fmla="*/ 185538 w 746797"/>
                <a:gd name="connsiteY10" fmla="*/ 245126 h 630391"/>
                <a:gd name="connsiteX11" fmla="*/ 199981 w 746797"/>
                <a:gd name="connsiteY11" fmla="*/ 240906 h 630391"/>
                <a:gd name="connsiteX12" fmla="*/ 260432 w 746797"/>
                <a:gd name="connsiteY12" fmla="*/ 309128 h 630391"/>
                <a:gd name="connsiteX13" fmla="*/ 314511 w 746797"/>
                <a:gd name="connsiteY13" fmla="*/ 369417 h 630391"/>
                <a:gd name="connsiteX14" fmla="*/ 337919 w 746797"/>
                <a:gd name="connsiteY14" fmla="*/ 384597 h 630391"/>
                <a:gd name="connsiteX15" fmla="*/ 397459 w 746797"/>
                <a:gd name="connsiteY15" fmla="*/ 384690 h 630391"/>
                <a:gd name="connsiteX16" fmla="*/ 459328 w 746797"/>
                <a:gd name="connsiteY16" fmla="*/ 384246 h 630391"/>
                <a:gd name="connsiteX17" fmla="*/ 472142 w 746797"/>
                <a:gd name="connsiteY17" fmla="*/ 374073 h 630391"/>
                <a:gd name="connsiteX18" fmla="*/ 471795 w 746797"/>
                <a:gd name="connsiteY18" fmla="*/ 325575 h 630391"/>
                <a:gd name="connsiteX19" fmla="*/ 471136 w 746797"/>
                <a:gd name="connsiteY19" fmla="*/ 283859 h 630391"/>
                <a:gd name="connsiteX20" fmla="*/ 484608 w 746797"/>
                <a:gd name="connsiteY20" fmla="*/ 278139 h 630391"/>
                <a:gd name="connsiteX21" fmla="*/ 560480 w 746797"/>
                <a:gd name="connsiteY21" fmla="*/ 352161 h 630391"/>
                <a:gd name="connsiteX22" fmla="*/ 564669 w 746797"/>
                <a:gd name="connsiteY22" fmla="*/ 368520 h 630391"/>
                <a:gd name="connsiteX23" fmla="*/ 483249 w 746797"/>
                <a:gd name="connsiteY23" fmla="*/ 450650 h 630391"/>
                <a:gd name="connsiteX24" fmla="*/ 395457 w 746797"/>
                <a:gd name="connsiteY24" fmla="*/ 537831 h 630391"/>
                <a:gd name="connsiteX25" fmla="*/ 405144 w 746797"/>
                <a:gd name="connsiteY25" fmla="*/ 550999 h 630391"/>
                <a:gd name="connsiteX26" fmla="*/ 456751 w 746797"/>
                <a:gd name="connsiteY26" fmla="*/ 550297 h 630391"/>
                <a:gd name="connsiteX27" fmla="*/ 513498 w 746797"/>
                <a:gd name="connsiteY27" fmla="*/ 549900 h 630391"/>
                <a:gd name="connsiteX28" fmla="*/ 547130 w 746797"/>
                <a:gd name="connsiteY28" fmla="*/ 528991 h 630391"/>
                <a:gd name="connsiteX29" fmla="*/ 618606 w 746797"/>
                <a:gd name="connsiteY29" fmla="*/ 457042 h 630391"/>
                <a:gd name="connsiteX30" fmla="*/ 701554 w 746797"/>
                <a:gd name="connsiteY30" fmla="*/ 374707 h 630391"/>
                <a:gd name="connsiteX31" fmla="*/ 698045 w 746797"/>
                <a:gd name="connsiteY31" fmla="*/ 349472 h 630391"/>
                <a:gd name="connsiteX32" fmla="*/ 600749 w 746797"/>
                <a:gd name="connsiteY32" fmla="*/ 263799 h 630391"/>
                <a:gd name="connsiteX33" fmla="*/ 507939 w 746797"/>
                <a:gd name="connsiteY33" fmla="*/ 183670 h 630391"/>
                <a:gd name="connsiteX34" fmla="*/ 513066 w 746797"/>
                <a:gd name="connsiteY34" fmla="*/ 167124 h 630391"/>
                <a:gd name="connsiteX35" fmla="*/ 589493 w 746797"/>
                <a:gd name="connsiteY35" fmla="*/ 166766 h 630391"/>
                <a:gd name="connsiteX36" fmla="*/ 666360 w 746797"/>
                <a:gd name="connsiteY36" fmla="*/ 167024 h 630391"/>
                <a:gd name="connsiteX37" fmla="*/ 676004 w 746797"/>
                <a:gd name="connsiteY37" fmla="*/ 158419 h 630391"/>
                <a:gd name="connsiteX38" fmla="*/ 675990 w 746797"/>
                <a:gd name="connsiteY38" fmla="*/ 83838 h 630391"/>
                <a:gd name="connsiteX39" fmla="*/ 668070 w 746797"/>
                <a:gd name="connsiteY39" fmla="*/ 76798 h 630391"/>
                <a:gd name="connsiteX40" fmla="*/ 405050 w 746797"/>
                <a:gd name="connsiteY40" fmla="*/ 76637 h 630391"/>
                <a:gd name="connsiteX41" fmla="*/ 396136 w 746797"/>
                <a:gd name="connsiteY41" fmla="*/ 86231 h 630391"/>
                <a:gd name="connsiteX42" fmla="*/ 396351 w 746797"/>
                <a:gd name="connsiteY42" fmla="*/ 276575 h 630391"/>
                <a:gd name="connsiteX43" fmla="*/ 387183 w 746797"/>
                <a:gd name="connsiteY43" fmla="*/ 281594 h 630391"/>
                <a:gd name="connsiteX44" fmla="*/ 282627 w 746797"/>
                <a:gd name="connsiteY44" fmla="*/ 165239 h 630391"/>
                <a:gd name="connsiteX45" fmla="*/ 210660 w 746797"/>
                <a:gd name="connsiteY45" fmla="*/ 83727 h 630391"/>
                <a:gd name="connsiteX46" fmla="*/ 174750 w 746797"/>
                <a:gd name="connsiteY46" fmla="*/ 76269 h 630391"/>
                <a:gd name="connsiteX47" fmla="*/ 0 w 746797"/>
                <a:gd name="connsiteY47" fmla="*/ 0 h 630391"/>
                <a:gd name="connsiteX48" fmla="*/ 746797 w 746797"/>
                <a:gd name="connsiteY48" fmla="*/ 0 h 630391"/>
                <a:gd name="connsiteX49" fmla="*/ 746797 w 746797"/>
                <a:gd name="connsiteY49" fmla="*/ 22564 h 630391"/>
                <a:gd name="connsiteX50" fmla="*/ 746797 w 746797"/>
                <a:gd name="connsiteY50" fmla="*/ 57921 h 630391"/>
                <a:gd name="connsiteX51" fmla="*/ 746797 w 746797"/>
                <a:gd name="connsiteY51" fmla="*/ 572470 h 630391"/>
                <a:gd name="connsiteX52" fmla="*/ 746797 w 746797"/>
                <a:gd name="connsiteY52" fmla="*/ 599474 h 630391"/>
                <a:gd name="connsiteX53" fmla="*/ 746797 w 746797"/>
                <a:gd name="connsiteY53" fmla="*/ 630391 h 630391"/>
                <a:gd name="connsiteX54" fmla="*/ 0 w 746797"/>
                <a:gd name="connsiteY54" fmla="*/ 630391 h 630391"/>
                <a:gd name="connsiteX55" fmla="*/ 0 w 746797"/>
                <a:gd name="connsiteY55" fmla="*/ 599474 h 630391"/>
                <a:gd name="connsiteX56" fmla="*/ 0 w 746797"/>
                <a:gd name="connsiteY56" fmla="*/ 572470 h 630391"/>
                <a:gd name="connsiteX57" fmla="*/ 0 w 746797"/>
                <a:gd name="connsiteY57" fmla="*/ 57921 h 630391"/>
                <a:gd name="connsiteX58" fmla="*/ 0 w 746797"/>
                <a:gd name="connsiteY58" fmla="*/ 22564 h 63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746797" h="630391">
                  <a:moveTo>
                    <a:pt x="174750" y="76269"/>
                  </a:moveTo>
                  <a:cubicBezTo>
                    <a:pt x="165949" y="76274"/>
                    <a:pt x="154628" y="76349"/>
                    <a:pt x="139872" y="76283"/>
                  </a:cubicBezTo>
                  <a:lnTo>
                    <a:pt x="76478" y="76330"/>
                  </a:lnTo>
                  <a:cubicBezTo>
                    <a:pt x="73699" y="77388"/>
                    <a:pt x="73875" y="77567"/>
                    <a:pt x="73875" y="86302"/>
                  </a:cubicBezTo>
                  <a:cubicBezTo>
                    <a:pt x="73253" y="166313"/>
                    <a:pt x="73154" y="481176"/>
                    <a:pt x="73627" y="552880"/>
                  </a:cubicBezTo>
                  <a:cubicBezTo>
                    <a:pt x="73720" y="567001"/>
                    <a:pt x="75372" y="569026"/>
                    <a:pt x="85506" y="559040"/>
                  </a:cubicBezTo>
                  <a:cubicBezTo>
                    <a:pt x="130841" y="515613"/>
                    <a:pt x="115662" y="530068"/>
                    <a:pt x="130916" y="514962"/>
                  </a:cubicBezTo>
                  <a:cubicBezTo>
                    <a:pt x="146169" y="499855"/>
                    <a:pt x="131090" y="515063"/>
                    <a:pt x="177027" y="468400"/>
                  </a:cubicBezTo>
                  <a:cubicBezTo>
                    <a:pt x="187434" y="457828"/>
                    <a:pt x="187503" y="452644"/>
                    <a:pt x="187417" y="446184"/>
                  </a:cubicBezTo>
                  <a:cubicBezTo>
                    <a:pt x="186132" y="349464"/>
                    <a:pt x="187121" y="381318"/>
                    <a:pt x="186808" y="347808"/>
                  </a:cubicBezTo>
                  <a:cubicBezTo>
                    <a:pt x="186495" y="314299"/>
                    <a:pt x="187186" y="348298"/>
                    <a:pt x="185538" y="245126"/>
                  </a:cubicBezTo>
                  <a:cubicBezTo>
                    <a:pt x="185308" y="230695"/>
                    <a:pt x="191841" y="230384"/>
                    <a:pt x="199981" y="240906"/>
                  </a:cubicBezTo>
                  <a:cubicBezTo>
                    <a:pt x="217230" y="259566"/>
                    <a:pt x="241344" y="287710"/>
                    <a:pt x="260432" y="309128"/>
                  </a:cubicBezTo>
                  <a:cubicBezTo>
                    <a:pt x="279521" y="330546"/>
                    <a:pt x="260677" y="309319"/>
                    <a:pt x="314511" y="369417"/>
                  </a:cubicBezTo>
                  <a:cubicBezTo>
                    <a:pt x="326540" y="382845"/>
                    <a:pt x="323911" y="383429"/>
                    <a:pt x="337919" y="384597"/>
                  </a:cubicBezTo>
                  <a:cubicBezTo>
                    <a:pt x="352624" y="385822"/>
                    <a:pt x="377613" y="384512"/>
                    <a:pt x="397459" y="384690"/>
                  </a:cubicBezTo>
                  <a:cubicBezTo>
                    <a:pt x="418082" y="384542"/>
                    <a:pt x="396025" y="384834"/>
                    <a:pt x="459328" y="384246"/>
                  </a:cubicBezTo>
                  <a:cubicBezTo>
                    <a:pt x="462535" y="384216"/>
                    <a:pt x="470064" y="383851"/>
                    <a:pt x="472142" y="374073"/>
                  </a:cubicBezTo>
                  <a:cubicBezTo>
                    <a:pt x="472020" y="349774"/>
                    <a:pt x="471962" y="340610"/>
                    <a:pt x="471795" y="325575"/>
                  </a:cubicBezTo>
                  <a:cubicBezTo>
                    <a:pt x="471627" y="310540"/>
                    <a:pt x="472081" y="326965"/>
                    <a:pt x="471136" y="283859"/>
                  </a:cubicBezTo>
                  <a:cubicBezTo>
                    <a:pt x="470957" y="275672"/>
                    <a:pt x="475081" y="268869"/>
                    <a:pt x="484608" y="278139"/>
                  </a:cubicBezTo>
                  <a:cubicBezTo>
                    <a:pt x="558699" y="350228"/>
                    <a:pt x="499647" y="293493"/>
                    <a:pt x="560480" y="352161"/>
                  </a:cubicBezTo>
                  <a:cubicBezTo>
                    <a:pt x="566229" y="357705"/>
                    <a:pt x="567668" y="365486"/>
                    <a:pt x="564669" y="368520"/>
                  </a:cubicBezTo>
                  <a:lnTo>
                    <a:pt x="483249" y="450650"/>
                  </a:lnTo>
                  <a:cubicBezTo>
                    <a:pt x="455047" y="478868"/>
                    <a:pt x="481710" y="451408"/>
                    <a:pt x="395457" y="537831"/>
                  </a:cubicBezTo>
                  <a:cubicBezTo>
                    <a:pt x="387496" y="545808"/>
                    <a:pt x="384153" y="551126"/>
                    <a:pt x="405144" y="550999"/>
                  </a:cubicBezTo>
                  <a:cubicBezTo>
                    <a:pt x="456276" y="550687"/>
                    <a:pt x="414003" y="550562"/>
                    <a:pt x="456751" y="550297"/>
                  </a:cubicBezTo>
                  <a:lnTo>
                    <a:pt x="513498" y="549900"/>
                  </a:lnTo>
                  <a:cubicBezTo>
                    <a:pt x="517973" y="549792"/>
                    <a:pt x="529612" y="544468"/>
                    <a:pt x="547130" y="528991"/>
                  </a:cubicBezTo>
                  <a:cubicBezTo>
                    <a:pt x="564648" y="513515"/>
                    <a:pt x="592868" y="482755"/>
                    <a:pt x="618606" y="457042"/>
                  </a:cubicBezTo>
                  <a:lnTo>
                    <a:pt x="701554" y="374707"/>
                  </a:lnTo>
                  <a:cubicBezTo>
                    <a:pt x="711080" y="365051"/>
                    <a:pt x="707672" y="357574"/>
                    <a:pt x="698045" y="349472"/>
                  </a:cubicBezTo>
                  <a:cubicBezTo>
                    <a:pt x="664397" y="321153"/>
                    <a:pt x="633181" y="292357"/>
                    <a:pt x="600749" y="263799"/>
                  </a:cubicBezTo>
                  <a:cubicBezTo>
                    <a:pt x="569065" y="236166"/>
                    <a:pt x="523670" y="198694"/>
                    <a:pt x="507939" y="183670"/>
                  </a:cubicBezTo>
                  <a:cubicBezTo>
                    <a:pt x="502125" y="178118"/>
                    <a:pt x="499206" y="167020"/>
                    <a:pt x="513066" y="167124"/>
                  </a:cubicBezTo>
                  <a:lnTo>
                    <a:pt x="589493" y="166766"/>
                  </a:lnTo>
                  <a:lnTo>
                    <a:pt x="666360" y="167024"/>
                  </a:lnTo>
                  <a:cubicBezTo>
                    <a:pt x="673364" y="166842"/>
                    <a:pt x="676444" y="161870"/>
                    <a:pt x="676004" y="158419"/>
                  </a:cubicBezTo>
                  <a:cubicBezTo>
                    <a:pt x="676436" y="144994"/>
                    <a:pt x="675996" y="97506"/>
                    <a:pt x="675990" y="83838"/>
                  </a:cubicBezTo>
                  <a:cubicBezTo>
                    <a:pt x="675987" y="78595"/>
                    <a:pt x="670122" y="76826"/>
                    <a:pt x="668070" y="76798"/>
                  </a:cubicBezTo>
                  <a:cubicBezTo>
                    <a:pt x="580405" y="75620"/>
                    <a:pt x="492723" y="76691"/>
                    <a:pt x="405050" y="76637"/>
                  </a:cubicBezTo>
                  <a:cubicBezTo>
                    <a:pt x="401805" y="76783"/>
                    <a:pt x="395826" y="77548"/>
                    <a:pt x="396136" y="86231"/>
                  </a:cubicBezTo>
                  <a:cubicBezTo>
                    <a:pt x="397327" y="119564"/>
                    <a:pt x="396359" y="250557"/>
                    <a:pt x="396351" y="276575"/>
                  </a:cubicBezTo>
                  <a:cubicBezTo>
                    <a:pt x="396348" y="284738"/>
                    <a:pt x="388708" y="283087"/>
                    <a:pt x="387183" y="281594"/>
                  </a:cubicBezTo>
                  <a:cubicBezTo>
                    <a:pt x="368229" y="263038"/>
                    <a:pt x="312048" y="198216"/>
                    <a:pt x="282627" y="165239"/>
                  </a:cubicBezTo>
                  <a:cubicBezTo>
                    <a:pt x="253207" y="132261"/>
                    <a:pt x="233057" y="110352"/>
                    <a:pt x="210660" y="83727"/>
                  </a:cubicBezTo>
                  <a:cubicBezTo>
                    <a:pt x="204878" y="76854"/>
                    <a:pt x="201153" y="76252"/>
                    <a:pt x="174750" y="76269"/>
                  </a:cubicBezTo>
                  <a:close/>
                  <a:moveTo>
                    <a:pt x="0" y="0"/>
                  </a:moveTo>
                  <a:lnTo>
                    <a:pt x="746797" y="0"/>
                  </a:lnTo>
                  <a:lnTo>
                    <a:pt x="746797" y="22564"/>
                  </a:lnTo>
                  <a:lnTo>
                    <a:pt x="746797" y="57921"/>
                  </a:lnTo>
                  <a:lnTo>
                    <a:pt x="746797" y="572470"/>
                  </a:lnTo>
                  <a:lnTo>
                    <a:pt x="746797" y="599474"/>
                  </a:lnTo>
                  <a:lnTo>
                    <a:pt x="746797" y="630391"/>
                  </a:lnTo>
                  <a:lnTo>
                    <a:pt x="0" y="630391"/>
                  </a:lnTo>
                  <a:lnTo>
                    <a:pt x="0" y="599474"/>
                  </a:lnTo>
                  <a:lnTo>
                    <a:pt x="0" y="572470"/>
                  </a:lnTo>
                  <a:lnTo>
                    <a:pt x="0" y="57921"/>
                  </a:lnTo>
                  <a:lnTo>
                    <a:pt x="0" y="22564"/>
                  </a:lnTo>
                  <a:close/>
                </a:path>
              </a:pathLst>
            </a:cu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SA" dirty="0">
                <a:solidFill>
                  <a:srgbClr val="FF0000"/>
                </a:solidFill>
              </a:endParaRPr>
            </a:p>
          </p:txBody>
        </p:sp>
        <p:pic>
          <p:nvPicPr>
            <p:cNvPr id="6" name="Graphic 5">
              <a:extLst>
                <a:ext uri="{FF2B5EF4-FFF2-40B4-BE49-F238E27FC236}">
                  <a16:creationId xmlns:a16="http://schemas.microsoft.com/office/drawing/2014/main" id="{7C7A7F91-6ECE-EE47-9EDA-24C05C081CB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2476074" y="3930018"/>
              <a:ext cx="1745729" cy="451482"/>
            </a:xfrm>
            <a:prstGeom prst="rect">
              <a:avLst/>
            </a:prstGeom>
          </p:spPr>
        </p:pic>
      </p:grpSp>
    </p:spTree>
    <p:extLst>
      <p:ext uri="{BB962C8B-B14F-4D97-AF65-F5344CB8AC3E}">
        <p14:creationId xmlns:p14="http://schemas.microsoft.com/office/powerpoint/2010/main" val="349859730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FAULT-SLIDE-03">
    <p:spTree>
      <p:nvGrpSpPr>
        <p:cNvPr id="1" name=""/>
        <p:cNvGrpSpPr/>
        <p:nvPr/>
      </p:nvGrpSpPr>
      <p:grpSpPr>
        <a:xfrm>
          <a:off x="0" y="0"/>
          <a:ext cx="0" cy="0"/>
          <a:chOff x="0" y="0"/>
          <a:chExt cx="0" cy="0"/>
        </a:xfrm>
      </p:grpSpPr>
      <p:sp>
        <p:nvSpPr>
          <p:cNvPr id="6" name="Title 7">
            <a:extLst>
              <a:ext uri="{FF2B5EF4-FFF2-40B4-BE49-F238E27FC236}">
                <a16:creationId xmlns:a16="http://schemas.microsoft.com/office/drawing/2014/main" id="{9CE1CC6C-8A88-F9A7-C962-A16D430522DF}"/>
              </a:ext>
            </a:extLst>
          </p:cNvPr>
          <p:cNvSpPr>
            <a:spLocks noGrp="1"/>
          </p:cNvSpPr>
          <p:nvPr>
            <p:ph type="title" hasCustomPrompt="1"/>
          </p:nvPr>
        </p:nvSpPr>
        <p:spPr>
          <a:xfrm>
            <a:off x="877824" y="497115"/>
            <a:ext cx="16532352" cy="1200329"/>
          </a:xfrm>
          <a:prstGeom prst="rect">
            <a:avLst/>
          </a:prstGeom>
          <a:noFill/>
        </p:spPr>
        <p:txBody>
          <a:bodyPr wrap="square" rtlCol="0" anchor="t">
            <a:spAutoFit/>
          </a:bodyPr>
          <a:lstStyle>
            <a:lvl1pPr algn="ctr">
              <a:lnSpc>
                <a:spcPct val="100000"/>
              </a:lnSpc>
              <a:defRPr lang="uk-UA" sz="7200" b="1">
                <a:latin typeface="+mj-lt"/>
                <a:ea typeface="Roboto Condensed" panose="02000000000000000000" pitchFamily="2" charset="0"/>
                <a:cs typeface="+mn-cs"/>
              </a:defRPr>
            </a:lvl1pPr>
          </a:lstStyle>
          <a:p>
            <a:pPr marL="0" lvl="0"/>
            <a:r>
              <a:rPr lang="en-US" dirty="0"/>
              <a:t>Click To Edit Master Title Style</a:t>
            </a:r>
            <a:endParaRPr lang="uk-UA" dirty="0"/>
          </a:p>
        </p:txBody>
      </p:sp>
      <p:sp>
        <p:nvSpPr>
          <p:cNvPr id="4" name="Slide Number Placeholder 1">
            <a:extLst>
              <a:ext uri="{FF2B5EF4-FFF2-40B4-BE49-F238E27FC236}">
                <a16:creationId xmlns:a16="http://schemas.microsoft.com/office/drawing/2014/main" id="{27B72655-B662-7B9C-4B13-D4AAAFC1BAE5}"/>
              </a:ext>
            </a:extLst>
          </p:cNvPr>
          <p:cNvSpPr txBox="1">
            <a:spLocks/>
          </p:cNvSpPr>
          <p:nvPr userDrawn="1"/>
        </p:nvSpPr>
        <p:spPr>
          <a:xfrm>
            <a:off x="16687800" y="9381744"/>
            <a:ext cx="914400" cy="402336"/>
          </a:xfrm>
          <a:prstGeom prst="rect">
            <a:avLst/>
          </a:prstGeom>
          <a:solidFill>
            <a:schemeClr val="bg1"/>
          </a:solidFill>
        </p:spPr>
        <p:txBody>
          <a:bodyPr vert="horz" lIns="91440" tIns="45720" rIns="91440" bIns="45720" rtlCol="0" anchor="ctr"/>
          <a:lstStyle>
            <a:defPPr>
              <a:defRPr lang="uk-UA"/>
            </a:defPPr>
            <a:lvl1pPr marL="0" algn="r" defTabSz="1371600" rtl="0" eaLnBrk="1" latinLnBrk="0" hangingPunct="1">
              <a:defRPr sz="2000" kern="1200">
                <a:solidFill>
                  <a:schemeClr val="tx2"/>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fld id="{8B9A2DF5-3641-49D0-8F14-85B1C28A2FB8}" type="slidenum">
              <a:rPr lang="en-US" b="1" smtClean="0">
                <a:solidFill>
                  <a:schemeClr val="tx2"/>
                </a:solidFill>
              </a:rPr>
              <a:pPr/>
              <a:t>‹#›</a:t>
            </a:fld>
            <a:endParaRPr lang="en-US" b="1" dirty="0">
              <a:solidFill>
                <a:schemeClr val="tx2"/>
              </a:solidFill>
            </a:endParaRPr>
          </a:p>
        </p:txBody>
      </p:sp>
      <p:grpSp>
        <p:nvGrpSpPr>
          <p:cNvPr id="2" name="Group 1">
            <a:extLst>
              <a:ext uri="{FF2B5EF4-FFF2-40B4-BE49-F238E27FC236}">
                <a16:creationId xmlns:a16="http://schemas.microsoft.com/office/drawing/2014/main" id="{871F9539-211A-142E-970D-7F003711CF93}"/>
              </a:ext>
            </a:extLst>
          </p:cNvPr>
          <p:cNvGrpSpPr/>
          <p:nvPr userDrawn="1"/>
        </p:nvGrpSpPr>
        <p:grpSpPr>
          <a:xfrm>
            <a:off x="16002000" y="190500"/>
            <a:ext cx="2106003" cy="451482"/>
            <a:chOff x="12115800" y="3930018"/>
            <a:chExt cx="2106003" cy="451482"/>
          </a:xfrm>
        </p:grpSpPr>
        <p:sp>
          <p:nvSpPr>
            <p:cNvPr id="3" name="Freeform 2">
              <a:extLst>
                <a:ext uri="{FF2B5EF4-FFF2-40B4-BE49-F238E27FC236}">
                  <a16:creationId xmlns:a16="http://schemas.microsoft.com/office/drawing/2014/main" id="{14975F28-A114-2A2F-6BF3-7F25B3C49986}"/>
                </a:ext>
              </a:extLst>
            </p:cNvPr>
            <p:cNvSpPr/>
            <p:nvPr/>
          </p:nvSpPr>
          <p:spPr>
            <a:xfrm>
              <a:off x="12115800" y="4001179"/>
              <a:ext cx="360274" cy="304116"/>
            </a:xfrm>
            <a:custGeom>
              <a:avLst/>
              <a:gdLst>
                <a:gd name="connsiteX0" fmla="*/ 174750 w 746797"/>
                <a:gd name="connsiteY0" fmla="*/ 76269 h 630391"/>
                <a:gd name="connsiteX1" fmla="*/ 139872 w 746797"/>
                <a:gd name="connsiteY1" fmla="*/ 76283 h 630391"/>
                <a:gd name="connsiteX2" fmla="*/ 76478 w 746797"/>
                <a:gd name="connsiteY2" fmla="*/ 76330 h 630391"/>
                <a:gd name="connsiteX3" fmla="*/ 73875 w 746797"/>
                <a:gd name="connsiteY3" fmla="*/ 86302 h 630391"/>
                <a:gd name="connsiteX4" fmla="*/ 73627 w 746797"/>
                <a:gd name="connsiteY4" fmla="*/ 552880 h 630391"/>
                <a:gd name="connsiteX5" fmla="*/ 85506 w 746797"/>
                <a:gd name="connsiteY5" fmla="*/ 559040 h 630391"/>
                <a:gd name="connsiteX6" fmla="*/ 130916 w 746797"/>
                <a:gd name="connsiteY6" fmla="*/ 514962 h 630391"/>
                <a:gd name="connsiteX7" fmla="*/ 177027 w 746797"/>
                <a:gd name="connsiteY7" fmla="*/ 468400 h 630391"/>
                <a:gd name="connsiteX8" fmla="*/ 187417 w 746797"/>
                <a:gd name="connsiteY8" fmla="*/ 446184 h 630391"/>
                <a:gd name="connsiteX9" fmla="*/ 186808 w 746797"/>
                <a:gd name="connsiteY9" fmla="*/ 347808 h 630391"/>
                <a:gd name="connsiteX10" fmla="*/ 185538 w 746797"/>
                <a:gd name="connsiteY10" fmla="*/ 245126 h 630391"/>
                <a:gd name="connsiteX11" fmla="*/ 199981 w 746797"/>
                <a:gd name="connsiteY11" fmla="*/ 240906 h 630391"/>
                <a:gd name="connsiteX12" fmla="*/ 260432 w 746797"/>
                <a:gd name="connsiteY12" fmla="*/ 309128 h 630391"/>
                <a:gd name="connsiteX13" fmla="*/ 314511 w 746797"/>
                <a:gd name="connsiteY13" fmla="*/ 369417 h 630391"/>
                <a:gd name="connsiteX14" fmla="*/ 337919 w 746797"/>
                <a:gd name="connsiteY14" fmla="*/ 384597 h 630391"/>
                <a:gd name="connsiteX15" fmla="*/ 397459 w 746797"/>
                <a:gd name="connsiteY15" fmla="*/ 384690 h 630391"/>
                <a:gd name="connsiteX16" fmla="*/ 459328 w 746797"/>
                <a:gd name="connsiteY16" fmla="*/ 384246 h 630391"/>
                <a:gd name="connsiteX17" fmla="*/ 472142 w 746797"/>
                <a:gd name="connsiteY17" fmla="*/ 374073 h 630391"/>
                <a:gd name="connsiteX18" fmla="*/ 471795 w 746797"/>
                <a:gd name="connsiteY18" fmla="*/ 325575 h 630391"/>
                <a:gd name="connsiteX19" fmla="*/ 471136 w 746797"/>
                <a:gd name="connsiteY19" fmla="*/ 283859 h 630391"/>
                <a:gd name="connsiteX20" fmla="*/ 484608 w 746797"/>
                <a:gd name="connsiteY20" fmla="*/ 278139 h 630391"/>
                <a:gd name="connsiteX21" fmla="*/ 560480 w 746797"/>
                <a:gd name="connsiteY21" fmla="*/ 352161 h 630391"/>
                <a:gd name="connsiteX22" fmla="*/ 564669 w 746797"/>
                <a:gd name="connsiteY22" fmla="*/ 368520 h 630391"/>
                <a:gd name="connsiteX23" fmla="*/ 483249 w 746797"/>
                <a:gd name="connsiteY23" fmla="*/ 450650 h 630391"/>
                <a:gd name="connsiteX24" fmla="*/ 395457 w 746797"/>
                <a:gd name="connsiteY24" fmla="*/ 537831 h 630391"/>
                <a:gd name="connsiteX25" fmla="*/ 405144 w 746797"/>
                <a:gd name="connsiteY25" fmla="*/ 550999 h 630391"/>
                <a:gd name="connsiteX26" fmla="*/ 456751 w 746797"/>
                <a:gd name="connsiteY26" fmla="*/ 550297 h 630391"/>
                <a:gd name="connsiteX27" fmla="*/ 513498 w 746797"/>
                <a:gd name="connsiteY27" fmla="*/ 549900 h 630391"/>
                <a:gd name="connsiteX28" fmla="*/ 547130 w 746797"/>
                <a:gd name="connsiteY28" fmla="*/ 528991 h 630391"/>
                <a:gd name="connsiteX29" fmla="*/ 618606 w 746797"/>
                <a:gd name="connsiteY29" fmla="*/ 457042 h 630391"/>
                <a:gd name="connsiteX30" fmla="*/ 701554 w 746797"/>
                <a:gd name="connsiteY30" fmla="*/ 374707 h 630391"/>
                <a:gd name="connsiteX31" fmla="*/ 698045 w 746797"/>
                <a:gd name="connsiteY31" fmla="*/ 349472 h 630391"/>
                <a:gd name="connsiteX32" fmla="*/ 600749 w 746797"/>
                <a:gd name="connsiteY32" fmla="*/ 263799 h 630391"/>
                <a:gd name="connsiteX33" fmla="*/ 507939 w 746797"/>
                <a:gd name="connsiteY33" fmla="*/ 183670 h 630391"/>
                <a:gd name="connsiteX34" fmla="*/ 513066 w 746797"/>
                <a:gd name="connsiteY34" fmla="*/ 167124 h 630391"/>
                <a:gd name="connsiteX35" fmla="*/ 589493 w 746797"/>
                <a:gd name="connsiteY35" fmla="*/ 166766 h 630391"/>
                <a:gd name="connsiteX36" fmla="*/ 666360 w 746797"/>
                <a:gd name="connsiteY36" fmla="*/ 167024 h 630391"/>
                <a:gd name="connsiteX37" fmla="*/ 676004 w 746797"/>
                <a:gd name="connsiteY37" fmla="*/ 158419 h 630391"/>
                <a:gd name="connsiteX38" fmla="*/ 675990 w 746797"/>
                <a:gd name="connsiteY38" fmla="*/ 83838 h 630391"/>
                <a:gd name="connsiteX39" fmla="*/ 668070 w 746797"/>
                <a:gd name="connsiteY39" fmla="*/ 76798 h 630391"/>
                <a:gd name="connsiteX40" fmla="*/ 405050 w 746797"/>
                <a:gd name="connsiteY40" fmla="*/ 76637 h 630391"/>
                <a:gd name="connsiteX41" fmla="*/ 396136 w 746797"/>
                <a:gd name="connsiteY41" fmla="*/ 86231 h 630391"/>
                <a:gd name="connsiteX42" fmla="*/ 396351 w 746797"/>
                <a:gd name="connsiteY42" fmla="*/ 276575 h 630391"/>
                <a:gd name="connsiteX43" fmla="*/ 387183 w 746797"/>
                <a:gd name="connsiteY43" fmla="*/ 281594 h 630391"/>
                <a:gd name="connsiteX44" fmla="*/ 282627 w 746797"/>
                <a:gd name="connsiteY44" fmla="*/ 165239 h 630391"/>
                <a:gd name="connsiteX45" fmla="*/ 210660 w 746797"/>
                <a:gd name="connsiteY45" fmla="*/ 83727 h 630391"/>
                <a:gd name="connsiteX46" fmla="*/ 174750 w 746797"/>
                <a:gd name="connsiteY46" fmla="*/ 76269 h 630391"/>
                <a:gd name="connsiteX47" fmla="*/ 0 w 746797"/>
                <a:gd name="connsiteY47" fmla="*/ 0 h 630391"/>
                <a:gd name="connsiteX48" fmla="*/ 746797 w 746797"/>
                <a:gd name="connsiteY48" fmla="*/ 0 h 630391"/>
                <a:gd name="connsiteX49" fmla="*/ 746797 w 746797"/>
                <a:gd name="connsiteY49" fmla="*/ 22564 h 630391"/>
                <a:gd name="connsiteX50" fmla="*/ 746797 w 746797"/>
                <a:gd name="connsiteY50" fmla="*/ 57921 h 630391"/>
                <a:gd name="connsiteX51" fmla="*/ 746797 w 746797"/>
                <a:gd name="connsiteY51" fmla="*/ 572470 h 630391"/>
                <a:gd name="connsiteX52" fmla="*/ 746797 w 746797"/>
                <a:gd name="connsiteY52" fmla="*/ 599474 h 630391"/>
                <a:gd name="connsiteX53" fmla="*/ 746797 w 746797"/>
                <a:gd name="connsiteY53" fmla="*/ 630391 h 630391"/>
                <a:gd name="connsiteX54" fmla="*/ 0 w 746797"/>
                <a:gd name="connsiteY54" fmla="*/ 630391 h 630391"/>
                <a:gd name="connsiteX55" fmla="*/ 0 w 746797"/>
                <a:gd name="connsiteY55" fmla="*/ 599474 h 630391"/>
                <a:gd name="connsiteX56" fmla="*/ 0 w 746797"/>
                <a:gd name="connsiteY56" fmla="*/ 572470 h 630391"/>
                <a:gd name="connsiteX57" fmla="*/ 0 w 746797"/>
                <a:gd name="connsiteY57" fmla="*/ 57921 h 630391"/>
                <a:gd name="connsiteX58" fmla="*/ 0 w 746797"/>
                <a:gd name="connsiteY58" fmla="*/ 22564 h 63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746797" h="630391">
                  <a:moveTo>
                    <a:pt x="174750" y="76269"/>
                  </a:moveTo>
                  <a:cubicBezTo>
                    <a:pt x="165949" y="76274"/>
                    <a:pt x="154628" y="76349"/>
                    <a:pt x="139872" y="76283"/>
                  </a:cubicBezTo>
                  <a:lnTo>
                    <a:pt x="76478" y="76330"/>
                  </a:lnTo>
                  <a:cubicBezTo>
                    <a:pt x="73699" y="77388"/>
                    <a:pt x="73875" y="77567"/>
                    <a:pt x="73875" y="86302"/>
                  </a:cubicBezTo>
                  <a:cubicBezTo>
                    <a:pt x="73253" y="166313"/>
                    <a:pt x="73154" y="481176"/>
                    <a:pt x="73627" y="552880"/>
                  </a:cubicBezTo>
                  <a:cubicBezTo>
                    <a:pt x="73720" y="567001"/>
                    <a:pt x="75372" y="569026"/>
                    <a:pt x="85506" y="559040"/>
                  </a:cubicBezTo>
                  <a:cubicBezTo>
                    <a:pt x="130841" y="515613"/>
                    <a:pt x="115662" y="530068"/>
                    <a:pt x="130916" y="514962"/>
                  </a:cubicBezTo>
                  <a:cubicBezTo>
                    <a:pt x="146169" y="499855"/>
                    <a:pt x="131090" y="515063"/>
                    <a:pt x="177027" y="468400"/>
                  </a:cubicBezTo>
                  <a:cubicBezTo>
                    <a:pt x="187434" y="457828"/>
                    <a:pt x="187503" y="452644"/>
                    <a:pt x="187417" y="446184"/>
                  </a:cubicBezTo>
                  <a:cubicBezTo>
                    <a:pt x="186132" y="349464"/>
                    <a:pt x="187121" y="381318"/>
                    <a:pt x="186808" y="347808"/>
                  </a:cubicBezTo>
                  <a:cubicBezTo>
                    <a:pt x="186495" y="314299"/>
                    <a:pt x="187186" y="348298"/>
                    <a:pt x="185538" y="245126"/>
                  </a:cubicBezTo>
                  <a:cubicBezTo>
                    <a:pt x="185308" y="230695"/>
                    <a:pt x="191841" y="230384"/>
                    <a:pt x="199981" y="240906"/>
                  </a:cubicBezTo>
                  <a:cubicBezTo>
                    <a:pt x="217230" y="259566"/>
                    <a:pt x="241344" y="287710"/>
                    <a:pt x="260432" y="309128"/>
                  </a:cubicBezTo>
                  <a:cubicBezTo>
                    <a:pt x="279521" y="330546"/>
                    <a:pt x="260677" y="309319"/>
                    <a:pt x="314511" y="369417"/>
                  </a:cubicBezTo>
                  <a:cubicBezTo>
                    <a:pt x="326540" y="382845"/>
                    <a:pt x="323911" y="383429"/>
                    <a:pt x="337919" y="384597"/>
                  </a:cubicBezTo>
                  <a:cubicBezTo>
                    <a:pt x="352624" y="385822"/>
                    <a:pt x="377613" y="384512"/>
                    <a:pt x="397459" y="384690"/>
                  </a:cubicBezTo>
                  <a:cubicBezTo>
                    <a:pt x="418082" y="384542"/>
                    <a:pt x="396025" y="384834"/>
                    <a:pt x="459328" y="384246"/>
                  </a:cubicBezTo>
                  <a:cubicBezTo>
                    <a:pt x="462535" y="384216"/>
                    <a:pt x="470064" y="383851"/>
                    <a:pt x="472142" y="374073"/>
                  </a:cubicBezTo>
                  <a:cubicBezTo>
                    <a:pt x="472020" y="349774"/>
                    <a:pt x="471962" y="340610"/>
                    <a:pt x="471795" y="325575"/>
                  </a:cubicBezTo>
                  <a:cubicBezTo>
                    <a:pt x="471627" y="310540"/>
                    <a:pt x="472081" y="326965"/>
                    <a:pt x="471136" y="283859"/>
                  </a:cubicBezTo>
                  <a:cubicBezTo>
                    <a:pt x="470957" y="275672"/>
                    <a:pt x="475081" y="268869"/>
                    <a:pt x="484608" y="278139"/>
                  </a:cubicBezTo>
                  <a:cubicBezTo>
                    <a:pt x="558699" y="350228"/>
                    <a:pt x="499647" y="293493"/>
                    <a:pt x="560480" y="352161"/>
                  </a:cubicBezTo>
                  <a:cubicBezTo>
                    <a:pt x="566229" y="357705"/>
                    <a:pt x="567668" y="365486"/>
                    <a:pt x="564669" y="368520"/>
                  </a:cubicBezTo>
                  <a:lnTo>
                    <a:pt x="483249" y="450650"/>
                  </a:lnTo>
                  <a:cubicBezTo>
                    <a:pt x="455047" y="478868"/>
                    <a:pt x="481710" y="451408"/>
                    <a:pt x="395457" y="537831"/>
                  </a:cubicBezTo>
                  <a:cubicBezTo>
                    <a:pt x="387496" y="545808"/>
                    <a:pt x="384153" y="551126"/>
                    <a:pt x="405144" y="550999"/>
                  </a:cubicBezTo>
                  <a:cubicBezTo>
                    <a:pt x="456276" y="550687"/>
                    <a:pt x="414003" y="550562"/>
                    <a:pt x="456751" y="550297"/>
                  </a:cubicBezTo>
                  <a:lnTo>
                    <a:pt x="513498" y="549900"/>
                  </a:lnTo>
                  <a:cubicBezTo>
                    <a:pt x="517973" y="549792"/>
                    <a:pt x="529612" y="544468"/>
                    <a:pt x="547130" y="528991"/>
                  </a:cubicBezTo>
                  <a:cubicBezTo>
                    <a:pt x="564648" y="513515"/>
                    <a:pt x="592868" y="482755"/>
                    <a:pt x="618606" y="457042"/>
                  </a:cubicBezTo>
                  <a:lnTo>
                    <a:pt x="701554" y="374707"/>
                  </a:lnTo>
                  <a:cubicBezTo>
                    <a:pt x="711080" y="365051"/>
                    <a:pt x="707672" y="357574"/>
                    <a:pt x="698045" y="349472"/>
                  </a:cubicBezTo>
                  <a:cubicBezTo>
                    <a:pt x="664397" y="321153"/>
                    <a:pt x="633181" y="292357"/>
                    <a:pt x="600749" y="263799"/>
                  </a:cubicBezTo>
                  <a:cubicBezTo>
                    <a:pt x="569065" y="236166"/>
                    <a:pt x="523670" y="198694"/>
                    <a:pt x="507939" y="183670"/>
                  </a:cubicBezTo>
                  <a:cubicBezTo>
                    <a:pt x="502125" y="178118"/>
                    <a:pt x="499206" y="167020"/>
                    <a:pt x="513066" y="167124"/>
                  </a:cubicBezTo>
                  <a:lnTo>
                    <a:pt x="589493" y="166766"/>
                  </a:lnTo>
                  <a:lnTo>
                    <a:pt x="666360" y="167024"/>
                  </a:lnTo>
                  <a:cubicBezTo>
                    <a:pt x="673364" y="166842"/>
                    <a:pt x="676444" y="161870"/>
                    <a:pt x="676004" y="158419"/>
                  </a:cubicBezTo>
                  <a:cubicBezTo>
                    <a:pt x="676436" y="144994"/>
                    <a:pt x="675996" y="97506"/>
                    <a:pt x="675990" y="83838"/>
                  </a:cubicBezTo>
                  <a:cubicBezTo>
                    <a:pt x="675987" y="78595"/>
                    <a:pt x="670122" y="76826"/>
                    <a:pt x="668070" y="76798"/>
                  </a:cubicBezTo>
                  <a:cubicBezTo>
                    <a:pt x="580405" y="75620"/>
                    <a:pt x="492723" y="76691"/>
                    <a:pt x="405050" y="76637"/>
                  </a:cubicBezTo>
                  <a:cubicBezTo>
                    <a:pt x="401805" y="76783"/>
                    <a:pt x="395826" y="77548"/>
                    <a:pt x="396136" y="86231"/>
                  </a:cubicBezTo>
                  <a:cubicBezTo>
                    <a:pt x="397327" y="119564"/>
                    <a:pt x="396359" y="250557"/>
                    <a:pt x="396351" y="276575"/>
                  </a:cubicBezTo>
                  <a:cubicBezTo>
                    <a:pt x="396348" y="284738"/>
                    <a:pt x="388708" y="283087"/>
                    <a:pt x="387183" y="281594"/>
                  </a:cubicBezTo>
                  <a:cubicBezTo>
                    <a:pt x="368229" y="263038"/>
                    <a:pt x="312048" y="198216"/>
                    <a:pt x="282627" y="165239"/>
                  </a:cubicBezTo>
                  <a:cubicBezTo>
                    <a:pt x="253207" y="132261"/>
                    <a:pt x="233057" y="110352"/>
                    <a:pt x="210660" y="83727"/>
                  </a:cubicBezTo>
                  <a:cubicBezTo>
                    <a:pt x="204878" y="76854"/>
                    <a:pt x="201153" y="76252"/>
                    <a:pt x="174750" y="76269"/>
                  </a:cubicBezTo>
                  <a:close/>
                  <a:moveTo>
                    <a:pt x="0" y="0"/>
                  </a:moveTo>
                  <a:lnTo>
                    <a:pt x="746797" y="0"/>
                  </a:lnTo>
                  <a:lnTo>
                    <a:pt x="746797" y="22564"/>
                  </a:lnTo>
                  <a:lnTo>
                    <a:pt x="746797" y="57921"/>
                  </a:lnTo>
                  <a:lnTo>
                    <a:pt x="746797" y="572470"/>
                  </a:lnTo>
                  <a:lnTo>
                    <a:pt x="746797" y="599474"/>
                  </a:lnTo>
                  <a:lnTo>
                    <a:pt x="746797" y="630391"/>
                  </a:lnTo>
                  <a:lnTo>
                    <a:pt x="0" y="630391"/>
                  </a:lnTo>
                  <a:lnTo>
                    <a:pt x="0" y="599474"/>
                  </a:lnTo>
                  <a:lnTo>
                    <a:pt x="0" y="572470"/>
                  </a:lnTo>
                  <a:lnTo>
                    <a:pt x="0" y="57921"/>
                  </a:lnTo>
                  <a:lnTo>
                    <a:pt x="0" y="22564"/>
                  </a:lnTo>
                  <a:close/>
                </a:path>
              </a:pathLst>
            </a:cu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SA" dirty="0">
                <a:solidFill>
                  <a:srgbClr val="FF0000"/>
                </a:solidFill>
              </a:endParaRPr>
            </a:p>
          </p:txBody>
        </p:sp>
        <p:pic>
          <p:nvPicPr>
            <p:cNvPr id="5" name="Graphic 4">
              <a:extLst>
                <a:ext uri="{FF2B5EF4-FFF2-40B4-BE49-F238E27FC236}">
                  <a16:creationId xmlns:a16="http://schemas.microsoft.com/office/drawing/2014/main" id="{A6FFD75D-4E82-B25D-EA7A-52EF7C2A597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2476074" y="3930018"/>
              <a:ext cx="1745729" cy="451482"/>
            </a:xfrm>
            <a:prstGeom prst="rect">
              <a:avLst/>
            </a:prstGeom>
          </p:spPr>
        </p:pic>
      </p:grpSp>
    </p:spTree>
    <p:extLst>
      <p:ext uri="{BB962C8B-B14F-4D97-AF65-F5344CB8AC3E}">
        <p14:creationId xmlns:p14="http://schemas.microsoft.com/office/powerpoint/2010/main" val="134621872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FAULT-SLIDE-04">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876302" y="497115"/>
            <a:ext cx="16532352" cy="1200329"/>
          </a:xfrm>
          <a:prstGeom prst="rect">
            <a:avLst/>
          </a:prstGeom>
          <a:noFill/>
        </p:spPr>
        <p:txBody>
          <a:bodyPr wrap="square" rtlCol="0" anchor="t">
            <a:spAutoFit/>
          </a:bodyPr>
          <a:lstStyle>
            <a:lvl1pPr algn="ctr">
              <a:lnSpc>
                <a:spcPct val="100000"/>
              </a:lnSpc>
              <a:defRPr lang="uk-UA" sz="7200" b="1">
                <a:latin typeface="+mj-lt"/>
                <a:ea typeface="Roboto Condensed" panose="02000000000000000000" pitchFamily="2" charset="0"/>
                <a:cs typeface="+mn-cs"/>
              </a:defRPr>
            </a:lvl1pPr>
          </a:lstStyle>
          <a:p>
            <a:pPr marL="0" lvl="0"/>
            <a:r>
              <a:rPr lang="en-US" dirty="0"/>
              <a:t>Click To Edit Master Title Style</a:t>
            </a:r>
            <a:endParaRPr lang="uk-UA" dirty="0"/>
          </a:p>
        </p:txBody>
      </p:sp>
      <p:sp>
        <p:nvSpPr>
          <p:cNvPr id="4" name="Text Placeholder 3">
            <a:extLst>
              <a:ext uri="{FF2B5EF4-FFF2-40B4-BE49-F238E27FC236}">
                <a16:creationId xmlns:a16="http://schemas.microsoft.com/office/drawing/2014/main" id="{0B8CABD8-6A6A-625F-7C67-12224D8DFC2F}"/>
              </a:ext>
            </a:extLst>
          </p:cNvPr>
          <p:cNvSpPr>
            <a:spLocks noGrp="1"/>
          </p:cNvSpPr>
          <p:nvPr>
            <p:ph type="body" sz="quarter" idx="10" hasCustomPrompt="1"/>
          </p:nvPr>
        </p:nvSpPr>
        <p:spPr>
          <a:xfrm>
            <a:off x="876302" y="1866900"/>
            <a:ext cx="16532352" cy="1200329"/>
          </a:xfrm>
          <a:prstGeom prst="rect">
            <a:avLst/>
          </a:prstGeom>
        </p:spPr>
        <p:txBody>
          <a:bodyPr/>
          <a:lstStyle>
            <a:lvl1pPr marL="0" indent="0" algn="ctr">
              <a:lnSpc>
                <a:spcPct val="100000"/>
              </a:lnSpc>
              <a:buNone/>
              <a:defRPr sz="2400">
                <a:solidFill>
                  <a:schemeClr val="tx2"/>
                </a:solidFill>
              </a:defRPr>
            </a:lvl1pPr>
          </a:lstStyle>
          <a:p>
            <a:pPr lvl="0"/>
            <a:r>
              <a:rPr lang="en-US" dirty="0"/>
              <a:t>Subtitle text here</a:t>
            </a:r>
          </a:p>
        </p:txBody>
      </p:sp>
      <p:sp>
        <p:nvSpPr>
          <p:cNvPr id="6" name="Slide Number Placeholder 1">
            <a:extLst>
              <a:ext uri="{FF2B5EF4-FFF2-40B4-BE49-F238E27FC236}">
                <a16:creationId xmlns:a16="http://schemas.microsoft.com/office/drawing/2014/main" id="{ABD4F475-DEEF-F85A-5AFF-DF952EEF8B61}"/>
              </a:ext>
            </a:extLst>
          </p:cNvPr>
          <p:cNvSpPr txBox="1">
            <a:spLocks/>
          </p:cNvSpPr>
          <p:nvPr userDrawn="1"/>
        </p:nvSpPr>
        <p:spPr>
          <a:xfrm>
            <a:off x="16687800" y="9381744"/>
            <a:ext cx="914400" cy="402336"/>
          </a:xfrm>
          <a:prstGeom prst="rect">
            <a:avLst/>
          </a:prstGeom>
          <a:solidFill>
            <a:schemeClr val="bg1"/>
          </a:solidFill>
        </p:spPr>
        <p:txBody>
          <a:bodyPr vert="horz" lIns="91440" tIns="45720" rIns="91440" bIns="45720" rtlCol="0" anchor="ctr"/>
          <a:lstStyle>
            <a:defPPr>
              <a:defRPr lang="uk-UA"/>
            </a:defPPr>
            <a:lvl1pPr marL="0" algn="r" defTabSz="1371600" rtl="0" eaLnBrk="1" latinLnBrk="0" hangingPunct="1">
              <a:defRPr sz="2000" kern="1200">
                <a:solidFill>
                  <a:schemeClr val="tx2"/>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fld id="{8B9A2DF5-3641-49D0-8F14-85B1C28A2FB8}" type="slidenum">
              <a:rPr lang="en-US" b="1" smtClean="0">
                <a:solidFill>
                  <a:schemeClr val="tx2"/>
                </a:solidFill>
              </a:rPr>
              <a:pPr/>
              <a:t>‹#›</a:t>
            </a:fld>
            <a:endParaRPr lang="en-US" b="1" dirty="0">
              <a:solidFill>
                <a:schemeClr val="tx2"/>
              </a:solidFill>
            </a:endParaRPr>
          </a:p>
        </p:txBody>
      </p:sp>
      <p:grpSp>
        <p:nvGrpSpPr>
          <p:cNvPr id="2" name="Group 1">
            <a:extLst>
              <a:ext uri="{FF2B5EF4-FFF2-40B4-BE49-F238E27FC236}">
                <a16:creationId xmlns:a16="http://schemas.microsoft.com/office/drawing/2014/main" id="{BA60EA5D-9A16-47EF-C130-00426CA482B0}"/>
              </a:ext>
            </a:extLst>
          </p:cNvPr>
          <p:cNvGrpSpPr/>
          <p:nvPr userDrawn="1"/>
        </p:nvGrpSpPr>
        <p:grpSpPr>
          <a:xfrm>
            <a:off x="16002000" y="190500"/>
            <a:ext cx="2106003" cy="451482"/>
            <a:chOff x="12115800" y="3930018"/>
            <a:chExt cx="2106003" cy="451482"/>
          </a:xfrm>
        </p:grpSpPr>
        <p:sp>
          <p:nvSpPr>
            <p:cNvPr id="3" name="Freeform 2">
              <a:extLst>
                <a:ext uri="{FF2B5EF4-FFF2-40B4-BE49-F238E27FC236}">
                  <a16:creationId xmlns:a16="http://schemas.microsoft.com/office/drawing/2014/main" id="{2372CF3A-ECC0-9B17-345D-F6D7E873077A}"/>
                </a:ext>
              </a:extLst>
            </p:cNvPr>
            <p:cNvSpPr/>
            <p:nvPr/>
          </p:nvSpPr>
          <p:spPr>
            <a:xfrm>
              <a:off x="12115800" y="4001179"/>
              <a:ext cx="360274" cy="304116"/>
            </a:xfrm>
            <a:custGeom>
              <a:avLst/>
              <a:gdLst>
                <a:gd name="connsiteX0" fmla="*/ 174750 w 746797"/>
                <a:gd name="connsiteY0" fmla="*/ 76269 h 630391"/>
                <a:gd name="connsiteX1" fmla="*/ 139872 w 746797"/>
                <a:gd name="connsiteY1" fmla="*/ 76283 h 630391"/>
                <a:gd name="connsiteX2" fmla="*/ 76478 w 746797"/>
                <a:gd name="connsiteY2" fmla="*/ 76330 h 630391"/>
                <a:gd name="connsiteX3" fmla="*/ 73875 w 746797"/>
                <a:gd name="connsiteY3" fmla="*/ 86302 h 630391"/>
                <a:gd name="connsiteX4" fmla="*/ 73627 w 746797"/>
                <a:gd name="connsiteY4" fmla="*/ 552880 h 630391"/>
                <a:gd name="connsiteX5" fmla="*/ 85506 w 746797"/>
                <a:gd name="connsiteY5" fmla="*/ 559040 h 630391"/>
                <a:gd name="connsiteX6" fmla="*/ 130916 w 746797"/>
                <a:gd name="connsiteY6" fmla="*/ 514962 h 630391"/>
                <a:gd name="connsiteX7" fmla="*/ 177027 w 746797"/>
                <a:gd name="connsiteY7" fmla="*/ 468400 h 630391"/>
                <a:gd name="connsiteX8" fmla="*/ 187417 w 746797"/>
                <a:gd name="connsiteY8" fmla="*/ 446184 h 630391"/>
                <a:gd name="connsiteX9" fmla="*/ 186808 w 746797"/>
                <a:gd name="connsiteY9" fmla="*/ 347808 h 630391"/>
                <a:gd name="connsiteX10" fmla="*/ 185538 w 746797"/>
                <a:gd name="connsiteY10" fmla="*/ 245126 h 630391"/>
                <a:gd name="connsiteX11" fmla="*/ 199981 w 746797"/>
                <a:gd name="connsiteY11" fmla="*/ 240906 h 630391"/>
                <a:gd name="connsiteX12" fmla="*/ 260432 w 746797"/>
                <a:gd name="connsiteY12" fmla="*/ 309128 h 630391"/>
                <a:gd name="connsiteX13" fmla="*/ 314511 w 746797"/>
                <a:gd name="connsiteY13" fmla="*/ 369417 h 630391"/>
                <a:gd name="connsiteX14" fmla="*/ 337919 w 746797"/>
                <a:gd name="connsiteY14" fmla="*/ 384597 h 630391"/>
                <a:gd name="connsiteX15" fmla="*/ 397459 w 746797"/>
                <a:gd name="connsiteY15" fmla="*/ 384690 h 630391"/>
                <a:gd name="connsiteX16" fmla="*/ 459328 w 746797"/>
                <a:gd name="connsiteY16" fmla="*/ 384246 h 630391"/>
                <a:gd name="connsiteX17" fmla="*/ 472142 w 746797"/>
                <a:gd name="connsiteY17" fmla="*/ 374073 h 630391"/>
                <a:gd name="connsiteX18" fmla="*/ 471795 w 746797"/>
                <a:gd name="connsiteY18" fmla="*/ 325575 h 630391"/>
                <a:gd name="connsiteX19" fmla="*/ 471136 w 746797"/>
                <a:gd name="connsiteY19" fmla="*/ 283859 h 630391"/>
                <a:gd name="connsiteX20" fmla="*/ 484608 w 746797"/>
                <a:gd name="connsiteY20" fmla="*/ 278139 h 630391"/>
                <a:gd name="connsiteX21" fmla="*/ 560480 w 746797"/>
                <a:gd name="connsiteY21" fmla="*/ 352161 h 630391"/>
                <a:gd name="connsiteX22" fmla="*/ 564669 w 746797"/>
                <a:gd name="connsiteY22" fmla="*/ 368520 h 630391"/>
                <a:gd name="connsiteX23" fmla="*/ 483249 w 746797"/>
                <a:gd name="connsiteY23" fmla="*/ 450650 h 630391"/>
                <a:gd name="connsiteX24" fmla="*/ 395457 w 746797"/>
                <a:gd name="connsiteY24" fmla="*/ 537831 h 630391"/>
                <a:gd name="connsiteX25" fmla="*/ 405144 w 746797"/>
                <a:gd name="connsiteY25" fmla="*/ 550999 h 630391"/>
                <a:gd name="connsiteX26" fmla="*/ 456751 w 746797"/>
                <a:gd name="connsiteY26" fmla="*/ 550297 h 630391"/>
                <a:gd name="connsiteX27" fmla="*/ 513498 w 746797"/>
                <a:gd name="connsiteY27" fmla="*/ 549900 h 630391"/>
                <a:gd name="connsiteX28" fmla="*/ 547130 w 746797"/>
                <a:gd name="connsiteY28" fmla="*/ 528991 h 630391"/>
                <a:gd name="connsiteX29" fmla="*/ 618606 w 746797"/>
                <a:gd name="connsiteY29" fmla="*/ 457042 h 630391"/>
                <a:gd name="connsiteX30" fmla="*/ 701554 w 746797"/>
                <a:gd name="connsiteY30" fmla="*/ 374707 h 630391"/>
                <a:gd name="connsiteX31" fmla="*/ 698045 w 746797"/>
                <a:gd name="connsiteY31" fmla="*/ 349472 h 630391"/>
                <a:gd name="connsiteX32" fmla="*/ 600749 w 746797"/>
                <a:gd name="connsiteY32" fmla="*/ 263799 h 630391"/>
                <a:gd name="connsiteX33" fmla="*/ 507939 w 746797"/>
                <a:gd name="connsiteY33" fmla="*/ 183670 h 630391"/>
                <a:gd name="connsiteX34" fmla="*/ 513066 w 746797"/>
                <a:gd name="connsiteY34" fmla="*/ 167124 h 630391"/>
                <a:gd name="connsiteX35" fmla="*/ 589493 w 746797"/>
                <a:gd name="connsiteY35" fmla="*/ 166766 h 630391"/>
                <a:gd name="connsiteX36" fmla="*/ 666360 w 746797"/>
                <a:gd name="connsiteY36" fmla="*/ 167024 h 630391"/>
                <a:gd name="connsiteX37" fmla="*/ 676004 w 746797"/>
                <a:gd name="connsiteY37" fmla="*/ 158419 h 630391"/>
                <a:gd name="connsiteX38" fmla="*/ 675990 w 746797"/>
                <a:gd name="connsiteY38" fmla="*/ 83838 h 630391"/>
                <a:gd name="connsiteX39" fmla="*/ 668070 w 746797"/>
                <a:gd name="connsiteY39" fmla="*/ 76798 h 630391"/>
                <a:gd name="connsiteX40" fmla="*/ 405050 w 746797"/>
                <a:gd name="connsiteY40" fmla="*/ 76637 h 630391"/>
                <a:gd name="connsiteX41" fmla="*/ 396136 w 746797"/>
                <a:gd name="connsiteY41" fmla="*/ 86231 h 630391"/>
                <a:gd name="connsiteX42" fmla="*/ 396351 w 746797"/>
                <a:gd name="connsiteY42" fmla="*/ 276575 h 630391"/>
                <a:gd name="connsiteX43" fmla="*/ 387183 w 746797"/>
                <a:gd name="connsiteY43" fmla="*/ 281594 h 630391"/>
                <a:gd name="connsiteX44" fmla="*/ 282627 w 746797"/>
                <a:gd name="connsiteY44" fmla="*/ 165239 h 630391"/>
                <a:gd name="connsiteX45" fmla="*/ 210660 w 746797"/>
                <a:gd name="connsiteY45" fmla="*/ 83727 h 630391"/>
                <a:gd name="connsiteX46" fmla="*/ 174750 w 746797"/>
                <a:gd name="connsiteY46" fmla="*/ 76269 h 630391"/>
                <a:gd name="connsiteX47" fmla="*/ 0 w 746797"/>
                <a:gd name="connsiteY47" fmla="*/ 0 h 630391"/>
                <a:gd name="connsiteX48" fmla="*/ 746797 w 746797"/>
                <a:gd name="connsiteY48" fmla="*/ 0 h 630391"/>
                <a:gd name="connsiteX49" fmla="*/ 746797 w 746797"/>
                <a:gd name="connsiteY49" fmla="*/ 22564 h 630391"/>
                <a:gd name="connsiteX50" fmla="*/ 746797 w 746797"/>
                <a:gd name="connsiteY50" fmla="*/ 57921 h 630391"/>
                <a:gd name="connsiteX51" fmla="*/ 746797 w 746797"/>
                <a:gd name="connsiteY51" fmla="*/ 572470 h 630391"/>
                <a:gd name="connsiteX52" fmla="*/ 746797 w 746797"/>
                <a:gd name="connsiteY52" fmla="*/ 599474 h 630391"/>
                <a:gd name="connsiteX53" fmla="*/ 746797 w 746797"/>
                <a:gd name="connsiteY53" fmla="*/ 630391 h 630391"/>
                <a:gd name="connsiteX54" fmla="*/ 0 w 746797"/>
                <a:gd name="connsiteY54" fmla="*/ 630391 h 630391"/>
                <a:gd name="connsiteX55" fmla="*/ 0 w 746797"/>
                <a:gd name="connsiteY55" fmla="*/ 599474 h 630391"/>
                <a:gd name="connsiteX56" fmla="*/ 0 w 746797"/>
                <a:gd name="connsiteY56" fmla="*/ 572470 h 630391"/>
                <a:gd name="connsiteX57" fmla="*/ 0 w 746797"/>
                <a:gd name="connsiteY57" fmla="*/ 57921 h 630391"/>
                <a:gd name="connsiteX58" fmla="*/ 0 w 746797"/>
                <a:gd name="connsiteY58" fmla="*/ 22564 h 63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746797" h="630391">
                  <a:moveTo>
                    <a:pt x="174750" y="76269"/>
                  </a:moveTo>
                  <a:cubicBezTo>
                    <a:pt x="165949" y="76274"/>
                    <a:pt x="154628" y="76349"/>
                    <a:pt x="139872" y="76283"/>
                  </a:cubicBezTo>
                  <a:lnTo>
                    <a:pt x="76478" y="76330"/>
                  </a:lnTo>
                  <a:cubicBezTo>
                    <a:pt x="73699" y="77388"/>
                    <a:pt x="73875" y="77567"/>
                    <a:pt x="73875" y="86302"/>
                  </a:cubicBezTo>
                  <a:cubicBezTo>
                    <a:pt x="73253" y="166313"/>
                    <a:pt x="73154" y="481176"/>
                    <a:pt x="73627" y="552880"/>
                  </a:cubicBezTo>
                  <a:cubicBezTo>
                    <a:pt x="73720" y="567001"/>
                    <a:pt x="75372" y="569026"/>
                    <a:pt x="85506" y="559040"/>
                  </a:cubicBezTo>
                  <a:cubicBezTo>
                    <a:pt x="130841" y="515613"/>
                    <a:pt x="115662" y="530068"/>
                    <a:pt x="130916" y="514962"/>
                  </a:cubicBezTo>
                  <a:cubicBezTo>
                    <a:pt x="146169" y="499855"/>
                    <a:pt x="131090" y="515063"/>
                    <a:pt x="177027" y="468400"/>
                  </a:cubicBezTo>
                  <a:cubicBezTo>
                    <a:pt x="187434" y="457828"/>
                    <a:pt x="187503" y="452644"/>
                    <a:pt x="187417" y="446184"/>
                  </a:cubicBezTo>
                  <a:cubicBezTo>
                    <a:pt x="186132" y="349464"/>
                    <a:pt x="187121" y="381318"/>
                    <a:pt x="186808" y="347808"/>
                  </a:cubicBezTo>
                  <a:cubicBezTo>
                    <a:pt x="186495" y="314299"/>
                    <a:pt x="187186" y="348298"/>
                    <a:pt x="185538" y="245126"/>
                  </a:cubicBezTo>
                  <a:cubicBezTo>
                    <a:pt x="185308" y="230695"/>
                    <a:pt x="191841" y="230384"/>
                    <a:pt x="199981" y="240906"/>
                  </a:cubicBezTo>
                  <a:cubicBezTo>
                    <a:pt x="217230" y="259566"/>
                    <a:pt x="241344" y="287710"/>
                    <a:pt x="260432" y="309128"/>
                  </a:cubicBezTo>
                  <a:cubicBezTo>
                    <a:pt x="279521" y="330546"/>
                    <a:pt x="260677" y="309319"/>
                    <a:pt x="314511" y="369417"/>
                  </a:cubicBezTo>
                  <a:cubicBezTo>
                    <a:pt x="326540" y="382845"/>
                    <a:pt x="323911" y="383429"/>
                    <a:pt x="337919" y="384597"/>
                  </a:cubicBezTo>
                  <a:cubicBezTo>
                    <a:pt x="352624" y="385822"/>
                    <a:pt x="377613" y="384512"/>
                    <a:pt x="397459" y="384690"/>
                  </a:cubicBezTo>
                  <a:cubicBezTo>
                    <a:pt x="418082" y="384542"/>
                    <a:pt x="396025" y="384834"/>
                    <a:pt x="459328" y="384246"/>
                  </a:cubicBezTo>
                  <a:cubicBezTo>
                    <a:pt x="462535" y="384216"/>
                    <a:pt x="470064" y="383851"/>
                    <a:pt x="472142" y="374073"/>
                  </a:cubicBezTo>
                  <a:cubicBezTo>
                    <a:pt x="472020" y="349774"/>
                    <a:pt x="471962" y="340610"/>
                    <a:pt x="471795" y="325575"/>
                  </a:cubicBezTo>
                  <a:cubicBezTo>
                    <a:pt x="471627" y="310540"/>
                    <a:pt x="472081" y="326965"/>
                    <a:pt x="471136" y="283859"/>
                  </a:cubicBezTo>
                  <a:cubicBezTo>
                    <a:pt x="470957" y="275672"/>
                    <a:pt x="475081" y="268869"/>
                    <a:pt x="484608" y="278139"/>
                  </a:cubicBezTo>
                  <a:cubicBezTo>
                    <a:pt x="558699" y="350228"/>
                    <a:pt x="499647" y="293493"/>
                    <a:pt x="560480" y="352161"/>
                  </a:cubicBezTo>
                  <a:cubicBezTo>
                    <a:pt x="566229" y="357705"/>
                    <a:pt x="567668" y="365486"/>
                    <a:pt x="564669" y="368520"/>
                  </a:cubicBezTo>
                  <a:lnTo>
                    <a:pt x="483249" y="450650"/>
                  </a:lnTo>
                  <a:cubicBezTo>
                    <a:pt x="455047" y="478868"/>
                    <a:pt x="481710" y="451408"/>
                    <a:pt x="395457" y="537831"/>
                  </a:cubicBezTo>
                  <a:cubicBezTo>
                    <a:pt x="387496" y="545808"/>
                    <a:pt x="384153" y="551126"/>
                    <a:pt x="405144" y="550999"/>
                  </a:cubicBezTo>
                  <a:cubicBezTo>
                    <a:pt x="456276" y="550687"/>
                    <a:pt x="414003" y="550562"/>
                    <a:pt x="456751" y="550297"/>
                  </a:cubicBezTo>
                  <a:lnTo>
                    <a:pt x="513498" y="549900"/>
                  </a:lnTo>
                  <a:cubicBezTo>
                    <a:pt x="517973" y="549792"/>
                    <a:pt x="529612" y="544468"/>
                    <a:pt x="547130" y="528991"/>
                  </a:cubicBezTo>
                  <a:cubicBezTo>
                    <a:pt x="564648" y="513515"/>
                    <a:pt x="592868" y="482755"/>
                    <a:pt x="618606" y="457042"/>
                  </a:cubicBezTo>
                  <a:lnTo>
                    <a:pt x="701554" y="374707"/>
                  </a:lnTo>
                  <a:cubicBezTo>
                    <a:pt x="711080" y="365051"/>
                    <a:pt x="707672" y="357574"/>
                    <a:pt x="698045" y="349472"/>
                  </a:cubicBezTo>
                  <a:cubicBezTo>
                    <a:pt x="664397" y="321153"/>
                    <a:pt x="633181" y="292357"/>
                    <a:pt x="600749" y="263799"/>
                  </a:cubicBezTo>
                  <a:cubicBezTo>
                    <a:pt x="569065" y="236166"/>
                    <a:pt x="523670" y="198694"/>
                    <a:pt x="507939" y="183670"/>
                  </a:cubicBezTo>
                  <a:cubicBezTo>
                    <a:pt x="502125" y="178118"/>
                    <a:pt x="499206" y="167020"/>
                    <a:pt x="513066" y="167124"/>
                  </a:cubicBezTo>
                  <a:lnTo>
                    <a:pt x="589493" y="166766"/>
                  </a:lnTo>
                  <a:lnTo>
                    <a:pt x="666360" y="167024"/>
                  </a:lnTo>
                  <a:cubicBezTo>
                    <a:pt x="673364" y="166842"/>
                    <a:pt x="676444" y="161870"/>
                    <a:pt x="676004" y="158419"/>
                  </a:cubicBezTo>
                  <a:cubicBezTo>
                    <a:pt x="676436" y="144994"/>
                    <a:pt x="675996" y="97506"/>
                    <a:pt x="675990" y="83838"/>
                  </a:cubicBezTo>
                  <a:cubicBezTo>
                    <a:pt x="675987" y="78595"/>
                    <a:pt x="670122" y="76826"/>
                    <a:pt x="668070" y="76798"/>
                  </a:cubicBezTo>
                  <a:cubicBezTo>
                    <a:pt x="580405" y="75620"/>
                    <a:pt x="492723" y="76691"/>
                    <a:pt x="405050" y="76637"/>
                  </a:cubicBezTo>
                  <a:cubicBezTo>
                    <a:pt x="401805" y="76783"/>
                    <a:pt x="395826" y="77548"/>
                    <a:pt x="396136" y="86231"/>
                  </a:cubicBezTo>
                  <a:cubicBezTo>
                    <a:pt x="397327" y="119564"/>
                    <a:pt x="396359" y="250557"/>
                    <a:pt x="396351" y="276575"/>
                  </a:cubicBezTo>
                  <a:cubicBezTo>
                    <a:pt x="396348" y="284738"/>
                    <a:pt x="388708" y="283087"/>
                    <a:pt x="387183" y="281594"/>
                  </a:cubicBezTo>
                  <a:cubicBezTo>
                    <a:pt x="368229" y="263038"/>
                    <a:pt x="312048" y="198216"/>
                    <a:pt x="282627" y="165239"/>
                  </a:cubicBezTo>
                  <a:cubicBezTo>
                    <a:pt x="253207" y="132261"/>
                    <a:pt x="233057" y="110352"/>
                    <a:pt x="210660" y="83727"/>
                  </a:cubicBezTo>
                  <a:cubicBezTo>
                    <a:pt x="204878" y="76854"/>
                    <a:pt x="201153" y="76252"/>
                    <a:pt x="174750" y="76269"/>
                  </a:cubicBezTo>
                  <a:close/>
                  <a:moveTo>
                    <a:pt x="0" y="0"/>
                  </a:moveTo>
                  <a:lnTo>
                    <a:pt x="746797" y="0"/>
                  </a:lnTo>
                  <a:lnTo>
                    <a:pt x="746797" y="22564"/>
                  </a:lnTo>
                  <a:lnTo>
                    <a:pt x="746797" y="57921"/>
                  </a:lnTo>
                  <a:lnTo>
                    <a:pt x="746797" y="572470"/>
                  </a:lnTo>
                  <a:lnTo>
                    <a:pt x="746797" y="599474"/>
                  </a:lnTo>
                  <a:lnTo>
                    <a:pt x="746797" y="630391"/>
                  </a:lnTo>
                  <a:lnTo>
                    <a:pt x="0" y="630391"/>
                  </a:lnTo>
                  <a:lnTo>
                    <a:pt x="0" y="599474"/>
                  </a:lnTo>
                  <a:lnTo>
                    <a:pt x="0" y="572470"/>
                  </a:lnTo>
                  <a:lnTo>
                    <a:pt x="0" y="57921"/>
                  </a:lnTo>
                  <a:lnTo>
                    <a:pt x="0" y="22564"/>
                  </a:lnTo>
                  <a:close/>
                </a:path>
              </a:pathLst>
            </a:cu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SA" dirty="0">
                <a:solidFill>
                  <a:srgbClr val="FF0000"/>
                </a:solidFill>
              </a:endParaRPr>
            </a:p>
          </p:txBody>
        </p:sp>
        <p:pic>
          <p:nvPicPr>
            <p:cNvPr id="5" name="Graphic 4">
              <a:extLst>
                <a:ext uri="{FF2B5EF4-FFF2-40B4-BE49-F238E27FC236}">
                  <a16:creationId xmlns:a16="http://schemas.microsoft.com/office/drawing/2014/main" id="{285D45C0-8380-B3B7-871E-DCFBC71DB1E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2476074" y="3930018"/>
              <a:ext cx="1745729" cy="451482"/>
            </a:xfrm>
            <a:prstGeom prst="rect">
              <a:avLst/>
            </a:prstGeom>
          </p:spPr>
        </p:pic>
      </p:grpSp>
    </p:spTree>
    <p:extLst>
      <p:ext uri="{BB962C8B-B14F-4D97-AF65-F5344CB8AC3E}">
        <p14:creationId xmlns:p14="http://schemas.microsoft.com/office/powerpoint/2010/main" val="161678068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FAULT-SLIDE-06">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304736F-3171-EA5D-2063-A89DCD6896F0}"/>
              </a:ext>
            </a:extLst>
          </p:cNvPr>
          <p:cNvSpPr/>
          <p:nvPr userDrawn="1"/>
        </p:nvSpPr>
        <p:spPr>
          <a:xfrm>
            <a:off x="0" y="0"/>
            <a:ext cx="18288000" cy="3162300"/>
          </a:xfrm>
          <a:prstGeom prst="rect">
            <a:avLst/>
          </a:prstGeom>
          <a:gradFill>
            <a:gsLst>
              <a:gs pos="0">
                <a:schemeClr val="accent6"/>
              </a:gs>
              <a:gs pos="100000">
                <a:schemeClr val="accent1"/>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8000" dirty="0">
              <a:solidFill>
                <a:schemeClr val="accent2"/>
              </a:solidFill>
              <a:latin typeface="Montserrat Bold" panose="00000800000000000000" pitchFamily="2" charset="0"/>
              <a:ea typeface="Source Sans Pro Black" panose="020B0803030403020204" pitchFamily="34" charset="0"/>
            </a:endParaRPr>
          </a:p>
        </p:txBody>
      </p:sp>
      <p:sp>
        <p:nvSpPr>
          <p:cNvPr id="8" name="Title 7"/>
          <p:cNvSpPr>
            <a:spLocks noGrp="1"/>
          </p:cNvSpPr>
          <p:nvPr>
            <p:ph type="title" hasCustomPrompt="1"/>
          </p:nvPr>
        </p:nvSpPr>
        <p:spPr>
          <a:xfrm>
            <a:off x="876302" y="497115"/>
            <a:ext cx="16532352" cy="1200329"/>
          </a:xfrm>
          <a:prstGeom prst="rect">
            <a:avLst/>
          </a:prstGeom>
          <a:noFill/>
        </p:spPr>
        <p:txBody>
          <a:bodyPr wrap="square" rtlCol="0" anchor="t">
            <a:spAutoFit/>
          </a:bodyPr>
          <a:lstStyle>
            <a:lvl1pPr>
              <a:lnSpc>
                <a:spcPct val="100000"/>
              </a:lnSpc>
              <a:defRPr lang="uk-UA" sz="7200" b="1">
                <a:solidFill>
                  <a:schemeClr val="bg1"/>
                </a:solidFill>
                <a:latin typeface="+mj-lt"/>
                <a:ea typeface="Roboto Condensed" panose="02000000000000000000" pitchFamily="2" charset="0"/>
                <a:cs typeface="+mn-cs"/>
              </a:defRPr>
            </a:lvl1pPr>
          </a:lstStyle>
          <a:p>
            <a:pPr marL="0" lvl="0"/>
            <a:r>
              <a:rPr lang="en-US" dirty="0"/>
              <a:t>Click To Edit Master Title Style</a:t>
            </a:r>
            <a:endParaRPr lang="uk-UA" dirty="0"/>
          </a:p>
        </p:txBody>
      </p:sp>
      <p:cxnSp>
        <p:nvCxnSpPr>
          <p:cNvPr id="10" name="Straight Connector 9"/>
          <p:cNvCxnSpPr/>
          <p:nvPr userDrawn="1"/>
        </p:nvCxnSpPr>
        <p:spPr>
          <a:xfrm>
            <a:off x="704850" y="685800"/>
            <a:ext cx="0" cy="822960"/>
          </a:xfrm>
          <a:prstGeom prst="line">
            <a:avLst/>
          </a:prstGeom>
          <a:ln w="381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0B8CABD8-6A6A-625F-7C67-12224D8DFC2F}"/>
              </a:ext>
            </a:extLst>
          </p:cNvPr>
          <p:cNvSpPr>
            <a:spLocks noGrp="1"/>
          </p:cNvSpPr>
          <p:nvPr>
            <p:ph type="body" sz="quarter" idx="10" hasCustomPrompt="1"/>
          </p:nvPr>
        </p:nvSpPr>
        <p:spPr>
          <a:xfrm>
            <a:off x="876302" y="1866901"/>
            <a:ext cx="16532352" cy="914400"/>
          </a:xfrm>
          <a:prstGeom prst="rect">
            <a:avLst/>
          </a:prstGeom>
        </p:spPr>
        <p:txBody>
          <a:bodyPr/>
          <a:lstStyle>
            <a:lvl1pPr marL="0" indent="0">
              <a:lnSpc>
                <a:spcPct val="100000"/>
              </a:lnSpc>
              <a:buNone/>
              <a:defRPr sz="2400">
                <a:solidFill>
                  <a:schemeClr val="bg1"/>
                </a:solidFill>
              </a:defRPr>
            </a:lvl1pPr>
          </a:lstStyle>
          <a:p>
            <a:pPr lvl="0"/>
            <a:r>
              <a:rPr lang="en-US" dirty="0"/>
              <a:t>Subtitle text here</a:t>
            </a:r>
          </a:p>
        </p:txBody>
      </p:sp>
      <p:sp>
        <p:nvSpPr>
          <p:cNvPr id="6" name="Slide Number Placeholder 1">
            <a:extLst>
              <a:ext uri="{FF2B5EF4-FFF2-40B4-BE49-F238E27FC236}">
                <a16:creationId xmlns:a16="http://schemas.microsoft.com/office/drawing/2014/main" id="{D95E7120-59F9-A6DF-B959-E03379B908E0}"/>
              </a:ext>
            </a:extLst>
          </p:cNvPr>
          <p:cNvSpPr txBox="1">
            <a:spLocks/>
          </p:cNvSpPr>
          <p:nvPr userDrawn="1"/>
        </p:nvSpPr>
        <p:spPr>
          <a:xfrm>
            <a:off x="16687800" y="9381744"/>
            <a:ext cx="914400" cy="402336"/>
          </a:xfrm>
          <a:prstGeom prst="rect">
            <a:avLst/>
          </a:prstGeom>
          <a:solidFill>
            <a:schemeClr val="bg1"/>
          </a:solidFill>
        </p:spPr>
        <p:txBody>
          <a:bodyPr vert="horz" lIns="91440" tIns="45720" rIns="91440" bIns="45720" rtlCol="0" anchor="ctr"/>
          <a:lstStyle>
            <a:defPPr>
              <a:defRPr lang="uk-UA"/>
            </a:defPPr>
            <a:lvl1pPr marL="0" algn="r" defTabSz="1371600" rtl="0" eaLnBrk="1" latinLnBrk="0" hangingPunct="1">
              <a:defRPr sz="2000" kern="1200">
                <a:solidFill>
                  <a:schemeClr val="tx2"/>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fld id="{8B9A2DF5-3641-49D0-8F14-85B1C28A2FB8}" type="slidenum">
              <a:rPr lang="en-US" b="1" smtClean="0">
                <a:solidFill>
                  <a:schemeClr val="tx2"/>
                </a:solidFill>
              </a:rPr>
              <a:pPr/>
              <a:t>‹#›</a:t>
            </a:fld>
            <a:endParaRPr lang="en-US" b="1" dirty="0">
              <a:solidFill>
                <a:schemeClr val="tx2"/>
              </a:solidFill>
            </a:endParaRPr>
          </a:p>
        </p:txBody>
      </p:sp>
    </p:spTree>
    <p:extLst>
      <p:ext uri="{BB962C8B-B14F-4D97-AF65-F5344CB8AC3E}">
        <p14:creationId xmlns:p14="http://schemas.microsoft.com/office/powerpoint/2010/main" val="100566178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3B20F6CD-DE9C-640F-0B9B-CBC2032973AA}"/>
              </a:ext>
            </a:extLst>
          </p:cNvPr>
          <p:cNvCxnSpPr>
            <a:cxnSpLocks/>
          </p:cNvCxnSpPr>
          <p:nvPr userDrawn="1"/>
        </p:nvCxnSpPr>
        <p:spPr>
          <a:xfrm>
            <a:off x="685800" y="9601200"/>
            <a:ext cx="16459200" cy="0"/>
          </a:xfrm>
          <a:prstGeom prst="line">
            <a:avLst/>
          </a:prstGeom>
          <a:ln w="38100" cap="sq">
            <a:solidFill>
              <a:schemeClr val="bg2">
                <a:lumMod val="90000"/>
              </a:schemeClr>
            </a:solidFill>
            <a:bevel/>
            <a:headEnd type="none"/>
            <a:tailEnd type="none"/>
          </a:ln>
        </p:spPr>
        <p:style>
          <a:lnRef idx="1">
            <a:schemeClr val="accent1"/>
          </a:lnRef>
          <a:fillRef idx="0">
            <a:schemeClr val="accent1"/>
          </a:fillRef>
          <a:effectRef idx="0">
            <a:schemeClr val="accent1"/>
          </a:effectRef>
          <a:fontRef idx="minor">
            <a:schemeClr val="tx1"/>
          </a:fontRef>
        </p:style>
      </p:cxnSp>
      <p:sp>
        <p:nvSpPr>
          <p:cNvPr id="11" name="Slide Number Placeholder 1">
            <a:extLst>
              <a:ext uri="{FF2B5EF4-FFF2-40B4-BE49-F238E27FC236}">
                <a16:creationId xmlns:a16="http://schemas.microsoft.com/office/drawing/2014/main" id="{DB9E1650-97EE-1921-82AB-7E3486AAA63B}"/>
              </a:ext>
            </a:extLst>
          </p:cNvPr>
          <p:cNvSpPr txBox="1">
            <a:spLocks/>
          </p:cNvSpPr>
          <p:nvPr userDrawn="1"/>
        </p:nvSpPr>
        <p:spPr>
          <a:xfrm>
            <a:off x="16687800" y="9381744"/>
            <a:ext cx="914400" cy="402336"/>
          </a:xfrm>
          <a:prstGeom prst="rect">
            <a:avLst/>
          </a:prstGeom>
          <a:solidFill>
            <a:schemeClr val="bg1"/>
          </a:solidFill>
        </p:spPr>
        <p:txBody>
          <a:bodyPr vert="horz" lIns="91440" tIns="45720" rIns="91440" bIns="45720" rtlCol="0" anchor="ctr"/>
          <a:lstStyle>
            <a:defPPr>
              <a:defRPr lang="uk-UA"/>
            </a:defPPr>
            <a:lvl1pPr marL="0" algn="r" defTabSz="1371600" rtl="0" eaLnBrk="1" latinLnBrk="0" hangingPunct="1">
              <a:defRPr sz="2000" kern="1200">
                <a:solidFill>
                  <a:schemeClr val="tx2"/>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fld id="{8B9A2DF5-3641-49D0-8F14-85B1C28A2FB8}" type="slidenum">
              <a:rPr lang="en-US" b="1" smtClean="0">
                <a:solidFill>
                  <a:schemeClr val="tx2"/>
                </a:solidFill>
              </a:rPr>
              <a:pPr/>
              <a:t>‹#›</a:t>
            </a:fld>
            <a:endParaRPr lang="en-US" b="1" dirty="0">
              <a:solidFill>
                <a:schemeClr val="tx2"/>
              </a:solidFill>
            </a:endParaRPr>
          </a:p>
        </p:txBody>
      </p:sp>
    </p:spTree>
    <p:extLst>
      <p:ext uri="{BB962C8B-B14F-4D97-AF65-F5344CB8AC3E}">
        <p14:creationId xmlns:p14="http://schemas.microsoft.com/office/powerpoint/2010/main" val="3413871359"/>
      </p:ext>
    </p:extLst>
  </p:cSld>
  <p:clrMap bg1="lt1" tx1="dk1" bg2="lt2" tx2="dk2" accent1="accent1" accent2="accent2" accent3="accent3" accent4="accent4" accent5="accent5" accent6="accent6" hlink="hlink" folHlink="folHlink"/>
  <p:sldLayoutIdLst>
    <p:sldLayoutId id="2147484118" r:id="rId1"/>
    <p:sldLayoutId id="2147483663" r:id="rId2"/>
    <p:sldLayoutId id="2147484108" r:id="rId3"/>
    <p:sldLayoutId id="2147484122" r:id="rId4"/>
    <p:sldLayoutId id="2147483664" r:id="rId5"/>
    <p:sldLayoutId id="2147483855" r:id="rId6"/>
    <p:sldLayoutId id="2147483912" r:id="rId7"/>
    <p:sldLayoutId id="2147483989" r:id="rId8"/>
    <p:sldLayoutId id="2147483914" r:id="rId9"/>
    <p:sldLayoutId id="2147483915" r:id="rId10"/>
    <p:sldLayoutId id="2147484120" r:id="rId11"/>
    <p:sldLayoutId id="2147483668" r:id="rId12"/>
    <p:sldLayoutId id="2147483699" r:id="rId13"/>
    <p:sldLayoutId id="2147483670" r:id="rId14"/>
    <p:sldLayoutId id="2147483671" r:id="rId15"/>
    <p:sldLayoutId id="2147483805" r:id="rId16"/>
    <p:sldLayoutId id="2147483806" r:id="rId17"/>
    <p:sldLayoutId id="2147483973" r:id="rId18"/>
    <p:sldLayoutId id="2147483974" r:id="rId19"/>
    <p:sldLayoutId id="2147483695" r:id="rId20"/>
    <p:sldLayoutId id="2147483696" r:id="rId21"/>
    <p:sldLayoutId id="2147483975" r:id="rId22"/>
    <p:sldLayoutId id="2147483788" r:id="rId23"/>
    <p:sldLayoutId id="2147484119" r:id="rId24"/>
    <p:sldLayoutId id="2147483859" r:id="rId25"/>
    <p:sldLayoutId id="2147483864" r:id="rId26"/>
    <p:sldLayoutId id="2147484121" r:id="rId27"/>
    <p:sldLayoutId id="2147484123" r:id="rId28"/>
  </p:sldLayoutIdLst>
  <p:hf sldNum="0" hdr="0" ftr="0" dt="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8.xml"/><Relationship Id="rId4" Type="http://schemas.openxmlformats.org/officeDocument/2006/relationships/image" Target="../media/image5.svg"/></Relationships>
</file>

<file path=ppt/slides/_rels/slide10.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chart" Target="../charts/chart3.xml"/><Relationship Id="rId1" Type="http://schemas.openxmlformats.org/officeDocument/2006/relationships/slideLayout" Target="../slideLayouts/slideLayout5.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chart" Target="../charts/char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C20CF5-1EF4-A5C9-2787-8E558063DB79}"/>
            </a:ext>
          </a:extLst>
        </p:cNvPr>
        <p:cNvGrpSpPr/>
        <p:nvPr/>
      </p:nvGrpSpPr>
      <p:grpSpPr>
        <a:xfrm>
          <a:off x="0" y="0"/>
          <a:ext cx="0" cy="0"/>
          <a:chOff x="0" y="0"/>
          <a:chExt cx="0" cy="0"/>
        </a:xfrm>
      </p:grpSpPr>
      <p:pic>
        <p:nvPicPr>
          <p:cNvPr id="13" name="Picture Placeholder 12" descr="A city street with many cars and buildings&#10;&#10;AI-generated content may be incorrect.">
            <a:extLst>
              <a:ext uri="{FF2B5EF4-FFF2-40B4-BE49-F238E27FC236}">
                <a16:creationId xmlns:a16="http://schemas.microsoft.com/office/drawing/2014/main" id="{1C3FBC71-AFDC-A9B4-E16A-1FEEB573C855}"/>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6400" b="6400"/>
          <a:stretch>
            <a:fillRect/>
          </a:stretch>
        </p:blipFill>
        <p:spPr/>
      </p:pic>
      <p:grpSp>
        <p:nvGrpSpPr>
          <p:cNvPr id="15" name="Group 14">
            <a:extLst>
              <a:ext uri="{FF2B5EF4-FFF2-40B4-BE49-F238E27FC236}">
                <a16:creationId xmlns:a16="http://schemas.microsoft.com/office/drawing/2014/main" id="{B430979D-97E5-83F2-457A-40F2C7EEF8F1}"/>
              </a:ext>
            </a:extLst>
          </p:cNvPr>
          <p:cNvGrpSpPr/>
          <p:nvPr/>
        </p:nvGrpSpPr>
        <p:grpSpPr>
          <a:xfrm>
            <a:off x="0" y="0"/>
            <a:ext cx="8648701" cy="10287000"/>
            <a:chOff x="0" y="0"/>
            <a:chExt cx="8648701" cy="10287000"/>
          </a:xfrm>
        </p:grpSpPr>
        <p:sp>
          <p:nvSpPr>
            <p:cNvPr id="7" name="Freeform: Shape 7">
              <a:extLst>
                <a:ext uri="{FF2B5EF4-FFF2-40B4-BE49-F238E27FC236}">
                  <a16:creationId xmlns:a16="http://schemas.microsoft.com/office/drawing/2014/main" id="{250D3F88-6C6B-F1D7-2C01-4A6FA46D1A7B}"/>
                </a:ext>
              </a:extLst>
            </p:cNvPr>
            <p:cNvSpPr/>
            <p:nvPr/>
          </p:nvSpPr>
          <p:spPr>
            <a:xfrm>
              <a:off x="0" y="0"/>
              <a:ext cx="6858001" cy="10287000"/>
            </a:xfrm>
            <a:custGeom>
              <a:avLst/>
              <a:gdLst>
                <a:gd name="connsiteX0" fmla="*/ 0 w 6858001"/>
                <a:gd name="connsiteY0" fmla="*/ 0 h 10287000"/>
                <a:gd name="connsiteX1" fmla="*/ 6858001 w 6858001"/>
                <a:gd name="connsiteY1" fmla="*/ 0 h 10287000"/>
                <a:gd name="connsiteX2" fmla="*/ 4572001 w 6858001"/>
                <a:gd name="connsiteY2" fmla="*/ 10287000 h 10287000"/>
                <a:gd name="connsiteX3" fmla="*/ 0 w 6858001"/>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6858001" h="10287000">
                  <a:moveTo>
                    <a:pt x="0" y="0"/>
                  </a:moveTo>
                  <a:lnTo>
                    <a:pt x="6858001" y="0"/>
                  </a:lnTo>
                  <a:lnTo>
                    <a:pt x="4572001" y="10287000"/>
                  </a:lnTo>
                  <a:lnTo>
                    <a:pt x="0" y="10287000"/>
                  </a:lnTo>
                  <a:close/>
                </a:path>
              </a:pathLst>
            </a:custGeom>
            <a:gradFill>
              <a:gsLst>
                <a:gs pos="0">
                  <a:schemeClr val="accent5"/>
                </a:gs>
                <a:gs pos="100000">
                  <a:schemeClr val="accent1"/>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Freeform: Shape 7">
              <a:extLst>
                <a:ext uri="{FF2B5EF4-FFF2-40B4-BE49-F238E27FC236}">
                  <a16:creationId xmlns:a16="http://schemas.microsoft.com/office/drawing/2014/main" id="{F135547B-DE12-A821-B0DF-AD64818DDD01}"/>
                </a:ext>
              </a:extLst>
            </p:cNvPr>
            <p:cNvSpPr/>
            <p:nvPr/>
          </p:nvSpPr>
          <p:spPr>
            <a:xfrm>
              <a:off x="1790700" y="0"/>
              <a:ext cx="6858001" cy="10287000"/>
            </a:xfrm>
            <a:custGeom>
              <a:avLst/>
              <a:gdLst>
                <a:gd name="connsiteX0" fmla="*/ 0 w 6858001"/>
                <a:gd name="connsiteY0" fmla="*/ 0 h 10287000"/>
                <a:gd name="connsiteX1" fmla="*/ 6858001 w 6858001"/>
                <a:gd name="connsiteY1" fmla="*/ 0 h 10287000"/>
                <a:gd name="connsiteX2" fmla="*/ 4572001 w 6858001"/>
                <a:gd name="connsiteY2" fmla="*/ 10287000 h 10287000"/>
                <a:gd name="connsiteX3" fmla="*/ 0 w 6858001"/>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6858001" h="10287000">
                  <a:moveTo>
                    <a:pt x="0" y="0"/>
                  </a:moveTo>
                  <a:lnTo>
                    <a:pt x="6858001" y="0"/>
                  </a:lnTo>
                  <a:lnTo>
                    <a:pt x="4572001" y="10287000"/>
                  </a:lnTo>
                  <a:lnTo>
                    <a:pt x="0" y="10287000"/>
                  </a:lnTo>
                  <a:close/>
                </a:path>
              </a:pathLst>
            </a:custGeom>
            <a:gradFill>
              <a:gsLst>
                <a:gs pos="0">
                  <a:schemeClr val="accent5"/>
                </a:gs>
                <a:gs pos="100000">
                  <a:schemeClr val="accent1"/>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16" name="TextBox 15">
            <a:extLst>
              <a:ext uri="{FF2B5EF4-FFF2-40B4-BE49-F238E27FC236}">
                <a16:creationId xmlns:a16="http://schemas.microsoft.com/office/drawing/2014/main" id="{D0ECF62C-0FF0-0F8C-304E-C0816B866E7A}"/>
              </a:ext>
            </a:extLst>
          </p:cNvPr>
          <p:cNvSpPr txBox="1"/>
          <p:nvPr/>
        </p:nvSpPr>
        <p:spPr>
          <a:xfrm>
            <a:off x="914400" y="952500"/>
            <a:ext cx="6934200" cy="3785652"/>
          </a:xfrm>
          <a:prstGeom prst="rect">
            <a:avLst/>
          </a:prstGeom>
          <a:noFill/>
          <a:effectLst/>
        </p:spPr>
        <p:txBody>
          <a:bodyPr wrap="square" rtlCol="0">
            <a:spAutoFit/>
          </a:bodyPr>
          <a:lstStyle/>
          <a:p>
            <a:r>
              <a:rPr lang="en-US" sz="8000" b="1" dirty="0">
                <a:solidFill>
                  <a:schemeClr val="bg1"/>
                </a:solidFill>
                <a:latin typeface="+mj-lt"/>
              </a:rPr>
              <a:t>C2C</a:t>
            </a:r>
          </a:p>
          <a:p>
            <a:r>
              <a:rPr lang="en-US" sz="8000" b="1" dirty="0">
                <a:solidFill>
                  <a:schemeClr val="bg1"/>
                </a:solidFill>
                <a:latin typeface="+mj-lt"/>
              </a:rPr>
              <a:t>E-COMMERCE PLATFORM</a:t>
            </a:r>
          </a:p>
        </p:txBody>
      </p:sp>
      <p:cxnSp>
        <p:nvCxnSpPr>
          <p:cNvPr id="33" name="Straight Connector 32">
            <a:extLst>
              <a:ext uri="{FF2B5EF4-FFF2-40B4-BE49-F238E27FC236}">
                <a16:creationId xmlns:a16="http://schemas.microsoft.com/office/drawing/2014/main" id="{37330434-BDE9-F8D6-0FCC-8D6443BF7E53}"/>
              </a:ext>
            </a:extLst>
          </p:cNvPr>
          <p:cNvCxnSpPr>
            <a:cxnSpLocks/>
          </p:cNvCxnSpPr>
          <p:nvPr/>
        </p:nvCxnSpPr>
        <p:spPr>
          <a:xfrm>
            <a:off x="1079838" y="9105900"/>
            <a:ext cx="3435012" cy="0"/>
          </a:xfrm>
          <a:prstGeom prst="line">
            <a:avLst/>
          </a:prstGeom>
          <a:ln w="38100" cap="sq">
            <a:solidFill>
              <a:schemeClr val="bg1"/>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7EB9FF5-21D5-0630-66E0-20FC51007A42}"/>
              </a:ext>
            </a:extLst>
          </p:cNvPr>
          <p:cNvCxnSpPr>
            <a:cxnSpLocks/>
          </p:cNvCxnSpPr>
          <p:nvPr/>
        </p:nvCxnSpPr>
        <p:spPr>
          <a:xfrm>
            <a:off x="11887200" y="3220186"/>
            <a:ext cx="5314950" cy="0"/>
          </a:xfrm>
          <a:prstGeom prst="line">
            <a:avLst/>
          </a:prstGeom>
          <a:ln w="38100" cap="sq">
            <a:solidFill>
              <a:schemeClr val="accent2"/>
            </a:solidFill>
            <a:bevel/>
            <a:headEnd type="none"/>
            <a:tailEnd type="non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9B501D9-BEAC-8524-8ACA-3BF5DE28F243}"/>
              </a:ext>
            </a:extLst>
          </p:cNvPr>
          <p:cNvSpPr txBox="1"/>
          <p:nvPr/>
        </p:nvSpPr>
        <p:spPr>
          <a:xfrm>
            <a:off x="13820776" y="2190014"/>
            <a:ext cx="3343273" cy="646331"/>
          </a:xfrm>
          <a:prstGeom prst="rect">
            <a:avLst/>
          </a:prstGeom>
          <a:noFill/>
        </p:spPr>
        <p:txBody>
          <a:bodyPr wrap="square" rtlCol="0">
            <a:spAutoFit/>
          </a:bodyPr>
          <a:lstStyle/>
          <a:p>
            <a:pPr algn="r"/>
            <a:r>
              <a:rPr lang="en-US" sz="3600" b="1" dirty="0">
                <a:solidFill>
                  <a:schemeClr val="accent1"/>
                </a:solidFill>
                <a:latin typeface="+mj-lt"/>
                <a:ea typeface="Source Sans Pro Black" panose="020B0803030403020204" pitchFamily="34" charset="0"/>
              </a:rPr>
              <a:t>Content</a:t>
            </a:r>
            <a:endParaRPr lang="en-US" sz="3600" b="1" dirty="0">
              <a:solidFill>
                <a:schemeClr val="bg2"/>
              </a:solidFill>
              <a:ea typeface="Source Sans Pro Black" panose="020B0803030403020204" pitchFamily="34" charset="0"/>
            </a:endParaRPr>
          </a:p>
        </p:txBody>
      </p:sp>
      <p:sp>
        <p:nvSpPr>
          <p:cNvPr id="10" name="TextBox 9">
            <a:extLst>
              <a:ext uri="{FF2B5EF4-FFF2-40B4-BE49-F238E27FC236}">
                <a16:creationId xmlns:a16="http://schemas.microsoft.com/office/drawing/2014/main" id="{18370858-3710-B80C-E37F-09F6F5088FA8}"/>
              </a:ext>
            </a:extLst>
          </p:cNvPr>
          <p:cNvSpPr txBox="1"/>
          <p:nvPr/>
        </p:nvSpPr>
        <p:spPr>
          <a:xfrm>
            <a:off x="11430000" y="3467100"/>
            <a:ext cx="5673089" cy="5999078"/>
          </a:xfrm>
          <a:prstGeom prst="rect">
            <a:avLst/>
          </a:prstGeom>
          <a:noFill/>
        </p:spPr>
        <p:txBody>
          <a:bodyPr wrap="square" rtlCol="0">
            <a:spAutoFit/>
          </a:bodyPr>
          <a:lstStyle/>
          <a:p>
            <a:pPr algn="r">
              <a:lnSpc>
                <a:spcPct val="200000"/>
              </a:lnSpc>
            </a:pPr>
            <a:r>
              <a:rPr lang="en-US" sz="2800" dirty="0">
                <a:solidFill>
                  <a:schemeClr val="tx2"/>
                </a:solidFill>
                <a:ea typeface="Source Sans Pro Black" panose="020B0803030403020204" pitchFamily="34" charset="0"/>
              </a:rPr>
              <a:t>Introduction</a:t>
            </a:r>
          </a:p>
          <a:p>
            <a:pPr algn="r">
              <a:lnSpc>
                <a:spcPct val="200000"/>
              </a:lnSpc>
            </a:pPr>
            <a:r>
              <a:rPr lang="en-US" sz="2800" dirty="0">
                <a:solidFill>
                  <a:schemeClr val="tx2"/>
                </a:solidFill>
                <a:ea typeface="Source Sans Pro Black" panose="020B0803030403020204" pitchFamily="34" charset="0"/>
              </a:rPr>
              <a:t>Team</a:t>
            </a:r>
          </a:p>
          <a:p>
            <a:pPr algn="r">
              <a:lnSpc>
                <a:spcPct val="200000"/>
              </a:lnSpc>
            </a:pPr>
            <a:r>
              <a:rPr lang="en-US" sz="2800" dirty="0">
                <a:solidFill>
                  <a:schemeClr val="tx2"/>
                </a:solidFill>
                <a:ea typeface="Source Sans Pro Black" panose="020B0803030403020204" pitchFamily="34" charset="0"/>
              </a:rPr>
              <a:t>Concept and target market</a:t>
            </a:r>
          </a:p>
          <a:p>
            <a:pPr algn="r">
              <a:lnSpc>
                <a:spcPct val="200000"/>
              </a:lnSpc>
            </a:pPr>
            <a:r>
              <a:rPr lang="en-US" sz="2800" dirty="0">
                <a:solidFill>
                  <a:schemeClr val="tx2"/>
                </a:solidFill>
                <a:ea typeface="Source Sans Pro Black" panose="020B0803030403020204" pitchFamily="34" charset="0"/>
              </a:rPr>
              <a:t>Business objectives</a:t>
            </a:r>
          </a:p>
          <a:p>
            <a:pPr algn="r">
              <a:lnSpc>
                <a:spcPct val="200000"/>
              </a:lnSpc>
            </a:pPr>
            <a:r>
              <a:rPr lang="en-US" sz="2800" dirty="0">
                <a:solidFill>
                  <a:schemeClr val="tx2"/>
                </a:solidFill>
                <a:ea typeface="Source Sans Pro Black" panose="020B0803030403020204" pitchFamily="34" charset="0"/>
              </a:rPr>
              <a:t>Business setup</a:t>
            </a:r>
          </a:p>
          <a:p>
            <a:pPr algn="r">
              <a:lnSpc>
                <a:spcPct val="200000"/>
              </a:lnSpc>
            </a:pPr>
            <a:r>
              <a:rPr lang="en-US" sz="2800" dirty="0">
                <a:solidFill>
                  <a:schemeClr val="tx2"/>
                </a:solidFill>
                <a:ea typeface="Source Sans Pro Black" panose="020B0803030403020204" pitchFamily="34" charset="0"/>
              </a:rPr>
              <a:t>Performance</a:t>
            </a:r>
          </a:p>
          <a:p>
            <a:pPr algn="r">
              <a:lnSpc>
                <a:spcPct val="200000"/>
              </a:lnSpc>
            </a:pPr>
            <a:r>
              <a:rPr lang="en-US" sz="2800" dirty="0">
                <a:solidFill>
                  <a:schemeClr val="tx2"/>
                </a:solidFill>
                <a:ea typeface="Source Sans Pro Black" panose="020B0803030403020204" pitchFamily="34" charset="0"/>
              </a:rPr>
              <a:t>Summary</a:t>
            </a:r>
          </a:p>
        </p:txBody>
      </p:sp>
      <p:sp>
        <p:nvSpPr>
          <p:cNvPr id="14" name="TextBox 13">
            <a:extLst>
              <a:ext uri="{FF2B5EF4-FFF2-40B4-BE49-F238E27FC236}">
                <a16:creationId xmlns:a16="http://schemas.microsoft.com/office/drawing/2014/main" id="{C76B046F-339B-6737-0D53-8CD1EA706974}"/>
              </a:ext>
            </a:extLst>
          </p:cNvPr>
          <p:cNvSpPr txBox="1"/>
          <p:nvPr/>
        </p:nvSpPr>
        <p:spPr>
          <a:xfrm>
            <a:off x="914400" y="5004018"/>
            <a:ext cx="4767635" cy="1815882"/>
          </a:xfrm>
          <a:prstGeom prst="rect">
            <a:avLst/>
          </a:prstGeom>
          <a:noFill/>
        </p:spPr>
        <p:txBody>
          <a:bodyPr wrap="square" rtlCol="0">
            <a:spAutoFit/>
          </a:bodyPr>
          <a:lstStyle/>
          <a:p>
            <a:r>
              <a:rPr lang="en-US" sz="2800" dirty="0">
                <a:solidFill>
                  <a:schemeClr val="bg1"/>
                </a:solidFill>
              </a:rPr>
              <a:t>New business venture opportunity</a:t>
            </a:r>
          </a:p>
          <a:p>
            <a:endParaRPr lang="en-US" sz="2800" dirty="0">
              <a:solidFill>
                <a:schemeClr val="bg1"/>
              </a:solidFill>
            </a:endParaRPr>
          </a:p>
          <a:p>
            <a:r>
              <a:rPr lang="en-US" sz="2800" dirty="0">
                <a:solidFill>
                  <a:schemeClr val="bg1"/>
                </a:solidFill>
              </a:rPr>
              <a:t>June 2025</a:t>
            </a:r>
          </a:p>
        </p:txBody>
      </p:sp>
      <p:sp>
        <p:nvSpPr>
          <p:cNvPr id="28" name="TextBox 27">
            <a:extLst>
              <a:ext uri="{FF2B5EF4-FFF2-40B4-BE49-F238E27FC236}">
                <a16:creationId xmlns:a16="http://schemas.microsoft.com/office/drawing/2014/main" id="{73ADF1D6-4950-4C8E-4F24-37CCD97D9AE6}"/>
              </a:ext>
            </a:extLst>
          </p:cNvPr>
          <p:cNvSpPr txBox="1"/>
          <p:nvPr/>
        </p:nvSpPr>
        <p:spPr>
          <a:xfrm>
            <a:off x="990600" y="8064000"/>
            <a:ext cx="3200401" cy="864000"/>
          </a:xfrm>
          <a:prstGeom prst="rect">
            <a:avLst/>
          </a:prstGeom>
          <a:noFill/>
        </p:spPr>
        <p:txBody>
          <a:bodyPr wrap="square" rtlCol="0">
            <a:spAutoFit/>
          </a:bodyPr>
          <a:lstStyle/>
          <a:p>
            <a:r>
              <a:rPr lang="en-US" sz="2000" dirty="0">
                <a:solidFill>
                  <a:schemeClr val="bg1"/>
                </a:solidFill>
              </a:rPr>
              <a:t>By</a:t>
            </a:r>
          </a:p>
          <a:p>
            <a:endParaRPr lang="en-US" sz="1200" dirty="0">
              <a:solidFill>
                <a:schemeClr val="bg1"/>
              </a:solidFill>
            </a:endParaRPr>
          </a:p>
          <a:p>
            <a:r>
              <a:rPr lang="en-US" sz="2000" dirty="0">
                <a:solidFill>
                  <a:schemeClr val="bg1"/>
                </a:solidFill>
              </a:rPr>
              <a:t>Jeddah - KSA</a:t>
            </a:r>
          </a:p>
        </p:txBody>
      </p:sp>
      <p:grpSp>
        <p:nvGrpSpPr>
          <p:cNvPr id="25" name="Group 24">
            <a:extLst>
              <a:ext uri="{FF2B5EF4-FFF2-40B4-BE49-F238E27FC236}">
                <a16:creationId xmlns:a16="http://schemas.microsoft.com/office/drawing/2014/main" id="{CF206AD1-B628-D75D-5235-B8D59B47A051}"/>
              </a:ext>
            </a:extLst>
          </p:cNvPr>
          <p:cNvGrpSpPr/>
          <p:nvPr/>
        </p:nvGrpSpPr>
        <p:grpSpPr>
          <a:xfrm>
            <a:off x="1475397" y="8039100"/>
            <a:ext cx="2106003" cy="451482"/>
            <a:chOff x="12115800" y="3930018"/>
            <a:chExt cx="2106003" cy="451482"/>
          </a:xfrm>
          <a:solidFill>
            <a:schemeClr val="bg1"/>
          </a:solidFill>
        </p:grpSpPr>
        <p:sp>
          <p:nvSpPr>
            <p:cNvPr id="26" name="Freeform 25">
              <a:extLst>
                <a:ext uri="{FF2B5EF4-FFF2-40B4-BE49-F238E27FC236}">
                  <a16:creationId xmlns:a16="http://schemas.microsoft.com/office/drawing/2014/main" id="{3266ADAA-328D-7482-0801-E7EE2D3CC01A}"/>
                </a:ext>
              </a:extLst>
            </p:cNvPr>
            <p:cNvSpPr/>
            <p:nvPr/>
          </p:nvSpPr>
          <p:spPr>
            <a:xfrm>
              <a:off x="12115800" y="4001179"/>
              <a:ext cx="360274" cy="304116"/>
            </a:xfrm>
            <a:custGeom>
              <a:avLst/>
              <a:gdLst>
                <a:gd name="connsiteX0" fmla="*/ 174750 w 746797"/>
                <a:gd name="connsiteY0" fmla="*/ 76269 h 630391"/>
                <a:gd name="connsiteX1" fmla="*/ 139872 w 746797"/>
                <a:gd name="connsiteY1" fmla="*/ 76283 h 630391"/>
                <a:gd name="connsiteX2" fmla="*/ 76478 w 746797"/>
                <a:gd name="connsiteY2" fmla="*/ 76330 h 630391"/>
                <a:gd name="connsiteX3" fmla="*/ 73875 w 746797"/>
                <a:gd name="connsiteY3" fmla="*/ 86302 h 630391"/>
                <a:gd name="connsiteX4" fmla="*/ 73627 w 746797"/>
                <a:gd name="connsiteY4" fmla="*/ 552880 h 630391"/>
                <a:gd name="connsiteX5" fmla="*/ 85506 w 746797"/>
                <a:gd name="connsiteY5" fmla="*/ 559040 h 630391"/>
                <a:gd name="connsiteX6" fmla="*/ 130916 w 746797"/>
                <a:gd name="connsiteY6" fmla="*/ 514962 h 630391"/>
                <a:gd name="connsiteX7" fmla="*/ 177027 w 746797"/>
                <a:gd name="connsiteY7" fmla="*/ 468400 h 630391"/>
                <a:gd name="connsiteX8" fmla="*/ 187417 w 746797"/>
                <a:gd name="connsiteY8" fmla="*/ 446184 h 630391"/>
                <a:gd name="connsiteX9" fmla="*/ 186808 w 746797"/>
                <a:gd name="connsiteY9" fmla="*/ 347808 h 630391"/>
                <a:gd name="connsiteX10" fmla="*/ 185538 w 746797"/>
                <a:gd name="connsiteY10" fmla="*/ 245126 h 630391"/>
                <a:gd name="connsiteX11" fmla="*/ 199981 w 746797"/>
                <a:gd name="connsiteY11" fmla="*/ 240906 h 630391"/>
                <a:gd name="connsiteX12" fmla="*/ 260432 w 746797"/>
                <a:gd name="connsiteY12" fmla="*/ 309128 h 630391"/>
                <a:gd name="connsiteX13" fmla="*/ 314511 w 746797"/>
                <a:gd name="connsiteY13" fmla="*/ 369417 h 630391"/>
                <a:gd name="connsiteX14" fmla="*/ 337919 w 746797"/>
                <a:gd name="connsiteY14" fmla="*/ 384597 h 630391"/>
                <a:gd name="connsiteX15" fmla="*/ 397459 w 746797"/>
                <a:gd name="connsiteY15" fmla="*/ 384690 h 630391"/>
                <a:gd name="connsiteX16" fmla="*/ 459328 w 746797"/>
                <a:gd name="connsiteY16" fmla="*/ 384246 h 630391"/>
                <a:gd name="connsiteX17" fmla="*/ 472142 w 746797"/>
                <a:gd name="connsiteY17" fmla="*/ 374073 h 630391"/>
                <a:gd name="connsiteX18" fmla="*/ 471795 w 746797"/>
                <a:gd name="connsiteY18" fmla="*/ 325575 h 630391"/>
                <a:gd name="connsiteX19" fmla="*/ 471136 w 746797"/>
                <a:gd name="connsiteY19" fmla="*/ 283859 h 630391"/>
                <a:gd name="connsiteX20" fmla="*/ 484608 w 746797"/>
                <a:gd name="connsiteY20" fmla="*/ 278139 h 630391"/>
                <a:gd name="connsiteX21" fmla="*/ 560480 w 746797"/>
                <a:gd name="connsiteY21" fmla="*/ 352161 h 630391"/>
                <a:gd name="connsiteX22" fmla="*/ 564669 w 746797"/>
                <a:gd name="connsiteY22" fmla="*/ 368520 h 630391"/>
                <a:gd name="connsiteX23" fmla="*/ 483249 w 746797"/>
                <a:gd name="connsiteY23" fmla="*/ 450650 h 630391"/>
                <a:gd name="connsiteX24" fmla="*/ 395457 w 746797"/>
                <a:gd name="connsiteY24" fmla="*/ 537831 h 630391"/>
                <a:gd name="connsiteX25" fmla="*/ 405144 w 746797"/>
                <a:gd name="connsiteY25" fmla="*/ 550999 h 630391"/>
                <a:gd name="connsiteX26" fmla="*/ 456751 w 746797"/>
                <a:gd name="connsiteY26" fmla="*/ 550297 h 630391"/>
                <a:gd name="connsiteX27" fmla="*/ 513498 w 746797"/>
                <a:gd name="connsiteY27" fmla="*/ 549900 h 630391"/>
                <a:gd name="connsiteX28" fmla="*/ 547130 w 746797"/>
                <a:gd name="connsiteY28" fmla="*/ 528991 h 630391"/>
                <a:gd name="connsiteX29" fmla="*/ 618606 w 746797"/>
                <a:gd name="connsiteY29" fmla="*/ 457042 h 630391"/>
                <a:gd name="connsiteX30" fmla="*/ 701554 w 746797"/>
                <a:gd name="connsiteY30" fmla="*/ 374707 h 630391"/>
                <a:gd name="connsiteX31" fmla="*/ 698045 w 746797"/>
                <a:gd name="connsiteY31" fmla="*/ 349472 h 630391"/>
                <a:gd name="connsiteX32" fmla="*/ 600749 w 746797"/>
                <a:gd name="connsiteY32" fmla="*/ 263799 h 630391"/>
                <a:gd name="connsiteX33" fmla="*/ 507939 w 746797"/>
                <a:gd name="connsiteY33" fmla="*/ 183670 h 630391"/>
                <a:gd name="connsiteX34" fmla="*/ 513066 w 746797"/>
                <a:gd name="connsiteY34" fmla="*/ 167124 h 630391"/>
                <a:gd name="connsiteX35" fmla="*/ 589493 w 746797"/>
                <a:gd name="connsiteY35" fmla="*/ 166766 h 630391"/>
                <a:gd name="connsiteX36" fmla="*/ 666360 w 746797"/>
                <a:gd name="connsiteY36" fmla="*/ 167024 h 630391"/>
                <a:gd name="connsiteX37" fmla="*/ 676004 w 746797"/>
                <a:gd name="connsiteY37" fmla="*/ 158419 h 630391"/>
                <a:gd name="connsiteX38" fmla="*/ 675990 w 746797"/>
                <a:gd name="connsiteY38" fmla="*/ 83838 h 630391"/>
                <a:gd name="connsiteX39" fmla="*/ 668070 w 746797"/>
                <a:gd name="connsiteY39" fmla="*/ 76798 h 630391"/>
                <a:gd name="connsiteX40" fmla="*/ 405050 w 746797"/>
                <a:gd name="connsiteY40" fmla="*/ 76637 h 630391"/>
                <a:gd name="connsiteX41" fmla="*/ 396136 w 746797"/>
                <a:gd name="connsiteY41" fmla="*/ 86231 h 630391"/>
                <a:gd name="connsiteX42" fmla="*/ 396351 w 746797"/>
                <a:gd name="connsiteY42" fmla="*/ 276575 h 630391"/>
                <a:gd name="connsiteX43" fmla="*/ 387183 w 746797"/>
                <a:gd name="connsiteY43" fmla="*/ 281594 h 630391"/>
                <a:gd name="connsiteX44" fmla="*/ 282627 w 746797"/>
                <a:gd name="connsiteY44" fmla="*/ 165239 h 630391"/>
                <a:gd name="connsiteX45" fmla="*/ 210660 w 746797"/>
                <a:gd name="connsiteY45" fmla="*/ 83727 h 630391"/>
                <a:gd name="connsiteX46" fmla="*/ 174750 w 746797"/>
                <a:gd name="connsiteY46" fmla="*/ 76269 h 630391"/>
                <a:gd name="connsiteX47" fmla="*/ 0 w 746797"/>
                <a:gd name="connsiteY47" fmla="*/ 0 h 630391"/>
                <a:gd name="connsiteX48" fmla="*/ 746797 w 746797"/>
                <a:gd name="connsiteY48" fmla="*/ 0 h 630391"/>
                <a:gd name="connsiteX49" fmla="*/ 746797 w 746797"/>
                <a:gd name="connsiteY49" fmla="*/ 22564 h 630391"/>
                <a:gd name="connsiteX50" fmla="*/ 746797 w 746797"/>
                <a:gd name="connsiteY50" fmla="*/ 57921 h 630391"/>
                <a:gd name="connsiteX51" fmla="*/ 746797 w 746797"/>
                <a:gd name="connsiteY51" fmla="*/ 572470 h 630391"/>
                <a:gd name="connsiteX52" fmla="*/ 746797 w 746797"/>
                <a:gd name="connsiteY52" fmla="*/ 599474 h 630391"/>
                <a:gd name="connsiteX53" fmla="*/ 746797 w 746797"/>
                <a:gd name="connsiteY53" fmla="*/ 630391 h 630391"/>
                <a:gd name="connsiteX54" fmla="*/ 0 w 746797"/>
                <a:gd name="connsiteY54" fmla="*/ 630391 h 630391"/>
                <a:gd name="connsiteX55" fmla="*/ 0 w 746797"/>
                <a:gd name="connsiteY55" fmla="*/ 599474 h 630391"/>
                <a:gd name="connsiteX56" fmla="*/ 0 w 746797"/>
                <a:gd name="connsiteY56" fmla="*/ 572470 h 630391"/>
                <a:gd name="connsiteX57" fmla="*/ 0 w 746797"/>
                <a:gd name="connsiteY57" fmla="*/ 57921 h 630391"/>
                <a:gd name="connsiteX58" fmla="*/ 0 w 746797"/>
                <a:gd name="connsiteY58" fmla="*/ 22564 h 63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746797" h="630391">
                  <a:moveTo>
                    <a:pt x="174750" y="76269"/>
                  </a:moveTo>
                  <a:cubicBezTo>
                    <a:pt x="165949" y="76274"/>
                    <a:pt x="154628" y="76349"/>
                    <a:pt x="139872" y="76283"/>
                  </a:cubicBezTo>
                  <a:lnTo>
                    <a:pt x="76478" y="76330"/>
                  </a:lnTo>
                  <a:cubicBezTo>
                    <a:pt x="73699" y="77388"/>
                    <a:pt x="73875" y="77567"/>
                    <a:pt x="73875" y="86302"/>
                  </a:cubicBezTo>
                  <a:cubicBezTo>
                    <a:pt x="73253" y="166313"/>
                    <a:pt x="73154" y="481176"/>
                    <a:pt x="73627" y="552880"/>
                  </a:cubicBezTo>
                  <a:cubicBezTo>
                    <a:pt x="73720" y="567001"/>
                    <a:pt x="75372" y="569026"/>
                    <a:pt x="85506" y="559040"/>
                  </a:cubicBezTo>
                  <a:cubicBezTo>
                    <a:pt x="130841" y="515613"/>
                    <a:pt x="115662" y="530068"/>
                    <a:pt x="130916" y="514962"/>
                  </a:cubicBezTo>
                  <a:cubicBezTo>
                    <a:pt x="146169" y="499855"/>
                    <a:pt x="131090" y="515063"/>
                    <a:pt x="177027" y="468400"/>
                  </a:cubicBezTo>
                  <a:cubicBezTo>
                    <a:pt x="187434" y="457828"/>
                    <a:pt x="187503" y="452644"/>
                    <a:pt x="187417" y="446184"/>
                  </a:cubicBezTo>
                  <a:cubicBezTo>
                    <a:pt x="186132" y="349464"/>
                    <a:pt x="187121" y="381318"/>
                    <a:pt x="186808" y="347808"/>
                  </a:cubicBezTo>
                  <a:cubicBezTo>
                    <a:pt x="186495" y="314299"/>
                    <a:pt x="187186" y="348298"/>
                    <a:pt x="185538" y="245126"/>
                  </a:cubicBezTo>
                  <a:cubicBezTo>
                    <a:pt x="185308" y="230695"/>
                    <a:pt x="191841" y="230384"/>
                    <a:pt x="199981" y="240906"/>
                  </a:cubicBezTo>
                  <a:cubicBezTo>
                    <a:pt x="217230" y="259566"/>
                    <a:pt x="241344" y="287710"/>
                    <a:pt x="260432" y="309128"/>
                  </a:cubicBezTo>
                  <a:cubicBezTo>
                    <a:pt x="279521" y="330546"/>
                    <a:pt x="260677" y="309319"/>
                    <a:pt x="314511" y="369417"/>
                  </a:cubicBezTo>
                  <a:cubicBezTo>
                    <a:pt x="326540" y="382845"/>
                    <a:pt x="323911" y="383429"/>
                    <a:pt x="337919" y="384597"/>
                  </a:cubicBezTo>
                  <a:cubicBezTo>
                    <a:pt x="352624" y="385822"/>
                    <a:pt x="377613" y="384512"/>
                    <a:pt x="397459" y="384690"/>
                  </a:cubicBezTo>
                  <a:cubicBezTo>
                    <a:pt x="418082" y="384542"/>
                    <a:pt x="396025" y="384834"/>
                    <a:pt x="459328" y="384246"/>
                  </a:cubicBezTo>
                  <a:cubicBezTo>
                    <a:pt x="462535" y="384216"/>
                    <a:pt x="470064" y="383851"/>
                    <a:pt x="472142" y="374073"/>
                  </a:cubicBezTo>
                  <a:cubicBezTo>
                    <a:pt x="472020" y="349774"/>
                    <a:pt x="471962" y="340610"/>
                    <a:pt x="471795" y="325575"/>
                  </a:cubicBezTo>
                  <a:cubicBezTo>
                    <a:pt x="471627" y="310540"/>
                    <a:pt x="472081" y="326965"/>
                    <a:pt x="471136" y="283859"/>
                  </a:cubicBezTo>
                  <a:cubicBezTo>
                    <a:pt x="470957" y="275672"/>
                    <a:pt x="475081" y="268869"/>
                    <a:pt x="484608" y="278139"/>
                  </a:cubicBezTo>
                  <a:cubicBezTo>
                    <a:pt x="558699" y="350228"/>
                    <a:pt x="499647" y="293493"/>
                    <a:pt x="560480" y="352161"/>
                  </a:cubicBezTo>
                  <a:cubicBezTo>
                    <a:pt x="566229" y="357705"/>
                    <a:pt x="567668" y="365486"/>
                    <a:pt x="564669" y="368520"/>
                  </a:cubicBezTo>
                  <a:lnTo>
                    <a:pt x="483249" y="450650"/>
                  </a:lnTo>
                  <a:cubicBezTo>
                    <a:pt x="455047" y="478868"/>
                    <a:pt x="481710" y="451408"/>
                    <a:pt x="395457" y="537831"/>
                  </a:cubicBezTo>
                  <a:cubicBezTo>
                    <a:pt x="387496" y="545808"/>
                    <a:pt x="384153" y="551126"/>
                    <a:pt x="405144" y="550999"/>
                  </a:cubicBezTo>
                  <a:cubicBezTo>
                    <a:pt x="456276" y="550687"/>
                    <a:pt x="414003" y="550562"/>
                    <a:pt x="456751" y="550297"/>
                  </a:cubicBezTo>
                  <a:lnTo>
                    <a:pt x="513498" y="549900"/>
                  </a:lnTo>
                  <a:cubicBezTo>
                    <a:pt x="517973" y="549792"/>
                    <a:pt x="529612" y="544468"/>
                    <a:pt x="547130" y="528991"/>
                  </a:cubicBezTo>
                  <a:cubicBezTo>
                    <a:pt x="564648" y="513515"/>
                    <a:pt x="592868" y="482755"/>
                    <a:pt x="618606" y="457042"/>
                  </a:cubicBezTo>
                  <a:lnTo>
                    <a:pt x="701554" y="374707"/>
                  </a:lnTo>
                  <a:cubicBezTo>
                    <a:pt x="711080" y="365051"/>
                    <a:pt x="707672" y="357574"/>
                    <a:pt x="698045" y="349472"/>
                  </a:cubicBezTo>
                  <a:cubicBezTo>
                    <a:pt x="664397" y="321153"/>
                    <a:pt x="633181" y="292357"/>
                    <a:pt x="600749" y="263799"/>
                  </a:cubicBezTo>
                  <a:cubicBezTo>
                    <a:pt x="569065" y="236166"/>
                    <a:pt x="523670" y="198694"/>
                    <a:pt x="507939" y="183670"/>
                  </a:cubicBezTo>
                  <a:cubicBezTo>
                    <a:pt x="502125" y="178118"/>
                    <a:pt x="499206" y="167020"/>
                    <a:pt x="513066" y="167124"/>
                  </a:cubicBezTo>
                  <a:lnTo>
                    <a:pt x="589493" y="166766"/>
                  </a:lnTo>
                  <a:lnTo>
                    <a:pt x="666360" y="167024"/>
                  </a:lnTo>
                  <a:cubicBezTo>
                    <a:pt x="673364" y="166842"/>
                    <a:pt x="676444" y="161870"/>
                    <a:pt x="676004" y="158419"/>
                  </a:cubicBezTo>
                  <a:cubicBezTo>
                    <a:pt x="676436" y="144994"/>
                    <a:pt x="675996" y="97506"/>
                    <a:pt x="675990" y="83838"/>
                  </a:cubicBezTo>
                  <a:cubicBezTo>
                    <a:pt x="675987" y="78595"/>
                    <a:pt x="670122" y="76826"/>
                    <a:pt x="668070" y="76798"/>
                  </a:cubicBezTo>
                  <a:cubicBezTo>
                    <a:pt x="580405" y="75620"/>
                    <a:pt x="492723" y="76691"/>
                    <a:pt x="405050" y="76637"/>
                  </a:cubicBezTo>
                  <a:cubicBezTo>
                    <a:pt x="401805" y="76783"/>
                    <a:pt x="395826" y="77548"/>
                    <a:pt x="396136" y="86231"/>
                  </a:cubicBezTo>
                  <a:cubicBezTo>
                    <a:pt x="397327" y="119564"/>
                    <a:pt x="396359" y="250557"/>
                    <a:pt x="396351" y="276575"/>
                  </a:cubicBezTo>
                  <a:cubicBezTo>
                    <a:pt x="396348" y="284738"/>
                    <a:pt x="388708" y="283087"/>
                    <a:pt x="387183" y="281594"/>
                  </a:cubicBezTo>
                  <a:cubicBezTo>
                    <a:pt x="368229" y="263038"/>
                    <a:pt x="312048" y="198216"/>
                    <a:pt x="282627" y="165239"/>
                  </a:cubicBezTo>
                  <a:cubicBezTo>
                    <a:pt x="253207" y="132261"/>
                    <a:pt x="233057" y="110352"/>
                    <a:pt x="210660" y="83727"/>
                  </a:cubicBezTo>
                  <a:cubicBezTo>
                    <a:pt x="204878" y="76854"/>
                    <a:pt x="201153" y="76252"/>
                    <a:pt x="174750" y="76269"/>
                  </a:cubicBezTo>
                  <a:close/>
                  <a:moveTo>
                    <a:pt x="0" y="0"/>
                  </a:moveTo>
                  <a:lnTo>
                    <a:pt x="746797" y="0"/>
                  </a:lnTo>
                  <a:lnTo>
                    <a:pt x="746797" y="22564"/>
                  </a:lnTo>
                  <a:lnTo>
                    <a:pt x="746797" y="57921"/>
                  </a:lnTo>
                  <a:lnTo>
                    <a:pt x="746797" y="572470"/>
                  </a:lnTo>
                  <a:lnTo>
                    <a:pt x="746797" y="599474"/>
                  </a:lnTo>
                  <a:lnTo>
                    <a:pt x="746797" y="630391"/>
                  </a:lnTo>
                  <a:lnTo>
                    <a:pt x="0" y="630391"/>
                  </a:lnTo>
                  <a:lnTo>
                    <a:pt x="0" y="599474"/>
                  </a:lnTo>
                  <a:lnTo>
                    <a:pt x="0" y="572470"/>
                  </a:lnTo>
                  <a:lnTo>
                    <a:pt x="0" y="57921"/>
                  </a:lnTo>
                  <a:lnTo>
                    <a:pt x="0" y="22564"/>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SA" dirty="0">
                <a:solidFill>
                  <a:srgbClr val="FF0000"/>
                </a:solidFill>
              </a:endParaRPr>
            </a:p>
          </p:txBody>
        </p:sp>
        <p:pic>
          <p:nvPicPr>
            <p:cNvPr id="27" name="Graphic 26">
              <a:extLst>
                <a:ext uri="{FF2B5EF4-FFF2-40B4-BE49-F238E27FC236}">
                  <a16:creationId xmlns:a16="http://schemas.microsoft.com/office/drawing/2014/main" id="{D391E4D6-1ACF-3497-B5DF-8556BC13F7B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2476074" y="3930018"/>
              <a:ext cx="1745729" cy="451482"/>
            </a:xfrm>
            <a:prstGeom prst="rect">
              <a:avLst/>
            </a:prstGeom>
          </p:spPr>
        </p:pic>
      </p:grpSp>
    </p:spTree>
    <p:extLst>
      <p:ext uri="{BB962C8B-B14F-4D97-AF65-F5344CB8AC3E}">
        <p14:creationId xmlns:p14="http://schemas.microsoft.com/office/powerpoint/2010/main" val="4148516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11826-8ED0-4ED2-99EB-1AE1387DA6E7}"/>
              </a:ext>
            </a:extLst>
          </p:cNvPr>
          <p:cNvSpPr>
            <a:spLocks noGrp="1"/>
          </p:cNvSpPr>
          <p:nvPr>
            <p:ph type="title"/>
          </p:nvPr>
        </p:nvSpPr>
        <p:spPr/>
        <p:txBody>
          <a:bodyPr/>
          <a:lstStyle/>
          <a:p>
            <a:r>
              <a:rPr lang="en-US" dirty="0">
                <a:solidFill>
                  <a:schemeClr val="accent1"/>
                </a:solidFill>
              </a:rPr>
              <a:t>Revenue</a:t>
            </a:r>
            <a:r>
              <a:rPr lang="en-US" dirty="0"/>
              <a:t> Expectation</a:t>
            </a:r>
            <a:endParaRPr lang="en-US" b="1" dirty="0"/>
          </a:p>
        </p:txBody>
      </p:sp>
      <p:graphicFrame>
        <p:nvGraphicFramePr>
          <p:cNvPr id="5" name="Chart 4">
            <a:extLst>
              <a:ext uri="{FF2B5EF4-FFF2-40B4-BE49-F238E27FC236}">
                <a16:creationId xmlns:a16="http://schemas.microsoft.com/office/drawing/2014/main" id="{55FB9D4F-A7ED-4D48-841A-9D795F4520A4}"/>
              </a:ext>
            </a:extLst>
          </p:cNvPr>
          <p:cNvGraphicFramePr/>
          <p:nvPr>
            <p:extLst>
              <p:ext uri="{D42A27DB-BD31-4B8C-83A1-F6EECF244321}">
                <p14:modId xmlns:p14="http://schemas.microsoft.com/office/powerpoint/2010/main" val="2981227894"/>
              </p:ext>
            </p:extLst>
          </p:nvPr>
        </p:nvGraphicFramePr>
        <p:xfrm>
          <a:off x="7239000" y="2324100"/>
          <a:ext cx="10515600" cy="6627893"/>
        </p:xfrm>
        <a:graphic>
          <a:graphicData uri="http://schemas.openxmlformats.org/drawingml/2006/chart">
            <c:chart xmlns:c="http://schemas.openxmlformats.org/drawingml/2006/chart" xmlns:r="http://schemas.openxmlformats.org/officeDocument/2006/relationships" r:id="rId2"/>
          </a:graphicData>
        </a:graphic>
      </p:graphicFrame>
      <p:sp>
        <p:nvSpPr>
          <p:cNvPr id="6" name="Oval 5">
            <a:extLst>
              <a:ext uri="{FF2B5EF4-FFF2-40B4-BE49-F238E27FC236}">
                <a16:creationId xmlns:a16="http://schemas.microsoft.com/office/drawing/2014/main" id="{0FB0E8DE-D464-4608-98EF-562F4D69473D}"/>
              </a:ext>
            </a:extLst>
          </p:cNvPr>
          <p:cNvSpPr/>
          <p:nvPr/>
        </p:nvSpPr>
        <p:spPr>
          <a:xfrm>
            <a:off x="1219200" y="2628900"/>
            <a:ext cx="914400" cy="914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TextBox 6">
            <a:extLst>
              <a:ext uri="{FF2B5EF4-FFF2-40B4-BE49-F238E27FC236}">
                <a16:creationId xmlns:a16="http://schemas.microsoft.com/office/drawing/2014/main" id="{2AF663BF-C371-4E25-8E47-BE27DA1DDF51}"/>
              </a:ext>
            </a:extLst>
          </p:cNvPr>
          <p:cNvSpPr txBox="1"/>
          <p:nvPr/>
        </p:nvSpPr>
        <p:spPr>
          <a:xfrm>
            <a:off x="2409769" y="3317272"/>
            <a:ext cx="4509191" cy="707886"/>
          </a:xfrm>
          <a:prstGeom prst="rect">
            <a:avLst/>
          </a:prstGeom>
          <a:noFill/>
        </p:spPr>
        <p:txBody>
          <a:bodyPr wrap="square" rtlCol="0">
            <a:spAutoFit/>
          </a:bodyPr>
          <a:lstStyle/>
          <a:p>
            <a:r>
              <a:rPr lang="en-US" sz="2000" dirty="0">
                <a:solidFill>
                  <a:schemeClr val="tx2"/>
                </a:solidFill>
              </a:rPr>
              <a:t>Comprehensive earnings from all operational activities on the platform</a:t>
            </a:r>
          </a:p>
        </p:txBody>
      </p:sp>
      <p:sp>
        <p:nvSpPr>
          <p:cNvPr id="8" name="TextBox 7">
            <a:extLst>
              <a:ext uri="{FF2B5EF4-FFF2-40B4-BE49-F238E27FC236}">
                <a16:creationId xmlns:a16="http://schemas.microsoft.com/office/drawing/2014/main" id="{952EF149-635B-4CEE-B654-94F14F8D108F}"/>
              </a:ext>
            </a:extLst>
          </p:cNvPr>
          <p:cNvSpPr txBox="1"/>
          <p:nvPr/>
        </p:nvSpPr>
        <p:spPr>
          <a:xfrm>
            <a:off x="2409769" y="2628900"/>
            <a:ext cx="4509191" cy="646331"/>
          </a:xfrm>
          <a:prstGeom prst="rect">
            <a:avLst/>
          </a:prstGeom>
          <a:noFill/>
        </p:spPr>
        <p:txBody>
          <a:bodyPr wrap="square" rtlCol="0">
            <a:spAutoFit/>
          </a:bodyPr>
          <a:lstStyle/>
          <a:p>
            <a:r>
              <a:rPr lang="en-US" sz="3600" b="1" dirty="0">
                <a:latin typeface="+mj-lt"/>
              </a:rPr>
              <a:t>Total Revenue</a:t>
            </a:r>
            <a:endParaRPr lang="uk-UA" sz="3600" b="1" dirty="0">
              <a:latin typeface="+mj-lt"/>
            </a:endParaRPr>
          </a:p>
        </p:txBody>
      </p:sp>
      <p:sp>
        <p:nvSpPr>
          <p:cNvPr id="11" name="Oval 10">
            <a:extLst>
              <a:ext uri="{FF2B5EF4-FFF2-40B4-BE49-F238E27FC236}">
                <a16:creationId xmlns:a16="http://schemas.microsoft.com/office/drawing/2014/main" id="{F3A26860-8794-4C49-911E-46063AA4BFD2}"/>
              </a:ext>
            </a:extLst>
          </p:cNvPr>
          <p:cNvSpPr/>
          <p:nvPr/>
        </p:nvSpPr>
        <p:spPr>
          <a:xfrm>
            <a:off x="1219200" y="4539916"/>
            <a:ext cx="914400" cy="9144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TextBox 11">
            <a:extLst>
              <a:ext uri="{FF2B5EF4-FFF2-40B4-BE49-F238E27FC236}">
                <a16:creationId xmlns:a16="http://schemas.microsoft.com/office/drawing/2014/main" id="{4F56FB0B-6430-4100-8F52-28AE5772519F}"/>
              </a:ext>
            </a:extLst>
          </p:cNvPr>
          <p:cNvSpPr txBox="1"/>
          <p:nvPr/>
        </p:nvSpPr>
        <p:spPr>
          <a:xfrm>
            <a:off x="2409769" y="5221491"/>
            <a:ext cx="4509191" cy="1015663"/>
          </a:xfrm>
          <a:prstGeom prst="rect">
            <a:avLst/>
          </a:prstGeom>
          <a:noFill/>
        </p:spPr>
        <p:txBody>
          <a:bodyPr wrap="square" rtlCol="0">
            <a:spAutoFit/>
          </a:bodyPr>
          <a:lstStyle/>
          <a:p>
            <a:r>
              <a:rPr lang="en-US" sz="2000" dirty="0">
                <a:solidFill>
                  <a:schemeClr val="tx2"/>
                </a:solidFill>
              </a:rPr>
              <a:t>Revenue generated from offline &amp; platform visiting, primarily commissions on data volume</a:t>
            </a:r>
          </a:p>
        </p:txBody>
      </p:sp>
      <p:sp>
        <p:nvSpPr>
          <p:cNvPr id="13" name="TextBox 12">
            <a:extLst>
              <a:ext uri="{FF2B5EF4-FFF2-40B4-BE49-F238E27FC236}">
                <a16:creationId xmlns:a16="http://schemas.microsoft.com/office/drawing/2014/main" id="{C4BC87EB-F988-4194-99E0-77D31EEE3578}"/>
              </a:ext>
            </a:extLst>
          </p:cNvPr>
          <p:cNvSpPr txBox="1"/>
          <p:nvPr/>
        </p:nvSpPr>
        <p:spPr>
          <a:xfrm>
            <a:off x="2409769" y="4533900"/>
            <a:ext cx="4509191" cy="646331"/>
          </a:xfrm>
          <a:prstGeom prst="rect">
            <a:avLst/>
          </a:prstGeom>
          <a:noFill/>
        </p:spPr>
        <p:txBody>
          <a:bodyPr wrap="square" rtlCol="0">
            <a:spAutoFit/>
          </a:bodyPr>
          <a:lstStyle/>
          <a:p>
            <a:r>
              <a:rPr lang="en-US" sz="3600" b="1" dirty="0">
                <a:latin typeface="+mj-lt"/>
              </a:rPr>
              <a:t>Multi-Channel Revenue</a:t>
            </a:r>
            <a:endParaRPr lang="uk-UA" sz="3600" b="1" dirty="0">
              <a:latin typeface="+mj-lt"/>
            </a:endParaRPr>
          </a:p>
        </p:txBody>
      </p:sp>
      <p:sp>
        <p:nvSpPr>
          <p:cNvPr id="15" name="Oval 14">
            <a:extLst>
              <a:ext uri="{FF2B5EF4-FFF2-40B4-BE49-F238E27FC236}">
                <a16:creationId xmlns:a16="http://schemas.microsoft.com/office/drawing/2014/main" id="{D87F372F-9088-4D04-8F9E-F3B349C0FCAC}"/>
              </a:ext>
            </a:extLst>
          </p:cNvPr>
          <p:cNvSpPr/>
          <p:nvPr/>
        </p:nvSpPr>
        <p:spPr>
          <a:xfrm>
            <a:off x="1219200" y="6635535"/>
            <a:ext cx="914400" cy="9144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TextBox 15">
            <a:extLst>
              <a:ext uri="{FF2B5EF4-FFF2-40B4-BE49-F238E27FC236}">
                <a16:creationId xmlns:a16="http://schemas.microsoft.com/office/drawing/2014/main" id="{F65DF5EA-35DE-468A-ACC5-3764D9792D67}"/>
              </a:ext>
            </a:extLst>
          </p:cNvPr>
          <p:cNvSpPr txBox="1"/>
          <p:nvPr/>
        </p:nvSpPr>
        <p:spPr>
          <a:xfrm>
            <a:off x="2409769" y="7322344"/>
            <a:ext cx="4509191" cy="1015663"/>
          </a:xfrm>
          <a:prstGeom prst="rect">
            <a:avLst/>
          </a:prstGeom>
          <a:noFill/>
        </p:spPr>
        <p:txBody>
          <a:bodyPr wrap="square" rtlCol="0">
            <a:spAutoFit/>
          </a:bodyPr>
          <a:lstStyle/>
          <a:p>
            <a:r>
              <a:rPr lang="en-US" sz="2000" dirty="0">
                <a:solidFill>
                  <a:schemeClr val="tx2"/>
                </a:solidFill>
              </a:rPr>
              <a:t>Revenue derived from international schools' membership fees for toys merchandising</a:t>
            </a:r>
          </a:p>
        </p:txBody>
      </p:sp>
      <p:sp>
        <p:nvSpPr>
          <p:cNvPr id="17" name="TextBox 16">
            <a:extLst>
              <a:ext uri="{FF2B5EF4-FFF2-40B4-BE49-F238E27FC236}">
                <a16:creationId xmlns:a16="http://schemas.microsoft.com/office/drawing/2014/main" id="{E9C97148-27C9-4B7B-AF3A-FCB8EBC4C160}"/>
              </a:ext>
            </a:extLst>
          </p:cNvPr>
          <p:cNvSpPr txBox="1"/>
          <p:nvPr/>
        </p:nvSpPr>
        <p:spPr>
          <a:xfrm>
            <a:off x="2409769" y="6635534"/>
            <a:ext cx="4509191" cy="646331"/>
          </a:xfrm>
          <a:prstGeom prst="rect">
            <a:avLst/>
          </a:prstGeom>
          <a:noFill/>
        </p:spPr>
        <p:txBody>
          <a:bodyPr wrap="square" rtlCol="0">
            <a:spAutoFit/>
          </a:bodyPr>
          <a:lstStyle/>
          <a:p>
            <a:r>
              <a:rPr lang="en-US" sz="3600" b="1" dirty="0">
                <a:latin typeface="+mj-lt"/>
              </a:rPr>
              <a:t>Membership Revenue</a:t>
            </a:r>
            <a:endParaRPr lang="uk-UA" sz="3600" b="1" dirty="0">
              <a:latin typeface="+mj-lt"/>
            </a:endParaRPr>
          </a:p>
        </p:txBody>
      </p:sp>
      <p:grpSp>
        <p:nvGrpSpPr>
          <p:cNvPr id="20" name="Group 19">
            <a:extLst>
              <a:ext uri="{FF2B5EF4-FFF2-40B4-BE49-F238E27FC236}">
                <a16:creationId xmlns:a16="http://schemas.microsoft.com/office/drawing/2014/main" id="{68B2D71A-0C6A-4692-BF4F-EEEF8C73B648}"/>
              </a:ext>
            </a:extLst>
          </p:cNvPr>
          <p:cNvGrpSpPr/>
          <p:nvPr/>
        </p:nvGrpSpPr>
        <p:grpSpPr>
          <a:xfrm>
            <a:off x="15240000" y="2187960"/>
            <a:ext cx="2321054" cy="927711"/>
            <a:chOff x="15240000" y="2290881"/>
            <a:chExt cx="2321054" cy="927711"/>
          </a:xfrm>
        </p:grpSpPr>
        <p:sp>
          <p:nvSpPr>
            <p:cNvPr id="21" name="Speech Bubble: Rectangle 20">
              <a:extLst>
                <a:ext uri="{FF2B5EF4-FFF2-40B4-BE49-F238E27FC236}">
                  <a16:creationId xmlns:a16="http://schemas.microsoft.com/office/drawing/2014/main" id="{E8A30569-D7D3-42AB-A851-7A1C781AFE50}"/>
                </a:ext>
              </a:extLst>
            </p:cNvPr>
            <p:cNvSpPr/>
            <p:nvPr/>
          </p:nvSpPr>
          <p:spPr>
            <a:xfrm>
              <a:off x="15240000" y="2290881"/>
              <a:ext cx="1405116" cy="730818"/>
            </a:xfrm>
            <a:prstGeom prst="wedgeRectCallout">
              <a:avLst>
                <a:gd name="adj1" fmla="val 83424"/>
                <a:gd name="adj2" fmla="val 45153"/>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800" b="1" dirty="0">
                  <a:solidFill>
                    <a:schemeClr val="bg1"/>
                  </a:solidFill>
                  <a:latin typeface="+mj-lt"/>
                </a:rPr>
                <a:t>2.8K</a:t>
              </a:r>
            </a:p>
            <a:p>
              <a:pPr algn="ctr"/>
              <a:r>
                <a:rPr lang="en-US" sz="1800" dirty="0">
                  <a:solidFill>
                    <a:schemeClr val="tx2">
                      <a:lumMod val="20000"/>
                      <a:lumOff val="80000"/>
                    </a:schemeClr>
                  </a:solidFill>
                  <a:latin typeface="+mj-lt"/>
                </a:rPr>
                <a:t>Second year</a:t>
              </a:r>
            </a:p>
          </p:txBody>
        </p:sp>
        <p:sp>
          <p:nvSpPr>
            <p:cNvPr id="22" name="Oval 21">
              <a:extLst>
                <a:ext uri="{FF2B5EF4-FFF2-40B4-BE49-F238E27FC236}">
                  <a16:creationId xmlns:a16="http://schemas.microsoft.com/office/drawing/2014/main" id="{F0B49B15-7012-4DAC-BAEF-41AC9DBD7F41}"/>
                </a:ext>
              </a:extLst>
            </p:cNvPr>
            <p:cNvSpPr/>
            <p:nvPr/>
          </p:nvSpPr>
          <p:spPr>
            <a:xfrm>
              <a:off x="17256254" y="2913792"/>
              <a:ext cx="304800" cy="304800"/>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solidFill>
                  <a:schemeClr val="tx1"/>
                </a:solidFill>
              </a:endParaRPr>
            </a:p>
          </p:txBody>
        </p:sp>
      </p:grpSp>
      <p:pic>
        <p:nvPicPr>
          <p:cNvPr id="4" name="Graphic 3">
            <a:extLst>
              <a:ext uri="{FF2B5EF4-FFF2-40B4-BE49-F238E27FC236}">
                <a16:creationId xmlns:a16="http://schemas.microsoft.com/office/drawing/2014/main" id="{B8992FAF-2017-BF46-A47C-A9A63091D9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36283" y="2806636"/>
            <a:ext cx="453477" cy="506732"/>
          </a:xfrm>
          <a:prstGeom prst="rect">
            <a:avLst/>
          </a:prstGeom>
        </p:spPr>
      </p:pic>
      <p:pic>
        <p:nvPicPr>
          <p:cNvPr id="23" name="Graphic 22">
            <a:extLst>
              <a:ext uri="{FF2B5EF4-FFF2-40B4-BE49-F238E27FC236}">
                <a16:creationId xmlns:a16="http://schemas.microsoft.com/office/drawing/2014/main" id="{1DCE67BE-BE7C-50E6-91DE-1D6E5BBF0A5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56360" y="4692316"/>
            <a:ext cx="609600" cy="609600"/>
          </a:xfrm>
          <a:prstGeom prst="rect">
            <a:avLst/>
          </a:prstGeom>
        </p:spPr>
      </p:pic>
      <p:pic>
        <p:nvPicPr>
          <p:cNvPr id="25" name="Graphic 24">
            <a:extLst>
              <a:ext uri="{FF2B5EF4-FFF2-40B4-BE49-F238E27FC236}">
                <a16:creationId xmlns:a16="http://schemas.microsoft.com/office/drawing/2014/main" id="{9B3E486D-BF79-4A0D-9ACE-ED0D9B36626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436283" y="6847722"/>
            <a:ext cx="490025" cy="490025"/>
          </a:xfrm>
          <a:prstGeom prst="rect">
            <a:avLst/>
          </a:prstGeom>
        </p:spPr>
      </p:pic>
      <p:grpSp>
        <p:nvGrpSpPr>
          <p:cNvPr id="26" name="Group 25">
            <a:extLst>
              <a:ext uri="{FF2B5EF4-FFF2-40B4-BE49-F238E27FC236}">
                <a16:creationId xmlns:a16="http://schemas.microsoft.com/office/drawing/2014/main" id="{6D6F034E-B3BD-ECE1-0794-A7592C024ED1}"/>
              </a:ext>
            </a:extLst>
          </p:cNvPr>
          <p:cNvGrpSpPr/>
          <p:nvPr/>
        </p:nvGrpSpPr>
        <p:grpSpPr>
          <a:xfrm>
            <a:off x="10995060" y="5750324"/>
            <a:ext cx="2058600" cy="1104542"/>
            <a:chOff x="15575757" y="2166619"/>
            <a:chExt cx="2058600" cy="1104542"/>
          </a:xfrm>
        </p:grpSpPr>
        <p:sp>
          <p:nvSpPr>
            <p:cNvPr id="27" name="Speech Bubble: Rectangle 20">
              <a:extLst>
                <a:ext uri="{FF2B5EF4-FFF2-40B4-BE49-F238E27FC236}">
                  <a16:creationId xmlns:a16="http://schemas.microsoft.com/office/drawing/2014/main" id="{EFE952C5-F2B8-CAB5-CBFD-1183015B032E}"/>
                </a:ext>
              </a:extLst>
            </p:cNvPr>
            <p:cNvSpPr/>
            <p:nvPr/>
          </p:nvSpPr>
          <p:spPr>
            <a:xfrm>
              <a:off x="15575757" y="2166619"/>
              <a:ext cx="1252716" cy="769166"/>
            </a:xfrm>
            <a:prstGeom prst="wedgeRectCallout">
              <a:avLst>
                <a:gd name="adj1" fmla="val 83424"/>
                <a:gd name="adj2" fmla="val 45153"/>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800" b="1" dirty="0">
                  <a:solidFill>
                    <a:schemeClr val="bg1"/>
                  </a:solidFill>
                  <a:latin typeface="+mj-lt"/>
                </a:rPr>
                <a:t>885</a:t>
              </a:r>
            </a:p>
            <a:p>
              <a:pPr algn="ctr"/>
              <a:r>
                <a:rPr lang="en-US" sz="1800" dirty="0">
                  <a:solidFill>
                    <a:schemeClr val="tx2">
                      <a:lumMod val="20000"/>
                      <a:lumOff val="80000"/>
                    </a:schemeClr>
                  </a:solidFill>
                  <a:latin typeface="+mj-lt"/>
                </a:rPr>
                <a:t>First year</a:t>
              </a:r>
            </a:p>
          </p:txBody>
        </p:sp>
        <p:sp>
          <p:nvSpPr>
            <p:cNvPr id="28" name="Oval 27">
              <a:extLst>
                <a:ext uri="{FF2B5EF4-FFF2-40B4-BE49-F238E27FC236}">
                  <a16:creationId xmlns:a16="http://schemas.microsoft.com/office/drawing/2014/main" id="{BC60FBE0-0159-77FD-828D-EEE87E1E6804}"/>
                </a:ext>
              </a:extLst>
            </p:cNvPr>
            <p:cNvSpPr/>
            <p:nvPr/>
          </p:nvSpPr>
          <p:spPr>
            <a:xfrm>
              <a:off x="17328357" y="2965161"/>
              <a:ext cx="306000" cy="306000"/>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dirty="0">
                <a:solidFill>
                  <a:schemeClr val="tx1"/>
                </a:solidFill>
              </a:endParaRPr>
            </a:p>
          </p:txBody>
        </p:sp>
      </p:grpSp>
    </p:spTree>
    <p:extLst>
      <p:ext uri="{BB962C8B-B14F-4D97-AF65-F5344CB8AC3E}">
        <p14:creationId xmlns:p14="http://schemas.microsoft.com/office/powerpoint/2010/main" val="867207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70763-4EA8-A493-DBB1-27D16D905753}"/>
            </a:ext>
          </a:extLst>
        </p:cNvPr>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804BB397-4975-A23A-DAFC-68A41BCE1A86}"/>
              </a:ext>
            </a:extLst>
          </p:cNvPr>
          <p:cNvGraphicFramePr/>
          <p:nvPr>
            <p:extLst>
              <p:ext uri="{D42A27DB-BD31-4B8C-83A1-F6EECF244321}">
                <p14:modId xmlns:p14="http://schemas.microsoft.com/office/powerpoint/2010/main" val="2705025671"/>
              </p:ext>
            </p:extLst>
          </p:nvPr>
        </p:nvGraphicFramePr>
        <p:xfrm>
          <a:off x="11506200" y="3481137"/>
          <a:ext cx="3048000" cy="4343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a:extLst>
              <a:ext uri="{FF2B5EF4-FFF2-40B4-BE49-F238E27FC236}">
                <a16:creationId xmlns:a16="http://schemas.microsoft.com/office/drawing/2014/main" id="{5154230D-E4DE-6BD3-47B6-2AA226D99C6A}"/>
              </a:ext>
            </a:extLst>
          </p:cNvPr>
          <p:cNvGraphicFramePr/>
          <p:nvPr>
            <p:extLst>
              <p:ext uri="{D42A27DB-BD31-4B8C-83A1-F6EECF244321}">
                <p14:modId xmlns:p14="http://schemas.microsoft.com/office/powerpoint/2010/main" val="3617486377"/>
              </p:ext>
            </p:extLst>
          </p:nvPr>
        </p:nvGraphicFramePr>
        <p:xfrm>
          <a:off x="13944600" y="3467100"/>
          <a:ext cx="2819400" cy="4343400"/>
        </p:xfrm>
        <a:graphic>
          <a:graphicData uri="http://schemas.openxmlformats.org/drawingml/2006/chart">
            <c:chart xmlns:c="http://schemas.openxmlformats.org/drawingml/2006/chart" xmlns:r="http://schemas.openxmlformats.org/officeDocument/2006/relationships" r:id="rId4"/>
          </a:graphicData>
        </a:graphic>
      </p:graphicFrame>
      <p:sp>
        <p:nvSpPr>
          <p:cNvPr id="61" name="Title 60">
            <a:extLst>
              <a:ext uri="{FF2B5EF4-FFF2-40B4-BE49-F238E27FC236}">
                <a16:creationId xmlns:a16="http://schemas.microsoft.com/office/drawing/2014/main" id="{E1984E15-4218-68F9-235F-A59D08E27E8A}"/>
              </a:ext>
            </a:extLst>
          </p:cNvPr>
          <p:cNvSpPr>
            <a:spLocks noGrp="1"/>
          </p:cNvSpPr>
          <p:nvPr>
            <p:ph type="title"/>
          </p:nvPr>
        </p:nvSpPr>
        <p:spPr/>
        <p:txBody>
          <a:bodyPr/>
          <a:lstStyle/>
          <a:p>
            <a:r>
              <a:rPr lang="en-US" dirty="0"/>
              <a:t>Revenue </a:t>
            </a:r>
            <a:r>
              <a:rPr lang="en-US" dirty="0">
                <a:solidFill>
                  <a:schemeClr val="accent1"/>
                </a:solidFill>
              </a:rPr>
              <a:t>Outlook</a:t>
            </a:r>
          </a:p>
        </p:txBody>
      </p:sp>
      <p:sp>
        <p:nvSpPr>
          <p:cNvPr id="19" name="TextBox 18">
            <a:extLst>
              <a:ext uri="{FF2B5EF4-FFF2-40B4-BE49-F238E27FC236}">
                <a16:creationId xmlns:a16="http://schemas.microsoft.com/office/drawing/2014/main" id="{3959EC67-992E-EF1F-27F1-57E68F9DA6D7}"/>
              </a:ext>
            </a:extLst>
          </p:cNvPr>
          <p:cNvSpPr txBox="1"/>
          <p:nvPr/>
        </p:nvSpPr>
        <p:spPr>
          <a:xfrm>
            <a:off x="1447800" y="2476500"/>
            <a:ext cx="5715000" cy="5581015"/>
          </a:xfrm>
          <a:prstGeom prst="rect">
            <a:avLst/>
          </a:prstGeom>
          <a:noFill/>
        </p:spPr>
        <p:txBody>
          <a:bodyPr wrap="square" rtlCol="0">
            <a:spAutoFit/>
          </a:bodyPr>
          <a:lstStyle>
            <a:defPPr>
              <a:defRPr lang="uk-UA"/>
            </a:defPPr>
            <a:lvl1pPr algn="r">
              <a:defRPr sz="2000">
                <a:solidFill>
                  <a:schemeClr val="tx2"/>
                </a:solidFill>
              </a:defRPr>
            </a:lvl1pPr>
          </a:lstStyle>
          <a:p>
            <a:pPr algn="l">
              <a:lnSpc>
                <a:spcPct val="150000"/>
              </a:lnSpc>
            </a:pPr>
            <a:r>
              <a:rPr lang="en-US" dirty="0"/>
              <a:t>Sales from direct communities are expected to begin at low volume in the first day. Revenue generation from online trading will significantly increase in the second week (week 37-42) as students onboard the platform.</a:t>
            </a:r>
          </a:p>
          <a:p>
            <a:pPr algn="l">
              <a:lnSpc>
                <a:spcPct val="150000"/>
              </a:lnSpc>
            </a:pPr>
            <a:endParaRPr lang="en-US" dirty="0"/>
          </a:p>
          <a:p>
            <a:pPr algn="l">
              <a:lnSpc>
                <a:spcPct val="150000"/>
              </a:lnSpc>
            </a:pPr>
            <a:r>
              <a:rPr lang="en-US" dirty="0"/>
              <a:t>We project revenue to continue increasing as more students onboard the platform and realize its value throughout the second week. The total revenue from both platform transactions and communities' fees will be as follows:</a:t>
            </a:r>
          </a:p>
          <a:p>
            <a:pPr algn="l">
              <a:lnSpc>
                <a:spcPct val="150000"/>
              </a:lnSpc>
            </a:pPr>
            <a:endParaRPr lang="en-US" dirty="0"/>
          </a:p>
        </p:txBody>
      </p:sp>
      <p:graphicFrame>
        <p:nvGraphicFramePr>
          <p:cNvPr id="20" name="Table 19">
            <a:extLst>
              <a:ext uri="{FF2B5EF4-FFF2-40B4-BE49-F238E27FC236}">
                <a16:creationId xmlns:a16="http://schemas.microsoft.com/office/drawing/2014/main" id="{B1D1DF56-477E-3717-BF41-5B999A2DEADB}"/>
              </a:ext>
            </a:extLst>
          </p:cNvPr>
          <p:cNvGraphicFramePr>
            <a:graphicFrameLocks noGrp="1"/>
          </p:cNvGraphicFramePr>
          <p:nvPr>
            <p:extLst>
              <p:ext uri="{D42A27DB-BD31-4B8C-83A1-F6EECF244321}">
                <p14:modId xmlns:p14="http://schemas.microsoft.com/office/powerpoint/2010/main" val="2195299447"/>
              </p:ext>
            </p:extLst>
          </p:nvPr>
        </p:nvGraphicFramePr>
        <p:xfrm>
          <a:off x="8534400" y="2247900"/>
          <a:ext cx="8229600" cy="6492297"/>
        </p:xfrm>
        <a:graphic>
          <a:graphicData uri="http://schemas.openxmlformats.org/drawingml/2006/table">
            <a:tbl>
              <a:tblPr firstRow="1" bandRow="1">
                <a:tableStyleId>{5C22544A-7EE6-4342-B048-85BDC9FD1C3A}</a:tableStyleId>
              </a:tblPr>
              <a:tblGrid>
                <a:gridCol w="3038962">
                  <a:extLst>
                    <a:ext uri="{9D8B030D-6E8A-4147-A177-3AD203B41FA5}">
                      <a16:colId xmlns:a16="http://schemas.microsoft.com/office/drawing/2014/main" val="20000"/>
                    </a:ext>
                  </a:extLst>
                </a:gridCol>
                <a:gridCol w="2405991">
                  <a:extLst>
                    <a:ext uri="{9D8B030D-6E8A-4147-A177-3AD203B41FA5}">
                      <a16:colId xmlns:a16="http://schemas.microsoft.com/office/drawing/2014/main" val="20001"/>
                    </a:ext>
                  </a:extLst>
                </a:gridCol>
                <a:gridCol w="2784647">
                  <a:extLst>
                    <a:ext uri="{9D8B030D-6E8A-4147-A177-3AD203B41FA5}">
                      <a16:colId xmlns:a16="http://schemas.microsoft.com/office/drawing/2014/main" val="67850179"/>
                    </a:ext>
                  </a:extLst>
                </a:gridCol>
              </a:tblGrid>
              <a:tr h="1348579">
                <a:tc>
                  <a:txBody>
                    <a:bodyPr/>
                    <a:lstStyle/>
                    <a:p>
                      <a:pPr algn="ctr" rtl="0" fontAlgn="b"/>
                      <a:r>
                        <a:rPr lang="en-US" sz="2400" b="1" kern="1200" dirty="0">
                          <a:solidFill>
                            <a:schemeClr val="tx1"/>
                          </a:solidFill>
                          <a:latin typeface="+mj-lt"/>
                          <a:ea typeface="Roboto Condensed" panose="02000000000000000000" pitchFamily="2" charset="0"/>
                          <a:cs typeface="+mn-cs"/>
                        </a:rPr>
                        <a:t>Item</a:t>
                      </a:r>
                    </a:p>
                  </a:txBody>
                  <a:tcPr marL="28575" marR="28575" marT="19050" marB="1905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rtl="0" fontAlgn="b"/>
                      <a:r>
                        <a:rPr lang="en-US" sz="2400" b="1" kern="1200" dirty="0">
                          <a:solidFill>
                            <a:schemeClr val="tx1"/>
                          </a:solidFill>
                          <a:latin typeface="+mj-lt"/>
                          <a:ea typeface="Roboto Condensed" panose="02000000000000000000" pitchFamily="2" charset="0"/>
                          <a:cs typeface="+mn-cs"/>
                        </a:rPr>
                        <a:t>First Year </a:t>
                      </a:r>
                    </a:p>
                    <a:p>
                      <a:pPr algn="ctr" rtl="0" fontAlgn="b"/>
                      <a:r>
                        <a:rPr lang="en-US" sz="2400" b="1" kern="1200" dirty="0">
                          <a:solidFill>
                            <a:schemeClr val="tx1"/>
                          </a:solidFill>
                          <a:latin typeface="+mj-lt"/>
                          <a:ea typeface="Roboto Condensed" panose="02000000000000000000" pitchFamily="2" charset="0"/>
                          <a:cs typeface="+mn-cs"/>
                        </a:rPr>
                        <a:t>Revenue</a:t>
                      </a:r>
                      <a:r>
                        <a:rPr lang="en-US" sz="2400" b="0" kern="1200" dirty="0">
                          <a:solidFill>
                            <a:schemeClr val="tx1"/>
                          </a:solidFill>
                          <a:latin typeface="+mj-lt"/>
                          <a:ea typeface="Roboto Condensed" panose="02000000000000000000" pitchFamily="2" charset="0"/>
                          <a:cs typeface="+mn-cs"/>
                        </a:rPr>
                        <a:t> (SAR)</a:t>
                      </a:r>
                    </a:p>
                  </a:txBody>
                  <a:tcPr marL="28575" marR="28575" marT="19050" marB="1905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rtl="0" fontAlgn="b"/>
                      <a:r>
                        <a:rPr lang="en-US" sz="2400" b="1" kern="1200" dirty="0">
                          <a:solidFill>
                            <a:schemeClr val="tx1"/>
                          </a:solidFill>
                          <a:latin typeface="+mj-lt"/>
                          <a:ea typeface="Roboto Condensed" panose="02000000000000000000" pitchFamily="2" charset="0"/>
                          <a:cs typeface="+mn-cs"/>
                        </a:rPr>
                        <a:t>Second Year </a:t>
                      </a:r>
                    </a:p>
                    <a:p>
                      <a:pPr algn="ctr" rtl="0" fontAlgn="b"/>
                      <a:r>
                        <a:rPr lang="en-US" sz="2400" b="1" kern="1200" dirty="0">
                          <a:solidFill>
                            <a:schemeClr val="tx1"/>
                          </a:solidFill>
                          <a:latin typeface="+mj-lt"/>
                          <a:ea typeface="Roboto Condensed" panose="02000000000000000000" pitchFamily="2" charset="0"/>
                          <a:cs typeface="+mn-cs"/>
                        </a:rPr>
                        <a:t>Revenue </a:t>
                      </a:r>
                      <a:r>
                        <a:rPr lang="en-US" sz="2400" b="0" kern="1200" dirty="0">
                          <a:solidFill>
                            <a:schemeClr val="tx1"/>
                          </a:solidFill>
                          <a:latin typeface="+mj-lt"/>
                          <a:ea typeface="Roboto Condensed" panose="02000000000000000000" pitchFamily="2" charset="0"/>
                          <a:cs typeface="+mn-cs"/>
                        </a:rPr>
                        <a:t>(SAR)</a:t>
                      </a:r>
                    </a:p>
                  </a:txBody>
                  <a:tcPr marL="28575" marR="28575" marT="19050" marB="1905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0000"/>
                  </a:ext>
                </a:extLst>
              </a:tr>
              <a:tr h="1348579">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2400" b="0" kern="1200" dirty="0">
                          <a:solidFill>
                            <a:schemeClr val="tx1"/>
                          </a:solidFill>
                          <a:latin typeface="+mj-lt"/>
                          <a:ea typeface="Roboto Condensed" panose="02000000000000000000" pitchFamily="2" charset="0"/>
                          <a:cs typeface="+mn-cs"/>
                        </a:rPr>
                        <a:t>Online B2B vendors transactions</a:t>
                      </a:r>
                    </a:p>
                  </a:txBody>
                  <a:tcPr marL="180000" marR="28575" marT="19050" marB="1905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r>
                        <a:rPr lang="en-SA" sz="2400" b="0" kern="1200" dirty="0">
                          <a:solidFill>
                            <a:schemeClr val="tx1"/>
                          </a:solidFill>
                          <a:latin typeface="+mj-lt"/>
                          <a:ea typeface="Roboto Condensed" panose="02000000000000000000" pitchFamily="2" charset="0"/>
                          <a:cs typeface="+mn-cs"/>
                        </a:rPr>
                        <a:t>110K</a:t>
                      </a:r>
                    </a:p>
                  </a:txBody>
                  <a:tcPr marL="28575" marR="360000" marT="19050" marB="1905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r>
                        <a:rPr lang="en-SA" sz="2400" b="0" kern="1200" dirty="0">
                          <a:solidFill>
                            <a:schemeClr val="tx1"/>
                          </a:solidFill>
                          <a:latin typeface="+mj-lt"/>
                          <a:ea typeface="Roboto Condensed" panose="02000000000000000000" pitchFamily="2" charset="0"/>
                          <a:cs typeface="+mn-cs"/>
                        </a:rPr>
                        <a:t>1.1B</a:t>
                      </a:r>
                    </a:p>
                  </a:txBody>
                  <a:tcPr marL="28575" marR="360000" marT="19050" marB="1905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12964702"/>
                  </a:ext>
                </a:extLst>
              </a:tr>
              <a:tr h="1348579">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2400" b="0" kern="1200" dirty="0">
                          <a:solidFill>
                            <a:schemeClr val="tx1"/>
                          </a:solidFill>
                          <a:latin typeface="+mj-lt"/>
                          <a:ea typeface="Roboto Condensed" panose="02000000000000000000" pitchFamily="2" charset="0"/>
                          <a:cs typeface="+mn-cs"/>
                        </a:rPr>
                        <a:t>Direct contracting by the ACHMAD CORP sales force</a:t>
                      </a:r>
                    </a:p>
                  </a:txBody>
                  <a:tcPr marL="180000" marR="28575" marT="19050" marB="1905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r>
                        <a:rPr lang="en-SA" sz="2400" b="0" kern="1200" dirty="0">
                          <a:solidFill>
                            <a:schemeClr val="tx1"/>
                          </a:solidFill>
                          <a:latin typeface="+mj-lt"/>
                          <a:ea typeface="Roboto Condensed" panose="02000000000000000000" pitchFamily="2" charset="0"/>
                          <a:cs typeface="+mn-cs"/>
                        </a:rPr>
                        <a:t>400K</a:t>
                      </a:r>
                    </a:p>
                  </a:txBody>
                  <a:tcPr marL="28575" marR="360000" marT="19050" marB="1905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r>
                        <a:rPr lang="en-SA" sz="2400" b="0" kern="1200" dirty="0">
                          <a:solidFill>
                            <a:schemeClr val="tx1"/>
                          </a:solidFill>
                          <a:latin typeface="+mj-lt"/>
                          <a:ea typeface="Roboto Condensed" panose="02000000000000000000" pitchFamily="2" charset="0"/>
                          <a:cs typeface="+mn-cs"/>
                        </a:rPr>
                        <a:t>450M</a:t>
                      </a:r>
                    </a:p>
                  </a:txBody>
                  <a:tcPr marL="28575" marR="360000" marT="19050" marB="1905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19901294"/>
                  </a:ext>
                </a:extLst>
              </a:tr>
              <a:tr h="1348579">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2400" b="0" kern="1200" dirty="0">
                          <a:solidFill>
                            <a:schemeClr val="tx1"/>
                          </a:solidFill>
                          <a:latin typeface="+mj-lt"/>
                          <a:ea typeface="Roboto Condensed" panose="02000000000000000000" pitchFamily="2" charset="0"/>
                          <a:cs typeface="+mn-cs"/>
                        </a:rPr>
                        <a:t>International Manufacturer Membership</a:t>
                      </a:r>
                    </a:p>
                  </a:txBody>
                  <a:tcPr marL="180000" marR="28575" marT="19050" marB="1905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r>
                        <a:rPr lang="en-SA" sz="2400" b="0" kern="1200" dirty="0">
                          <a:solidFill>
                            <a:schemeClr val="tx1"/>
                          </a:solidFill>
                          <a:latin typeface="+mj-lt"/>
                          <a:ea typeface="Roboto Condensed" panose="02000000000000000000" pitchFamily="2" charset="0"/>
                          <a:cs typeface="+mn-cs"/>
                        </a:rPr>
                        <a:t>90K</a:t>
                      </a:r>
                    </a:p>
                  </a:txBody>
                  <a:tcPr marL="28575" marR="360000" marT="19050" marB="1905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r>
                        <a:rPr lang="en-SA" sz="2400" b="0" kern="1200" dirty="0">
                          <a:solidFill>
                            <a:schemeClr val="tx1"/>
                          </a:solidFill>
                          <a:latin typeface="+mj-lt"/>
                          <a:ea typeface="Roboto Condensed" panose="02000000000000000000" pitchFamily="2" charset="0"/>
                          <a:cs typeface="+mn-cs"/>
                        </a:rPr>
                        <a:t>150M</a:t>
                      </a:r>
                    </a:p>
                  </a:txBody>
                  <a:tcPr marL="28575" marR="360000" marT="19050" marB="1905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50894551"/>
                  </a:ext>
                </a:extLst>
              </a:tr>
              <a:tr h="1097981">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2400" b="1" kern="1200" dirty="0">
                          <a:solidFill>
                            <a:schemeClr val="bg1"/>
                          </a:solidFill>
                          <a:latin typeface="+mj-lt"/>
                          <a:ea typeface="Roboto Condensed" panose="02000000000000000000" pitchFamily="2" charset="0"/>
                          <a:cs typeface="+mn-cs"/>
                        </a:rPr>
                        <a:t>Total</a:t>
                      </a:r>
                    </a:p>
                  </a:txBody>
                  <a:tcPr marL="180000" marR="28575" marT="19050" marB="1905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lumMod val="25000"/>
                      </a:schemeClr>
                    </a:solidFill>
                  </a:tcPr>
                </a:tc>
                <a:tc>
                  <a: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r>
                        <a:rPr lang="en-SA" sz="2400" b="1" kern="1200" dirty="0">
                          <a:solidFill>
                            <a:schemeClr val="bg1"/>
                          </a:solidFill>
                          <a:latin typeface="+mj-lt"/>
                          <a:ea typeface="Roboto Condensed" panose="02000000000000000000" pitchFamily="2" charset="0"/>
                          <a:cs typeface="+mn-cs"/>
                        </a:rPr>
                        <a:t>650K</a:t>
                      </a:r>
                    </a:p>
                  </a:txBody>
                  <a:tcPr marL="28575" marR="360000" marT="19050" marB="1905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lumMod val="25000"/>
                      </a:schemeClr>
                    </a:solidFill>
                  </a:tcPr>
                </a:tc>
                <a:tc>
                  <a: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r>
                        <a:rPr lang="en-SA" sz="2400" b="1" kern="1200" dirty="0">
                          <a:solidFill>
                            <a:schemeClr val="bg1"/>
                          </a:solidFill>
                          <a:latin typeface="+mj-lt"/>
                          <a:ea typeface="Roboto Condensed" panose="02000000000000000000" pitchFamily="2" charset="0"/>
                          <a:cs typeface="+mn-cs"/>
                        </a:rPr>
                        <a:t>1.7B</a:t>
                      </a:r>
                    </a:p>
                  </a:txBody>
                  <a:tcPr marL="28575" marR="360000" marT="19050" marB="1905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lumMod val="25000"/>
                      </a:schemeClr>
                    </a:solidFill>
                  </a:tcPr>
                </a:tc>
                <a:extLst>
                  <a:ext uri="{0D108BD9-81ED-4DB2-BD59-A6C34878D82A}">
                    <a16:rowId xmlns:a16="http://schemas.microsoft.com/office/drawing/2014/main" val="2147890946"/>
                  </a:ext>
                </a:extLst>
              </a:tr>
            </a:tbl>
          </a:graphicData>
        </a:graphic>
      </p:graphicFrame>
    </p:spTree>
    <p:extLst>
      <p:ext uri="{BB962C8B-B14F-4D97-AF65-F5344CB8AC3E}">
        <p14:creationId xmlns:p14="http://schemas.microsoft.com/office/powerpoint/2010/main" val="1435451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B54230-D832-CC11-79FC-8D47BBC736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8602A2-D784-3249-AC5B-60994AFD58E9}"/>
              </a:ext>
            </a:extLst>
          </p:cNvPr>
          <p:cNvSpPr>
            <a:spLocks noGrp="1"/>
          </p:cNvSpPr>
          <p:nvPr>
            <p:ph type="title"/>
          </p:nvPr>
        </p:nvSpPr>
        <p:spPr/>
        <p:txBody>
          <a:bodyPr/>
          <a:lstStyle/>
          <a:p>
            <a:r>
              <a:rPr lang="en-US" dirty="0"/>
              <a:t>Our Business </a:t>
            </a:r>
            <a:r>
              <a:rPr lang="en-US" dirty="0">
                <a:solidFill>
                  <a:schemeClr val="accent1"/>
                </a:solidFill>
              </a:rPr>
              <a:t>Objectives</a:t>
            </a:r>
            <a:endParaRPr lang="uk-UA" dirty="0">
              <a:solidFill>
                <a:schemeClr val="accent1"/>
              </a:solidFill>
            </a:endParaRPr>
          </a:p>
        </p:txBody>
      </p:sp>
      <p:grpSp>
        <p:nvGrpSpPr>
          <p:cNvPr id="37" name="Group 36">
            <a:extLst>
              <a:ext uri="{FF2B5EF4-FFF2-40B4-BE49-F238E27FC236}">
                <a16:creationId xmlns:a16="http://schemas.microsoft.com/office/drawing/2014/main" id="{774E8551-981C-6A41-B139-77C55C9D3427}"/>
              </a:ext>
            </a:extLst>
          </p:cNvPr>
          <p:cNvGrpSpPr/>
          <p:nvPr/>
        </p:nvGrpSpPr>
        <p:grpSpPr>
          <a:xfrm>
            <a:off x="13411200" y="3162300"/>
            <a:ext cx="4239136" cy="3097299"/>
            <a:chOff x="12294832" y="3693566"/>
            <a:chExt cx="4239136" cy="3097299"/>
          </a:xfrm>
        </p:grpSpPr>
        <p:sp>
          <p:nvSpPr>
            <p:cNvPr id="15" name="TextBox 14">
              <a:extLst>
                <a:ext uri="{FF2B5EF4-FFF2-40B4-BE49-F238E27FC236}">
                  <a16:creationId xmlns:a16="http://schemas.microsoft.com/office/drawing/2014/main" id="{93E03080-B72F-F2B5-8483-BFA4BB6438C1}"/>
                </a:ext>
              </a:extLst>
            </p:cNvPr>
            <p:cNvSpPr txBox="1"/>
            <p:nvPr/>
          </p:nvSpPr>
          <p:spPr>
            <a:xfrm>
              <a:off x="12294832" y="4474437"/>
              <a:ext cx="4239136" cy="1200329"/>
            </a:xfrm>
            <a:prstGeom prst="rect">
              <a:avLst/>
            </a:prstGeom>
            <a:noFill/>
          </p:spPr>
          <p:txBody>
            <a:bodyPr wrap="square" rtlCol="0">
              <a:spAutoFit/>
            </a:bodyPr>
            <a:lstStyle>
              <a:defPPr>
                <a:defRPr lang="uk-UA"/>
              </a:defPPr>
              <a:lvl1pPr algn="ctr">
                <a:defRPr sz="9600" b="1">
                  <a:gradFill>
                    <a:gsLst>
                      <a:gs pos="100000">
                        <a:schemeClr val="accent3"/>
                      </a:gs>
                      <a:gs pos="1000">
                        <a:schemeClr val="accent2"/>
                      </a:gs>
                    </a:gsLst>
                    <a:lin ang="6600000" scaled="0"/>
                  </a:gradFill>
                  <a:latin typeface="+mj-lt"/>
                  <a:ea typeface="Source Sans Pro Black" panose="020B0803030403020204" pitchFamily="34" charset="0"/>
                </a:defRPr>
              </a:lvl1pPr>
            </a:lstStyle>
            <a:p>
              <a:r>
                <a:rPr lang="en-US" sz="7200" dirty="0">
                  <a:solidFill>
                    <a:schemeClr val="accent3"/>
                  </a:solidFill>
                </a:rPr>
                <a:t>++</a:t>
              </a:r>
              <a:endParaRPr lang="uk-UA" sz="7200" dirty="0">
                <a:solidFill>
                  <a:schemeClr val="accent3"/>
                </a:solidFill>
              </a:endParaRPr>
            </a:p>
          </p:txBody>
        </p:sp>
        <p:sp>
          <p:nvSpPr>
            <p:cNvPr id="16" name="TextBox 15">
              <a:extLst>
                <a:ext uri="{FF2B5EF4-FFF2-40B4-BE49-F238E27FC236}">
                  <a16:creationId xmlns:a16="http://schemas.microsoft.com/office/drawing/2014/main" id="{1B4B0B53-8BF8-B472-89E7-3FFB4675D467}"/>
                </a:ext>
              </a:extLst>
            </p:cNvPr>
            <p:cNvSpPr txBox="1"/>
            <p:nvPr/>
          </p:nvSpPr>
          <p:spPr>
            <a:xfrm flipH="1">
              <a:off x="12294832" y="3693566"/>
              <a:ext cx="4239136" cy="523220"/>
            </a:xfrm>
            <a:prstGeom prst="rect">
              <a:avLst/>
            </a:prstGeom>
            <a:noFill/>
          </p:spPr>
          <p:txBody>
            <a:bodyPr wrap="square" rtlCol="0">
              <a:spAutoFit/>
            </a:bodyPr>
            <a:lstStyle/>
            <a:p>
              <a:pPr algn="ctr"/>
              <a:r>
                <a:rPr lang="en-US" sz="2800" b="1" dirty="0">
                  <a:latin typeface="+mj-lt"/>
                </a:rPr>
                <a:t>ADDITIONAL REVENUE</a:t>
              </a:r>
              <a:endParaRPr lang="ru-RU" sz="2800" b="1" dirty="0">
                <a:latin typeface="+mj-lt"/>
              </a:endParaRPr>
            </a:p>
          </p:txBody>
        </p:sp>
        <p:sp>
          <p:nvSpPr>
            <p:cNvPr id="17" name="TextBox 16">
              <a:extLst>
                <a:ext uri="{FF2B5EF4-FFF2-40B4-BE49-F238E27FC236}">
                  <a16:creationId xmlns:a16="http://schemas.microsoft.com/office/drawing/2014/main" id="{6069F0E8-EA97-3CDF-94AE-14C06B7533AB}"/>
                </a:ext>
              </a:extLst>
            </p:cNvPr>
            <p:cNvSpPr txBox="1"/>
            <p:nvPr/>
          </p:nvSpPr>
          <p:spPr>
            <a:xfrm flipH="1">
              <a:off x="12617407" y="5867535"/>
              <a:ext cx="3593987" cy="923330"/>
            </a:xfrm>
            <a:prstGeom prst="rect">
              <a:avLst/>
            </a:prstGeom>
            <a:noFill/>
          </p:spPr>
          <p:txBody>
            <a:bodyPr wrap="square" rtlCol="0">
              <a:spAutoFit/>
            </a:bodyPr>
            <a:lstStyle>
              <a:defPPr>
                <a:defRPr lang="uk-UA"/>
              </a:defPPr>
              <a:lvl1pPr algn="ctr">
                <a:defRPr sz="2000">
                  <a:solidFill>
                    <a:schemeClr val="tx2"/>
                  </a:solidFill>
                </a:defRPr>
              </a:lvl1pPr>
            </a:lstStyle>
            <a:p>
              <a:r>
                <a:rPr lang="en-US" sz="1800" dirty="0"/>
                <a:t>Additional revenue from local brand shops' membership fees for marketing.</a:t>
              </a:r>
              <a:endParaRPr lang="ru-RU" sz="1800" dirty="0"/>
            </a:p>
          </p:txBody>
        </p:sp>
      </p:grpSp>
      <p:grpSp>
        <p:nvGrpSpPr>
          <p:cNvPr id="35" name="Group 34">
            <a:extLst>
              <a:ext uri="{FF2B5EF4-FFF2-40B4-BE49-F238E27FC236}">
                <a16:creationId xmlns:a16="http://schemas.microsoft.com/office/drawing/2014/main" id="{BE9399B7-F8E0-9524-E44F-64EFBCAA124B}"/>
              </a:ext>
            </a:extLst>
          </p:cNvPr>
          <p:cNvGrpSpPr/>
          <p:nvPr/>
        </p:nvGrpSpPr>
        <p:grpSpPr>
          <a:xfrm>
            <a:off x="596035" y="3162300"/>
            <a:ext cx="4239136" cy="3097299"/>
            <a:chOff x="1754032" y="3693566"/>
            <a:chExt cx="4239136" cy="3097299"/>
          </a:xfrm>
        </p:grpSpPr>
        <p:sp>
          <p:nvSpPr>
            <p:cNvPr id="18" name="TextBox 17">
              <a:extLst>
                <a:ext uri="{FF2B5EF4-FFF2-40B4-BE49-F238E27FC236}">
                  <a16:creationId xmlns:a16="http://schemas.microsoft.com/office/drawing/2014/main" id="{6F04DCF7-57C6-24A6-53AE-015A03187361}"/>
                </a:ext>
              </a:extLst>
            </p:cNvPr>
            <p:cNvSpPr txBox="1"/>
            <p:nvPr/>
          </p:nvSpPr>
          <p:spPr>
            <a:xfrm>
              <a:off x="1754032" y="4474437"/>
              <a:ext cx="4239136" cy="1200329"/>
            </a:xfrm>
            <a:prstGeom prst="rect">
              <a:avLst/>
            </a:prstGeom>
            <a:noFill/>
          </p:spPr>
          <p:txBody>
            <a:bodyPr wrap="square" rtlCol="0">
              <a:spAutoFit/>
            </a:bodyPr>
            <a:lstStyle>
              <a:defPPr>
                <a:defRPr lang="uk-UA"/>
              </a:defPPr>
              <a:lvl1pPr algn="ctr">
                <a:defRPr sz="9600" b="1">
                  <a:gradFill>
                    <a:gsLst>
                      <a:gs pos="100000">
                        <a:schemeClr val="accent3"/>
                      </a:gs>
                      <a:gs pos="1000">
                        <a:schemeClr val="accent2"/>
                      </a:gs>
                    </a:gsLst>
                    <a:lin ang="6600000" scaled="0"/>
                  </a:gradFill>
                  <a:latin typeface="+mj-lt"/>
                  <a:ea typeface="Source Sans Pro Black" panose="020B0803030403020204" pitchFamily="34" charset="0"/>
                </a:defRPr>
              </a:lvl1pPr>
            </a:lstStyle>
            <a:p>
              <a:r>
                <a:rPr lang="en-US" sz="7200" dirty="0">
                  <a:solidFill>
                    <a:schemeClr val="accent3"/>
                  </a:solidFill>
                </a:rPr>
                <a:t>5.7K</a:t>
              </a:r>
              <a:endParaRPr lang="uk-UA" sz="7200" dirty="0">
                <a:solidFill>
                  <a:schemeClr val="accent3"/>
                </a:solidFill>
              </a:endParaRPr>
            </a:p>
          </p:txBody>
        </p:sp>
        <p:sp>
          <p:nvSpPr>
            <p:cNvPr id="19" name="TextBox 18">
              <a:extLst>
                <a:ext uri="{FF2B5EF4-FFF2-40B4-BE49-F238E27FC236}">
                  <a16:creationId xmlns:a16="http://schemas.microsoft.com/office/drawing/2014/main" id="{B673CB04-1A1B-B38A-3B25-62106A59E88C}"/>
                </a:ext>
              </a:extLst>
            </p:cNvPr>
            <p:cNvSpPr txBox="1"/>
            <p:nvPr/>
          </p:nvSpPr>
          <p:spPr>
            <a:xfrm flipH="1">
              <a:off x="1754032" y="3693566"/>
              <a:ext cx="4239136" cy="523220"/>
            </a:xfrm>
            <a:prstGeom prst="rect">
              <a:avLst/>
            </a:prstGeom>
            <a:noFill/>
          </p:spPr>
          <p:txBody>
            <a:bodyPr wrap="square" rtlCol="0">
              <a:spAutoFit/>
            </a:bodyPr>
            <a:lstStyle/>
            <a:p>
              <a:pPr algn="ctr"/>
              <a:r>
                <a:rPr lang="en-US" sz="2800" b="1" dirty="0">
                  <a:latin typeface="+mj-lt"/>
                </a:rPr>
                <a:t>SALES</a:t>
              </a:r>
              <a:r>
                <a:rPr lang="en-US" sz="1600" b="1" spc="500" dirty="0"/>
                <a:t> </a:t>
              </a:r>
              <a:r>
                <a:rPr lang="en-US" sz="2800" b="1" dirty="0">
                  <a:latin typeface="+mj-lt"/>
                </a:rPr>
                <a:t>TARGET</a:t>
              </a:r>
              <a:endParaRPr lang="ru-RU" sz="2800" b="1" dirty="0">
                <a:latin typeface="+mj-lt"/>
              </a:endParaRPr>
            </a:p>
          </p:txBody>
        </p:sp>
        <p:sp>
          <p:nvSpPr>
            <p:cNvPr id="20" name="TextBox 19">
              <a:extLst>
                <a:ext uri="{FF2B5EF4-FFF2-40B4-BE49-F238E27FC236}">
                  <a16:creationId xmlns:a16="http://schemas.microsoft.com/office/drawing/2014/main" id="{F18F4EA0-00C9-3CBC-1D87-9645314CA503}"/>
                </a:ext>
              </a:extLst>
            </p:cNvPr>
            <p:cNvSpPr txBox="1"/>
            <p:nvPr/>
          </p:nvSpPr>
          <p:spPr>
            <a:xfrm flipH="1">
              <a:off x="2076607" y="5867535"/>
              <a:ext cx="3593987" cy="923330"/>
            </a:xfrm>
            <a:prstGeom prst="rect">
              <a:avLst/>
            </a:prstGeom>
            <a:noFill/>
          </p:spPr>
          <p:txBody>
            <a:bodyPr wrap="square" rtlCol="0">
              <a:spAutoFit/>
            </a:bodyPr>
            <a:lstStyle>
              <a:defPPr>
                <a:defRPr lang="uk-UA"/>
              </a:defPPr>
              <a:lvl1pPr algn="ctr">
                <a:defRPr sz="2000">
                  <a:solidFill>
                    <a:schemeClr val="tx2"/>
                  </a:solidFill>
                </a:defRPr>
              </a:lvl1pPr>
            </a:lstStyle>
            <a:p>
              <a:r>
                <a:rPr lang="en-US" sz="1800" dirty="0"/>
                <a:t>Achieve SR </a:t>
              </a:r>
              <a:r>
                <a:rPr lang="en-US" sz="1800" dirty="0">
                  <a:solidFill>
                    <a:schemeClr val="tx1"/>
                  </a:solidFill>
                </a:rPr>
                <a:t>5.7 thousand </a:t>
              </a:r>
              <a:r>
                <a:rPr lang="en-US" sz="1800" dirty="0"/>
                <a:t>in platform sales trades by the second year of operation</a:t>
              </a:r>
              <a:endParaRPr lang="ru-RU" sz="1800" dirty="0"/>
            </a:p>
          </p:txBody>
        </p:sp>
      </p:grpSp>
      <p:grpSp>
        <p:nvGrpSpPr>
          <p:cNvPr id="36" name="Group 35">
            <a:extLst>
              <a:ext uri="{FF2B5EF4-FFF2-40B4-BE49-F238E27FC236}">
                <a16:creationId xmlns:a16="http://schemas.microsoft.com/office/drawing/2014/main" id="{143B13CD-9F41-0977-22B2-AF1643E32758}"/>
              </a:ext>
            </a:extLst>
          </p:cNvPr>
          <p:cNvGrpSpPr/>
          <p:nvPr/>
        </p:nvGrpSpPr>
        <p:grpSpPr>
          <a:xfrm>
            <a:off x="4867757" y="3162300"/>
            <a:ext cx="4239136" cy="4728514"/>
            <a:chOff x="7024432" y="3693566"/>
            <a:chExt cx="4239136" cy="4728514"/>
          </a:xfrm>
        </p:grpSpPr>
        <p:sp>
          <p:nvSpPr>
            <p:cNvPr id="22" name="TextBox 21">
              <a:extLst>
                <a:ext uri="{FF2B5EF4-FFF2-40B4-BE49-F238E27FC236}">
                  <a16:creationId xmlns:a16="http://schemas.microsoft.com/office/drawing/2014/main" id="{6F285465-627A-54B3-C556-B4784C6BE7E6}"/>
                </a:ext>
              </a:extLst>
            </p:cNvPr>
            <p:cNvSpPr txBox="1"/>
            <p:nvPr/>
          </p:nvSpPr>
          <p:spPr>
            <a:xfrm>
              <a:off x="7024432" y="4474437"/>
              <a:ext cx="4239136" cy="1200329"/>
            </a:xfrm>
            <a:prstGeom prst="rect">
              <a:avLst/>
            </a:prstGeom>
            <a:noFill/>
          </p:spPr>
          <p:txBody>
            <a:bodyPr wrap="square" rtlCol="0">
              <a:spAutoFit/>
            </a:bodyPr>
            <a:lstStyle>
              <a:defPPr>
                <a:defRPr lang="uk-UA"/>
              </a:defPPr>
              <a:lvl1pPr algn="ctr">
                <a:defRPr sz="9600" b="1">
                  <a:gradFill>
                    <a:gsLst>
                      <a:gs pos="100000">
                        <a:schemeClr val="accent3"/>
                      </a:gs>
                      <a:gs pos="1000">
                        <a:schemeClr val="accent2"/>
                      </a:gs>
                    </a:gsLst>
                    <a:lin ang="6600000" scaled="0"/>
                  </a:gradFill>
                  <a:latin typeface="+mj-lt"/>
                  <a:ea typeface="Source Sans Pro Black" panose="020B0803030403020204" pitchFamily="34" charset="0"/>
                </a:defRPr>
              </a:lvl1pPr>
            </a:lstStyle>
            <a:p>
              <a:r>
                <a:rPr lang="en-US" sz="7200" dirty="0">
                  <a:solidFill>
                    <a:schemeClr val="accent3"/>
                  </a:solidFill>
                </a:rPr>
                <a:t>15%</a:t>
              </a:r>
              <a:endParaRPr lang="uk-UA" sz="7200" dirty="0">
                <a:solidFill>
                  <a:schemeClr val="accent3"/>
                </a:solidFill>
              </a:endParaRPr>
            </a:p>
          </p:txBody>
        </p:sp>
        <p:sp>
          <p:nvSpPr>
            <p:cNvPr id="24" name="TextBox 23">
              <a:extLst>
                <a:ext uri="{FF2B5EF4-FFF2-40B4-BE49-F238E27FC236}">
                  <a16:creationId xmlns:a16="http://schemas.microsoft.com/office/drawing/2014/main" id="{E4D110CE-8C72-7D15-9FA7-85C0627D05C7}"/>
                </a:ext>
              </a:extLst>
            </p:cNvPr>
            <p:cNvSpPr txBox="1"/>
            <p:nvPr/>
          </p:nvSpPr>
          <p:spPr>
            <a:xfrm flipH="1">
              <a:off x="7024432" y="3693566"/>
              <a:ext cx="4239136" cy="523220"/>
            </a:xfrm>
            <a:prstGeom prst="rect">
              <a:avLst/>
            </a:prstGeom>
            <a:noFill/>
          </p:spPr>
          <p:txBody>
            <a:bodyPr wrap="square" rtlCol="0">
              <a:spAutoFit/>
            </a:bodyPr>
            <a:lstStyle/>
            <a:p>
              <a:pPr algn="ctr"/>
              <a:r>
                <a:rPr lang="en-US" sz="2800" b="1" dirty="0">
                  <a:latin typeface="+mj-lt"/>
                </a:rPr>
                <a:t>REVENUE STREAMS</a:t>
              </a:r>
            </a:p>
          </p:txBody>
        </p:sp>
        <p:sp>
          <p:nvSpPr>
            <p:cNvPr id="26" name="TextBox 25">
              <a:extLst>
                <a:ext uri="{FF2B5EF4-FFF2-40B4-BE49-F238E27FC236}">
                  <a16:creationId xmlns:a16="http://schemas.microsoft.com/office/drawing/2014/main" id="{3B4F22EB-DFCB-9022-FA24-0D0BDBF57138}"/>
                </a:ext>
              </a:extLst>
            </p:cNvPr>
            <p:cNvSpPr txBox="1"/>
            <p:nvPr/>
          </p:nvSpPr>
          <p:spPr>
            <a:xfrm flipH="1">
              <a:off x="7347007" y="5867535"/>
              <a:ext cx="3593987" cy="2554545"/>
            </a:xfrm>
            <a:prstGeom prst="rect">
              <a:avLst/>
            </a:prstGeom>
            <a:noFill/>
          </p:spPr>
          <p:txBody>
            <a:bodyPr wrap="square" rtlCol="0">
              <a:spAutoFit/>
            </a:bodyPr>
            <a:lstStyle>
              <a:defPPr>
                <a:defRPr lang="uk-UA"/>
              </a:defPPr>
              <a:lvl1pPr algn="ctr">
                <a:defRPr sz="2000">
                  <a:solidFill>
                    <a:schemeClr val="tx2"/>
                  </a:solidFill>
                </a:defRPr>
              </a:lvl1pPr>
            </a:lstStyle>
            <a:p>
              <a:r>
                <a:rPr lang="en-US" sz="1800" dirty="0"/>
                <a:t>Net expected platform revenue will be generated from:</a:t>
              </a:r>
            </a:p>
            <a:p>
              <a:endParaRPr lang="en-US" sz="800" dirty="0"/>
            </a:p>
            <a:p>
              <a:pPr marL="285750" indent="-285750" algn="l">
                <a:buFont typeface="Arial" panose="020B0604020202020204" pitchFamily="34" charset="0"/>
                <a:buChar char="•"/>
              </a:pPr>
              <a:r>
                <a:rPr lang="en-US" sz="1800" b="1" dirty="0">
                  <a:solidFill>
                    <a:schemeClr val="tx1"/>
                  </a:solidFill>
                </a:rPr>
                <a:t>17%</a:t>
              </a:r>
              <a:r>
                <a:rPr lang="en-US" sz="1800" dirty="0">
                  <a:solidFill>
                    <a:schemeClr val="tx1"/>
                  </a:solidFill>
                </a:rPr>
                <a:t> </a:t>
              </a:r>
              <a:r>
                <a:rPr lang="en-US" sz="1800" dirty="0"/>
                <a:t>commission on trading volume.</a:t>
              </a:r>
            </a:p>
            <a:p>
              <a:pPr marL="285750" indent="-285750" algn="l">
                <a:buFont typeface="Arial" panose="020B0604020202020204" pitchFamily="34" charset="0"/>
                <a:buChar char="•"/>
              </a:pPr>
              <a:endParaRPr lang="en-US" sz="800" dirty="0"/>
            </a:p>
            <a:p>
              <a:pPr marL="285750" indent="-285750" algn="l">
                <a:buFont typeface="Arial" panose="020B0604020202020204" pitchFamily="34" charset="0"/>
                <a:buChar char="•"/>
              </a:pPr>
              <a:r>
                <a:rPr lang="en-US" sz="1800" b="1" dirty="0">
                  <a:solidFill>
                    <a:schemeClr val="tx1"/>
                  </a:solidFill>
                </a:rPr>
                <a:t>5%</a:t>
              </a:r>
              <a:r>
                <a:rPr lang="en-US" sz="1800" dirty="0">
                  <a:solidFill>
                    <a:schemeClr val="tx1"/>
                  </a:solidFill>
                </a:rPr>
                <a:t> </a:t>
              </a:r>
              <a:r>
                <a:rPr lang="en-US" sz="1800" dirty="0"/>
                <a:t>commission on sales generated by the Achmad Corp. Contracting Sales Force team.</a:t>
              </a:r>
            </a:p>
          </p:txBody>
        </p:sp>
      </p:grpSp>
      <p:grpSp>
        <p:nvGrpSpPr>
          <p:cNvPr id="38" name="Group 37">
            <a:extLst>
              <a:ext uri="{FF2B5EF4-FFF2-40B4-BE49-F238E27FC236}">
                <a16:creationId xmlns:a16="http://schemas.microsoft.com/office/drawing/2014/main" id="{38745BDB-E29D-C005-55CE-AD2AFEBD8F80}"/>
              </a:ext>
            </a:extLst>
          </p:cNvPr>
          <p:cNvGrpSpPr/>
          <p:nvPr/>
        </p:nvGrpSpPr>
        <p:grpSpPr>
          <a:xfrm>
            <a:off x="9139479" y="3162300"/>
            <a:ext cx="4239136" cy="3097299"/>
            <a:chOff x="9991725" y="7846331"/>
            <a:chExt cx="4239136" cy="3097299"/>
          </a:xfrm>
        </p:grpSpPr>
        <p:sp>
          <p:nvSpPr>
            <p:cNvPr id="32" name="TextBox 31">
              <a:extLst>
                <a:ext uri="{FF2B5EF4-FFF2-40B4-BE49-F238E27FC236}">
                  <a16:creationId xmlns:a16="http://schemas.microsoft.com/office/drawing/2014/main" id="{A0D13641-4E4D-EBB5-3534-175E5B2994E7}"/>
                </a:ext>
              </a:extLst>
            </p:cNvPr>
            <p:cNvSpPr txBox="1"/>
            <p:nvPr/>
          </p:nvSpPr>
          <p:spPr>
            <a:xfrm>
              <a:off x="9991725" y="8627202"/>
              <a:ext cx="4239136" cy="1200329"/>
            </a:xfrm>
            <a:prstGeom prst="rect">
              <a:avLst/>
            </a:prstGeom>
            <a:noFill/>
          </p:spPr>
          <p:txBody>
            <a:bodyPr wrap="square" rtlCol="0">
              <a:spAutoFit/>
            </a:bodyPr>
            <a:lstStyle>
              <a:defPPr>
                <a:defRPr lang="uk-UA"/>
              </a:defPPr>
              <a:lvl1pPr algn="ctr">
                <a:defRPr sz="9600" b="1">
                  <a:gradFill>
                    <a:gsLst>
                      <a:gs pos="100000">
                        <a:schemeClr val="accent3"/>
                      </a:gs>
                      <a:gs pos="1000">
                        <a:schemeClr val="accent2"/>
                      </a:gs>
                    </a:gsLst>
                    <a:lin ang="6600000" scaled="0"/>
                  </a:gradFill>
                  <a:latin typeface="+mj-lt"/>
                  <a:ea typeface="Source Sans Pro Black" panose="020B0803030403020204" pitchFamily="34" charset="0"/>
                </a:defRPr>
              </a:lvl1pPr>
            </a:lstStyle>
            <a:p>
              <a:r>
                <a:rPr lang="en-US" sz="7200" dirty="0">
                  <a:solidFill>
                    <a:schemeClr val="accent3"/>
                  </a:solidFill>
                </a:rPr>
                <a:t>1.5K</a:t>
              </a:r>
              <a:endParaRPr lang="uk-UA" sz="7200" dirty="0">
                <a:solidFill>
                  <a:schemeClr val="accent3"/>
                </a:solidFill>
              </a:endParaRPr>
            </a:p>
          </p:txBody>
        </p:sp>
        <p:sp>
          <p:nvSpPr>
            <p:cNvPr id="33" name="TextBox 32">
              <a:extLst>
                <a:ext uri="{FF2B5EF4-FFF2-40B4-BE49-F238E27FC236}">
                  <a16:creationId xmlns:a16="http://schemas.microsoft.com/office/drawing/2014/main" id="{6ADF1FB6-AB91-D39D-2502-54C6955283C7}"/>
                </a:ext>
              </a:extLst>
            </p:cNvPr>
            <p:cNvSpPr txBox="1"/>
            <p:nvPr/>
          </p:nvSpPr>
          <p:spPr>
            <a:xfrm flipH="1">
              <a:off x="9991725" y="7846331"/>
              <a:ext cx="4239136" cy="523220"/>
            </a:xfrm>
            <a:prstGeom prst="rect">
              <a:avLst/>
            </a:prstGeom>
            <a:noFill/>
          </p:spPr>
          <p:txBody>
            <a:bodyPr wrap="square" rtlCol="0">
              <a:spAutoFit/>
            </a:bodyPr>
            <a:lstStyle/>
            <a:p>
              <a:pPr algn="ctr"/>
              <a:r>
                <a:rPr lang="en-US" sz="2800" b="1" dirty="0">
                  <a:latin typeface="+mj-lt"/>
                </a:rPr>
                <a:t>PROFIT GOAL</a:t>
              </a:r>
              <a:endParaRPr lang="ru-RU" sz="2800" b="1" dirty="0">
                <a:latin typeface="+mj-lt"/>
              </a:endParaRPr>
            </a:p>
          </p:txBody>
        </p:sp>
        <p:sp>
          <p:nvSpPr>
            <p:cNvPr id="34" name="TextBox 33">
              <a:extLst>
                <a:ext uri="{FF2B5EF4-FFF2-40B4-BE49-F238E27FC236}">
                  <a16:creationId xmlns:a16="http://schemas.microsoft.com/office/drawing/2014/main" id="{A862D746-0363-6B0A-49B7-ECE6874C0846}"/>
                </a:ext>
              </a:extLst>
            </p:cNvPr>
            <p:cNvSpPr txBox="1"/>
            <p:nvPr/>
          </p:nvSpPr>
          <p:spPr>
            <a:xfrm flipH="1">
              <a:off x="10314300" y="10020300"/>
              <a:ext cx="3593987" cy="923330"/>
            </a:xfrm>
            <a:prstGeom prst="rect">
              <a:avLst/>
            </a:prstGeom>
            <a:noFill/>
          </p:spPr>
          <p:txBody>
            <a:bodyPr wrap="square" rtlCol="0">
              <a:spAutoFit/>
            </a:bodyPr>
            <a:lstStyle>
              <a:defPPr>
                <a:defRPr lang="uk-UA"/>
              </a:defPPr>
              <a:lvl1pPr algn="ctr">
                <a:defRPr sz="2000">
                  <a:solidFill>
                    <a:schemeClr val="tx2"/>
                  </a:solidFill>
                </a:defRPr>
              </a:lvl1pPr>
            </a:lstStyle>
            <a:p>
              <a:r>
                <a:rPr lang="en-US" sz="1800" dirty="0"/>
                <a:t>Target a net income of </a:t>
              </a:r>
            </a:p>
            <a:p>
              <a:r>
                <a:rPr lang="en-US" sz="1800" dirty="0"/>
                <a:t>SR </a:t>
              </a:r>
              <a:r>
                <a:rPr lang="en-US" sz="1800" dirty="0">
                  <a:solidFill>
                    <a:schemeClr val="tx1"/>
                  </a:solidFill>
                </a:rPr>
                <a:t>1.5 thousand</a:t>
              </a:r>
              <a:r>
                <a:rPr lang="en-US" sz="1800" dirty="0"/>
                <a:t> by the end of the second year of operation</a:t>
              </a:r>
              <a:endParaRPr lang="ru-RU" sz="1800" dirty="0"/>
            </a:p>
          </p:txBody>
        </p:sp>
      </p:grpSp>
    </p:spTree>
    <p:extLst>
      <p:ext uri="{BB962C8B-B14F-4D97-AF65-F5344CB8AC3E}">
        <p14:creationId xmlns:p14="http://schemas.microsoft.com/office/powerpoint/2010/main" val="2688453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prstGeom prst="rect">
            <a:avLst/>
          </a:prstGeom>
        </p:spPr>
        <p:txBody>
          <a:bodyPr/>
          <a:lstStyle/>
          <a:p>
            <a:r>
              <a:rPr lang="en-US" dirty="0"/>
              <a:t>Why initiate such a </a:t>
            </a:r>
            <a:r>
              <a:rPr lang="en-US" dirty="0">
                <a:solidFill>
                  <a:schemeClr val="accent3"/>
                </a:solidFill>
              </a:rPr>
              <a:t>Concept</a:t>
            </a:r>
            <a:endParaRPr lang="uk-UA" b="1" dirty="0"/>
          </a:p>
        </p:txBody>
      </p:sp>
      <p:sp>
        <p:nvSpPr>
          <p:cNvPr id="46" name="Freeform: Shape 45">
            <a:extLst>
              <a:ext uri="{FF2B5EF4-FFF2-40B4-BE49-F238E27FC236}">
                <a16:creationId xmlns:a16="http://schemas.microsoft.com/office/drawing/2014/main" id="{96D6B378-AFFB-4764-B14C-1FFD8A9CEDA1}"/>
              </a:ext>
            </a:extLst>
          </p:cNvPr>
          <p:cNvSpPr/>
          <p:nvPr/>
        </p:nvSpPr>
        <p:spPr>
          <a:xfrm>
            <a:off x="8618789" y="2712587"/>
            <a:ext cx="1211012" cy="1170404"/>
          </a:xfrm>
          <a:custGeom>
            <a:avLst/>
            <a:gdLst>
              <a:gd name="connsiteX0" fmla="*/ 480060 w 960119"/>
              <a:gd name="connsiteY0" fmla="*/ 927926 h 927925"/>
              <a:gd name="connsiteX1" fmla="*/ 0 w 960119"/>
              <a:gd name="connsiteY1" fmla="*/ 155162 h 927925"/>
              <a:gd name="connsiteX2" fmla="*/ 480060 w 960119"/>
              <a:gd name="connsiteY2" fmla="*/ 0 h 927925"/>
              <a:gd name="connsiteX3" fmla="*/ 960120 w 960119"/>
              <a:gd name="connsiteY3" fmla="*/ 155162 h 927925"/>
            </a:gdLst>
            <a:ahLst/>
            <a:cxnLst>
              <a:cxn ang="0">
                <a:pos x="connsiteX0" y="connsiteY0"/>
              </a:cxn>
              <a:cxn ang="0">
                <a:pos x="connsiteX1" y="connsiteY1"/>
              </a:cxn>
              <a:cxn ang="0">
                <a:pos x="connsiteX2" y="connsiteY2"/>
              </a:cxn>
              <a:cxn ang="0">
                <a:pos x="connsiteX3" y="connsiteY3"/>
              </a:cxn>
            </a:cxnLst>
            <a:rect l="l" t="t" r="r" b="b"/>
            <a:pathLst>
              <a:path w="960119" h="927925">
                <a:moveTo>
                  <a:pt x="480060" y="927926"/>
                </a:moveTo>
                <a:lnTo>
                  <a:pt x="0" y="155162"/>
                </a:lnTo>
                <a:lnTo>
                  <a:pt x="480060" y="0"/>
                </a:lnTo>
                <a:lnTo>
                  <a:pt x="960120" y="155162"/>
                </a:lnTo>
                <a:close/>
              </a:path>
            </a:pathLst>
          </a:custGeom>
          <a:solidFill>
            <a:schemeClr val="accent3">
              <a:lumMod val="50000"/>
            </a:schemeClr>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523BFC48-117A-4927-B8EA-DBA435760820}"/>
              </a:ext>
            </a:extLst>
          </p:cNvPr>
          <p:cNvSpPr/>
          <p:nvPr/>
        </p:nvSpPr>
        <p:spPr>
          <a:xfrm>
            <a:off x="8618789" y="3806582"/>
            <a:ext cx="1211012" cy="1170404"/>
          </a:xfrm>
          <a:custGeom>
            <a:avLst/>
            <a:gdLst>
              <a:gd name="connsiteX0" fmla="*/ 480060 w 960119"/>
              <a:gd name="connsiteY0" fmla="*/ 927926 h 927925"/>
              <a:gd name="connsiteX1" fmla="*/ 0 w 960119"/>
              <a:gd name="connsiteY1" fmla="*/ 155162 h 927925"/>
              <a:gd name="connsiteX2" fmla="*/ 480060 w 960119"/>
              <a:gd name="connsiteY2" fmla="*/ 0 h 927925"/>
              <a:gd name="connsiteX3" fmla="*/ 960120 w 960119"/>
              <a:gd name="connsiteY3" fmla="*/ 155162 h 927925"/>
            </a:gdLst>
            <a:ahLst/>
            <a:cxnLst>
              <a:cxn ang="0">
                <a:pos x="connsiteX0" y="connsiteY0"/>
              </a:cxn>
              <a:cxn ang="0">
                <a:pos x="connsiteX1" y="connsiteY1"/>
              </a:cxn>
              <a:cxn ang="0">
                <a:pos x="connsiteX2" y="connsiteY2"/>
              </a:cxn>
              <a:cxn ang="0">
                <a:pos x="connsiteX3" y="connsiteY3"/>
              </a:cxn>
            </a:cxnLst>
            <a:rect l="l" t="t" r="r" b="b"/>
            <a:pathLst>
              <a:path w="960119" h="927925">
                <a:moveTo>
                  <a:pt x="480060" y="927926"/>
                </a:moveTo>
                <a:lnTo>
                  <a:pt x="0" y="155162"/>
                </a:lnTo>
                <a:lnTo>
                  <a:pt x="480060" y="0"/>
                </a:lnTo>
                <a:lnTo>
                  <a:pt x="960120" y="155162"/>
                </a:lnTo>
                <a:close/>
              </a:path>
            </a:pathLst>
          </a:custGeom>
          <a:solidFill>
            <a:schemeClr val="bg2">
              <a:lumMod val="10000"/>
            </a:schemeClr>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6D474E4-CB93-47EE-BA40-FDFC658ADA4D}"/>
              </a:ext>
            </a:extLst>
          </p:cNvPr>
          <p:cNvSpPr/>
          <p:nvPr/>
        </p:nvSpPr>
        <p:spPr>
          <a:xfrm>
            <a:off x="8618789" y="4889165"/>
            <a:ext cx="1211012" cy="1170404"/>
          </a:xfrm>
          <a:custGeom>
            <a:avLst/>
            <a:gdLst>
              <a:gd name="connsiteX0" fmla="*/ 480060 w 960119"/>
              <a:gd name="connsiteY0" fmla="*/ 927926 h 927925"/>
              <a:gd name="connsiteX1" fmla="*/ 0 w 960119"/>
              <a:gd name="connsiteY1" fmla="*/ 155162 h 927925"/>
              <a:gd name="connsiteX2" fmla="*/ 480060 w 960119"/>
              <a:gd name="connsiteY2" fmla="*/ 0 h 927925"/>
              <a:gd name="connsiteX3" fmla="*/ 960120 w 960119"/>
              <a:gd name="connsiteY3" fmla="*/ 155162 h 927925"/>
            </a:gdLst>
            <a:ahLst/>
            <a:cxnLst>
              <a:cxn ang="0">
                <a:pos x="connsiteX0" y="connsiteY0"/>
              </a:cxn>
              <a:cxn ang="0">
                <a:pos x="connsiteX1" y="connsiteY1"/>
              </a:cxn>
              <a:cxn ang="0">
                <a:pos x="connsiteX2" y="connsiteY2"/>
              </a:cxn>
              <a:cxn ang="0">
                <a:pos x="connsiteX3" y="connsiteY3"/>
              </a:cxn>
            </a:cxnLst>
            <a:rect l="l" t="t" r="r" b="b"/>
            <a:pathLst>
              <a:path w="960119" h="927925">
                <a:moveTo>
                  <a:pt x="480060" y="927926"/>
                </a:moveTo>
                <a:lnTo>
                  <a:pt x="0" y="155162"/>
                </a:lnTo>
                <a:lnTo>
                  <a:pt x="480060" y="0"/>
                </a:lnTo>
                <a:lnTo>
                  <a:pt x="960120" y="155162"/>
                </a:lnTo>
                <a:close/>
              </a:path>
            </a:pathLst>
          </a:custGeom>
          <a:solidFill>
            <a:schemeClr val="accent3">
              <a:lumMod val="50000"/>
            </a:schemeClr>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0BBEA432-B29B-493D-97C4-D91527A8A983}"/>
              </a:ext>
            </a:extLst>
          </p:cNvPr>
          <p:cNvSpPr/>
          <p:nvPr/>
        </p:nvSpPr>
        <p:spPr>
          <a:xfrm>
            <a:off x="8618789" y="5971868"/>
            <a:ext cx="1211012" cy="1170404"/>
          </a:xfrm>
          <a:custGeom>
            <a:avLst/>
            <a:gdLst>
              <a:gd name="connsiteX0" fmla="*/ 480060 w 960119"/>
              <a:gd name="connsiteY0" fmla="*/ 927926 h 927925"/>
              <a:gd name="connsiteX1" fmla="*/ 0 w 960119"/>
              <a:gd name="connsiteY1" fmla="*/ 155067 h 927925"/>
              <a:gd name="connsiteX2" fmla="*/ 480060 w 960119"/>
              <a:gd name="connsiteY2" fmla="*/ 0 h 927925"/>
              <a:gd name="connsiteX3" fmla="*/ 960120 w 960119"/>
              <a:gd name="connsiteY3" fmla="*/ 155067 h 927925"/>
            </a:gdLst>
            <a:ahLst/>
            <a:cxnLst>
              <a:cxn ang="0">
                <a:pos x="connsiteX0" y="connsiteY0"/>
              </a:cxn>
              <a:cxn ang="0">
                <a:pos x="connsiteX1" y="connsiteY1"/>
              </a:cxn>
              <a:cxn ang="0">
                <a:pos x="connsiteX2" y="connsiteY2"/>
              </a:cxn>
              <a:cxn ang="0">
                <a:pos x="connsiteX3" y="connsiteY3"/>
              </a:cxn>
            </a:cxnLst>
            <a:rect l="l" t="t" r="r" b="b"/>
            <a:pathLst>
              <a:path w="960119" h="927925">
                <a:moveTo>
                  <a:pt x="480060" y="927926"/>
                </a:moveTo>
                <a:lnTo>
                  <a:pt x="0" y="155067"/>
                </a:lnTo>
                <a:lnTo>
                  <a:pt x="480060" y="0"/>
                </a:lnTo>
                <a:lnTo>
                  <a:pt x="960120" y="155067"/>
                </a:lnTo>
                <a:close/>
              </a:path>
            </a:pathLst>
          </a:custGeom>
          <a:solidFill>
            <a:schemeClr val="bg2">
              <a:lumMod val="10000"/>
            </a:schemeClr>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EFB6A341-BAFD-4899-93CE-240045830E6C}"/>
              </a:ext>
            </a:extLst>
          </p:cNvPr>
          <p:cNvSpPr/>
          <p:nvPr/>
        </p:nvSpPr>
        <p:spPr>
          <a:xfrm>
            <a:off x="8618789" y="7054450"/>
            <a:ext cx="1211012" cy="1170404"/>
          </a:xfrm>
          <a:custGeom>
            <a:avLst/>
            <a:gdLst>
              <a:gd name="connsiteX0" fmla="*/ 480060 w 960119"/>
              <a:gd name="connsiteY0" fmla="*/ 927926 h 927925"/>
              <a:gd name="connsiteX1" fmla="*/ 0 w 960119"/>
              <a:gd name="connsiteY1" fmla="*/ 155162 h 927925"/>
              <a:gd name="connsiteX2" fmla="*/ 480060 w 960119"/>
              <a:gd name="connsiteY2" fmla="*/ 0 h 927925"/>
              <a:gd name="connsiteX3" fmla="*/ 960120 w 960119"/>
              <a:gd name="connsiteY3" fmla="*/ 155162 h 927925"/>
            </a:gdLst>
            <a:ahLst/>
            <a:cxnLst>
              <a:cxn ang="0">
                <a:pos x="connsiteX0" y="connsiteY0"/>
              </a:cxn>
              <a:cxn ang="0">
                <a:pos x="connsiteX1" y="connsiteY1"/>
              </a:cxn>
              <a:cxn ang="0">
                <a:pos x="connsiteX2" y="connsiteY2"/>
              </a:cxn>
              <a:cxn ang="0">
                <a:pos x="connsiteX3" y="connsiteY3"/>
              </a:cxn>
            </a:cxnLst>
            <a:rect l="l" t="t" r="r" b="b"/>
            <a:pathLst>
              <a:path w="960119" h="927925">
                <a:moveTo>
                  <a:pt x="480060" y="927926"/>
                </a:moveTo>
                <a:lnTo>
                  <a:pt x="0" y="155162"/>
                </a:lnTo>
                <a:lnTo>
                  <a:pt x="480060" y="0"/>
                </a:lnTo>
                <a:lnTo>
                  <a:pt x="960120" y="155162"/>
                </a:lnTo>
                <a:close/>
              </a:path>
            </a:pathLst>
          </a:custGeom>
          <a:solidFill>
            <a:schemeClr val="accent3">
              <a:lumMod val="50000"/>
            </a:schemeClr>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67114706-1084-4FBC-BAF9-3E459913BDC4}"/>
              </a:ext>
            </a:extLst>
          </p:cNvPr>
          <p:cNvSpPr/>
          <p:nvPr/>
        </p:nvSpPr>
        <p:spPr>
          <a:xfrm>
            <a:off x="8861833" y="2428335"/>
            <a:ext cx="362463" cy="6270472"/>
          </a:xfrm>
          <a:custGeom>
            <a:avLst/>
            <a:gdLst>
              <a:gd name="connsiteX0" fmla="*/ 0 w 287369"/>
              <a:gd name="connsiteY0" fmla="*/ 71247 h 4971383"/>
              <a:gd name="connsiteX1" fmla="*/ 0 w 287369"/>
              <a:gd name="connsiteY1" fmla="*/ 4971383 h 4971383"/>
              <a:gd name="connsiteX2" fmla="*/ 287369 w 287369"/>
              <a:gd name="connsiteY2" fmla="*/ 4971383 h 4971383"/>
              <a:gd name="connsiteX3" fmla="*/ 287369 w 287369"/>
              <a:gd name="connsiteY3" fmla="*/ 0 h 4971383"/>
            </a:gdLst>
            <a:ahLst/>
            <a:cxnLst>
              <a:cxn ang="0">
                <a:pos x="connsiteX0" y="connsiteY0"/>
              </a:cxn>
              <a:cxn ang="0">
                <a:pos x="connsiteX1" y="connsiteY1"/>
              </a:cxn>
              <a:cxn ang="0">
                <a:pos x="connsiteX2" y="connsiteY2"/>
              </a:cxn>
              <a:cxn ang="0">
                <a:pos x="connsiteX3" y="connsiteY3"/>
              </a:cxn>
            </a:cxnLst>
            <a:rect l="l" t="t" r="r" b="b"/>
            <a:pathLst>
              <a:path w="287369" h="4971383">
                <a:moveTo>
                  <a:pt x="0" y="71247"/>
                </a:moveTo>
                <a:lnTo>
                  <a:pt x="0" y="4971383"/>
                </a:lnTo>
                <a:lnTo>
                  <a:pt x="287369" y="4971383"/>
                </a:lnTo>
                <a:lnTo>
                  <a:pt x="287369" y="0"/>
                </a:lnTo>
                <a:close/>
              </a:path>
            </a:pathLst>
          </a:custGeom>
          <a:solidFill>
            <a:schemeClr val="bg2">
              <a:lumMod val="90000"/>
            </a:schemeClr>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780BABD1-B4CF-42D1-81F4-8C9A9D0305A7}"/>
              </a:ext>
            </a:extLst>
          </p:cNvPr>
          <p:cNvSpPr/>
          <p:nvPr/>
        </p:nvSpPr>
        <p:spPr>
          <a:xfrm>
            <a:off x="9224296" y="2428335"/>
            <a:ext cx="362463" cy="6270472"/>
          </a:xfrm>
          <a:custGeom>
            <a:avLst/>
            <a:gdLst>
              <a:gd name="connsiteX0" fmla="*/ 287369 w 287369"/>
              <a:gd name="connsiteY0" fmla="*/ 71247 h 4971383"/>
              <a:gd name="connsiteX1" fmla="*/ 0 w 287369"/>
              <a:gd name="connsiteY1" fmla="*/ 0 h 4971383"/>
              <a:gd name="connsiteX2" fmla="*/ 0 w 287369"/>
              <a:gd name="connsiteY2" fmla="*/ 4971383 h 4971383"/>
              <a:gd name="connsiteX3" fmla="*/ 287369 w 287369"/>
              <a:gd name="connsiteY3" fmla="*/ 4971383 h 4971383"/>
              <a:gd name="connsiteX4" fmla="*/ 287369 w 287369"/>
              <a:gd name="connsiteY4" fmla="*/ 71247 h 4971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369" h="4971383">
                <a:moveTo>
                  <a:pt x="287369" y="71247"/>
                </a:moveTo>
                <a:lnTo>
                  <a:pt x="0" y="0"/>
                </a:lnTo>
                <a:lnTo>
                  <a:pt x="0" y="4971383"/>
                </a:lnTo>
                <a:lnTo>
                  <a:pt x="287369" y="4971383"/>
                </a:lnTo>
                <a:cubicBezTo>
                  <a:pt x="287369" y="3338036"/>
                  <a:pt x="287369" y="1704689"/>
                  <a:pt x="287369" y="71247"/>
                </a:cubicBezTo>
                <a:close/>
              </a:path>
            </a:pathLst>
          </a:custGeom>
          <a:solidFill>
            <a:schemeClr val="bg2">
              <a:lumMod val="75000"/>
            </a:schemeClr>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DF09819-7B42-43D2-884E-70264AC09E9D}"/>
              </a:ext>
            </a:extLst>
          </p:cNvPr>
          <p:cNvSpPr/>
          <p:nvPr/>
        </p:nvSpPr>
        <p:spPr>
          <a:xfrm>
            <a:off x="9224296" y="2909376"/>
            <a:ext cx="605505" cy="974696"/>
          </a:xfrm>
          <a:custGeom>
            <a:avLst/>
            <a:gdLst>
              <a:gd name="connsiteX0" fmla="*/ 0 w 480059"/>
              <a:gd name="connsiteY0" fmla="*/ 137636 h 772763"/>
              <a:gd name="connsiteX1" fmla="*/ 0 w 480059"/>
              <a:gd name="connsiteY1" fmla="*/ 772763 h 772763"/>
              <a:gd name="connsiteX2" fmla="*/ 480060 w 480059"/>
              <a:gd name="connsiteY2" fmla="*/ 635222 h 772763"/>
              <a:gd name="connsiteX3" fmla="*/ 480060 w 480059"/>
              <a:gd name="connsiteY3" fmla="*/ 0 h 772763"/>
            </a:gdLst>
            <a:ahLst/>
            <a:cxnLst>
              <a:cxn ang="0">
                <a:pos x="connsiteX0" y="connsiteY0"/>
              </a:cxn>
              <a:cxn ang="0">
                <a:pos x="connsiteX1" y="connsiteY1"/>
              </a:cxn>
              <a:cxn ang="0">
                <a:pos x="connsiteX2" y="connsiteY2"/>
              </a:cxn>
              <a:cxn ang="0">
                <a:pos x="connsiteX3" y="connsiteY3"/>
              </a:cxn>
            </a:cxnLst>
            <a:rect l="l" t="t" r="r" b="b"/>
            <a:pathLst>
              <a:path w="480059" h="772763">
                <a:moveTo>
                  <a:pt x="0" y="137636"/>
                </a:moveTo>
                <a:lnTo>
                  <a:pt x="0" y="772763"/>
                </a:lnTo>
                <a:lnTo>
                  <a:pt x="480060" y="635222"/>
                </a:lnTo>
                <a:lnTo>
                  <a:pt x="480060" y="0"/>
                </a:lnTo>
                <a:close/>
              </a:path>
            </a:pathLst>
          </a:custGeom>
          <a:solidFill>
            <a:schemeClr val="accent3">
              <a:lumMod val="75000"/>
            </a:schemeClr>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3F344F55-F36F-4531-91FE-AF3319622316}"/>
              </a:ext>
            </a:extLst>
          </p:cNvPr>
          <p:cNvSpPr/>
          <p:nvPr/>
        </p:nvSpPr>
        <p:spPr>
          <a:xfrm>
            <a:off x="8618926" y="2909376"/>
            <a:ext cx="605505" cy="974696"/>
          </a:xfrm>
          <a:custGeom>
            <a:avLst/>
            <a:gdLst>
              <a:gd name="connsiteX0" fmla="*/ 480060 w 480059"/>
              <a:gd name="connsiteY0" fmla="*/ 137636 h 772763"/>
              <a:gd name="connsiteX1" fmla="*/ 480060 w 480059"/>
              <a:gd name="connsiteY1" fmla="*/ 772763 h 772763"/>
              <a:gd name="connsiteX2" fmla="*/ 0 w 480059"/>
              <a:gd name="connsiteY2" fmla="*/ 635222 h 772763"/>
              <a:gd name="connsiteX3" fmla="*/ 0 w 480059"/>
              <a:gd name="connsiteY3" fmla="*/ 0 h 772763"/>
            </a:gdLst>
            <a:ahLst/>
            <a:cxnLst>
              <a:cxn ang="0">
                <a:pos x="connsiteX0" y="connsiteY0"/>
              </a:cxn>
              <a:cxn ang="0">
                <a:pos x="connsiteX1" y="connsiteY1"/>
              </a:cxn>
              <a:cxn ang="0">
                <a:pos x="connsiteX2" y="connsiteY2"/>
              </a:cxn>
              <a:cxn ang="0">
                <a:pos x="connsiteX3" y="connsiteY3"/>
              </a:cxn>
            </a:cxnLst>
            <a:rect l="l" t="t" r="r" b="b"/>
            <a:pathLst>
              <a:path w="480059" h="772763">
                <a:moveTo>
                  <a:pt x="480060" y="137636"/>
                </a:moveTo>
                <a:lnTo>
                  <a:pt x="480060" y="772763"/>
                </a:lnTo>
                <a:lnTo>
                  <a:pt x="0" y="635222"/>
                </a:lnTo>
                <a:lnTo>
                  <a:pt x="0" y="0"/>
                </a:lnTo>
                <a:close/>
              </a:path>
            </a:pathLst>
          </a:custGeom>
          <a:solidFill>
            <a:schemeClr val="accent3"/>
          </a:solidFill>
          <a:ln w="9525" cap="flat">
            <a:noFill/>
            <a:prstDash val="solid"/>
            <a:miter/>
          </a:ln>
        </p:spPr>
        <p:txBody>
          <a:bodyPr rtlCol="0" anchor="ctr"/>
          <a:lstStyle/>
          <a:p>
            <a:pPr algn="ctr"/>
            <a:r>
              <a:rPr lang="en-US" sz="2200" dirty="0">
                <a:solidFill>
                  <a:schemeClr val="bg1"/>
                </a:solidFill>
                <a:latin typeface="+mj-lt"/>
              </a:rPr>
              <a:t>01</a:t>
            </a:r>
          </a:p>
        </p:txBody>
      </p:sp>
      <p:sp>
        <p:nvSpPr>
          <p:cNvPr id="55" name="Freeform: Shape 54">
            <a:extLst>
              <a:ext uri="{FF2B5EF4-FFF2-40B4-BE49-F238E27FC236}">
                <a16:creationId xmlns:a16="http://schemas.microsoft.com/office/drawing/2014/main" id="{A88CC423-A616-4F05-9FBB-C0A51E47AC9C}"/>
              </a:ext>
            </a:extLst>
          </p:cNvPr>
          <p:cNvSpPr/>
          <p:nvPr/>
        </p:nvSpPr>
        <p:spPr>
          <a:xfrm>
            <a:off x="9224296" y="4002290"/>
            <a:ext cx="605505" cy="974696"/>
          </a:xfrm>
          <a:custGeom>
            <a:avLst/>
            <a:gdLst>
              <a:gd name="connsiteX0" fmla="*/ 0 w 480059"/>
              <a:gd name="connsiteY0" fmla="*/ 137541 h 772763"/>
              <a:gd name="connsiteX1" fmla="*/ 0 w 480059"/>
              <a:gd name="connsiteY1" fmla="*/ 772763 h 772763"/>
              <a:gd name="connsiteX2" fmla="*/ 480060 w 480059"/>
              <a:gd name="connsiteY2" fmla="*/ 635222 h 772763"/>
              <a:gd name="connsiteX3" fmla="*/ 480060 w 480059"/>
              <a:gd name="connsiteY3" fmla="*/ 0 h 772763"/>
            </a:gdLst>
            <a:ahLst/>
            <a:cxnLst>
              <a:cxn ang="0">
                <a:pos x="connsiteX0" y="connsiteY0"/>
              </a:cxn>
              <a:cxn ang="0">
                <a:pos x="connsiteX1" y="connsiteY1"/>
              </a:cxn>
              <a:cxn ang="0">
                <a:pos x="connsiteX2" y="connsiteY2"/>
              </a:cxn>
              <a:cxn ang="0">
                <a:pos x="connsiteX3" y="connsiteY3"/>
              </a:cxn>
            </a:cxnLst>
            <a:rect l="l" t="t" r="r" b="b"/>
            <a:pathLst>
              <a:path w="480059" h="772763">
                <a:moveTo>
                  <a:pt x="0" y="137541"/>
                </a:moveTo>
                <a:lnTo>
                  <a:pt x="0" y="772763"/>
                </a:lnTo>
                <a:lnTo>
                  <a:pt x="480060" y="635222"/>
                </a:lnTo>
                <a:lnTo>
                  <a:pt x="480060" y="0"/>
                </a:lnTo>
                <a:close/>
              </a:path>
            </a:pathLst>
          </a:custGeom>
          <a:solidFill>
            <a:schemeClr val="bg2">
              <a:lumMod val="25000"/>
            </a:schemeClr>
          </a:solidFill>
          <a:ln w="9525" cap="flat">
            <a:noFill/>
            <a:prstDash val="solid"/>
            <a:miter/>
          </a:ln>
        </p:spPr>
        <p:txBody>
          <a:bodyPr rtlCol="0" anchor="ctr"/>
          <a:lstStyle/>
          <a:p>
            <a:pPr algn="ctr"/>
            <a:r>
              <a:rPr lang="en-US" sz="2200" dirty="0">
                <a:solidFill>
                  <a:schemeClr val="bg1"/>
                </a:solidFill>
                <a:latin typeface="+mj-lt"/>
              </a:rPr>
              <a:t>02</a:t>
            </a:r>
          </a:p>
        </p:txBody>
      </p:sp>
      <p:sp>
        <p:nvSpPr>
          <p:cNvPr id="56" name="Freeform: Shape 55">
            <a:extLst>
              <a:ext uri="{FF2B5EF4-FFF2-40B4-BE49-F238E27FC236}">
                <a16:creationId xmlns:a16="http://schemas.microsoft.com/office/drawing/2014/main" id="{B7DB5D3E-6BD5-4D22-BD2C-574381BD0B31}"/>
              </a:ext>
            </a:extLst>
          </p:cNvPr>
          <p:cNvSpPr/>
          <p:nvPr/>
        </p:nvSpPr>
        <p:spPr>
          <a:xfrm>
            <a:off x="8618789" y="4002290"/>
            <a:ext cx="605505" cy="974696"/>
          </a:xfrm>
          <a:custGeom>
            <a:avLst/>
            <a:gdLst>
              <a:gd name="connsiteX0" fmla="*/ 480060 w 480059"/>
              <a:gd name="connsiteY0" fmla="*/ 137541 h 772763"/>
              <a:gd name="connsiteX1" fmla="*/ 480060 w 480059"/>
              <a:gd name="connsiteY1" fmla="*/ 772763 h 772763"/>
              <a:gd name="connsiteX2" fmla="*/ 0 w 480059"/>
              <a:gd name="connsiteY2" fmla="*/ 635222 h 772763"/>
              <a:gd name="connsiteX3" fmla="*/ 0 w 480059"/>
              <a:gd name="connsiteY3" fmla="*/ 0 h 772763"/>
            </a:gdLst>
            <a:ahLst/>
            <a:cxnLst>
              <a:cxn ang="0">
                <a:pos x="connsiteX0" y="connsiteY0"/>
              </a:cxn>
              <a:cxn ang="0">
                <a:pos x="connsiteX1" y="connsiteY1"/>
              </a:cxn>
              <a:cxn ang="0">
                <a:pos x="connsiteX2" y="connsiteY2"/>
              </a:cxn>
              <a:cxn ang="0">
                <a:pos x="connsiteX3" y="connsiteY3"/>
              </a:cxn>
            </a:cxnLst>
            <a:rect l="l" t="t" r="r" b="b"/>
            <a:pathLst>
              <a:path w="480059" h="772763">
                <a:moveTo>
                  <a:pt x="480060" y="137541"/>
                </a:moveTo>
                <a:lnTo>
                  <a:pt x="480060" y="772763"/>
                </a:lnTo>
                <a:lnTo>
                  <a:pt x="0" y="635222"/>
                </a:lnTo>
                <a:lnTo>
                  <a:pt x="0" y="0"/>
                </a:lnTo>
                <a:close/>
              </a:path>
            </a:pathLst>
          </a:custGeom>
          <a:solidFill>
            <a:schemeClr val="bg2">
              <a:lumMod val="50000"/>
            </a:schemeClr>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761ECAAD-85D9-4D07-8657-BB7D8DA3B507}"/>
              </a:ext>
            </a:extLst>
          </p:cNvPr>
          <p:cNvSpPr/>
          <p:nvPr/>
        </p:nvSpPr>
        <p:spPr>
          <a:xfrm>
            <a:off x="9224296" y="5084873"/>
            <a:ext cx="605505" cy="974696"/>
          </a:xfrm>
          <a:custGeom>
            <a:avLst/>
            <a:gdLst>
              <a:gd name="connsiteX0" fmla="*/ 0 w 480059"/>
              <a:gd name="connsiteY0" fmla="*/ 137636 h 772763"/>
              <a:gd name="connsiteX1" fmla="*/ 0 w 480059"/>
              <a:gd name="connsiteY1" fmla="*/ 772763 h 772763"/>
              <a:gd name="connsiteX2" fmla="*/ 480060 w 480059"/>
              <a:gd name="connsiteY2" fmla="*/ 635222 h 772763"/>
              <a:gd name="connsiteX3" fmla="*/ 480060 w 480059"/>
              <a:gd name="connsiteY3" fmla="*/ 0 h 772763"/>
            </a:gdLst>
            <a:ahLst/>
            <a:cxnLst>
              <a:cxn ang="0">
                <a:pos x="connsiteX0" y="connsiteY0"/>
              </a:cxn>
              <a:cxn ang="0">
                <a:pos x="connsiteX1" y="connsiteY1"/>
              </a:cxn>
              <a:cxn ang="0">
                <a:pos x="connsiteX2" y="connsiteY2"/>
              </a:cxn>
              <a:cxn ang="0">
                <a:pos x="connsiteX3" y="connsiteY3"/>
              </a:cxn>
            </a:cxnLst>
            <a:rect l="l" t="t" r="r" b="b"/>
            <a:pathLst>
              <a:path w="480059" h="772763">
                <a:moveTo>
                  <a:pt x="0" y="137636"/>
                </a:moveTo>
                <a:lnTo>
                  <a:pt x="0" y="772763"/>
                </a:lnTo>
                <a:lnTo>
                  <a:pt x="480060" y="635222"/>
                </a:lnTo>
                <a:lnTo>
                  <a:pt x="480060" y="0"/>
                </a:lnTo>
                <a:close/>
              </a:path>
            </a:pathLst>
          </a:custGeom>
          <a:solidFill>
            <a:schemeClr val="accent3">
              <a:lumMod val="75000"/>
            </a:schemeClr>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056DAEB3-12A2-4A87-B151-F8B3094DF8A4}"/>
              </a:ext>
            </a:extLst>
          </p:cNvPr>
          <p:cNvSpPr/>
          <p:nvPr/>
        </p:nvSpPr>
        <p:spPr>
          <a:xfrm>
            <a:off x="8618789" y="5084873"/>
            <a:ext cx="605505" cy="974696"/>
          </a:xfrm>
          <a:custGeom>
            <a:avLst/>
            <a:gdLst>
              <a:gd name="connsiteX0" fmla="*/ 480060 w 480059"/>
              <a:gd name="connsiteY0" fmla="*/ 137636 h 772763"/>
              <a:gd name="connsiteX1" fmla="*/ 480060 w 480059"/>
              <a:gd name="connsiteY1" fmla="*/ 772763 h 772763"/>
              <a:gd name="connsiteX2" fmla="*/ 0 w 480059"/>
              <a:gd name="connsiteY2" fmla="*/ 635222 h 772763"/>
              <a:gd name="connsiteX3" fmla="*/ 0 w 480059"/>
              <a:gd name="connsiteY3" fmla="*/ 0 h 772763"/>
            </a:gdLst>
            <a:ahLst/>
            <a:cxnLst>
              <a:cxn ang="0">
                <a:pos x="connsiteX0" y="connsiteY0"/>
              </a:cxn>
              <a:cxn ang="0">
                <a:pos x="connsiteX1" y="connsiteY1"/>
              </a:cxn>
              <a:cxn ang="0">
                <a:pos x="connsiteX2" y="connsiteY2"/>
              </a:cxn>
              <a:cxn ang="0">
                <a:pos x="connsiteX3" y="connsiteY3"/>
              </a:cxn>
            </a:cxnLst>
            <a:rect l="l" t="t" r="r" b="b"/>
            <a:pathLst>
              <a:path w="480059" h="772763">
                <a:moveTo>
                  <a:pt x="480060" y="137636"/>
                </a:moveTo>
                <a:lnTo>
                  <a:pt x="480060" y="772763"/>
                </a:lnTo>
                <a:lnTo>
                  <a:pt x="0" y="635222"/>
                </a:lnTo>
                <a:lnTo>
                  <a:pt x="0" y="0"/>
                </a:lnTo>
                <a:close/>
              </a:path>
            </a:pathLst>
          </a:custGeom>
          <a:solidFill>
            <a:schemeClr val="accent3"/>
          </a:solidFill>
          <a:ln w="9525" cap="flat">
            <a:noFill/>
            <a:prstDash val="solid"/>
            <a:miter/>
          </a:ln>
        </p:spPr>
        <p:txBody>
          <a:bodyPr rtlCol="0" anchor="ctr"/>
          <a:lstStyle/>
          <a:p>
            <a:pPr algn="ctr"/>
            <a:r>
              <a:rPr lang="en-US" sz="2200" dirty="0">
                <a:solidFill>
                  <a:schemeClr val="bg1"/>
                </a:solidFill>
                <a:latin typeface="+mj-lt"/>
              </a:rPr>
              <a:t>03</a:t>
            </a:r>
          </a:p>
        </p:txBody>
      </p:sp>
      <p:sp>
        <p:nvSpPr>
          <p:cNvPr id="60" name="Freeform: Shape 59">
            <a:extLst>
              <a:ext uri="{FF2B5EF4-FFF2-40B4-BE49-F238E27FC236}">
                <a16:creationId xmlns:a16="http://schemas.microsoft.com/office/drawing/2014/main" id="{431D19EC-6049-4469-A81A-828A9D086A81}"/>
              </a:ext>
            </a:extLst>
          </p:cNvPr>
          <p:cNvSpPr/>
          <p:nvPr/>
        </p:nvSpPr>
        <p:spPr>
          <a:xfrm>
            <a:off x="9224296" y="6167456"/>
            <a:ext cx="605505" cy="974816"/>
          </a:xfrm>
          <a:custGeom>
            <a:avLst/>
            <a:gdLst>
              <a:gd name="connsiteX0" fmla="*/ 0 w 480059"/>
              <a:gd name="connsiteY0" fmla="*/ 137636 h 772858"/>
              <a:gd name="connsiteX1" fmla="*/ 0 w 480059"/>
              <a:gd name="connsiteY1" fmla="*/ 772859 h 772858"/>
              <a:gd name="connsiteX2" fmla="*/ 480060 w 480059"/>
              <a:gd name="connsiteY2" fmla="*/ 635222 h 772858"/>
              <a:gd name="connsiteX3" fmla="*/ 480060 w 480059"/>
              <a:gd name="connsiteY3" fmla="*/ 0 h 772858"/>
            </a:gdLst>
            <a:ahLst/>
            <a:cxnLst>
              <a:cxn ang="0">
                <a:pos x="connsiteX0" y="connsiteY0"/>
              </a:cxn>
              <a:cxn ang="0">
                <a:pos x="connsiteX1" y="connsiteY1"/>
              </a:cxn>
              <a:cxn ang="0">
                <a:pos x="connsiteX2" y="connsiteY2"/>
              </a:cxn>
              <a:cxn ang="0">
                <a:pos x="connsiteX3" y="connsiteY3"/>
              </a:cxn>
            </a:cxnLst>
            <a:rect l="l" t="t" r="r" b="b"/>
            <a:pathLst>
              <a:path w="480059" h="772858">
                <a:moveTo>
                  <a:pt x="0" y="137636"/>
                </a:moveTo>
                <a:lnTo>
                  <a:pt x="0" y="772859"/>
                </a:lnTo>
                <a:lnTo>
                  <a:pt x="480060" y="635222"/>
                </a:lnTo>
                <a:lnTo>
                  <a:pt x="480060" y="0"/>
                </a:lnTo>
                <a:close/>
              </a:path>
            </a:pathLst>
          </a:custGeom>
          <a:solidFill>
            <a:schemeClr val="bg2">
              <a:lumMod val="25000"/>
            </a:schemeClr>
          </a:solidFill>
          <a:ln w="9525" cap="flat">
            <a:noFill/>
            <a:prstDash val="solid"/>
            <a:miter/>
          </a:ln>
        </p:spPr>
        <p:txBody>
          <a:bodyPr rtlCol="0" anchor="ctr"/>
          <a:lstStyle/>
          <a:p>
            <a:pPr algn="ctr"/>
            <a:r>
              <a:rPr lang="en-US" sz="2200" dirty="0">
                <a:solidFill>
                  <a:schemeClr val="bg1"/>
                </a:solidFill>
                <a:latin typeface="+mj-lt"/>
              </a:rPr>
              <a:t>04</a:t>
            </a:r>
          </a:p>
        </p:txBody>
      </p:sp>
      <p:sp>
        <p:nvSpPr>
          <p:cNvPr id="61" name="Freeform: Shape 60">
            <a:extLst>
              <a:ext uri="{FF2B5EF4-FFF2-40B4-BE49-F238E27FC236}">
                <a16:creationId xmlns:a16="http://schemas.microsoft.com/office/drawing/2014/main" id="{7BA334ED-F9FA-4034-8453-A9442C20E422}"/>
              </a:ext>
            </a:extLst>
          </p:cNvPr>
          <p:cNvSpPr/>
          <p:nvPr/>
        </p:nvSpPr>
        <p:spPr>
          <a:xfrm>
            <a:off x="8618789" y="6167456"/>
            <a:ext cx="605505" cy="974816"/>
          </a:xfrm>
          <a:custGeom>
            <a:avLst/>
            <a:gdLst>
              <a:gd name="connsiteX0" fmla="*/ 480060 w 480059"/>
              <a:gd name="connsiteY0" fmla="*/ 137636 h 772858"/>
              <a:gd name="connsiteX1" fmla="*/ 480060 w 480059"/>
              <a:gd name="connsiteY1" fmla="*/ 772859 h 772858"/>
              <a:gd name="connsiteX2" fmla="*/ 0 w 480059"/>
              <a:gd name="connsiteY2" fmla="*/ 635222 h 772858"/>
              <a:gd name="connsiteX3" fmla="*/ 0 w 480059"/>
              <a:gd name="connsiteY3" fmla="*/ 0 h 772858"/>
            </a:gdLst>
            <a:ahLst/>
            <a:cxnLst>
              <a:cxn ang="0">
                <a:pos x="connsiteX0" y="connsiteY0"/>
              </a:cxn>
              <a:cxn ang="0">
                <a:pos x="connsiteX1" y="connsiteY1"/>
              </a:cxn>
              <a:cxn ang="0">
                <a:pos x="connsiteX2" y="connsiteY2"/>
              </a:cxn>
              <a:cxn ang="0">
                <a:pos x="connsiteX3" y="connsiteY3"/>
              </a:cxn>
            </a:cxnLst>
            <a:rect l="l" t="t" r="r" b="b"/>
            <a:pathLst>
              <a:path w="480059" h="772858">
                <a:moveTo>
                  <a:pt x="480060" y="137636"/>
                </a:moveTo>
                <a:lnTo>
                  <a:pt x="480060" y="772859"/>
                </a:lnTo>
                <a:lnTo>
                  <a:pt x="0" y="635222"/>
                </a:lnTo>
                <a:lnTo>
                  <a:pt x="0" y="0"/>
                </a:lnTo>
                <a:close/>
              </a:path>
            </a:pathLst>
          </a:custGeom>
          <a:solidFill>
            <a:schemeClr val="bg2">
              <a:lumMod val="50000"/>
            </a:schemeClr>
          </a:soli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BC015087-9483-45A3-B486-5165F3469311}"/>
              </a:ext>
            </a:extLst>
          </p:cNvPr>
          <p:cNvSpPr/>
          <p:nvPr/>
        </p:nvSpPr>
        <p:spPr>
          <a:xfrm>
            <a:off x="9224296" y="7250158"/>
            <a:ext cx="605505" cy="974696"/>
          </a:xfrm>
          <a:custGeom>
            <a:avLst/>
            <a:gdLst>
              <a:gd name="connsiteX0" fmla="*/ 0 w 480059"/>
              <a:gd name="connsiteY0" fmla="*/ 137541 h 772763"/>
              <a:gd name="connsiteX1" fmla="*/ 0 w 480059"/>
              <a:gd name="connsiteY1" fmla="*/ 772764 h 772763"/>
              <a:gd name="connsiteX2" fmla="*/ 480060 w 480059"/>
              <a:gd name="connsiteY2" fmla="*/ 635127 h 772763"/>
              <a:gd name="connsiteX3" fmla="*/ 480060 w 480059"/>
              <a:gd name="connsiteY3" fmla="*/ 0 h 772763"/>
            </a:gdLst>
            <a:ahLst/>
            <a:cxnLst>
              <a:cxn ang="0">
                <a:pos x="connsiteX0" y="connsiteY0"/>
              </a:cxn>
              <a:cxn ang="0">
                <a:pos x="connsiteX1" y="connsiteY1"/>
              </a:cxn>
              <a:cxn ang="0">
                <a:pos x="connsiteX2" y="connsiteY2"/>
              </a:cxn>
              <a:cxn ang="0">
                <a:pos x="connsiteX3" y="connsiteY3"/>
              </a:cxn>
            </a:cxnLst>
            <a:rect l="l" t="t" r="r" b="b"/>
            <a:pathLst>
              <a:path w="480059" h="772763">
                <a:moveTo>
                  <a:pt x="0" y="137541"/>
                </a:moveTo>
                <a:lnTo>
                  <a:pt x="0" y="772764"/>
                </a:lnTo>
                <a:lnTo>
                  <a:pt x="480060" y="635127"/>
                </a:lnTo>
                <a:lnTo>
                  <a:pt x="480060" y="0"/>
                </a:lnTo>
                <a:close/>
              </a:path>
            </a:pathLst>
          </a:custGeom>
          <a:solidFill>
            <a:schemeClr val="accent3">
              <a:lumMod val="75000"/>
            </a:schemeClr>
          </a:solid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4EED66A9-1891-4F49-A5B7-7A335E0F3CB9}"/>
              </a:ext>
            </a:extLst>
          </p:cNvPr>
          <p:cNvSpPr/>
          <p:nvPr/>
        </p:nvSpPr>
        <p:spPr>
          <a:xfrm>
            <a:off x="8618789" y="7250158"/>
            <a:ext cx="605505" cy="974696"/>
          </a:xfrm>
          <a:custGeom>
            <a:avLst/>
            <a:gdLst>
              <a:gd name="connsiteX0" fmla="*/ 480060 w 480059"/>
              <a:gd name="connsiteY0" fmla="*/ 137541 h 772763"/>
              <a:gd name="connsiteX1" fmla="*/ 480060 w 480059"/>
              <a:gd name="connsiteY1" fmla="*/ 772764 h 772763"/>
              <a:gd name="connsiteX2" fmla="*/ 0 w 480059"/>
              <a:gd name="connsiteY2" fmla="*/ 635127 h 772763"/>
              <a:gd name="connsiteX3" fmla="*/ 0 w 480059"/>
              <a:gd name="connsiteY3" fmla="*/ 0 h 772763"/>
            </a:gdLst>
            <a:ahLst/>
            <a:cxnLst>
              <a:cxn ang="0">
                <a:pos x="connsiteX0" y="connsiteY0"/>
              </a:cxn>
              <a:cxn ang="0">
                <a:pos x="connsiteX1" y="connsiteY1"/>
              </a:cxn>
              <a:cxn ang="0">
                <a:pos x="connsiteX2" y="connsiteY2"/>
              </a:cxn>
              <a:cxn ang="0">
                <a:pos x="connsiteX3" y="connsiteY3"/>
              </a:cxn>
            </a:cxnLst>
            <a:rect l="l" t="t" r="r" b="b"/>
            <a:pathLst>
              <a:path w="480059" h="772763">
                <a:moveTo>
                  <a:pt x="480060" y="137541"/>
                </a:moveTo>
                <a:lnTo>
                  <a:pt x="480060" y="772764"/>
                </a:lnTo>
                <a:lnTo>
                  <a:pt x="0" y="635127"/>
                </a:lnTo>
                <a:lnTo>
                  <a:pt x="0" y="0"/>
                </a:lnTo>
                <a:close/>
              </a:path>
            </a:pathLst>
          </a:custGeom>
          <a:solidFill>
            <a:schemeClr val="accent3"/>
          </a:solidFill>
          <a:ln w="9525" cap="flat">
            <a:noFill/>
            <a:prstDash val="solid"/>
            <a:miter/>
          </a:ln>
        </p:spPr>
        <p:txBody>
          <a:bodyPr rtlCol="0" anchor="ctr"/>
          <a:lstStyle/>
          <a:p>
            <a:pPr algn="ctr"/>
            <a:r>
              <a:rPr lang="en-US" sz="2200" dirty="0">
                <a:solidFill>
                  <a:schemeClr val="bg1"/>
                </a:solidFill>
                <a:latin typeface="+mj-lt"/>
              </a:rPr>
              <a:t>05</a:t>
            </a:r>
          </a:p>
        </p:txBody>
      </p:sp>
      <p:pic>
        <p:nvPicPr>
          <p:cNvPr id="65" name="Picture Placeholder 119" descr="Group brainstorm">
            <a:extLst>
              <a:ext uri="{FF2B5EF4-FFF2-40B4-BE49-F238E27FC236}">
                <a16:creationId xmlns:a16="http://schemas.microsoft.com/office/drawing/2014/main" id="{0294EDBE-21A6-4B97-A476-1165E80CBFAD}"/>
              </a:ext>
            </a:extLst>
          </p:cNvPr>
          <p:cNvPicPr>
            <a:picLocks noChangeAspect="1"/>
          </p:cNvPicPr>
          <p:nvPr/>
        </p:nvPicPr>
        <p:blipFill>
          <a:blip r:embed="rId3" cstate="screen">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8695126" y="6400152"/>
            <a:ext cx="453104" cy="453104"/>
          </a:xfrm>
          <a:prstGeom prst="rect">
            <a:avLst/>
          </a:prstGeom>
        </p:spPr>
      </p:pic>
      <p:sp>
        <p:nvSpPr>
          <p:cNvPr id="69" name="TextBox 68">
            <a:extLst>
              <a:ext uri="{FF2B5EF4-FFF2-40B4-BE49-F238E27FC236}">
                <a16:creationId xmlns:a16="http://schemas.microsoft.com/office/drawing/2014/main" id="{FD864786-0261-4B9B-9E67-3C7A792C3255}"/>
              </a:ext>
            </a:extLst>
          </p:cNvPr>
          <p:cNvSpPr txBox="1"/>
          <p:nvPr/>
        </p:nvSpPr>
        <p:spPr>
          <a:xfrm>
            <a:off x="1509845" y="2911491"/>
            <a:ext cx="5303520" cy="646331"/>
          </a:xfrm>
          <a:prstGeom prst="rect">
            <a:avLst/>
          </a:prstGeom>
          <a:noFill/>
        </p:spPr>
        <p:txBody>
          <a:bodyPr wrap="square" rtlCol="0">
            <a:spAutoFit/>
          </a:bodyPr>
          <a:lstStyle/>
          <a:p>
            <a:pPr algn="r"/>
            <a:r>
              <a:rPr lang="en-US" sz="3600" b="1" dirty="0">
                <a:latin typeface="+mj-lt"/>
              </a:rPr>
              <a:t>Market Shift</a:t>
            </a:r>
          </a:p>
        </p:txBody>
      </p:sp>
      <p:sp>
        <p:nvSpPr>
          <p:cNvPr id="78" name="TextBox 77">
            <a:extLst>
              <a:ext uri="{FF2B5EF4-FFF2-40B4-BE49-F238E27FC236}">
                <a16:creationId xmlns:a16="http://schemas.microsoft.com/office/drawing/2014/main" id="{12BA9DA5-C02E-4782-9E7C-A14C10DE2259}"/>
              </a:ext>
            </a:extLst>
          </p:cNvPr>
          <p:cNvSpPr txBox="1"/>
          <p:nvPr/>
        </p:nvSpPr>
        <p:spPr>
          <a:xfrm flipH="1">
            <a:off x="1509845" y="3597291"/>
            <a:ext cx="5303520" cy="1015663"/>
          </a:xfrm>
          <a:prstGeom prst="rect">
            <a:avLst/>
          </a:prstGeom>
          <a:noFill/>
        </p:spPr>
        <p:txBody>
          <a:bodyPr wrap="square" rtlCol="0">
            <a:spAutoFit/>
          </a:bodyPr>
          <a:lstStyle>
            <a:defPPr>
              <a:defRPr lang="uk-UA"/>
            </a:defPPr>
            <a:lvl1pPr algn="r">
              <a:defRPr sz="2000">
                <a:solidFill>
                  <a:schemeClr val="tx2"/>
                </a:solidFill>
              </a:defRPr>
            </a:lvl1pPr>
          </a:lstStyle>
          <a:p>
            <a:r>
              <a:rPr lang="en-US" dirty="0"/>
              <a:t>Online business is rapidly accelerating in KSA, especially post-COVID-19, marking </a:t>
            </a:r>
          </a:p>
          <a:p>
            <a:r>
              <a:rPr lang="en-US" dirty="0"/>
              <a:t>a swift shift from traditional transactions.</a:t>
            </a:r>
          </a:p>
        </p:txBody>
      </p:sp>
      <p:sp>
        <p:nvSpPr>
          <p:cNvPr id="87" name="TextBox 86">
            <a:extLst>
              <a:ext uri="{FF2B5EF4-FFF2-40B4-BE49-F238E27FC236}">
                <a16:creationId xmlns:a16="http://schemas.microsoft.com/office/drawing/2014/main" id="{56DFE27E-4527-45F2-B22A-1C0B90537380}"/>
              </a:ext>
            </a:extLst>
          </p:cNvPr>
          <p:cNvSpPr txBox="1"/>
          <p:nvPr/>
        </p:nvSpPr>
        <p:spPr>
          <a:xfrm>
            <a:off x="1509845" y="5084873"/>
            <a:ext cx="5303520" cy="646331"/>
          </a:xfrm>
          <a:prstGeom prst="rect">
            <a:avLst/>
          </a:prstGeom>
          <a:noFill/>
        </p:spPr>
        <p:txBody>
          <a:bodyPr wrap="square" rtlCol="0">
            <a:spAutoFit/>
          </a:bodyPr>
          <a:lstStyle>
            <a:defPPr>
              <a:defRPr lang="uk-UA"/>
            </a:defPPr>
            <a:lvl1pPr algn="r">
              <a:defRPr sz="3600" b="1">
                <a:latin typeface="+mj-lt"/>
              </a:defRPr>
            </a:lvl1pPr>
          </a:lstStyle>
          <a:p>
            <a:r>
              <a:rPr lang="en-US" dirty="0"/>
              <a:t>Gap in Current Platforms</a:t>
            </a:r>
          </a:p>
        </p:txBody>
      </p:sp>
      <p:sp>
        <p:nvSpPr>
          <p:cNvPr id="91" name="TextBox 90">
            <a:extLst>
              <a:ext uri="{FF2B5EF4-FFF2-40B4-BE49-F238E27FC236}">
                <a16:creationId xmlns:a16="http://schemas.microsoft.com/office/drawing/2014/main" id="{838F7676-7BD0-47F2-B303-E67516350BDD}"/>
              </a:ext>
            </a:extLst>
          </p:cNvPr>
          <p:cNvSpPr txBox="1"/>
          <p:nvPr/>
        </p:nvSpPr>
        <p:spPr>
          <a:xfrm flipH="1">
            <a:off x="990600" y="5770673"/>
            <a:ext cx="5822765" cy="1015663"/>
          </a:xfrm>
          <a:prstGeom prst="rect">
            <a:avLst/>
          </a:prstGeom>
          <a:noFill/>
        </p:spPr>
        <p:txBody>
          <a:bodyPr wrap="square" rtlCol="0">
            <a:spAutoFit/>
          </a:bodyPr>
          <a:lstStyle>
            <a:defPPr>
              <a:defRPr lang="uk-UA"/>
            </a:defPPr>
            <a:lvl1pPr algn="r">
              <a:defRPr sz="2000">
                <a:solidFill>
                  <a:schemeClr val="tx2"/>
                </a:solidFill>
              </a:defRPr>
            </a:lvl1pPr>
          </a:lstStyle>
          <a:p>
            <a:r>
              <a:rPr lang="en-US" dirty="0"/>
              <a:t>Existing online platforms don't specialize in toys for toddlers, failing to meet specific potential customer needs.</a:t>
            </a:r>
          </a:p>
        </p:txBody>
      </p:sp>
      <p:sp>
        <p:nvSpPr>
          <p:cNvPr id="97" name="TextBox 96">
            <a:extLst>
              <a:ext uri="{FF2B5EF4-FFF2-40B4-BE49-F238E27FC236}">
                <a16:creationId xmlns:a16="http://schemas.microsoft.com/office/drawing/2014/main" id="{937A1238-2E38-4B21-A028-AC289FDE8516}"/>
              </a:ext>
            </a:extLst>
          </p:cNvPr>
          <p:cNvSpPr txBox="1"/>
          <p:nvPr/>
        </p:nvSpPr>
        <p:spPr>
          <a:xfrm>
            <a:off x="1509845" y="7250158"/>
            <a:ext cx="5303520" cy="646331"/>
          </a:xfrm>
          <a:prstGeom prst="rect">
            <a:avLst/>
          </a:prstGeom>
          <a:noFill/>
        </p:spPr>
        <p:txBody>
          <a:bodyPr wrap="square" rtlCol="0">
            <a:spAutoFit/>
          </a:bodyPr>
          <a:lstStyle>
            <a:defPPr>
              <a:defRPr lang="uk-UA"/>
            </a:defPPr>
            <a:lvl1pPr algn="r">
              <a:defRPr sz="3600" b="1">
                <a:latin typeface="+mj-lt"/>
              </a:defRPr>
            </a:lvl1pPr>
          </a:lstStyle>
          <a:p>
            <a:r>
              <a:rPr lang="en-US" dirty="0"/>
              <a:t>Fostering Competition</a:t>
            </a:r>
          </a:p>
        </p:txBody>
      </p:sp>
      <p:sp>
        <p:nvSpPr>
          <p:cNvPr id="101" name="TextBox 100">
            <a:extLst>
              <a:ext uri="{FF2B5EF4-FFF2-40B4-BE49-F238E27FC236}">
                <a16:creationId xmlns:a16="http://schemas.microsoft.com/office/drawing/2014/main" id="{58209A5F-DFDE-4993-AF28-26C065981531}"/>
              </a:ext>
            </a:extLst>
          </p:cNvPr>
          <p:cNvSpPr txBox="1"/>
          <p:nvPr/>
        </p:nvSpPr>
        <p:spPr>
          <a:xfrm flipH="1">
            <a:off x="1509845" y="7935958"/>
            <a:ext cx="5303520" cy="1323439"/>
          </a:xfrm>
          <a:prstGeom prst="rect">
            <a:avLst/>
          </a:prstGeom>
          <a:noFill/>
        </p:spPr>
        <p:txBody>
          <a:bodyPr wrap="square" rtlCol="0">
            <a:spAutoFit/>
          </a:bodyPr>
          <a:lstStyle>
            <a:defPPr>
              <a:defRPr lang="uk-UA"/>
            </a:defPPr>
            <a:lvl1pPr algn="r">
              <a:defRPr sz="2000">
                <a:solidFill>
                  <a:schemeClr val="tx2"/>
                </a:solidFill>
              </a:defRPr>
            </a:lvl1pPr>
          </a:lstStyle>
          <a:p>
            <a:r>
              <a:rPr lang="en-US" dirty="0"/>
              <a:t>A multi-toddler, multi-parent platform will foster competition, leading to better prices and improved service to satisfy and retain clients.</a:t>
            </a:r>
          </a:p>
        </p:txBody>
      </p:sp>
      <p:sp>
        <p:nvSpPr>
          <p:cNvPr id="102" name="TextBox 101">
            <a:extLst>
              <a:ext uri="{FF2B5EF4-FFF2-40B4-BE49-F238E27FC236}">
                <a16:creationId xmlns:a16="http://schemas.microsoft.com/office/drawing/2014/main" id="{C338DFE9-9D37-4028-A6D4-F6A61E0FCBB4}"/>
              </a:ext>
            </a:extLst>
          </p:cNvPr>
          <p:cNvSpPr txBox="1"/>
          <p:nvPr/>
        </p:nvSpPr>
        <p:spPr>
          <a:xfrm>
            <a:off x="11478219" y="4002290"/>
            <a:ext cx="5303520" cy="646331"/>
          </a:xfrm>
          <a:prstGeom prst="rect">
            <a:avLst/>
          </a:prstGeom>
          <a:noFill/>
        </p:spPr>
        <p:txBody>
          <a:bodyPr wrap="square" rtlCol="0">
            <a:spAutoFit/>
          </a:bodyPr>
          <a:lstStyle>
            <a:defPPr>
              <a:defRPr lang="uk-UA"/>
            </a:defPPr>
            <a:lvl1pPr algn="r">
              <a:defRPr sz="3600" b="1">
                <a:latin typeface="+mj-lt"/>
              </a:defRPr>
            </a:lvl1pPr>
          </a:lstStyle>
          <a:p>
            <a:pPr algn="l"/>
            <a:r>
              <a:rPr lang="en-US" dirty="0"/>
              <a:t>Untapped Opportunity</a:t>
            </a:r>
          </a:p>
        </p:txBody>
      </p:sp>
      <p:sp>
        <p:nvSpPr>
          <p:cNvPr id="103" name="TextBox 102">
            <a:extLst>
              <a:ext uri="{FF2B5EF4-FFF2-40B4-BE49-F238E27FC236}">
                <a16:creationId xmlns:a16="http://schemas.microsoft.com/office/drawing/2014/main" id="{C57F964D-D8B4-46B8-99F0-5259B4808760}"/>
              </a:ext>
            </a:extLst>
          </p:cNvPr>
          <p:cNvSpPr txBox="1"/>
          <p:nvPr/>
        </p:nvSpPr>
        <p:spPr>
          <a:xfrm flipH="1">
            <a:off x="11478218" y="4688090"/>
            <a:ext cx="5590580" cy="1323439"/>
          </a:xfrm>
          <a:prstGeom prst="rect">
            <a:avLst/>
          </a:prstGeom>
          <a:noFill/>
        </p:spPr>
        <p:txBody>
          <a:bodyPr wrap="square" rtlCol="0">
            <a:spAutoFit/>
          </a:bodyPr>
          <a:lstStyle>
            <a:defPPr>
              <a:defRPr lang="uk-UA"/>
            </a:defPPr>
            <a:lvl1pPr algn="r">
              <a:defRPr sz="2000">
                <a:solidFill>
                  <a:schemeClr val="tx2"/>
                </a:solidFill>
              </a:defRPr>
            </a:lvl1pPr>
          </a:lstStyle>
          <a:p>
            <a:pPr algn="l"/>
            <a:r>
              <a:rPr lang="en-US" dirty="0"/>
              <a:t>Most KSA toys transactions remain traditional (cafe-to-cafe, home-to-shop), creating a clear opportunity for </a:t>
            </a:r>
          </a:p>
          <a:p>
            <a:pPr algn="l"/>
            <a:r>
              <a:rPr lang="en-US" dirty="0"/>
              <a:t>a specialized online toys platform.</a:t>
            </a:r>
          </a:p>
        </p:txBody>
      </p:sp>
      <p:sp>
        <p:nvSpPr>
          <p:cNvPr id="104" name="TextBox 103">
            <a:extLst>
              <a:ext uri="{FF2B5EF4-FFF2-40B4-BE49-F238E27FC236}">
                <a16:creationId xmlns:a16="http://schemas.microsoft.com/office/drawing/2014/main" id="{85262D83-DBF2-499D-BF51-1641643F4891}"/>
              </a:ext>
            </a:extLst>
          </p:cNvPr>
          <p:cNvSpPr txBox="1"/>
          <p:nvPr/>
        </p:nvSpPr>
        <p:spPr>
          <a:xfrm>
            <a:off x="11478218" y="6167456"/>
            <a:ext cx="5590581" cy="646331"/>
          </a:xfrm>
          <a:prstGeom prst="rect">
            <a:avLst/>
          </a:prstGeom>
          <a:noFill/>
        </p:spPr>
        <p:txBody>
          <a:bodyPr wrap="square" rtlCol="0">
            <a:spAutoFit/>
          </a:bodyPr>
          <a:lstStyle>
            <a:defPPr>
              <a:defRPr lang="uk-UA"/>
            </a:defPPr>
            <a:lvl1pPr>
              <a:defRPr sz="3600" b="1">
                <a:latin typeface="+mj-lt"/>
              </a:defRPr>
            </a:lvl1pPr>
          </a:lstStyle>
          <a:p>
            <a:r>
              <a:rPr lang="en-US" dirty="0"/>
              <a:t>Addressing Corporate Needs</a:t>
            </a:r>
            <a:endParaRPr lang="uk-UA" dirty="0"/>
          </a:p>
        </p:txBody>
      </p:sp>
      <p:sp>
        <p:nvSpPr>
          <p:cNvPr id="105" name="TextBox 104">
            <a:extLst>
              <a:ext uri="{FF2B5EF4-FFF2-40B4-BE49-F238E27FC236}">
                <a16:creationId xmlns:a16="http://schemas.microsoft.com/office/drawing/2014/main" id="{6EAF0E5E-0877-423C-B71D-7390A2008BD7}"/>
              </a:ext>
            </a:extLst>
          </p:cNvPr>
          <p:cNvSpPr txBox="1"/>
          <p:nvPr/>
        </p:nvSpPr>
        <p:spPr>
          <a:xfrm flipH="1">
            <a:off x="11478219" y="6853256"/>
            <a:ext cx="5303520" cy="1323439"/>
          </a:xfrm>
          <a:prstGeom prst="rect">
            <a:avLst/>
          </a:prstGeom>
          <a:noFill/>
        </p:spPr>
        <p:txBody>
          <a:bodyPr wrap="square" rtlCol="0">
            <a:spAutoFit/>
          </a:bodyPr>
          <a:lstStyle>
            <a:defPPr>
              <a:defRPr lang="uk-UA"/>
            </a:defPPr>
            <a:lvl1pPr>
              <a:defRPr sz="2000">
                <a:solidFill>
                  <a:schemeClr val="tx2"/>
                </a:solidFill>
              </a:defRPr>
            </a:lvl1pPr>
          </a:lstStyle>
          <a:p>
            <a:r>
              <a:rPr lang="en-US" dirty="0"/>
              <a:t>Corporations need easier sourcing. </a:t>
            </a:r>
          </a:p>
          <a:p>
            <a:r>
              <a:rPr lang="en-US" dirty="0"/>
              <a:t>A comprehensive hub with full product info and school locations will solve key procurement challenges for managers.</a:t>
            </a:r>
          </a:p>
        </p:txBody>
      </p:sp>
      <p:cxnSp>
        <p:nvCxnSpPr>
          <p:cNvPr id="106" name="Straight Connector 105">
            <a:extLst>
              <a:ext uri="{FF2B5EF4-FFF2-40B4-BE49-F238E27FC236}">
                <a16:creationId xmlns:a16="http://schemas.microsoft.com/office/drawing/2014/main" id="{BEBF6167-6F90-411E-8975-EC3065F320D9}"/>
              </a:ext>
            </a:extLst>
          </p:cNvPr>
          <p:cNvCxnSpPr>
            <a:cxnSpLocks/>
          </p:cNvCxnSpPr>
          <p:nvPr/>
        </p:nvCxnSpPr>
        <p:spPr>
          <a:xfrm>
            <a:off x="7239000" y="3203878"/>
            <a:ext cx="914400" cy="0"/>
          </a:xfrm>
          <a:prstGeom prst="line">
            <a:avLst/>
          </a:prstGeom>
          <a:ln w="38100" cap="sq">
            <a:solidFill>
              <a:schemeClr val="bg1">
                <a:lumMod val="75000"/>
              </a:schemeClr>
            </a:solidFill>
            <a:bevel/>
            <a:headEnd type="oval"/>
            <a:tailEnd type="none"/>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97498A93-DE81-4AEC-A434-D1A9F292C0C3}"/>
              </a:ext>
            </a:extLst>
          </p:cNvPr>
          <p:cNvCxnSpPr>
            <a:cxnSpLocks/>
          </p:cNvCxnSpPr>
          <p:nvPr/>
        </p:nvCxnSpPr>
        <p:spPr>
          <a:xfrm>
            <a:off x="7239000" y="5377260"/>
            <a:ext cx="914400" cy="0"/>
          </a:xfrm>
          <a:prstGeom prst="line">
            <a:avLst/>
          </a:prstGeom>
          <a:ln w="38100" cap="sq">
            <a:solidFill>
              <a:schemeClr val="bg1">
                <a:lumMod val="75000"/>
              </a:schemeClr>
            </a:solidFill>
            <a:bevel/>
            <a:headEnd type="oval"/>
            <a:tailEnd type="none"/>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21251D0-AEE8-466D-B801-25749233AC54}"/>
              </a:ext>
            </a:extLst>
          </p:cNvPr>
          <p:cNvCxnSpPr>
            <a:cxnSpLocks/>
          </p:cNvCxnSpPr>
          <p:nvPr/>
        </p:nvCxnSpPr>
        <p:spPr>
          <a:xfrm>
            <a:off x="7239000" y="7542545"/>
            <a:ext cx="914400" cy="0"/>
          </a:xfrm>
          <a:prstGeom prst="line">
            <a:avLst/>
          </a:prstGeom>
          <a:ln w="38100" cap="sq">
            <a:solidFill>
              <a:schemeClr val="bg1">
                <a:lumMod val="75000"/>
              </a:schemeClr>
            </a:solidFill>
            <a:bevel/>
            <a:headEnd type="oval"/>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692F89D-F543-4986-A597-DFA6F126681E}"/>
              </a:ext>
            </a:extLst>
          </p:cNvPr>
          <p:cNvCxnSpPr>
            <a:cxnSpLocks/>
          </p:cNvCxnSpPr>
          <p:nvPr/>
        </p:nvCxnSpPr>
        <p:spPr>
          <a:xfrm flipH="1">
            <a:off x="10287000" y="4294677"/>
            <a:ext cx="914400" cy="0"/>
          </a:xfrm>
          <a:prstGeom prst="line">
            <a:avLst/>
          </a:prstGeom>
          <a:ln w="38100" cap="sq">
            <a:solidFill>
              <a:schemeClr val="bg1">
                <a:lumMod val="75000"/>
              </a:schemeClr>
            </a:solidFill>
            <a:bevel/>
            <a:headEnd type="oval"/>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BA3E1B2-B1F3-46F7-BBC2-D412D2E740B0}"/>
              </a:ext>
            </a:extLst>
          </p:cNvPr>
          <p:cNvCxnSpPr>
            <a:cxnSpLocks/>
          </p:cNvCxnSpPr>
          <p:nvPr/>
        </p:nvCxnSpPr>
        <p:spPr>
          <a:xfrm flipH="1">
            <a:off x="10287000" y="6459843"/>
            <a:ext cx="914400" cy="0"/>
          </a:xfrm>
          <a:prstGeom prst="line">
            <a:avLst/>
          </a:prstGeom>
          <a:ln w="38100" cap="sq">
            <a:solidFill>
              <a:schemeClr val="bg1">
                <a:lumMod val="75000"/>
              </a:schemeClr>
            </a:solidFill>
            <a:bevel/>
            <a:headEnd type="oval"/>
            <a:tailEnd type="none"/>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7F6085C7-6156-4AAF-85DD-B9FD3F00EC1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340342" y="7554183"/>
            <a:ext cx="373412" cy="373412"/>
          </a:xfrm>
          <a:prstGeom prst="rect">
            <a:avLst/>
          </a:prstGeom>
        </p:spPr>
      </p:pic>
      <p:pic>
        <p:nvPicPr>
          <p:cNvPr id="9" name="Graphic 8">
            <a:extLst>
              <a:ext uri="{FF2B5EF4-FFF2-40B4-BE49-F238E27FC236}">
                <a16:creationId xmlns:a16="http://schemas.microsoft.com/office/drawing/2014/main" id="{99E8A56E-C1BD-BB37-878E-751BFF4CD9D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340342" y="5377260"/>
            <a:ext cx="396560" cy="396560"/>
          </a:xfrm>
          <a:prstGeom prst="rect">
            <a:avLst/>
          </a:prstGeom>
        </p:spPr>
      </p:pic>
      <p:pic>
        <p:nvPicPr>
          <p:cNvPr id="11" name="Graphic 10">
            <a:extLst>
              <a:ext uri="{FF2B5EF4-FFF2-40B4-BE49-F238E27FC236}">
                <a16:creationId xmlns:a16="http://schemas.microsoft.com/office/drawing/2014/main" id="{D3FFD5B7-71B4-5066-B578-89A3B1D4CA6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763000" y="4358565"/>
            <a:ext cx="327735" cy="327735"/>
          </a:xfrm>
          <a:prstGeom prst="rect">
            <a:avLst/>
          </a:prstGeom>
        </p:spPr>
      </p:pic>
      <p:pic>
        <p:nvPicPr>
          <p:cNvPr id="13" name="Graphic 12">
            <a:extLst>
              <a:ext uri="{FF2B5EF4-FFF2-40B4-BE49-F238E27FC236}">
                <a16:creationId xmlns:a16="http://schemas.microsoft.com/office/drawing/2014/main" id="{2C92D311-C0B7-7E5B-57CA-EC9E2D0A2B1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271666" y="3181243"/>
            <a:ext cx="453104" cy="453104"/>
          </a:xfrm>
          <a:prstGeom prst="rect">
            <a:avLst/>
          </a:prstGeom>
        </p:spPr>
      </p:pic>
    </p:spTree>
    <p:extLst>
      <p:ext uri="{BB962C8B-B14F-4D97-AF65-F5344CB8AC3E}">
        <p14:creationId xmlns:p14="http://schemas.microsoft.com/office/powerpoint/2010/main" val="1511988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A1C9AB-D9D7-59DC-C33E-6BB7BEB2234F}"/>
            </a:ext>
          </a:extLst>
        </p:cNvPr>
        <p:cNvGrpSpPr/>
        <p:nvPr/>
      </p:nvGrpSpPr>
      <p:grpSpPr>
        <a:xfrm>
          <a:off x="0" y="0"/>
          <a:ext cx="0" cy="0"/>
          <a:chOff x="0" y="0"/>
          <a:chExt cx="0" cy="0"/>
        </a:xfrm>
      </p:grpSpPr>
      <p:grpSp>
        <p:nvGrpSpPr>
          <p:cNvPr id="20" name="Group 19">
            <a:extLst>
              <a:ext uri="{FF2B5EF4-FFF2-40B4-BE49-F238E27FC236}">
                <a16:creationId xmlns:a16="http://schemas.microsoft.com/office/drawing/2014/main" id="{1A49B581-7ABF-6E2A-1CCC-2603C41DBBF3}"/>
              </a:ext>
            </a:extLst>
          </p:cNvPr>
          <p:cNvGrpSpPr/>
          <p:nvPr/>
        </p:nvGrpSpPr>
        <p:grpSpPr>
          <a:xfrm>
            <a:off x="4537890" y="4256340"/>
            <a:ext cx="9666845" cy="646331"/>
            <a:chOff x="4399309" y="3848100"/>
            <a:chExt cx="9666845" cy="917514"/>
          </a:xfrm>
        </p:grpSpPr>
        <p:cxnSp>
          <p:nvCxnSpPr>
            <p:cNvPr id="16" name="Straight Connector 15">
              <a:extLst>
                <a:ext uri="{FF2B5EF4-FFF2-40B4-BE49-F238E27FC236}">
                  <a16:creationId xmlns:a16="http://schemas.microsoft.com/office/drawing/2014/main" id="{7113E514-0EB9-877B-978A-55DFD41AC252}"/>
                </a:ext>
              </a:extLst>
            </p:cNvPr>
            <p:cNvCxnSpPr>
              <a:cxnSpLocks/>
            </p:cNvCxnSpPr>
            <p:nvPr/>
          </p:nvCxnSpPr>
          <p:spPr>
            <a:xfrm flipV="1">
              <a:off x="4399309" y="3848100"/>
              <a:ext cx="0" cy="917514"/>
            </a:xfrm>
            <a:prstGeom prst="line">
              <a:avLst/>
            </a:prstGeom>
            <a:ln w="63500" cap="sq">
              <a:solidFill>
                <a:schemeClr val="bg1">
                  <a:lumMod val="85000"/>
                </a:schemeClr>
              </a:solidFill>
              <a:bevel/>
              <a:headEnd type="none"/>
              <a:tailEnd type="ova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119A170-6741-EAFB-A8F3-322EA17BB5A4}"/>
                </a:ext>
              </a:extLst>
            </p:cNvPr>
            <p:cNvCxnSpPr>
              <a:cxnSpLocks/>
            </p:cNvCxnSpPr>
            <p:nvPr/>
          </p:nvCxnSpPr>
          <p:spPr>
            <a:xfrm flipV="1">
              <a:off x="9234019" y="3848100"/>
              <a:ext cx="0" cy="917514"/>
            </a:xfrm>
            <a:prstGeom prst="line">
              <a:avLst/>
            </a:prstGeom>
            <a:ln w="63500" cap="sq">
              <a:solidFill>
                <a:schemeClr val="bg1">
                  <a:lumMod val="85000"/>
                </a:schemeClr>
              </a:solidFill>
              <a:bevel/>
              <a:headEnd type="none"/>
              <a:tailEnd type="ova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5165F54-841B-5E78-97D4-802E449405AA}"/>
                </a:ext>
              </a:extLst>
            </p:cNvPr>
            <p:cNvCxnSpPr>
              <a:cxnSpLocks/>
            </p:cNvCxnSpPr>
            <p:nvPr/>
          </p:nvCxnSpPr>
          <p:spPr>
            <a:xfrm flipV="1">
              <a:off x="14066154" y="3848100"/>
              <a:ext cx="0" cy="917514"/>
            </a:xfrm>
            <a:prstGeom prst="line">
              <a:avLst/>
            </a:prstGeom>
            <a:ln w="63500" cap="sq">
              <a:solidFill>
                <a:schemeClr val="bg1">
                  <a:lumMod val="85000"/>
                </a:schemeClr>
              </a:solidFill>
              <a:beve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10BEAA6A-3050-77CE-A364-BA9CF1923C09}"/>
              </a:ext>
            </a:extLst>
          </p:cNvPr>
          <p:cNvGrpSpPr/>
          <p:nvPr/>
        </p:nvGrpSpPr>
        <p:grpSpPr>
          <a:xfrm rot="10800000">
            <a:off x="6970779" y="6094970"/>
            <a:ext cx="4834710" cy="646331"/>
            <a:chOff x="4399309" y="3848100"/>
            <a:chExt cx="4834710" cy="917514"/>
          </a:xfrm>
        </p:grpSpPr>
        <p:cxnSp>
          <p:nvCxnSpPr>
            <p:cNvPr id="24" name="Straight Connector 23">
              <a:extLst>
                <a:ext uri="{FF2B5EF4-FFF2-40B4-BE49-F238E27FC236}">
                  <a16:creationId xmlns:a16="http://schemas.microsoft.com/office/drawing/2014/main" id="{EA1DCEDE-664A-46AD-B169-0645BEE7F16F}"/>
                </a:ext>
              </a:extLst>
            </p:cNvPr>
            <p:cNvCxnSpPr>
              <a:cxnSpLocks/>
            </p:cNvCxnSpPr>
            <p:nvPr/>
          </p:nvCxnSpPr>
          <p:spPr>
            <a:xfrm flipV="1">
              <a:off x="4399309" y="3848100"/>
              <a:ext cx="0" cy="917514"/>
            </a:xfrm>
            <a:prstGeom prst="line">
              <a:avLst/>
            </a:prstGeom>
            <a:ln w="63500" cap="sq">
              <a:solidFill>
                <a:schemeClr val="bg1">
                  <a:lumMod val="85000"/>
                </a:schemeClr>
              </a:solidFill>
              <a:bevel/>
              <a:headEnd type="none"/>
              <a:tailEnd type="ova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283BDBC-63BD-957C-993D-79601FECF78D}"/>
                </a:ext>
              </a:extLst>
            </p:cNvPr>
            <p:cNvCxnSpPr>
              <a:cxnSpLocks/>
            </p:cNvCxnSpPr>
            <p:nvPr/>
          </p:nvCxnSpPr>
          <p:spPr>
            <a:xfrm flipV="1">
              <a:off x="9234019" y="3848100"/>
              <a:ext cx="0" cy="917514"/>
            </a:xfrm>
            <a:prstGeom prst="line">
              <a:avLst/>
            </a:prstGeom>
            <a:ln w="63500" cap="sq">
              <a:solidFill>
                <a:schemeClr val="bg1">
                  <a:lumMod val="85000"/>
                </a:schemeClr>
              </a:solidFill>
              <a:bevel/>
              <a:headEnd type="none"/>
              <a:tailEnd type="ova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44D3970-1E4F-EB4D-78BD-B011B9F1FD4D}"/>
              </a:ext>
            </a:extLst>
          </p:cNvPr>
          <p:cNvSpPr>
            <a:spLocks noGrp="1"/>
          </p:cNvSpPr>
          <p:nvPr>
            <p:ph type="title"/>
          </p:nvPr>
        </p:nvSpPr>
        <p:spPr/>
        <p:txBody>
          <a:bodyPr/>
          <a:lstStyle/>
          <a:p>
            <a:r>
              <a:rPr lang="en-US" dirty="0"/>
              <a:t>The </a:t>
            </a:r>
            <a:r>
              <a:rPr lang="en-US" dirty="0">
                <a:solidFill>
                  <a:schemeClr val="accent1"/>
                </a:solidFill>
              </a:rPr>
              <a:t>Strategy</a:t>
            </a:r>
            <a:endParaRPr lang="uk-UA" dirty="0">
              <a:solidFill>
                <a:schemeClr val="accent1"/>
              </a:solidFill>
            </a:endParaRPr>
          </a:p>
        </p:txBody>
      </p:sp>
      <p:sp>
        <p:nvSpPr>
          <p:cNvPr id="28" name="TextBox 27">
            <a:extLst>
              <a:ext uri="{FF2B5EF4-FFF2-40B4-BE49-F238E27FC236}">
                <a16:creationId xmlns:a16="http://schemas.microsoft.com/office/drawing/2014/main" id="{A18143F5-63DE-293F-22CD-E655AD88ADBA}"/>
              </a:ext>
            </a:extLst>
          </p:cNvPr>
          <p:cNvSpPr txBox="1"/>
          <p:nvPr/>
        </p:nvSpPr>
        <p:spPr>
          <a:xfrm>
            <a:off x="1340914" y="2301268"/>
            <a:ext cx="4835708" cy="646331"/>
          </a:xfrm>
          <a:prstGeom prst="rect">
            <a:avLst/>
          </a:prstGeom>
          <a:noFill/>
        </p:spPr>
        <p:txBody>
          <a:bodyPr wrap="square" rtlCol="0">
            <a:spAutoFit/>
          </a:bodyPr>
          <a:lstStyle/>
          <a:p>
            <a:pPr algn="r"/>
            <a:r>
              <a:rPr lang="en-US" sz="3600" b="1" dirty="0">
                <a:latin typeface="+mj-lt"/>
              </a:rPr>
              <a:t>Database Development</a:t>
            </a:r>
          </a:p>
        </p:txBody>
      </p:sp>
      <p:sp>
        <p:nvSpPr>
          <p:cNvPr id="29" name="TextBox 28">
            <a:extLst>
              <a:ext uri="{FF2B5EF4-FFF2-40B4-BE49-F238E27FC236}">
                <a16:creationId xmlns:a16="http://schemas.microsoft.com/office/drawing/2014/main" id="{9EEDCED2-E6B1-E337-74AA-ADF683F2C6E1}"/>
              </a:ext>
            </a:extLst>
          </p:cNvPr>
          <p:cNvSpPr txBox="1"/>
          <p:nvPr/>
        </p:nvSpPr>
        <p:spPr>
          <a:xfrm flipH="1">
            <a:off x="2362198" y="2991979"/>
            <a:ext cx="3814421" cy="707886"/>
          </a:xfrm>
          <a:prstGeom prst="rect">
            <a:avLst/>
          </a:prstGeom>
          <a:noFill/>
        </p:spPr>
        <p:txBody>
          <a:bodyPr wrap="square" rtlCol="0">
            <a:spAutoFit/>
          </a:bodyPr>
          <a:lstStyle/>
          <a:p>
            <a:pPr algn="r"/>
            <a:r>
              <a:rPr lang="en-US" sz="2000" dirty="0">
                <a:solidFill>
                  <a:schemeClr val="tx2"/>
                </a:solidFill>
              </a:rPr>
              <a:t>Build the largest national toys database</a:t>
            </a:r>
          </a:p>
        </p:txBody>
      </p:sp>
      <p:sp>
        <p:nvSpPr>
          <p:cNvPr id="31" name="TextBox 30">
            <a:extLst>
              <a:ext uri="{FF2B5EF4-FFF2-40B4-BE49-F238E27FC236}">
                <a16:creationId xmlns:a16="http://schemas.microsoft.com/office/drawing/2014/main" id="{6775D77A-19A4-B32D-9AA7-6CE271BAA8A7}"/>
              </a:ext>
            </a:extLst>
          </p:cNvPr>
          <p:cNvSpPr txBox="1"/>
          <p:nvPr/>
        </p:nvSpPr>
        <p:spPr>
          <a:xfrm>
            <a:off x="4339016" y="7043589"/>
            <a:ext cx="4371818" cy="646331"/>
          </a:xfrm>
          <a:prstGeom prst="rect">
            <a:avLst/>
          </a:prstGeom>
          <a:noFill/>
        </p:spPr>
        <p:txBody>
          <a:bodyPr wrap="square" rtlCol="0">
            <a:spAutoFit/>
          </a:bodyPr>
          <a:lstStyle/>
          <a:p>
            <a:pPr algn="r"/>
            <a:r>
              <a:rPr lang="en-US" sz="3600" b="1" dirty="0">
                <a:latin typeface="+mj-lt"/>
              </a:rPr>
              <a:t>Key Client Relations</a:t>
            </a:r>
          </a:p>
        </p:txBody>
      </p:sp>
      <p:sp>
        <p:nvSpPr>
          <p:cNvPr id="39" name="TextBox 38">
            <a:extLst>
              <a:ext uri="{FF2B5EF4-FFF2-40B4-BE49-F238E27FC236}">
                <a16:creationId xmlns:a16="http://schemas.microsoft.com/office/drawing/2014/main" id="{71CD702B-C2E0-C104-1DCA-FC09C649FBB3}"/>
              </a:ext>
            </a:extLst>
          </p:cNvPr>
          <p:cNvSpPr txBox="1"/>
          <p:nvPr/>
        </p:nvSpPr>
        <p:spPr>
          <a:xfrm flipH="1">
            <a:off x="4786781" y="7734300"/>
            <a:ext cx="3924052" cy="1015663"/>
          </a:xfrm>
          <a:prstGeom prst="rect">
            <a:avLst/>
          </a:prstGeom>
          <a:noFill/>
        </p:spPr>
        <p:txBody>
          <a:bodyPr wrap="square" rtlCol="0">
            <a:spAutoFit/>
          </a:bodyPr>
          <a:lstStyle/>
          <a:p>
            <a:pPr algn="r"/>
            <a:r>
              <a:rPr lang="en-US" sz="2000" dirty="0">
                <a:solidFill>
                  <a:schemeClr val="tx2"/>
                </a:solidFill>
              </a:rPr>
              <a:t>Establish a 'special care' team for key corporate clients (e.g., </a:t>
            </a:r>
            <a:r>
              <a:rPr lang="en-US" sz="2000" dirty="0" err="1">
                <a:solidFill>
                  <a:schemeClr val="tx2"/>
                </a:solidFill>
              </a:rPr>
              <a:t>ToysRUs</a:t>
            </a:r>
            <a:r>
              <a:rPr lang="en-US" sz="2000" dirty="0">
                <a:solidFill>
                  <a:schemeClr val="tx2"/>
                </a:solidFill>
              </a:rPr>
              <a:t>, Hussain Toys, Jarir)</a:t>
            </a:r>
          </a:p>
        </p:txBody>
      </p:sp>
      <p:sp>
        <p:nvSpPr>
          <p:cNvPr id="41" name="TextBox 40">
            <a:extLst>
              <a:ext uri="{FF2B5EF4-FFF2-40B4-BE49-F238E27FC236}">
                <a16:creationId xmlns:a16="http://schemas.microsoft.com/office/drawing/2014/main" id="{A9982FFA-BD8A-D9FB-5E77-85FE75BAF459}"/>
              </a:ext>
            </a:extLst>
          </p:cNvPr>
          <p:cNvSpPr txBox="1"/>
          <p:nvPr/>
        </p:nvSpPr>
        <p:spPr>
          <a:xfrm>
            <a:off x="6812773" y="2301268"/>
            <a:ext cx="4530917" cy="646331"/>
          </a:xfrm>
          <a:prstGeom prst="rect">
            <a:avLst/>
          </a:prstGeom>
          <a:noFill/>
        </p:spPr>
        <p:txBody>
          <a:bodyPr wrap="square" rtlCol="0">
            <a:spAutoFit/>
          </a:bodyPr>
          <a:lstStyle/>
          <a:p>
            <a:pPr algn="r"/>
            <a:r>
              <a:rPr lang="en-US" sz="3600" b="1" dirty="0">
                <a:latin typeface="+mj-lt"/>
              </a:rPr>
              <a:t>Schools Alliances</a:t>
            </a:r>
          </a:p>
        </p:txBody>
      </p:sp>
      <p:sp>
        <p:nvSpPr>
          <p:cNvPr id="42" name="TextBox 41">
            <a:extLst>
              <a:ext uri="{FF2B5EF4-FFF2-40B4-BE49-F238E27FC236}">
                <a16:creationId xmlns:a16="http://schemas.microsoft.com/office/drawing/2014/main" id="{FE9ABDA5-8B0B-0140-8F6B-3E0FC579BCC6}"/>
              </a:ext>
            </a:extLst>
          </p:cNvPr>
          <p:cNvSpPr txBox="1"/>
          <p:nvPr/>
        </p:nvSpPr>
        <p:spPr>
          <a:xfrm flipH="1">
            <a:off x="6812773" y="2991979"/>
            <a:ext cx="4530916" cy="1015663"/>
          </a:xfrm>
          <a:prstGeom prst="rect">
            <a:avLst/>
          </a:prstGeom>
          <a:noFill/>
        </p:spPr>
        <p:txBody>
          <a:bodyPr wrap="square" rtlCol="0">
            <a:spAutoFit/>
          </a:bodyPr>
          <a:lstStyle/>
          <a:p>
            <a:pPr algn="r"/>
            <a:r>
              <a:rPr lang="en-US" sz="2000" dirty="0">
                <a:solidFill>
                  <a:schemeClr val="tx2"/>
                </a:solidFill>
              </a:rPr>
              <a:t>Form strong alliances with international schools for paid membership and toys data</a:t>
            </a:r>
          </a:p>
        </p:txBody>
      </p:sp>
      <p:sp>
        <p:nvSpPr>
          <p:cNvPr id="44" name="TextBox 43">
            <a:extLst>
              <a:ext uri="{FF2B5EF4-FFF2-40B4-BE49-F238E27FC236}">
                <a16:creationId xmlns:a16="http://schemas.microsoft.com/office/drawing/2014/main" id="{6AF87810-E3DB-48BB-C7B4-6489E98AED66}"/>
              </a:ext>
            </a:extLst>
          </p:cNvPr>
          <p:cNvSpPr txBox="1"/>
          <p:nvPr/>
        </p:nvSpPr>
        <p:spPr>
          <a:xfrm>
            <a:off x="9157780" y="7043589"/>
            <a:ext cx="4371818" cy="646331"/>
          </a:xfrm>
          <a:prstGeom prst="rect">
            <a:avLst/>
          </a:prstGeom>
          <a:noFill/>
        </p:spPr>
        <p:txBody>
          <a:bodyPr wrap="square" rtlCol="0">
            <a:spAutoFit/>
          </a:bodyPr>
          <a:lstStyle/>
          <a:p>
            <a:pPr algn="r"/>
            <a:r>
              <a:rPr lang="en-US" sz="3600" b="1" dirty="0">
                <a:latin typeface="+mj-lt"/>
              </a:rPr>
              <a:t>Direct Sales Force</a:t>
            </a:r>
          </a:p>
        </p:txBody>
      </p:sp>
      <p:sp>
        <p:nvSpPr>
          <p:cNvPr id="45" name="TextBox 44">
            <a:extLst>
              <a:ext uri="{FF2B5EF4-FFF2-40B4-BE49-F238E27FC236}">
                <a16:creationId xmlns:a16="http://schemas.microsoft.com/office/drawing/2014/main" id="{98059135-65A0-B446-2006-2C39D63A2C1D}"/>
              </a:ext>
            </a:extLst>
          </p:cNvPr>
          <p:cNvSpPr txBox="1"/>
          <p:nvPr/>
        </p:nvSpPr>
        <p:spPr>
          <a:xfrm flipH="1">
            <a:off x="9372600" y="7734300"/>
            <a:ext cx="4156997" cy="1015663"/>
          </a:xfrm>
          <a:prstGeom prst="rect">
            <a:avLst/>
          </a:prstGeom>
          <a:noFill/>
        </p:spPr>
        <p:txBody>
          <a:bodyPr wrap="square" rtlCol="0">
            <a:spAutoFit/>
          </a:bodyPr>
          <a:lstStyle/>
          <a:p>
            <a:pPr algn="r"/>
            <a:r>
              <a:rPr lang="en-US" sz="2000" dirty="0">
                <a:solidFill>
                  <a:schemeClr val="tx2"/>
                </a:solidFill>
              </a:rPr>
              <a:t>Develop an in-house sales force to secure volume contract deals for large projects via the schools</a:t>
            </a:r>
          </a:p>
        </p:txBody>
      </p:sp>
      <p:sp>
        <p:nvSpPr>
          <p:cNvPr id="52" name="TextBox 51">
            <a:extLst>
              <a:ext uri="{FF2B5EF4-FFF2-40B4-BE49-F238E27FC236}">
                <a16:creationId xmlns:a16="http://schemas.microsoft.com/office/drawing/2014/main" id="{387B8335-9808-7227-4722-445E2E84B468}"/>
              </a:ext>
            </a:extLst>
          </p:cNvPr>
          <p:cNvSpPr txBox="1"/>
          <p:nvPr/>
        </p:nvSpPr>
        <p:spPr>
          <a:xfrm>
            <a:off x="12059190" y="2306520"/>
            <a:ext cx="4190007" cy="646331"/>
          </a:xfrm>
          <a:prstGeom prst="rect">
            <a:avLst/>
          </a:prstGeom>
          <a:noFill/>
        </p:spPr>
        <p:txBody>
          <a:bodyPr wrap="square" rtlCol="0">
            <a:spAutoFit/>
          </a:bodyPr>
          <a:lstStyle/>
          <a:p>
            <a:pPr algn="r"/>
            <a:r>
              <a:rPr lang="en-US" sz="3600" b="1" dirty="0">
                <a:latin typeface="+mj-lt"/>
              </a:rPr>
              <a:t>Market Awareness</a:t>
            </a:r>
          </a:p>
        </p:txBody>
      </p:sp>
      <p:sp>
        <p:nvSpPr>
          <p:cNvPr id="53" name="TextBox 52">
            <a:extLst>
              <a:ext uri="{FF2B5EF4-FFF2-40B4-BE49-F238E27FC236}">
                <a16:creationId xmlns:a16="http://schemas.microsoft.com/office/drawing/2014/main" id="{F41D4FD9-F437-5A11-90BC-70263A95F855}"/>
              </a:ext>
            </a:extLst>
          </p:cNvPr>
          <p:cNvSpPr txBox="1"/>
          <p:nvPr/>
        </p:nvSpPr>
        <p:spPr>
          <a:xfrm flipH="1">
            <a:off x="11805489" y="2997231"/>
            <a:ext cx="4443707" cy="1015663"/>
          </a:xfrm>
          <a:prstGeom prst="rect">
            <a:avLst/>
          </a:prstGeom>
          <a:noFill/>
        </p:spPr>
        <p:txBody>
          <a:bodyPr wrap="square" rtlCol="0">
            <a:spAutoFit/>
          </a:bodyPr>
          <a:lstStyle/>
          <a:p>
            <a:pPr algn="r"/>
            <a:r>
              <a:rPr lang="en-US" sz="2000" dirty="0">
                <a:solidFill>
                  <a:schemeClr val="tx2"/>
                </a:solidFill>
              </a:rPr>
              <a:t>Aggressively build platform awareness in the C2C toys market via a dedicated sales team.</a:t>
            </a:r>
          </a:p>
        </p:txBody>
      </p:sp>
      <p:grpSp>
        <p:nvGrpSpPr>
          <p:cNvPr id="15" name="Group 14">
            <a:extLst>
              <a:ext uri="{FF2B5EF4-FFF2-40B4-BE49-F238E27FC236}">
                <a16:creationId xmlns:a16="http://schemas.microsoft.com/office/drawing/2014/main" id="{A3DD42D2-AD1B-FA10-1605-0E34D29472BE}"/>
              </a:ext>
            </a:extLst>
          </p:cNvPr>
          <p:cNvGrpSpPr/>
          <p:nvPr/>
        </p:nvGrpSpPr>
        <p:grpSpPr>
          <a:xfrm>
            <a:off x="3567584" y="4906095"/>
            <a:ext cx="11892617" cy="1323439"/>
            <a:chOff x="4641542" y="5140045"/>
            <a:chExt cx="8585128" cy="920207"/>
          </a:xfrm>
        </p:grpSpPr>
        <p:pic>
          <p:nvPicPr>
            <p:cNvPr id="21" name="Graphic 20" descr="Double Tap Gesture with solid fill">
              <a:extLst>
                <a:ext uri="{FF2B5EF4-FFF2-40B4-BE49-F238E27FC236}">
                  <a16:creationId xmlns:a16="http://schemas.microsoft.com/office/drawing/2014/main" id="{9D53C231-0747-0BB1-F10F-54100908FA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9179640" y="5159920"/>
              <a:ext cx="900332" cy="900332"/>
            </a:xfrm>
            <a:prstGeom prst="rect">
              <a:avLst/>
            </a:prstGeom>
          </p:spPr>
        </p:pic>
        <p:pic>
          <p:nvPicPr>
            <p:cNvPr id="23" name="Graphic 22" descr="Boxing Glove with solid fill">
              <a:extLst>
                <a:ext uri="{FF2B5EF4-FFF2-40B4-BE49-F238E27FC236}">
                  <a16:creationId xmlns:a16="http://schemas.microsoft.com/office/drawing/2014/main" id="{0EFBF01A-B7AF-BC94-6266-A1CF9AC300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1179581" y="5159920"/>
              <a:ext cx="900332" cy="900332"/>
            </a:xfrm>
            <a:prstGeom prst="rect">
              <a:avLst/>
            </a:prstGeom>
          </p:spPr>
        </p:pic>
        <p:pic>
          <p:nvPicPr>
            <p:cNvPr id="46" name="Graphic 45" descr="Fire">
              <a:extLst>
                <a:ext uri="{FF2B5EF4-FFF2-40B4-BE49-F238E27FC236}">
                  <a16:creationId xmlns:a16="http://schemas.microsoft.com/office/drawing/2014/main" id="{7241DC86-8993-3909-E317-150E0DE31BFA}"/>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7179699" y="5159920"/>
              <a:ext cx="900332" cy="900332"/>
            </a:xfrm>
            <a:prstGeom prst="rect">
              <a:avLst/>
            </a:prstGeom>
          </p:spPr>
        </p:pic>
        <p:sp>
          <p:nvSpPr>
            <p:cNvPr id="3" name="Freeform 11">
              <a:extLst>
                <a:ext uri="{FF2B5EF4-FFF2-40B4-BE49-F238E27FC236}">
                  <a16:creationId xmlns:a16="http://schemas.microsoft.com/office/drawing/2014/main" id="{7FCE33B4-7F21-3223-E0F2-A5F9A879BD83}"/>
                </a:ext>
              </a:extLst>
            </p:cNvPr>
            <p:cNvSpPr>
              <a:spLocks/>
            </p:cNvSpPr>
            <p:nvPr/>
          </p:nvSpPr>
          <p:spPr bwMode="auto">
            <a:xfrm>
              <a:off x="4641542" y="5140045"/>
              <a:ext cx="1657188" cy="847050"/>
            </a:xfrm>
            <a:custGeom>
              <a:avLst/>
              <a:gdLst>
                <a:gd name="T0" fmla="*/ 308 w 416"/>
                <a:gd name="T1" fmla="*/ 0 h 216"/>
                <a:gd name="T2" fmla="*/ 0 w 416"/>
                <a:gd name="T3" fmla="*/ 0 h 216"/>
                <a:gd name="T4" fmla="*/ 0 w 416"/>
                <a:gd name="T5" fmla="*/ 216 h 216"/>
                <a:gd name="T6" fmla="*/ 308 w 416"/>
                <a:gd name="T7" fmla="*/ 216 h 216"/>
                <a:gd name="T8" fmla="*/ 416 w 416"/>
                <a:gd name="T9" fmla="*/ 108 h 216"/>
                <a:gd name="T10" fmla="*/ 308 w 416"/>
                <a:gd name="T11" fmla="*/ 0 h 216"/>
              </a:gdLst>
              <a:ahLst/>
              <a:cxnLst>
                <a:cxn ang="0">
                  <a:pos x="T0" y="T1"/>
                </a:cxn>
                <a:cxn ang="0">
                  <a:pos x="T2" y="T3"/>
                </a:cxn>
                <a:cxn ang="0">
                  <a:pos x="T4" y="T5"/>
                </a:cxn>
                <a:cxn ang="0">
                  <a:pos x="T6" y="T7"/>
                </a:cxn>
                <a:cxn ang="0">
                  <a:pos x="T8" y="T9"/>
                </a:cxn>
                <a:cxn ang="0">
                  <a:pos x="T10" y="T11"/>
                </a:cxn>
              </a:cxnLst>
              <a:rect l="0" t="0" r="r" b="b"/>
              <a:pathLst>
                <a:path w="416" h="216">
                  <a:moveTo>
                    <a:pt x="308" y="0"/>
                  </a:moveTo>
                  <a:cubicBezTo>
                    <a:pt x="0" y="0"/>
                    <a:pt x="0" y="0"/>
                    <a:pt x="0" y="0"/>
                  </a:cubicBezTo>
                  <a:cubicBezTo>
                    <a:pt x="0" y="216"/>
                    <a:pt x="0" y="216"/>
                    <a:pt x="0" y="216"/>
                  </a:cubicBezTo>
                  <a:cubicBezTo>
                    <a:pt x="308" y="216"/>
                    <a:pt x="308" y="216"/>
                    <a:pt x="308" y="216"/>
                  </a:cubicBezTo>
                  <a:cubicBezTo>
                    <a:pt x="367" y="216"/>
                    <a:pt x="416" y="168"/>
                    <a:pt x="416" y="108"/>
                  </a:cubicBezTo>
                  <a:cubicBezTo>
                    <a:pt x="416" y="49"/>
                    <a:pt x="367" y="0"/>
                    <a:pt x="308" y="0"/>
                  </a:cubicBezTo>
                  <a:close/>
                </a:path>
              </a:pathLst>
            </a:custGeom>
            <a:solidFill>
              <a:schemeClr val="bg2">
                <a:lumMod val="90000"/>
              </a:schemeClr>
            </a:solidFill>
            <a:ln w="38100">
              <a:solidFill>
                <a:schemeClr val="bg2">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extBox 3">
              <a:extLst>
                <a:ext uri="{FF2B5EF4-FFF2-40B4-BE49-F238E27FC236}">
                  <a16:creationId xmlns:a16="http://schemas.microsoft.com/office/drawing/2014/main" id="{00B4ED28-CD21-E288-0127-FBE73B5650B5}"/>
                </a:ext>
              </a:extLst>
            </p:cNvPr>
            <p:cNvSpPr txBox="1"/>
            <p:nvPr/>
          </p:nvSpPr>
          <p:spPr>
            <a:xfrm>
              <a:off x="4888056" y="5271183"/>
              <a:ext cx="1164160" cy="646331"/>
            </a:xfrm>
            <a:prstGeom prst="rect">
              <a:avLst/>
            </a:prstGeom>
            <a:noFill/>
            <a:effectLst/>
          </p:spPr>
          <p:txBody>
            <a:bodyPr wrap="square" rtlCol="0">
              <a:spAutoFit/>
            </a:bodyPr>
            <a:lstStyle/>
            <a:p>
              <a:pPr algn="ctr"/>
              <a:r>
                <a:rPr lang="en-US" sz="3600" b="1" dirty="0">
                  <a:solidFill>
                    <a:schemeClr val="bg1"/>
                  </a:solidFill>
                  <a:latin typeface="+mj-lt"/>
                </a:rPr>
                <a:t>01</a:t>
              </a:r>
            </a:p>
          </p:txBody>
        </p:sp>
        <p:sp>
          <p:nvSpPr>
            <p:cNvPr id="5" name="Freeform 12">
              <a:extLst>
                <a:ext uri="{FF2B5EF4-FFF2-40B4-BE49-F238E27FC236}">
                  <a16:creationId xmlns:a16="http://schemas.microsoft.com/office/drawing/2014/main" id="{D753AEA3-4DA3-0F08-DB78-24B17259FC2F}"/>
                </a:ext>
              </a:extLst>
            </p:cNvPr>
            <p:cNvSpPr>
              <a:spLocks/>
            </p:cNvSpPr>
            <p:nvPr/>
          </p:nvSpPr>
          <p:spPr bwMode="auto">
            <a:xfrm>
              <a:off x="6222962" y="5140045"/>
              <a:ext cx="1810668" cy="847050"/>
            </a:xfrm>
            <a:custGeom>
              <a:avLst/>
              <a:gdLst>
                <a:gd name="T0" fmla="*/ 347 w 455"/>
                <a:gd name="T1" fmla="*/ 0 h 216"/>
                <a:gd name="T2" fmla="*/ 0 w 455"/>
                <a:gd name="T3" fmla="*/ 0 h 216"/>
                <a:gd name="T4" fmla="*/ 72 w 455"/>
                <a:gd name="T5" fmla="*/ 108 h 216"/>
                <a:gd name="T6" fmla="*/ 0 w 455"/>
                <a:gd name="T7" fmla="*/ 216 h 216"/>
                <a:gd name="T8" fmla="*/ 347 w 455"/>
                <a:gd name="T9" fmla="*/ 216 h 216"/>
                <a:gd name="T10" fmla="*/ 455 w 455"/>
                <a:gd name="T11" fmla="*/ 108 h 216"/>
                <a:gd name="T12" fmla="*/ 347 w 455"/>
                <a:gd name="T13" fmla="*/ 0 h 216"/>
              </a:gdLst>
              <a:ahLst/>
              <a:cxnLst>
                <a:cxn ang="0">
                  <a:pos x="T0" y="T1"/>
                </a:cxn>
                <a:cxn ang="0">
                  <a:pos x="T2" y="T3"/>
                </a:cxn>
                <a:cxn ang="0">
                  <a:pos x="T4" y="T5"/>
                </a:cxn>
                <a:cxn ang="0">
                  <a:pos x="T6" y="T7"/>
                </a:cxn>
                <a:cxn ang="0">
                  <a:pos x="T8" y="T9"/>
                </a:cxn>
                <a:cxn ang="0">
                  <a:pos x="T10" y="T11"/>
                </a:cxn>
                <a:cxn ang="0">
                  <a:pos x="T12" y="T13"/>
                </a:cxn>
              </a:cxnLst>
              <a:rect l="0" t="0" r="r" b="b"/>
              <a:pathLst>
                <a:path w="455" h="216">
                  <a:moveTo>
                    <a:pt x="347" y="0"/>
                  </a:moveTo>
                  <a:cubicBezTo>
                    <a:pt x="0" y="0"/>
                    <a:pt x="0" y="0"/>
                    <a:pt x="0" y="0"/>
                  </a:cubicBezTo>
                  <a:cubicBezTo>
                    <a:pt x="42" y="18"/>
                    <a:pt x="72" y="60"/>
                    <a:pt x="72" y="108"/>
                  </a:cubicBezTo>
                  <a:cubicBezTo>
                    <a:pt x="72" y="157"/>
                    <a:pt x="42" y="199"/>
                    <a:pt x="0" y="216"/>
                  </a:cubicBezTo>
                  <a:cubicBezTo>
                    <a:pt x="347" y="216"/>
                    <a:pt x="347" y="216"/>
                    <a:pt x="347" y="216"/>
                  </a:cubicBezTo>
                  <a:cubicBezTo>
                    <a:pt x="406" y="216"/>
                    <a:pt x="455" y="168"/>
                    <a:pt x="455" y="108"/>
                  </a:cubicBezTo>
                  <a:cubicBezTo>
                    <a:pt x="455" y="49"/>
                    <a:pt x="406" y="0"/>
                    <a:pt x="347" y="0"/>
                  </a:cubicBezTo>
                  <a:close/>
                </a:path>
              </a:pathLst>
            </a:custGeom>
            <a:solidFill>
              <a:schemeClr val="accent3"/>
            </a:solidFill>
            <a:ln w="38100">
              <a:solidFill>
                <a:schemeClr val="bg2">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TextBox 5">
              <a:extLst>
                <a:ext uri="{FF2B5EF4-FFF2-40B4-BE49-F238E27FC236}">
                  <a16:creationId xmlns:a16="http://schemas.microsoft.com/office/drawing/2014/main" id="{8A1E9A00-4C5E-8541-CFDF-283E904495FC}"/>
                </a:ext>
              </a:extLst>
            </p:cNvPr>
            <p:cNvSpPr txBox="1"/>
            <p:nvPr/>
          </p:nvSpPr>
          <p:spPr>
            <a:xfrm>
              <a:off x="6546216" y="5271183"/>
              <a:ext cx="1164160" cy="646331"/>
            </a:xfrm>
            <a:prstGeom prst="rect">
              <a:avLst/>
            </a:prstGeom>
            <a:noFill/>
            <a:effectLst/>
          </p:spPr>
          <p:txBody>
            <a:bodyPr wrap="square" rtlCol="0">
              <a:spAutoFit/>
            </a:bodyPr>
            <a:lstStyle/>
            <a:p>
              <a:pPr algn="ctr"/>
              <a:r>
                <a:rPr lang="en-US" sz="3600" b="1" dirty="0">
                  <a:solidFill>
                    <a:schemeClr val="bg1"/>
                  </a:solidFill>
                  <a:latin typeface="+mj-lt"/>
                </a:rPr>
                <a:t>02</a:t>
              </a:r>
            </a:p>
          </p:txBody>
        </p:sp>
        <p:sp>
          <p:nvSpPr>
            <p:cNvPr id="7" name="Freeform 13">
              <a:extLst>
                <a:ext uri="{FF2B5EF4-FFF2-40B4-BE49-F238E27FC236}">
                  <a16:creationId xmlns:a16="http://schemas.microsoft.com/office/drawing/2014/main" id="{56B18C89-19F4-AD47-825F-EA6A008C6D51}"/>
                </a:ext>
              </a:extLst>
            </p:cNvPr>
            <p:cNvSpPr>
              <a:spLocks/>
            </p:cNvSpPr>
            <p:nvPr/>
          </p:nvSpPr>
          <p:spPr bwMode="auto">
            <a:xfrm>
              <a:off x="7953975" y="5140045"/>
              <a:ext cx="1808725" cy="847050"/>
            </a:xfrm>
            <a:custGeom>
              <a:avLst/>
              <a:gdLst>
                <a:gd name="T0" fmla="*/ 346 w 454"/>
                <a:gd name="T1" fmla="*/ 0 h 216"/>
                <a:gd name="T2" fmla="*/ 0 w 454"/>
                <a:gd name="T3" fmla="*/ 0 h 216"/>
                <a:gd name="T4" fmla="*/ 72 w 454"/>
                <a:gd name="T5" fmla="*/ 108 h 216"/>
                <a:gd name="T6" fmla="*/ 0 w 454"/>
                <a:gd name="T7" fmla="*/ 216 h 216"/>
                <a:gd name="T8" fmla="*/ 346 w 454"/>
                <a:gd name="T9" fmla="*/ 216 h 216"/>
                <a:gd name="T10" fmla="*/ 454 w 454"/>
                <a:gd name="T11" fmla="*/ 108 h 216"/>
                <a:gd name="T12" fmla="*/ 346 w 454"/>
                <a:gd name="T13" fmla="*/ 0 h 216"/>
              </a:gdLst>
              <a:ahLst/>
              <a:cxnLst>
                <a:cxn ang="0">
                  <a:pos x="T0" y="T1"/>
                </a:cxn>
                <a:cxn ang="0">
                  <a:pos x="T2" y="T3"/>
                </a:cxn>
                <a:cxn ang="0">
                  <a:pos x="T4" y="T5"/>
                </a:cxn>
                <a:cxn ang="0">
                  <a:pos x="T6" y="T7"/>
                </a:cxn>
                <a:cxn ang="0">
                  <a:pos x="T8" y="T9"/>
                </a:cxn>
                <a:cxn ang="0">
                  <a:pos x="T10" y="T11"/>
                </a:cxn>
                <a:cxn ang="0">
                  <a:pos x="T12" y="T13"/>
                </a:cxn>
              </a:cxnLst>
              <a:rect l="0" t="0" r="r" b="b"/>
              <a:pathLst>
                <a:path w="454" h="216">
                  <a:moveTo>
                    <a:pt x="346" y="0"/>
                  </a:moveTo>
                  <a:cubicBezTo>
                    <a:pt x="0" y="0"/>
                    <a:pt x="0" y="0"/>
                    <a:pt x="0" y="0"/>
                  </a:cubicBezTo>
                  <a:cubicBezTo>
                    <a:pt x="42" y="18"/>
                    <a:pt x="72" y="60"/>
                    <a:pt x="72" y="108"/>
                  </a:cubicBezTo>
                  <a:cubicBezTo>
                    <a:pt x="72" y="157"/>
                    <a:pt x="42" y="199"/>
                    <a:pt x="0" y="216"/>
                  </a:cubicBezTo>
                  <a:cubicBezTo>
                    <a:pt x="346" y="216"/>
                    <a:pt x="346" y="216"/>
                    <a:pt x="346" y="216"/>
                  </a:cubicBezTo>
                  <a:cubicBezTo>
                    <a:pt x="406" y="216"/>
                    <a:pt x="454" y="168"/>
                    <a:pt x="454" y="108"/>
                  </a:cubicBezTo>
                  <a:cubicBezTo>
                    <a:pt x="454" y="49"/>
                    <a:pt x="406" y="0"/>
                    <a:pt x="346" y="0"/>
                  </a:cubicBezTo>
                  <a:close/>
                </a:path>
              </a:pathLst>
            </a:custGeom>
            <a:solidFill>
              <a:schemeClr val="bg2">
                <a:lumMod val="75000"/>
              </a:schemeClr>
            </a:solidFill>
            <a:ln w="38100">
              <a:solidFill>
                <a:schemeClr val="bg2">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TextBox 7">
              <a:extLst>
                <a:ext uri="{FF2B5EF4-FFF2-40B4-BE49-F238E27FC236}">
                  <a16:creationId xmlns:a16="http://schemas.microsoft.com/office/drawing/2014/main" id="{FEF2C9F1-F6FC-51F4-45C7-401B589D6084}"/>
                </a:ext>
              </a:extLst>
            </p:cNvPr>
            <p:cNvSpPr txBox="1"/>
            <p:nvPr/>
          </p:nvSpPr>
          <p:spPr>
            <a:xfrm>
              <a:off x="8276257" y="5271183"/>
              <a:ext cx="1164160" cy="646331"/>
            </a:xfrm>
            <a:prstGeom prst="rect">
              <a:avLst/>
            </a:prstGeom>
            <a:noFill/>
            <a:effectLst/>
          </p:spPr>
          <p:txBody>
            <a:bodyPr wrap="square" rtlCol="0">
              <a:spAutoFit/>
            </a:bodyPr>
            <a:lstStyle/>
            <a:p>
              <a:pPr algn="ctr"/>
              <a:r>
                <a:rPr lang="en-US" sz="3600" b="1" dirty="0">
                  <a:solidFill>
                    <a:schemeClr val="bg1"/>
                  </a:solidFill>
                  <a:latin typeface="+mj-lt"/>
                </a:rPr>
                <a:t>03</a:t>
              </a:r>
            </a:p>
          </p:txBody>
        </p:sp>
        <p:sp>
          <p:nvSpPr>
            <p:cNvPr id="9" name="Freeform 14">
              <a:extLst>
                <a:ext uri="{FF2B5EF4-FFF2-40B4-BE49-F238E27FC236}">
                  <a16:creationId xmlns:a16="http://schemas.microsoft.com/office/drawing/2014/main" id="{A88CA774-E90E-347A-C514-DBF20E6E8B9C}"/>
                </a:ext>
              </a:extLst>
            </p:cNvPr>
            <p:cNvSpPr>
              <a:spLocks/>
            </p:cNvSpPr>
            <p:nvPr/>
          </p:nvSpPr>
          <p:spPr bwMode="auto">
            <a:xfrm>
              <a:off x="9683046" y="5140045"/>
              <a:ext cx="1810668" cy="847050"/>
            </a:xfrm>
            <a:custGeom>
              <a:avLst/>
              <a:gdLst>
                <a:gd name="T0" fmla="*/ 347 w 455"/>
                <a:gd name="T1" fmla="*/ 0 h 216"/>
                <a:gd name="T2" fmla="*/ 0 w 455"/>
                <a:gd name="T3" fmla="*/ 0 h 216"/>
                <a:gd name="T4" fmla="*/ 72 w 455"/>
                <a:gd name="T5" fmla="*/ 108 h 216"/>
                <a:gd name="T6" fmla="*/ 0 w 455"/>
                <a:gd name="T7" fmla="*/ 216 h 216"/>
                <a:gd name="T8" fmla="*/ 347 w 455"/>
                <a:gd name="T9" fmla="*/ 216 h 216"/>
                <a:gd name="T10" fmla="*/ 455 w 455"/>
                <a:gd name="T11" fmla="*/ 108 h 216"/>
                <a:gd name="T12" fmla="*/ 347 w 455"/>
                <a:gd name="T13" fmla="*/ 0 h 216"/>
              </a:gdLst>
              <a:ahLst/>
              <a:cxnLst>
                <a:cxn ang="0">
                  <a:pos x="T0" y="T1"/>
                </a:cxn>
                <a:cxn ang="0">
                  <a:pos x="T2" y="T3"/>
                </a:cxn>
                <a:cxn ang="0">
                  <a:pos x="T4" y="T5"/>
                </a:cxn>
                <a:cxn ang="0">
                  <a:pos x="T6" y="T7"/>
                </a:cxn>
                <a:cxn ang="0">
                  <a:pos x="T8" y="T9"/>
                </a:cxn>
                <a:cxn ang="0">
                  <a:pos x="T10" y="T11"/>
                </a:cxn>
                <a:cxn ang="0">
                  <a:pos x="T12" y="T13"/>
                </a:cxn>
              </a:cxnLst>
              <a:rect l="0" t="0" r="r" b="b"/>
              <a:pathLst>
                <a:path w="455" h="216">
                  <a:moveTo>
                    <a:pt x="347" y="0"/>
                  </a:moveTo>
                  <a:cubicBezTo>
                    <a:pt x="0" y="0"/>
                    <a:pt x="0" y="0"/>
                    <a:pt x="0" y="0"/>
                  </a:cubicBezTo>
                  <a:cubicBezTo>
                    <a:pt x="43" y="18"/>
                    <a:pt x="72" y="60"/>
                    <a:pt x="72" y="108"/>
                  </a:cubicBezTo>
                  <a:cubicBezTo>
                    <a:pt x="72" y="157"/>
                    <a:pt x="43" y="199"/>
                    <a:pt x="0" y="216"/>
                  </a:cubicBezTo>
                  <a:cubicBezTo>
                    <a:pt x="347" y="216"/>
                    <a:pt x="347" y="216"/>
                    <a:pt x="347" y="216"/>
                  </a:cubicBezTo>
                  <a:cubicBezTo>
                    <a:pt x="407" y="216"/>
                    <a:pt x="455" y="168"/>
                    <a:pt x="455" y="108"/>
                  </a:cubicBezTo>
                  <a:cubicBezTo>
                    <a:pt x="455" y="49"/>
                    <a:pt x="407" y="0"/>
                    <a:pt x="347" y="0"/>
                  </a:cubicBezTo>
                  <a:close/>
                </a:path>
              </a:pathLst>
            </a:custGeom>
            <a:solidFill>
              <a:schemeClr val="accent3"/>
            </a:solidFill>
            <a:ln w="38100">
              <a:solidFill>
                <a:schemeClr val="bg2">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TextBox 9">
              <a:extLst>
                <a:ext uri="{FF2B5EF4-FFF2-40B4-BE49-F238E27FC236}">
                  <a16:creationId xmlns:a16="http://schemas.microsoft.com/office/drawing/2014/main" id="{762678DB-8E83-3664-BE6C-2C81D6E740AC}"/>
                </a:ext>
              </a:extLst>
            </p:cNvPr>
            <p:cNvSpPr txBox="1"/>
            <p:nvPr/>
          </p:nvSpPr>
          <p:spPr>
            <a:xfrm>
              <a:off x="10006300" y="5271183"/>
              <a:ext cx="1164160" cy="646331"/>
            </a:xfrm>
            <a:prstGeom prst="rect">
              <a:avLst/>
            </a:prstGeom>
            <a:noFill/>
            <a:effectLst/>
          </p:spPr>
          <p:txBody>
            <a:bodyPr wrap="square" rtlCol="0">
              <a:spAutoFit/>
            </a:bodyPr>
            <a:lstStyle/>
            <a:p>
              <a:pPr algn="ctr"/>
              <a:r>
                <a:rPr lang="en-US" sz="3600" b="1" dirty="0">
                  <a:solidFill>
                    <a:schemeClr val="bg1"/>
                  </a:solidFill>
                  <a:latin typeface="+mj-lt"/>
                </a:rPr>
                <a:t>04</a:t>
              </a:r>
            </a:p>
          </p:txBody>
        </p:sp>
        <p:sp>
          <p:nvSpPr>
            <p:cNvPr id="11" name="Freeform 15">
              <a:extLst>
                <a:ext uri="{FF2B5EF4-FFF2-40B4-BE49-F238E27FC236}">
                  <a16:creationId xmlns:a16="http://schemas.microsoft.com/office/drawing/2014/main" id="{AFE4433E-7BF3-DFA8-5369-FE06AD56EEBB}"/>
                </a:ext>
              </a:extLst>
            </p:cNvPr>
            <p:cNvSpPr>
              <a:spLocks/>
            </p:cNvSpPr>
            <p:nvPr/>
          </p:nvSpPr>
          <p:spPr bwMode="auto">
            <a:xfrm>
              <a:off x="11414060" y="5140045"/>
              <a:ext cx="1812610" cy="847050"/>
            </a:xfrm>
            <a:custGeom>
              <a:avLst/>
              <a:gdLst>
                <a:gd name="T0" fmla="*/ 347 w 455"/>
                <a:gd name="T1" fmla="*/ 0 h 216"/>
                <a:gd name="T2" fmla="*/ 0 w 455"/>
                <a:gd name="T3" fmla="*/ 0 h 216"/>
                <a:gd name="T4" fmla="*/ 72 w 455"/>
                <a:gd name="T5" fmla="*/ 108 h 216"/>
                <a:gd name="T6" fmla="*/ 0 w 455"/>
                <a:gd name="T7" fmla="*/ 216 h 216"/>
                <a:gd name="T8" fmla="*/ 347 w 455"/>
                <a:gd name="T9" fmla="*/ 216 h 216"/>
                <a:gd name="T10" fmla="*/ 455 w 455"/>
                <a:gd name="T11" fmla="*/ 108 h 216"/>
                <a:gd name="T12" fmla="*/ 347 w 455"/>
                <a:gd name="T13" fmla="*/ 0 h 216"/>
              </a:gdLst>
              <a:ahLst/>
              <a:cxnLst>
                <a:cxn ang="0">
                  <a:pos x="T0" y="T1"/>
                </a:cxn>
                <a:cxn ang="0">
                  <a:pos x="T2" y="T3"/>
                </a:cxn>
                <a:cxn ang="0">
                  <a:pos x="T4" y="T5"/>
                </a:cxn>
                <a:cxn ang="0">
                  <a:pos x="T6" y="T7"/>
                </a:cxn>
                <a:cxn ang="0">
                  <a:pos x="T8" y="T9"/>
                </a:cxn>
                <a:cxn ang="0">
                  <a:pos x="T10" y="T11"/>
                </a:cxn>
                <a:cxn ang="0">
                  <a:pos x="T12" y="T13"/>
                </a:cxn>
              </a:cxnLst>
              <a:rect l="0" t="0" r="r" b="b"/>
              <a:pathLst>
                <a:path w="455" h="216">
                  <a:moveTo>
                    <a:pt x="347" y="0"/>
                  </a:moveTo>
                  <a:cubicBezTo>
                    <a:pt x="0" y="0"/>
                    <a:pt x="0" y="0"/>
                    <a:pt x="0" y="0"/>
                  </a:cubicBezTo>
                  <a:cubicBezTo>
                    <a:pt x="42" y="18"/>
                    <a:pt x="72" y="60"/>
                    <a:pt x="72" y="108"/>
                  </a:cubicBezTo>
                  <a:cubicBezTo>
                    <a:pt x="72" y="157"/>
                    <a:pt x="42" y="199"/>
                    <a:pt x="0" y="216"/>
                  </a:cubicBezTo>
                  <a:cubicBezTo>
                    <a:pt x="347" y="216"/>
                    <a:pt x="347" y="216"/>
                    <a:pt x="347" y="216"/>
                  </a:cubicBezTo>
                  <a:cubicBezTo>
                    <a:pt x="406" y="216"/>
                    <a:pt x="455" y="168"/>
                    <a:pt x="455" y="108"/>
                  </a:cubicBezTo>
                  <a:cubicBezTo>
                    <a:pt x="455" y="49"/>
                    <a:pt x="406" y="0"/>
                    <a:pt x="347" y="0"/>
                  </a:cubicBezTo>
                  <a:close/>
                </a:path>
              </a:pathLst>
            </a:custGeom>
            <a:solidFill>
              <a:schemeClr val="bg2">
                <a:lumMod val="50000"/>
              </a:schemeClr>
            </a:solidFill>
            <a:ln w="38100">
              <a:solidFill>
                <a:schemeClr val="bg2">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TextBox 11">
              <a:extLst>
                <a:ext uri="{FF2B5EF4-FFF2-40B4-BE49-F238E27FC236}">
                  <a16:creationId xmlns:a16="http://schemas.microsoft.com/office/drawing/2014/main" id="{E655DB5D-00E6-6F9E-4854-DD42D392B912}"/>
                </a:ext>
              </a:extLst>
            </p:cNvPr>
            <p:cNvSpPr txBox="1"/>
            <p:nvPr/>
          </p:nvSpPr>
          <p:spPr>
            <a:xfrm>
              <a:off x="11738285" y="5271183"/>
              <a:ext cx="1164160" cy="646331"/>
            </a:xfrm>
            <a:prstGeom prst="rect">
              <a:avLst/>
            </a:prstGeom>
            <a:noFill/>
            <a:effectLst/>
          </p:spPr>
          <p:txBody>
            <a:bodyPr wrap="square" rtlCol="0">
              <a:spAutoFit/>
            </a:bodyPr>
            <a:lstStyle/>
            <a:p>
              <a:pPr algn="ctr"/>
              <a:r>
                <a:rPr lang="en-US" sz="3600" b="1" dirty="0">
                  <a:solidFill>
                    <a:schemeClr val="bg1"/>
                  </a:solidFill>
                  <a:latin typeface="+mj-lt"/>
                </a:rPr>
                <a:t>05</a:t>
              </a:r>
            </a:p>
          </p:txBody>
        </p:sp>
      </p:grpSp>
    </p:spTree>
    <p:extLst>
      <p:ext uri="{BB962C8B-B14F-4D97-AF65-F5344CB8AC3E}">
        <p14:creationId xmlns:p14="http://schemas.microsoft.com/office/powerpoint/2010/main" val="1816228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E729C5-AAF5-8C7B-9A68-41D1BAF5D0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7183C5-D80D-C551-DC9C-2CF9C4776932}"/>
              </a:ext>
            </a:extLst>
          </p:cNvPr>
          <p:cNvSpPr>
            <a:spLocks noGrp="1"/>
          </p:cNvSpPr>
          <p:nvPr>
            <p:ph type="title"/>
          </p:nvPr>
        </p:nvSpPr>
        <p:spPr/>
        <p:txBody>
          <a:bodyPr/>
          <a:lstStyle/>
          <a:p>
            <a:r>
              <a:rPr lang="en-US" dirty="0"/>
              <a:t>Critical </a:t>
            </a:r>
            <a:r>
              <a:rPr lang="en-US" dirty="0">
                <a:solidFill>
                  <a:schemeClr val="accent3"/>
                </a:solidFill>
              </a:rPr>
              <a:t>Success Factors</a:t>
            </a:r>
            <a:endParaRPr lang="uk-UA" dirty="0">
              <a:solidFill>
                <a:schemeClr val="accent3"/>
              </a:solidFill>
            </a:endParaRPr>
          </a:p>
        </p:txBody>
      </p:sp>
      <p:grpSp>
        <p:nvGrpSpPr>
          <p:cNvPr id="3" name="Group 2">
            <a:extLst>
              <a:ext uri="{FF2B5EF4-FFF2-40B4-BE49-F238E27FC236}">
                <a16:creationId xmlns:a16="http://schemas.microsoft.com/office/drawing/2014/main" id="{EEF3551E-9B65-C24B-2CF1-E03171B83307}"/>
              </a:ext>
            </a:extLst>
          </p:cNvPr>
          <p:cNvGrpSpPr/>
          <p:nvPr/>
        </p:nvGrpSpPr>
        <p:grpSpPr>
          <a:xfrm>
            <a:off x="10591800" y="3026711"/>
            <a:ext cx="5279468" cy="4502305"/>
            <a:chOff x="10591800" y="3467100"/>
            <a:chExt cx="5279468" cy="4502305"/>
          </a:xfrm>
        </p:grpSpPr>
        <p:grpSp>
          <p:nvGrpSpPr>
            <p:cNvPr id="4" name="Group 3">
              <a:extLst>
                <a:ext uri="{FF2B5EF4-FFF2-40B4-BE49-F238E27FC236}">
                  <a16:creationId xmlns:a16="http://schemas.microsoft.com/office/drawing/2014/main" id="{6581743E-2DEF-382A-15C3-A3E21DCD6E33}"/>
                </a:ext>
              </a:extLst>
            </p:cNvPr>
            <p:cNvGrpSpPr/>
            <p:nvPr/>
          </p:nvGrpSpPr>
          <p:grpSpPr>
            <a:xfrm>
              <a:off x="10591800" y="3467100"/>
              <a:ext cx="4503202" cy="4502305"/>
              <a:chOff x="10591800" y="3467100"/>
              <a:chExt cx="4503202" cy="4502305"/>
            </a:xfrm>
          </p:grpSpPr>
          <p:sp>
            <p:nvSpPr>
              <p:cNvPr id="6" name="Freeform: Shape 19">
                <a:extLst>
                  <a:ext uri="{FF2B5EF4-FFF2-40B4-BE49-F238E27FC236}">
                    <a16:creationId xmlns:a16="http://schemas.microsoft.com/office/drawing/2014/main" id="{0281285D-D3C1-D43A-5535-65567AC4E48E}"/>
                  </a:ext>
                </a:extLst>
              </p:cNvPr>
              <p:cNvSpPr/>
              <p:nvPr/>
            </p:nvSpPr>
            <p:spPr>
              <a:xfrm>
                <a:off x="10716502" y="3591815"/>
                <a:ext cx="4252881" cy="4252862"/>
              </a:xfrm>
              <a:custGeom>
                <a:avLst/>
                <a:gdLst>
                  <a:gd name="connsiteX0" fmla="*/ 2095255 w 4252881"/>
                  <a:gd name="connsiteY0" fmla="*/ 117627 h 4252862"/>
                  <a:gd name="connsiteX1" fmla="*/ 3800587 w 4252881"/>
                  <a:gd name="connsiteY1" fmla="*/ 1015218 h 4252862"/>
                  <a:gd name="connsiteX2" fmla="*/ 3900522 w 4252881"/>
                  <a:gd name="connsiteY2" fmla="*/ 954707 h 4252862"/>
                  <a:gd name="connsiteX3" fmla="*/ 2092505 w 4252881"/>
                  <a:gd name="connsiteY3" fmla="*/ 271 h 4252862"/>
                  <a:gd name="connsiteX4" fmla="*/ 264 w 4252881"/>
                  <a:gd name="connsiteY4" fmla="*/ 2160358 h 4252862"/>
                  <a:gd name="connsiteX5" fmla="*/ 2160351 w 4252881"/>
                  <a:gd name="connsiteY5" fmla="*/ 4252598 h 4252862"/>
                  <a:gd name="connsiteX6" fmla="*/ 4252591 w 4252881"/>
                  <a:gd name="connsiteY6" fmla="*/ 2092511 h 4252862"/>
                  <a:gd name="connsiteX7" fmla="*/ 4002293 w 4252881"/>
                  <a:gd name="connsiteY7" fmla="*/ 1127073 h 4252862"/>
                  <a:gd name="connsiteX8" fmla="*/ 3901440 w 4252881"/>
                  <a:gd name="connsiteY8" fmla="*/ 1187585 h 4252862"/>
                  <a:gd name="connsiteX9" fmla="*/ 4134318 w 4252881"/>
                  <a:gd name="connsiteY9" fmla="*/ 2094345 h 4252862"/>
                  <a:gd name="connsiteX10" fmla="*/ 2158517 w 4252881"/>
                  <a:gd name="connsiteY10" fmla="*/ 4135241 h 4252862"/>
                  <a:gd name="connsiteX11" fmla="*/ 118537 w 4252881"/>
                  <a:gd name="connsiteY11" fmla="*/ 2159441 h 4252862"/>
                  <a:gd name="connsiteX12" fmla="*/ 2095255 w 4252881"/>
                  <a:gd name="connsiteY12" fmla="*/ 117627 h 4252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52881" h="4252862">
                    <a:moveTo>
                      <a:pt x="2095255" y="117627"/>
                    </a:moveTo>
                    <a:cubicBezTo>
                      <a:pt x="2804893" y="106625"/>
                      <a:pt x="3434765" y="465111"/>
                      <a:pt x="3800587" y="1015218"/>
                    </a:cubicBezTo>
                    <a:lnTo>
                      <a:pt x="3900522" y="954707"/>
                    </a:lnTo>
                    <a:cubicBezTo>
                      <a:pt x="3512697" y="370676"/>
                      <a:pt x="2845234" y="-11648"/>
                      <a:pt x="2092505" y="271"/>
                    </a:cubicBezTo>
                    <a:cubicBezTo>
                      <a:pt x="919860" y="18608"/>
                      <a:pt x="-18073" y="988630"/>
                      <a:pt x="264" y="2160358"/>
                    </a:cubicBezTo>
                    <a:cubicBezTo>
                      <a:pt x="19518" y="3333002"/>
                      <a:pt x="988623" y="4270935"/>
                      <a:pt x="2160351" y="4252598"/>
                    </a:cubicBezTo>
                    <a:cubicBezTo>
                      <a:pt x="3332996" y="4234261"/>
                      <a:pt x="4271845" y="3265156"/>
                      <a:pt x="4252591" y="2092511"/>
                    </a:cubicBezTo>
                    <a:cubicBezTo>
                      <a:pt x="4247090" y="1743193"/>
                      <a:pt x="4156322" y="1415879"/>
                      <a:pt x="4002293" y="1127073"/>
                    </a:cubicBezTo>
                    <a:lnTo>
                      <a:pt x="3901440" y="1187585"/>
                    </a:lnTo>
                    <a:cubicBezTo>
                      <a:pt x="4045384" y="1458971"/>
                      <a:pt x="4128817" y="1766114"/>
                      <a:pt x="4134318" y="2094345"/>
                    </a:cubicBezTo>
                    <a:cubicBezTo>
                      <a:pt x="4151738" y="3203727"/>
                      <a:pt x="3266983" y="4116904"/>
                      <a:pt x="2158517" y="4135241"/>
                    </a:cubicBezTo>
                    <a:cubicBezTo>
                      <a:pt x="1049135" y="4152662"/>
                      <a:pt x="135957" y="3267906"/>
                      <a:pt x="118537" y="2159441"/>
                    </a:cubicBezTo>
                    <a:cubicBezTo>
                      <a:pt x="101117" y="1049142"/>
                      <a:pt x="985873" y="135964"/>
                      <a:pt x="2095255" y="117627"/>
                    </a:cubicBezTo>
                    <a:close/>
                  </a:path>
                </a:pathLst>
              </a:custGeom>
              <a:noFill/>
              <a:ln w="9168" cap="flat">
                <a:noFill/>
                <a:prstDash val="solid"/>
                <a:miter/>
              </a:ln>
            </p:spPr>
            <p:txBody>
              <a:bodyPr rtlCol="0" anchor="ctr"/>
              <a:lstStyle/>
              <a:p>
                <a:endParaRPr lang="en-US"/>
              </a:p>
            </p:txBody>
          </p:sp>
          <p:sp>
            <p:nvSpPr>
              <p:cNvPr id="7" name="Freeform: Shape 20">
                <a:extLst>
                  <a:ext uri="{FF2B5EF4-FFF2-40B4-BE49-F238E27FC236}">
                    <a16:creationId xmlns:a16="http://schemas.microsoft.com/office/drawing/2014/main" id="{D355D97B-9AD4-AD64-5F59-CC63EF13ABF5}"/>
                  </a:ext>
                </a:extLst>
              </p:cNvPr>
              <p:cNvSpPr/>
              <p:nvPr/>
            </p:nvSpPr>
            <p:spPr>
              <a:xfrm>
                <a:off x="10591800" y="3467100"/>
                <a:ext cx="4503202" cy="4502305"/>
              </a:xfrm>
              <a:custGeom>
                <a:avLst/>
                <a:gdLst>
                  <a:gd name="connsiteX0" fmla="*/ 2217207 w 4503202"/>
                  <a:gd name="connsiteY0" fmla="*/ 124987 h 4502305"/>
                  <a:gd name="connsiteX1" fmla="*/ 4025224 w 4503202"/>
                  <a:gd name="connsiteY1" fmla="*/ 1080339 h 4502305"/>
                  <a:gd name="connsiteX2" fmla="*/ 4132495 w 4503202"/>
                  <a:gd name="connsiteY2" fmla="*/ 1015243 h 4502305"/>
                  <a:gd name="connsiteX3" fmla="*/ 2216289 w 4503202"/>
                  <a:gd name="connsiteY3" fmla="*/ 296 h 4502305"/>
                  <a:gd name="connsiteX4" fmla="*/ 275 w 4503202"/>
                  <a:gd name="connsiteY4" fmla="*/ 2286907 h 4502305"/>
                  <a:gd name="connsiteX5" fmla="*/ 2287803 w 4503202"/>
                  <a:gd name="connsiteY5" fmla="*/ 4502004 h 4502305"/>
                  <a:gd name="connsiteX6" fmla="*/ 4502901 w 4503202"/>
                  <a:gd name="connsiteY6" fmla="*/ 2214476 h 4502305"/>
                  <a:gd name="connsiteX7" fmla="*/ 4235182 w 4503202"/>
                  <a:gd name="connsiteY7" fmla="*/ 1187610 h 4502305"/>
                  <a:gd name="connsiteX8" fmla="*/ 4127911 w 4503202"/>
                  <a:gd name="connsiteY8" fmla="*/ 1252706 h 4502305"/>
                  <a:gd name="connsiteX9" fmla="*/ 4378210 w 4503202"/>
                  <a:gd name="connsiteY9" fmla="*/ 2218144 h 4502305"/>
                  <a:gd name="connsiteX10" fmla="*/ 2285970 w 4503202"/>
                  <a:gd name="connsiteY10" fmla="*/ 4378230 h 4502305"/>
                  <a:gd name="connsiteX11" fmla="*/ 125883 w 4503202"/>
                  <a:gd name="connsiteY11" fmla="*/ 2285073 h 4502305"/>
                  <a:gd name="connsiteX12" fmla="*/ 2217207 w 4503202"/>
                  <a:gd name="connsiteY12" fmla="*/ 124987 h 4502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03202" h="4502305">
                    <a:moveTo>
                      <a:pt x="2217207" y="124987"/>
                    </a:moveTo>
                    <a:cubicBezTo>
                      <a:pt x="2969019" y="113067"/>
                      <a:pt x="3637399" y="495392"/>
                      <a:pt x="4025224" y="1080339"/>
                    </a:cubicBezTo>
                    <a:lnTo>
                      <a:pt x="4132495" y="1015243"/>
                    </a:lnTo>
                    <a:cubicBezTo>
                      <a:pt x="3722666" y="393622"/>
                      <a:pt x="3013945" y="-12540"/>
                      <a:pt x="2216289" y="296"/>
                    </a:cubicBezTo>
                    <a:cubicBezTo>
                      <a:pt x="973965" y="19549"/>
                      <a:pt x="-18978" y="1045499"/>
                      <a:pt x="275" y="2286907"/>
                    </a:cubicBezTo>
                    <a:cubicBezTo>
                      <a:pt x="20446" y="3528315"/>
                      <a:pt x="1046395" y="4522175"/>
                      <a:pt x="2287803" y="4502004"/>
                    </a:cubicBezTo>
                    <a:cubicBezTo>
                      <a:pt x="3529212" y="4481834"/>
                      <a:pt x="4523072" y="3455884"/>
                      <a:pt x="4502901" y="2214476"/>
                    </a:cubicBezTo>
                    <a:cubicBezTo>
                      <a:pt x="4497400" y="1843154"/>
                      <a:pt x="4400214" y="1493836"/>
                      <a:pt x="4235182" y="1187610"/>
                    </a:cubicBezTo>
                    <a:lnTo>
                      <a:pt x="4127911" y="1252706"/>
                    </a:lnTo>
                    <a:cubicBezTo>
                      <a:pt x="4281941" y="1541512"/>
                      <a:pt x="4372709" y="1868826"/>
                      <a:pt x="4378210" y="2218144"/>
                    </a:cubicBezTo>
                    <a:cubicBezTo>
                      <a:pt x="4396547" y="3390788"/>
                      <a:pt x="3458614" y="4359893"/>
                      <a:pt x="2285970" y="4378230"/>
                    </a:cubicBezTo>
                    <a:cubicBezTo>
                      <a:pt x="1113325" y="4396567"/>
                      <a:pt x="144220" y="3457718"/>
                      <a:pt x="125883" y="2285073"/>
                    </a:cubicBezTo>
                    <a:cubicBezTo>
                      <a:pt x="106629" y="1112428"/>
                      <a:pt x="1045479" y="143324"/>
                      <a:pt x="2217207" y="124987"/>
                    </a:cubicBezTo>
                    <a:close/>
                  </a:path>
                </a:pathLst>
              </a:custGeom>
              <a:solidFill>
                <a:schemeClr val="tx2"/>
              </a:solidFill>
              <a:ln w="9168" cap="flat">
                <a:noFill/>
                <a:prstDash val="solid"/>
                <a:miter/>
              </a:ln>
            </p:spPr>
            <p:txBody>
              <a:bodyPr rtlCol="0" anchor="ctr"/>
              <a:lstStyle/>
              <a:p>
                <a:endParaRPr lang="en-US"/>
              </a:p>
            </p:txBody>
          </p:sp>
          <p:sp>
            <p:nvSpPr>
              <p:cNvPr id="9" name="Freeform: Shape 21">
                <a:extLst>
                  <a:ext uri="{FF2B5EF4-FFF2-40B4-BE49-F238E27FC236}">
                    <a16:creationId xmlns:a16="http://schemas.microsoft.com/office/drawing/2014/main" id="{B13F3EEC-63F0-382F-A55E-726146B141A8}"/>
                  </a:ext>
                </a:extLst>
              </p:cNvPr>
              <p:cNvSpPr/>
              <p:nvPr/>
            </p:nvSpPr>
            <p:spPr>
              <a:xfrm>
                <a:off x="10835676" y="3709196"/>
                <a:ext cx="4016340" cy="4017223"/>
              </a:xfrm>
              <a:custGeom>
                <a:avLst/>
                <a:gdLst>
                  <a:gd name="connsiteX0" fmla="*/ 1983415 w 4016340"/>
                  <a:gd name="connsiteY0" fmla="*/ 502677 h 4017223"/>
                  <a:gd name="connsiteX1" fmla="*/ 3250495 w 4016340"/>
                  <a:gd name="connsiteY1" fmla="*/ 1158222 h 4017223"/>
                  <a:gd name="connsiteX2" fmla="*/ 3681412 w 4016340"/>
                  <a:gd name="connsiteY2" fmla="*/ 897837 h 4017223"/>
                  <a:gd name="connsiteX3" fmla="*/ 1976081 w 4016340"/>
                  <a:gd name="connsiteY3" fmla="*/ 246 h 4017223"/>
                  <a:gd name="connsiteX4" fmla="*/ 280 w 4016340"/>
                  <a:gd name="connsiteY4" fmla="*/ 2041143 h 4017223"/>
                  <a:gd name="connsiteX5" fmla="*/ 2040260 w 4016340"/>
                  <a:gd name="connsiteY5" fmla="*/ 4016944 h 4017223"/>
                  <a:gd name="connsiteX6" fmla="*/ 4016061 w 4016340"/>
                  <a:gd name="connsiteY6" fmla="*/ 1976047 h 4017223"/>
                  <a:gd name="connsiteX7" fmla="*/ 3783182 w 4016340"/>
                  <a:gd name="connsiteY7" fmla="*/ 1069288 h 4017223"/>
                  <a:gd name="connsiteX8" fmla="*/ 3351348 w 4016340"/>
                  <a:gd name="connsiteY8" fmla="*/ 1330588 h 4017223"/>
                  <a:gd name="connsiteX9" fmla="*/ 3513630 w 4016340"/>
                  <a:gd name="connsiteY9" fmla="*/ 1984299 h 4017223"/>
                  <a:gd name="connsiteX10" fmla="*/ 2031092 w 4016340"/>
                  <a:gd name="connsiteY10" fmla="*/ 3514513 h 4017223"/>
                  <a:gd name="connsiteX11" fmla="*/ 500877 w 4016340"/>
                  <a:gd name="connsiteY11" fmla="*/ 2031975 h 4017223"/>
                  <a:gd name="connsiteX12" fmla="*/ 1983415 w 4016340"/>
                  <a:gd name="connsiteY12" fmla="*/ 502677 h 4017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6340" h="4017223">
                    <a:moveTo>
                      <a:pt x="1983415" y="502677"/>
                    </a:moveTo>
                    <a:cubicBezTo>
                      <a:pt x="2507851" y="494426"/>
                      <a:pt x="2974525" y="755726"/>
                      <a:pt x="3250495" y="1158222"/>
                    </a:cubicBezTo>
                    <a:lnTo>
                      <a:pt x="3681412" y="897837"/>
                    </a:lnTo>
                    <a:cubicBezTo>
                      <a:pt x="3315591" y="347730"/>
                      <a:pt x="2685719" y="-10756"/>
                      <a:pt x="1976081" y="246"/>
                    </a:cubicBezTo>
                    <a:cubicBezTo>
                      <a:pt x="866698" y="17666"/>
                      <a:pt x="-18057" y="931761"/>
                      <a:pt x="280" y="2041143"/>
                    </a:cubicBezTo>
                    <a:cubicBezTo>
                      <a:pt x="17700" y="3150526"/>
                      <a:pt x="931794" y="4035281"/>
                      <a:pt x="2040260" y="4016944"/>
                    </a:cubicBezTo>
                    <a:cubicBezTo>
                      <a:pt x="3149642" y="3999524"/>
                      <a:pt x="4034398" y="3085430"/>
                      <a:pt x="4016061" y="1976047"/>
                    </a:cubicBezTo>
                    <a:cubicBezTo>
                      <a:pt x="4010559" y="1648734"/>
                      <a:pt x="3927127" y="1340674"/>
                      <a:pt x="3783182" y="1069288"/>
                    </a:cubicBezTo>
                    <a:lnTo>
                      <a:pt x="3351348" y="1330588"/>
                    </a:lnTo>
                    <a:cubicBezTo>
                      <a:pt x="3451284" y="1527710"/>
                      <a:pt x="3509962" y="1748669"/>
                      <a:pt x="3513630" y="1984299"/>
                    </a:cubicBezTo>
                    <a:cubicBezTo>
                      <a:pt x="3527383" y="2815877"/>
                      <a:pt x="2863587" y="3501677"/>
                      <a:pt x="2031092" y="3514513"/>
                    </a:cubicBezTo>
                    <a:cubicBezTo>
                      <a:pt x="1199513" y="3528266"/>
                      <a:pt x="513713" y="2864470"/>
                      <a:pt x="500877" y="2031975"/>
                    </a:cubicBezTo>
                    <a:cubicBezTo>
                      <a:pt x="488041" y="1201313"/>
                      <a:pt x="1151837" y="516430"/>
                      <a:pt x="1983415" y="502677"/>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1" name="Freeform: Shape 22">
                <a:extLst>
                  <a:ext uri="{FF2B5EF4-FFF2-40B4-BE49-F238E27FC236}">
                    <a16:creationId xmlns:a16="http://schemas.microsoft.com/office/drawing/2014/main" id="{3283A15B-A12A-1BD4-CF2B-BB0E8C90C840}"/>
                  </a:ext>
                </a:extLst>
              </p:cNvPr>
              <p:cNvSpPr/>
              <p:nvPr/>
            </p:nvSpPr>
            <p:spPr>
              <a:xfrm>
                <a:off x="11336370" y="4211683"/>
                <a:ext cx="3013118" cy="3013125"/>
              </a:xfrm>
              <a:custGeom>
                <a:avLst/>
                <a:gdLst>
                  <a:gd name="connsiteX0" fmla="*/ 1490973 w 3013118"/>
                  <a:gd name="connsiteY0" fmla="*/ 502621 h 3013125"/>
                  <a:gd name="connsiteX1" fmla="*/ 2318884 w 3013118"/>
                  <a:gd name="connsiteY1" fmla="*/ 916118 h 3013125"/>
                  <a:gd name="connsiteX2" fmla="*/ 2749801 w 3013118"/>
                  <a:gd name="connsiteY2" fmla="*/ 655734 h 3013125"/>
                  <a:gd name="connsiteX3" fmla="*/ 1482721 w 3013118"/>
                  <a:gd name="connsiteY3" fmla="*/ 190 h 3013125"/>
                  <a:gd name="connsiteX4" fmla="*/ 183 w 3013118"/>
                  <a:gd name="connsiteY4" fmla="*/ 1530404 h 3013125"/>
                  <a:gd name="connsiteX5" fmla="*/ 1530398 w 3013118"/>
                  <a:gd name="connsiteY5" fmla="*/ 3012942 h 3013125"/>
                  <a:gd name="connsiteX6" fmla="*/ 3012936 w 3013118"/>
                  <a:gd name="connsiteY6" fmla="*/ 1482728 h 3013125"/>
                  <a:gd name="connsiteX7" fmla="*/ 2850654 w 3013118"/>
                  <a:gd name="connsiteY7" fmla="*/ 829018 h 3013125"/>
                  <a:gd name="connsiteX8" fmla="*/ 2419737 w 3013118"/>
                  <a:gd name="connsiteY8" fmla="*/ 1089402 h 3013125"/>
                  <a:gd name="connsiteX9" fmla="*/ 2510504 w 3013118"/>
                  <a:gd name="connsiteY9" fmla="*/ 1490980 h 3013125"/>
                  <a:gd name="connsiteX10" fmla="*/ 1522146 w 3013118"/>
                  <a:gd name="connsiteY10" fmla="*/ 2511428 h 3013125"/>
                  <a:gd name="connsiteX11" fmla="*/ 501697 w 3013118"/>
                  <a:gd name="connsiteY11" fmla="*/ 1523069 h 3013125"/>
                  <a:gd name="connsiteX12" fmla="*/ 1490973 w 3013118"/>
                  <a:gd name="connsiteY12" fmla="*/ 502621 h 301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13118" h="3013125">
                    <a:moveTo>
                      <a:pt x="1490973" y="502621"/>
                    </a:moveTo>
                    <a:cubicBezTo>
                      <a:pt x="1830206" y="497120"/>
                      <a:pt x="2132765" y="661235"/>
                      <a:pt x="2318884" y="916118"/>
                    </a:cubicBezTo>
                    <a:lnTo>
                      <a:pt x="2749801" y="655734"/>
                    </a:lnTo>
                    <a:cubicBezTo>
                      <a:pt x="2473831" y="253239"/>
                      <a:pt x="2008073" y="-8062"/>
                      <a:pt x="1482721" y="190"/>
                    </a:cubicBezTo>
                    <a:cubicBezTo>
                      <a:pt x="651143" y="13943"/>
                      <a:pt x="-12653" y="698826"/>
                      <a:pt x="183" y="1530404"/>
                    </a:cubicBezTo>
                    <a:cubicBezTo>
                      <a:pt x="13936" y="2361982"/>
                      <a:pt x="698819" y="3025778"/>
                      <a:pt x="1530398" y="3012942"/>
                    </a:cubicBezTo>
                    <a:cubicBezTo>
                      <a:pt x="2361976" y="2999190"/>
                      <a:pt x="3025771" y="2314306"/>
                      <a:pt x="3012936" y="1482728"/>
                    </a:cubicBezTo>
                    <a:cubicBezTo>
                      <a:pt x="3009268" y="1247099"/>
                      <a:pt x="2949673" y="1026139"/>
                      <a:pt x="2850654" y="829018"/>
                    </a:cubicBezTo>
                    <a:lnTo>
                      <a:pt x="2419737" y="1089402"/>
                    </a:lnTo>
                    <a:cubicBezTo>
                      <a:pt x="2475664" y="1212259"/>
                      <a:pt x="2508671" y="1347035"/>
                      <a:pt x="2510504" y="1490980"/>
                    </a:cubicBezTo>
                    <a:cubicBezTo>
                      <a:pt x="2519673" y="2045671"/>
                      <a:pt x="2076837" y="2502259"/>
                      <a:pt x="1522146" y="2511428"/>
                    </a:cubicBezTo>
                    <a:cubicBezTo>
                      <a:pt x="967454" y="2520596"/>
                      <a:pt x="510866" y="2077760"/>
                      <a:pt x="501697" y="1523069"/>
                    </a:cubicBezTo>
                    <a:cubicBezTo>
                      <a:pt x="494363" y="968378"/>
                      <a:pt x="936282" y="510872"/>
                      <a:pt x="1490973" y="502621"/>
                    </a:cubicBezTo>
                    <a:close/>
                  </a:path>
                </a:pathLst>
              </a:custGeom>
              <a:solidFill>
                <a:schemeClr val="tx2"/>
              </a:solidFill>
              <a:ln w="9168" cap="flat">
                <a:noFill/>
                <a:prstDash val="solid"/>
                <a:miter/>
              </a:ln>
            </p:spPr>
            <p:txBody>
              <a:bodyPr rtlCol="0" anchor="ctr"/>
              <a:lstStyle/>
              <a:p>
                <a:endParaRPr lang="en-US"/>
              </a:p>
            </p:txBody>
          </p:sp>
          <p:sp>
            <p:nvSpPr>
              <p:cNvPr id="12" name="Freeform: Shape 23">
                <a:extLst>
                  <a:ext uri="{FF2B5EF4-FFF2-40B4-BE49-F238E27FC236}">
                    <a16:creationId xmlns:a16="http://schemas.microsoft.com/office/drawing/2014/main" id="{422E9653-F13C-9CAC-17B1-6F42B7766040}"/>
                  </a:ext>
                </a:extLst>
              </p:cNvPr>
              <p:cNvSpPr/>
              <p:nvPr/>
            </p:nvSpPr>
            <p:spPr>
              <a:xfrm>
                <a:off x="11838871" y="4714170"/>
                <a:ext cx="2009034" cy="2009054"/>
              </a:xfrm>
              <a:custGeom>
                <a:avLst/>
                <a:gdLst>
                  <a:gd name="connsiteX0" fmla="*/ 996724 w 2009034"/>
                  <a:gd name="connsiteY0" fmla="*/ 501648 h 2009054"/>
                  <a:gd name="connsiteX1" fmla="*/ 1383633 w 2009034"/>
                  <a:gd name="connsiteY1" fmla="*/ 674932 h 2009054"/>
                  <a:gd name="connsiteX2" fmla="*/ 1816384 w 2009034"/>
                  <a:gd name="connsiteY2" fmla="*/ 413631 h 2009054"/>
                  <a:gd name="connsiteX3" fmla="*/ 988473 w 2009034"/>
                  <a:gd name="connsiteY3" fmla="*/ 134 h 2009054"/>
                  <a:gd name="connsiteX4" fmla="*/ 114 w 2009034"/>
                  <a:gd name="connsiteY4" fmla="*/ 1020582 h 2009054"/>
                  <a:gd name="connsiteX5" fmla="*/ 1020562 w 2009034"/>
                  <a:gd name="connsiteY5" fmla="*/ 2008941 h 2009054"/>
                  <a:gd name="connsiteX6" fmla="*/ 2008921 w 2009034"/>
                  <a:gd name="connsiteY6" fmla="*/ 988493 h 2009054"/>
                  <a:gd name="connsiteX7" fmla="*/ 1918153 w 2009034"/>
                  <a:gd name="connsiteY7" fmla="*/ 586915 h 2009054"/>
                  <a:gd name="connsiteX8" fmla="*/ 1482652 w 2009034"/>
                  <a:gd name="connsiteY8" fmla="*/ 850050 h 2009054"/>
                  <a:gd name="connsiteX9" fmla="*/ 1506490 w 2009034"/>
                  <a:gd name="connsiteY9" fmla="*/ 996745 h 2009054"/>
                  <a:gd name="connsiteX10" fmla="*/ 1012310 w 2009034"/>
                  <a:gd name="connsiteY10" fmla="*/ 1506510 h 2009054"/>
                  <a:gd name="connsiteX11" fmla="*/ 502545 w 2009034"/>
                  <a:gd name="connsiteY11" fmla="*/ 1012331 h 2009054"/>
                  <a:gd name="connsiteX12" fmla="*/ 996724 w 2009034"/>
                  <a:gd name="connsiteY12" fmla="*/ 501648 h 200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09034" h="2009054">
                    <a:moveTo>
                      <a:pt x="996724" y="501648"/>
                    </a:moveTo>
                    <a:cubicBezTo>
                      <a:pt x="1150754" y="498898"/>
                      <a:pt x="1290114" y="566744"/>
                      <a:pt x="1383633" y="674932"/>
                    </a:cubicBezTo>
                    <a:lnTo>
                      <a:pt x="1816384" y="413631"/>
                    </a:lnTo>
                    <a:cubicBezTo>
                      <a:pt x="1630264" y="158748"/>
                      <a:pt x="1328622" y="-5367"/>
                      <a:pt x="988473" y="134"/>
                    </a:cubicBezTo>
                    <a:cubicBezTo>
                      <a:pt x="433781" y="9303"/>
                      <a:pt x="-8138" y="465891"/>
                      <a:pt x="114" y="1020582"/>
                    </a:cubicBezTo>
                    <a:cubicBezTo>
                      <a:pt x="9282" y="1575274"/>
                      <a:pt x="465871" y="2017193"/>
                      <a:pt x="1020562" y="2008941"/>
                    </a:cubicBezTo>
                    <a:cubicBezTo>
                      <a:pt x="1575254" y="1999773"/>
                      <a:pt x="2017172" y="1543184"/>
                      <a:pt x="2008921" y="988493"/>
                    </a:cubicBezTo>
                    <a:cubicBezTo>
                      <a:pt x="2007087" y="845465"/>
                      <a:pt x="1974081" y="709772"/>
                      <a:pt x="1918153" y="586915"/>
                    </a:cubicBezTo>
                    <a:lnTo>
                      <a:pt x="1482652" y="850050"/>
                    </a:lnTo>
                    <a:cubicBezTo>
                      <a:pt x="1497322" y="895892"/>
                      <a:pt x="1506490" y="945401"/>
                      <a:pt x="1506490" y="996745"/>
                    </a:cubicBezTo>
                    <a:cubicBezTo>
                      <a:pt x="1511074" y="1273632"/>
                      <a:pt x="1290114" y="1502843"/>
                      <a:pt x="1012310" y="1506510"/>
                    </a:cubicBezTo>
                    <a:cubicBezTo>
                      <a:pt x="735423" y="1511095"/>
                      <a:pt x="507129" y="1289218"/>
                      <a:pt x="502545" y="1012331"/>
                    </a:cubicBezTo>
                    <a:cubicBezTo>
                      <a:pt x="497960" y="734527"/>
                      <a:pt x="718920" y="506233"/>
                      <a:pt x="996724" y="501648"/>
                    </a:cubicBezTo>
                    <a:close/>
                  </a:path>
                </a:pathLst>
              </a:cu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9" name="Freeform: Shape 24">
                <a:extLst>
                  <a:ext uri="{FF2B5EF4-FFF2-40B4-BE49-F238E27FC236}">
                    <a16:creationId xmlns:a16="http://schemas.microsoft.com/office/drawing/2014/main" id="{8AF9A4FA-9BE4-A724-C78E-5C069EA74E0D}"/>
                  </a:ext>
                </a:extLst>
              </p:cNvPr>
              <p:cNvSpPr/>
              <p:nvPr/>
            </p:nvSpPr>
            <p:spPr>
              <a:xfrm>
                <a:off x="12341345" y="5215782"/>
                <a:ext cx="1004085" cy="1004051"/>
              </a:xfrm>
              <a:custGeom>
                <a:avLst/>
                <a:gdLst>
                  <a:gd name="connsiteX0" fmla="*/ 568514 w 1004085"/>
                  <a:gd name="connsiteY0" fmla="*/ 362191 h 1004051"/>
                  <a:gd name="connsiteX1" fmla="*/ 881158 w 1004085"/>
                  <a:gd name="connsiteY1" fmla="*/ 173320 h 1004051"/>
                  <a:gd name="connsiteX2" fmla="*/ 494249 w 1004085"/>
                  <a:gd name="connsiteY2" fmla="*/ 37 h 1004051"/>
                  <a:gd name="connsiteX3" fmla="*/ 70 w 1004085"/>
                  <a:gd name="connsiteY3" fmla="*/ 509802 h 1004051"/>
                  <a:gd name="connsiteX4" fmla="*/ 509836 w 1004085"/>
                  <a:gd name="connsiteY4" fmla="*/ 1003982 h 1004051"/>
                  <a:gd name="connsiteX5" fmla="*/ 1004015 w 1004085"/>
                  <a:gd name="connsiteY5" fmla="*/ 494216 h 1004051"/>
                  <a:gd name="connsiteX6" fmla="*/ 980177 w 1004085"/>
                  <a:gd name="connsiteY6" fmla="*/ 347521 h 1004051"/>
                  <a:gd name="connsiteX7" fmla="*/ 660198 w 1004085"/>
                  <a:gd name="connsiteY7" fmla="*/ 540975 h 1004051"/>
                  <a:gd name="connsiteX8" fmla="*/ 541009 w 1004085"/>
                  <a:gd name="connsiteY8" fmla="*/ 513470 h 1004051"/>
                  <a:gd name="connsiteX9" fmla="*/ 536424 w 1004085"/>
                  <a:gd name="connsiteY9" fmla="*/ 506135 h 1004051"/>
                  <a:gd name="connsiteX10" fmla="*/ 568514 w 1004085"/>
                  <a:gd name="connsiteY10" fmla="*/ 362191 h 1004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4085" h="1004051">
                    <a:moveTo>
                      <a:pt x="568514" y="362191"/>
                    </a:moveTo>
                    <a:lnTo>
                      <a:pt x="881158" y="173320"/>
                    </a:lnTo>
                    <a:cubicBezTo>
                      <a:pt x="787640" y="65133"/>
                      <a:pt x="648279" y="-1797"/>
                      <a:pt x="494249" y="37"/>
                    </a:cubicBezTo>
                    <a:cubicBezTo>
                      <a:pt x="217362" y="4621"/>
                      <a:pt x="-4514" y="232915"/>
                      <a:pt x="70" y="509802"/>
                    </a:cubicBezTo>
                    <a:cubicBezTo>
                      <a:pt x="4654" y="786690"/>
                      <a:pt x="232948" y="1008566"/>
                      <a:pt x="509836" y="1003982"/>
                    </a:cubicBezTo>
                    <a:cubicBezTo>
                      <a:pt x="787640" y="999398"/>
                      <a:pt x="1008600" y="771103"/>
                      <a:pt x="1004015" y="494216"/>
                    </a:cubicBezTo>
                    <a:cubicBezTo>
                      <a:pt x="1003098" y="442873"/>
                      <a:pt x="994847" y="394280"/>
                      <a:pt x="980177" y="347521"/>
                    </a:cubicBezTo>
                    <a:lnTo>
                      <a:pt x="660198" y="540975"/>
                    </a:lnTo>
                    <a:cubicBezTo>
                      <a:pt x="619857" y="565730"/>
                      <a:pt x="566680" y="553811"/>
                      <a:pt x="541009" y="513470"/>
                    </a:cubicBezTo>
                    <a:lnTo>
                      <a:pt x="536424" y="506135"/>
                    </a:lnTo>
                    <a:cubicBezTo>
                      <a:pt x="504335" y="457542"/>
                      <a:pt x="519004" y="392446"/>
                      <a:pt x="568514" y="362191"/>
                    </a:cubicBezTo>
                    <a:close/>
                  </a:path>
                </a:pathLst>
              </a:custGeom>
              <a:gradFill>
                <a:gsLst>
                  <a:gs pos="0">
                    <a:schemeClr val="accent6"/>
                  </a:gs>
                  <a:gs pos="100000">
                    <a:schemeClr val="accent1"/>
                  </a:gs>
                </a:gsLst>
                <a:lin ang="18600000" scaled="0"/>
              </a:gradFill>
              <a:ln w="9168" cap="flat">
                <a:noFill/>
                <a:prstDash val="solid"/>
                <a:miter/>
              </a:ln>
            </p:spPr>
            <p:txBody>
              <a:bodyPr rtlCol="0" anchor="ctr"/>
              <a:lstStyle/>
              <a:p>
                <a:endParaRPr lang="en-US" dirty="0">
                  <a:solidFill>
                    <a:schemeClr val="bg1"/>
                  </a:solidFill>
                </a:endParaRPr>
              </a:p>
            </p:txBody>
          </p:sp>
        </p:grpSp>
        <p:sp>
          <p:nvSpPr>
            <p:cNvPr id="5" name="Freeform: Shape 25">
              <a:extLst>
                <a:ext uri="{FF2B5EF4-FFF2-40B4-BE49-F238E27FC236}">
                  <a16:creationId xmlns:a16="http://schemas.microsoft.com/office/drawing/2014/main" id="{F4CF2CCC-9F74-83FD-F477-12E6D594B66F}"/>
                </a:ext>
              </a:extLst>
            </p:cNvPr>
            <p:cNvSpPr/>
            <p:nvPr/>
          </p:nvSpPr>
          <p:spPr>
            <a:xfrm>
              <a:off x="12860087" y="3692589"/>
              <a:ext cx="3011181" cy="2077328"/>
            </a:xfrm>
            <a:custGeom>
              <a:avLst/>
              <a:gdLst>
                <a:gd name="connsiteX0" fmla="*/ 2866320 w 3011181"/>
                <a:gd name="connsiteY0" fmla="*/ 757665 h 2077328"/>
                <a:gd name="connsiteX1" fmla="*/ 2929582 w 3011181"/>
                <a:gd name="connsiteY1" fmla="*/ 755831 h 2077328"/>
                <a:gd name="connsiteX2" fmla="*/ 2995595 w 3011181"/>
                <a:gd name="connsiteY2" fmla="*/ 715490 h 2077328"/>
                <a:gd name="connsiteX3" fmla="*/ 3011182 w 3011181"/>
                <a:gd name="connsiteY3" fmla="*/ 687067 h 2077328"/>
                <a:gd name="connsiteX4" fmla="*/ 2993761 w 3011181"/>
                <a:gd name="connsiteY4" fmla="*/ 659562 h 2077328"/>
                <a:gd name="connsiteX5" fmla="*/ 2687535 w 3011181"/>
                <a:gd name="connsiteY5" fmla="*/ 498197 h 2077328"/>
                <a:gd name="connsiteX6" fmla="*/ 2722375 w 3011181"/>
                <a:gd name="connsiteY6" fmla="*/ 477110 h 2077328"/>
                <a:gd name="connsiteX7" fmla="*/ 2737045 w 3011181"/>
                <a:gd name="connsiteY7" fmla="*/ 456939 h 2077328"/>
                <a:gd name="connsiteX8" fmla="*/ 2733377 w 3011181"/>
                <a:gd name="connsiteY8" fmla="*/ 432185 h 2077328"/>
                <a:gd name="connsiteX9" fmla="*/ 2690286 w 3011181"/>
                <a:gd name="connsiteY9" fmla="*/ 363421 h 2077328"/>
                <a:gd name="connsiteX10" fmla="*/ 2646277 w 3011181"/>
                <a:gd name="connsiteY10" fmla="*/ 352419 h 2077328"/>
                <a:gd name="connsiteX11" fmla="*/ 2610520 w 3011181"/>
                <a:gd name="connsiteY11" fmla="*/ 373506 h 2077328"/>
                <a:gd name="connsiteX12" fmla="*/ 2603186 w 3011181"/>
                <a:gd name="connsiteY12" fmla="*/ 31523 h 2077328"/>
                <a:gd name="connsiteX13" fmla="*/ 2586682 w 3011181"/>
                <a:gd name="connsiteY13" fmla="*/ 4018 h 2077328"/>
                <a:gd name="connsiteX14" fmla="*/ 2554592 w 3011181"/>
                <a:gd name="connsiteY14" fmla="*/ 4935 h 2077328"/>
                <a:gd name="connsiteX15" fmla="*/ 2488580 w 3011181"/>
                <a:gd name="connsiteY15" fmla="*/ 44359 h 2077328"/>
                <a:gd name="connsiteX16" fmla="*/ 2457407 w 3011181"/>
                <a:gd name="connsiteY16" fmla="*/ 101203 h 2077328"/>
                <a:gd name="connsiteX17" fmla="*/ 2465659 w 3011181"/>
                <a:gd name="connsiteY17" fmla="*/ 462440 h 2077328"/>
                <a:gd name="connsiteX18" fmla="*/ 2448239 w 3011181"/>
                <a:gd name="connsiteY18" fmla="*/ 473443 h 2077328"/>
                <a:gd name="connsiteX19" fmla="*/ 2440904 w 3011181"/>
                <a:gd name="connsiteY19" fmla="*/ 131459 h 2077328"/>
                <a:gd name="connsiteX20" fmla="*/ 2424401 w 3011181"/>
                <a:gd name="connsiteY20" fmla="*/ 103954 h 2077328"/>
                <a:gd name="connsiteX21" fmla="*/ 2392311 w 3011181"/>
                <a:gd name="connsiteY21" fmla="*/ 104871 h 2077328"/>
                <a:gd name="connsiteX22" fmla="*/ 2326298 w 3011181"/>
                <a:gd name="connsiteY22" fmla="*/ 144295 h 2077328"/>
                <a:gd name="connsiteX23" fmla="*/ 2295125 w 3011181"/>
                <a:gd name="connsiteY23" fmla="*/ 201140 h 2077328"/>
                <a:gd name="connsiteX24" fmla="*/ 2303377 w 3011181"/>
                <a:gd name="connsiteY24" fmla="*/ 562376 h 2077328"/>
                <a:gd name="connsiteX25" fmla="*/ 2285957 w 3011181"/>
                <a:gd name="connsiteY25" fmla="*/ 573379 h 2077328"/>
                <a:gd name="connsiteX26" fmla="*/ 2278622 w 3011181"/>
                <a:gd name="connsiteY26" fmla="*/ 231395 h 2077328"/>
                <a:gd name="connsiteX27" fmla="*/ 2262119 w 3011181"/>
                <a:gd name="connsiteY27" fmla="*/ 203890 h 2077328"/>
                <a:gd name="connsiteX28" fmla="*/ 2230030 w 3011181"/>
                <a:gd name="connsiteY28" fmla="*/ 204807 h 2077328"/>
                <a:gd name="connsiteX29" fmla="*/ 2164017 w 3011181"/>
                <a:gd name="connsiteY29" fmla="*/ 244231 h 2077328"/>
                <a:gd name="connsiteX30" fmla="*/ 2132844 w 3011181"/>
                <a:gd name="connsiteY30" fmla="*/ 301076 h 2077328"/>
                <a:gd name="connsiteX31" fmla="*/ 2140179 w 3011181"/>
                <a:gd name="connsiteY31" fmla="*/ 608219 h 2077328"/>
                <a:gd name="connsiteX32" fmla="*/ 2124592 w 3011181"/>
                <a:gd name="connsiteY32" fmla="*/ 636641 h 2077328"/>
                <a:gd name="connsiteX33" fmla="*/ 1866959 w 3011181"/>
                <a:gd name="connsiteY33" fmla="*/ 792505 h 2077328"/>
                <a:gd name="connsiteX34" fmla="*/ 1759688 w 3011181"/>
                <a:gd name="connsiteY34" fmla="*/ 857601 h 2077328"/>
                <a:gd name="connsiteX35" fmla="*/ 1659752 w 3011181"/>
                <a:gd name="connsiteY35" fmla="*/ 918112 h 2077328"/>
                <a:gd name="connsiteX36" fmla="*/ 1228835 w 3011181"/>
                <a:gd name="connsiteY36" fmla="*/ 1178496 h 2077328"/>
                <a:gd name="connsiteX37" fmla="*/ 797918 w 3011181"/>
                <a:gd name="connsiteY37" fmla="*/ 1438880 h 2077328"/>
                <a:gd name="connsiteX38" fmla="*/ 362416 w 3011181"/>
                <a:gd name="connsiteY38" fmla="*/ 1696513 h 2077328"/>
                <a:gd name="connsiteX39" fmla="*/ 49772 w 3011181"/>
                <a:gd name="connsiteY39" fmla="*/ 1885384 h 2077328"/>
                <a:gd name="connsiteX40" fmla="*/ 16766 w 3011181"/>
                <a:gd name="connsiteY40" fmla="*/ 2030245 h 2077328"/>
                <a:gd name="connsiteX41" fmla="*/ 21350 w 3011181"/>
                <a:gd name="connsiteY41" fmla="*/ 2037580 h 2077328"/>
                <a:gd name="connsiteX42" fmla="*/ 140540 w 3011181"/>
                <a:gd name="connsiteY42" fmla="*/ 2065085 h 2077328"/>
                <a:gd name="connsiteX43" fmla="*/ 460519 w 3011181"/>
                <a:gd name="connsiteY43" fmla="*/ 1871631 h 2077328"/>
                <a:gd name="connsiteX44" fmla="*/ 896020 w 3011181"/>
                <a:gd name="connsiteY44" fmla="*/ 1608497 h 2077328"/>
                <a:gd name="connsiteX45" fmla="*/ 1326937 w 3011181"/>
                <a:gd name="connsiteY45" fmla="*/ 1348113 h 2077328"/>
                <a:gd name="connsiteX46" fmla="*/ 1758771 w 3011181"/>
                <a:gd name="connsiteY46" fmla="*/ 1086812 h 2077328"/>
                <a:gd name="connsiteX47" fmla="*/ 1859624 w 3011181"/>
                <a:gd name="connsiteY47" fmla="*/ 1026300 h 2077328"/>
                <a:gd name="connsiteX48" fmla="*/ 1966895 w 3011181"/>
                <a:gd name="connsiteY48" fmla="*/ 962121 h 2077328"/>
                <a:gd name="connsiteX49" fmla="*/ 2224528 w 3011181"/>
                <a:gd name="connsiteY49" fmla="*/ 806257 h 2077328"/>
                <a:gd name="connsiteX50" fmla="*/ 2255701 w 3011181"/>
                <a:gd name="connsiteY50" fmla="*/ 805340 h 2077328"/>
                <a:gd name="connsiteX51" fmla="*/ 2539923 w 3011181"/>
                <a:gd name="connsiteY51" fmla="*/ 954786 h 2077328"/>
                <a:gd name="connsiteX52" fmla="*/ 2603186 w 3011181"/>
                <a:gd name="connsiteY52" fmla="*/ 952952 h 2077328"/>
                <a:gd name="connsiteX53" fmla="*/ 2669198 w 3011181"/>
                <a:gd name="connsiteY53" fmla="*/ 912611 h 2077328"/>
                <a:gd name="connsiteX54" fmla="*/ 2684784 w 3011181"/>
                <a:gd name="connsiteY54" fmla="*/ 884189 h 2077328"/>
                <a:gd name="connsiteX55" fmla="*/ 2667365 w 3011181"/>
                <a:gd name="connsiteY55" fmla="*/ 856684 h 2077328"/>
                <a:gd name="connsiteX56" fmla="*/ 2361138 w 3011181"/>
                <a:gd name="connsiteY56" fmla="*/ 695319 h 2077328"/>
                <a:gd name="connsiteX57" fmla="*/ 2377641 w 3011181"/>
                <a:gd name="connsiteY57" fmla="*/ 685234 h 2077328"/>
                <a:gd name="connsiteX58" fmla="*/ 2702205 w 3011181"/>
                <a:gd name="connsiteY58" fmla="*/ 855767 h 2077328"/>
                <a:gd name="connsiteX59" fmla="*/ 2765467 w 3011181"/>
                <a:gd name="connsiteY59" fmla="*/ 853933 h 2077328"/>
                <a:gd name="connsiteX60" fmla="*/ 2831480 w 3011181"/>
                <a:gd name="connsiteY60" fmla="*/ 813592 h 2077328"/>
                <a:gd name="connsiteX61" fmla="*/ 2847066 w 3011181"/>
                <a:gd name="connsiteY61" fmla="*/ 785170 h 2077328"/>
                <a:gd name="connsiteX62" fmla="*/ 2829646 w 3011181"/>
                <a:gd name="connsiteY62" fmla="*/ 757665 h 2077328"/>
                <a:gd name="connsiteX63" fmla="*/ 2523420 w 3011181"/>
                <a:gd name="connsiteY63" fmla="*/ 596300 h 2077328"/>
                <a:gd name="connsiteX64" fmla="*/ 2539923 w 3011181"/>
                <a:gd name="connsiteY64" fmla="*/ 586214 h 2077328"/>
                <a:gd name="connsiteX65" fmla="*/ 2866320 w 3011181"/>
                <a:gd name="connsiteY65" fmla="*/ 757665 h 20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011181" h="2077328">
                  <a:moveTo>
                    <a:pt x="2866320" y="757665"/>
                  </a:moveTo>
                  <a:cubicBezTo>
                    <a:pt x="2886490" y="768666"/>
                    <a:pt x="2910329" y="767750"/>
                    <a:pt x="2929582" y="755831"/>
                  </a:cubicBezTo>
                  <a:lnTo>
                    <a:pt x="2995595" y="715490"/>
                  </a:lnTo>
                  <a:cubicBezTo>
                    <a:pt x="3005680" y="709072"/>
                    <a:pt x="3011182" y="698070"/>
                    <a:pt x="3011182" y="687067"/>
                  </a:cubicBezTo>
                  <a:cubicBezTo>
                    <a:pt x="3011182" y="675148"/>
                    <a:pt x="3003846" y="665063"/>
                    <a:pt x="2993761" y="659562"/>
                  </a:cubicBezTo>
                  <a:lnTo>
                    <a:pt x="2687535" y="498197"/>
                  </a:lnTo>
                  <a:lnTo>
                    <a:pt x="2722375" y="477110"/>
                  </a:lnTo>
                  <a:cubicBezTo>
                    <a:pt x="2729710" y="472526"/>
                    <a:pt x="2735211" y="465191"/>
                    <a:pt x="2737045" y="456939"/>
                  </a:cubicBezTo>
                  <a:cubicBezTo>
                    <a:pt x="2738878" y="448688"/>
                    <a:pt x="2737961" y="439519"/>
                    <a:pt x="2733377" y="432185"/>
                  </a:cubicBezTo>
                  <a:lnTo>
                    <a:pt x="2690286" y="363421"/>
                  </a:lnTo>
                  <a:cubicBezTo>
                    <a:pt x="2681117" y="348752"/>
                    <a:pt x="2660947" y="344167"/>
                    <a:pt x="2646277" y="352419"/>
                  </a:cubicBezTo>
                  <a:lnTo>
                    <a:pt x="2610520" y="373506"/>
                  </a:lnTo>
                  <a:lnTo>
                    <a:pt x="2603186" y="31523"/>
                  </a:lnTo>
                  <a:cubicBezTo>
                    <a:pt x="2603186" y="20521"/>
                    <a:pt x="2596768" y="9519"/>
                    <a:pt x="2586682" y="4018"/>
                  </a:cubicBezTo>
                  <a:cubicBezTo>
                    <a:pt x="2576597" y="-1483"/>
                    <a:pt x="2563761" y="-1483"/>
                    <a:pt x="2554592" y="4935"/>
                  </a:cubicBezTo>
                  <a:lnTo>
                    <a:pt x="2488580" y="44359"/>
                  </a:lnTo>
                  <a:cubicBezTo>
                    <a:pt x="2468409" y="56278"/>
                    <a:pt x="2457407" y="77365"/>
                    <a:pt x="2457407" y="101203"/>
                  </a:cubicBezTo>
                  <a:lnTo>
                    <a:pt x="2465659" y="462440"/>
                  </a:lnTo>
                  <a:lnTo>
                    <a:pt x="2448239" y="473443"/>
                  </a:lnTo>
                  <a:lnTo>
                    <a:pt x="2440904" y="131459"/>
                  </a:lnTo>
                  <a:cubicBezTo>
                    <a:pt x="2440904" y="119540"/>
                    <a:pt x="2434486" y="109455"/>
                    <a:pt x="2424401" y="103954"/>
                  </a:cubicBezTo>
                  <a:cubicBezTo>
                    <a:pt x="2414315" y="98453"/>
                    <a:pt x="2402396" y="98453"/>
                    <a:pt x="2392311" y="104871"/>
                  </a:cubicBezTo>
                  <a:lnTo>
                    <a:pt x="2326298" y="144295"/>
                  </a:lnTo>
                  <a:cubicBezTo>
                    <a:pt x="2306128" y="156214"/>
                    <a:pt x="2295125" y="177301"/>
                    <a:pt x="2295125" y="201140"/>
                  </a:cubicBezTo>
                  <a:lnTo>
                    <a:pt x="2303377" y="562376"/>
                  </a:lnTo>
                  <a:lnTo>
                    <a:pt x="2285957" y="573379"/>
                  </a:lnTo>
                  <a:lnTo>
                    <a:pt x="2278622" y="231395"/>
                  </a:lnTo>
                  <a:cubicBezTo>
                    <a:pt x="2278622" y="219476"/>
                    <a:pt x="2272204" y="209391"/>
                    <a:pt x="2262119" y="203890"/>
                  </a:cubicBezTo>
                  <a:cubicBezTo>
                    <a:pt x="2252033" y="198389"/>
                    <a:pt x="2240115" y="198389"/>
                    <a:pt x="2230030" y="204807"/>
                  </a:cubicBezTo>
                  <a:lnTo>
                    <a:pt x="2164017" y="244231"/>
                  </a:lnTo>
                  <a:cubicBezTo>
                    <a:pt x="2143846" y="256150"/>
                    <a:pt x="2132844" y="277238"/>
                    <a:pt x="2132844" y="301076"/>
                  </a:cubicBezTo>
                  <a:lnTo>
                    <a:pt x="2140179" y="608219"/>
                  </a:lnTo>
                  <a:cubicBezTo>
                    <a:pt x="2140179" y="620138"/>
                    <a:pt x="2134677" y="630223"/>
                    <a:pt x="2124592" y="636641"/>
                  </a:cubicBezTo>
                  <a:lnTo>
                    <a:pt x="1866959" y="792505"/>
                  </a:lnTo>
                  <a:lnTo>
                    <a:pt x="1759688" y="857601"/>
                  </a:lnTo>
                  <a:lnTo>
                    <a:pt x="1659752" y="918112"/>
                  </a:lnTo>
                  <a:lnTo>
                    <a:pt x="1228835" y="1178496"/>
                  </a:lnTo>
                  <a:lnTo>
                    <a:pt x="797918" y="1438880"/>
                  </a:lnTo>
                  <a:lnTo>
                    <a:pt x="362416" y="1696513"/>
                  </a:lnTo>
                  <a:lnTo>
                    <a:pt x="49772" y="1885384"/>
                  </a:lnTo>
                  <a:cubicBezTo>
                    <a:pt x="262" y="1915640"/>
                    <a:pt x="-15324" y="1980735"/>
                    <a:pt x="16766" y="2030245"/>
                  </a:cubicBezTo>
                  <a:lnTo>
                    <a:pt x="21350" y="2037580"/>
                  </a:lnTo>
                  <a:cubicBezTo>
                    <a:pt x="47939" y="2077004"/>
                    <a:pt x="100199" y="2088923"/>
                    <a:pt x="140540" y="2065085"/>
                  </a:cubicBezTo>
                  <a:lnTo>
                    <a:pt x="460519" y="1871631"/>
                  </a:lnTo>
                  <a:lnTo>
                    <a:pt x="896020" y="1608497"/>
                  </a:lnTo>
                  <a:lnTo>
                    <a:pt x="1326937" y="1348113"/>
                  </a:lnTo>
                  <a:lnTo>
                    <a:pt x="1758771" y="1086812"/>
                  </a:lnTo>
                  <a:lnTo>
                    <a:pt x="1859624" y="1026300"/>
                  </a:lnTo>
                  <a:lnTo>
                    <a:pt x="1966895" y="962121"/>
                  </a:lnTo>
                  <a:lnTo>
                    <a:pt x="2224528" y="806257"/>
                  </a:lnTo>
                  <a:cubicBezTo>
                    <a:pt x="2233697" y="800756"/>
                    <a:pt x="2245616" y="799839"/>
                    <a:pt x="2255701" y="805340"/>
                  </a:cubicBezTo>
                  <a:lnTo>
                    <a:pt x="2539923" y="954786"/>
                  </a:lnTo>
                  <a:cubicBezTo>
                    <a:pt x="2560094" y="964871"/>
                    <a:pt x="2583931" y="964871"/>
                    <a:pt x="2603186" y="952952"/>
                  </a:cubicBezTo>
                  <a:lnTo>
                    <a:pt x="2669198" y="912611"/>
                  </a:lnTo>
                  <a:cubicBezTo>
                    <a:pt x="2679284" y="906193"/>
                    <a:pt x="2684784" y="895191"/>
                    <a:pt x="2684784" y="884189"/>
                  </a:cubicBezTo>
                  <a:cubicBezTo>
                    <a:pt x="2684784" y="872270"/>
                    <a:pt x="2677450" y="862185"/>
                    <a:pt x="2667365" y="856684"/>
                  </a:cubicBezTo>
                  <a:lnTo>
                    <a:pt x="2361138" y="695319"/>
                  </a:lnTo>
                  <a:lnTo>
                    <a:pt x="2377641" y="685234"/>
                  </a:lnTo>
                  <a:lnTo>
                    <a:pt x="2702205" y="855767"/>
                  </a:lnTo>
                  <a:cubicBezTo>
                    <a:pt x="2722375" y="866769"/>
                    <a:pt x="2746213" y="865852"/>
                    <a:pt x="2765467" y="853933"/>
                  </a:cubicBezTo>
                  <a:lnTo>
                    <a:pt x="2831480" y="813592"/>
                  </a:lnTo>
                  <a:cubicBezTo>
                    <a:pt x="2841565" y="807174"/>
                    <a:pt x="2847066" y="796172"/>
                    <a:pt x="2847066" y="785170"/>
                  </a:cubicBezTo>
                  <a:cubicBezTo>
                    <a:pt x="2847066" y="773251"/>
                    <a:pt x="2839731" y="763165"/>
                    <a:pt x="2829646" y="757665"/>
                  </a:cubicBezTo>
                  <a:lnTo>
                    <a:pt x="2523420" y="596300"/>
                  </a:lnTo>
                  <a:lnTo>
                    <a:pt x="2539923" y="586214"/>
                  </a:lnTo>
                  <a:lnTo>
                    <a:pt x="2866320" y="75766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Freeform 29">
            <a:extLst>
              <a:ext uri="{FF2B5EF4-FFF2-40B4-BE49-F238E27FC236}">
                <a16:creationId xmlns:a16="http://schemas.microsoft.com/office/drawing/2014/main" id="{DCC029E8-48D1-EB46-DB78-13AA794FF658}"/>
              </a:ext>
            </a:extLst>
          </p:cNvPr>
          <p:cNvSpPr>
            <a:spLocks noEditPoints="1"/>
          </p:cNvSpPr>
          <p:nvPr/>
        </p:nvSpPr>
        <p:spPr bwMode="auto">
          <a:xfrm>
            <a:off x="2618131" y="2868443"/>
            <a:ext cx="867206" cy="867206"/>
          </a:xfrm>
          <a:custGeom>
            <a:avLst/>
            <a:gdLst>
              <a:gd name="T0" fmla="*/ 88 w 176"/>
              <a:gd name="T1" fmla="*/ 110 h 176"/>
              <a:gd name="T2" fmla="*/ 51 w 176"/>
              <a:gd name="T3" fmla="*/ 73 h 176"/>
              <a:gd name="T4" fmla="*/ 48 w 176"/>
              <a:gd name="T5" fmla="*/ 72 h 176"/>
              <a:gd name="T6" fmla="*/ 44 w 176"/>
              <a:gd name="T7" fmla="*/ 76 h 176"/>
              <a:gd name="T8" fmla="*/ 45 w 176"/>
              <a:gd name="T9" fmla="*/ 79 h 176"/>
              <a:gd name="T10" fmla="*/ 85 w 176"/>
              <a:gd name="T11" fmla="*/ 119 h 176"/>
              <a:gd name="T12" fmla="*/ 88 w 176"/>
              <a:gd name="T13" fmla="*/ 120 h 176"/>
              <a:gd name="T14" fmla="*/ 91 w 176"/>
              <a:gd name="T15" fmla="*/ 119 h 176"/>
              <a:gd name="T16" fmla="*/ 91 w 176"/>
              <a:gd name="T17" fmla="*/ 119 h 176"/>
              <a:gd name="T18" fmla="*/ 158 w 176"/>
              <a:gd name="T19" fmla="*/ 49 h 176"/>
              <a:gd name="T20" fmla="*/ 158 w 176"/>
              <a:gd name="T21" fmla="*/ 49 h 176"/>
              <a:gd name="T22" fmla="*/ 163 w 176"/>
              <a:gd name="T23" fmla="*/ 43 h 176"/>
              <a:gd name="T24" fmla="*/ 163 w 176"/>
              <a:gd name="T25" fmla="*/ 43 h 176"/>
              <a:gd name="T26" fmla="*/ 175 w 176"/>
              <a:gd name="T27" fmla="*/ 31 h 176"/>
              <a:gd name="T28" fmla="*/ 175 w 176"/>
              <a:gd name="T29" fmla="*/ 31 h 176"/>
              <a:gd name="T30" fmla="*/ 176 w 176"/>
              <a:gd name="T31" fmla="*/ 28 h 176"/>
              <a:gd name="T32" fmla="*/ 172 w 176"/>
              <a:gd name="T33" fmla="*/ 24 h 176"/>
              <a:gd name="T34" fmla="*/ 169 w 176"/>
              <a:gd name="T35" fmla="*/ 25 h 176"/>
              <a:gd name="T36" fmla="*/ 169 w 176"/>
              <a:gd name="T37" fmla="*/ 25 h 176"/>
              <a:gd name="T38" fmla="*/ 159 w 176"/>
              <a:gd name="T39" fmla="*/ 36 h 176"/>
              <a:gd name="T40" fmla="*/ 159 w 176"/>
              <a:gd name="T41" fmla="*/ 36 h 176"/>
              <a:gd name="T42" fmla="*/ 153 w 176"/>
              <a:gd name="T43" fmla="*/ 42 h 176"/>
              <a:gd name="T44" fmla="*/ 153 w 176"/>
              <a:gd name="T45" fmla="*/ 42 h 176"/>
              <a:gd name="T46" fmla="*/ 88 w 176"/>
              <a:gd name="T47" fmla="*/ 110 h 176"/>
              <a:gd name="T48" fmla="*/ 169 w 176"/>
              <a:gd name="T49" fmla="*/ 54 h 176"/>
              <a:gd name="T50" fmla="*/ 163 w 176"/>
              <a:gd name="T51" fmla="*/ 54 h 176"/>
              <a:gd name="T52" fmla="*/ 162 w 176"/>
              <a:gd name="T53" fmla="*/ 58 h 176"/>
              <a:gd name="T54" fmla="*/ 162 w 176"/>
              <a:gd name="T55" fmla="*/ 58 h 176"/>
              <a:gd name="T56" fmla="*/ 168 w 176"/>
              <a:gd name="T57" fmla="*/ 88 h 176"/>
              <a:gd name="T58" fmla="*/ 88 w 176"/>
              <a:gd name="T59" fmla="*/ 168 h 176"/>
              <a:gd name="T60" fmla="*/ 8 w 176"/>
              <a:gd name="T61" fmla="*/ 88 h 176"/>
              <a:gd name="T62" fmla="*/ 88 w 176"/>
              <a:gd name="T63" fmla="*/ 8 h 176"/>
              <a:gd name="T64" fmla="*/ 146 w 176"/>
              <a:gd name="T65" fmla="*/ 33 h 176"/>
              <a:gd name="T66" fmla="*/ 146 w 176"/>
              <a:gd name="T67" fmla="*/ 32 h 176"/>
              <a:gd name="T68" fmla="*/ 151 w 176"/>
              <a:gd name="T69" fmla="*/ 32 h 176"/>
              <a:gd name="T70" fmla="*/ 151 w 176"/>
              <a:gd name="T71" fmla="*/ 27 h 176"/>
              <a:gd name="T72" fmla="*/ 151 w 176"/>
              <a:gd name="T73" fmla="*/ 26 h 176"/>
              <a:gd name="T74" fmla="*/ 88 w 176"/>
              <a:gd name="T75" fmla="*/ 0 h 176"/>
              <a:gd name="T76" fmla="*/ 0 w 176"/>
              <a:gd name="T77" fmla="*/ 88 h 176"/>
              <a:gd name="T78" fmla="*/ 88 w 176"/>
              <a:gd name="T79" fmla="*/ 176 h 176"/>
              <a:gd name="T80" fmla="*/ 176 w 176"/>
              <a:gd name="T81" fmla="*/ 88 h 176"/>
              <a:gd name="T82" fmla="*/ 170 w 176"/>
              <a:gd name="T83" fmla="*/ 56 h 176"/>
              <a:gd name="T84" fmla="*/ 169 w 176"/>
              <a:gd name="T85" fmla="*/ 5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6" h="176">
                <a:moveTo>
                  <a:pt x="88" y="110"/>
                </a:moveTo>
                <a:cubicBezTo>
                  <a:pt x="51" y="73"/>
                  <a:pt x="51" y="73"/>
                  <a:pt x="51" y="73"/>
                </a:cubicBezTo>
                <a:cubicBezTo>
                  <a:pt x="50" y="72"/>
                  <a:pt x="49" y="72"/>
                  <a:pt x="48" y="72"/>
                </a:cubicBezTo>
                <a:cubicBezTo>
                  <a:pt x="46" y="72"/>
                  <a:pt x="44" y="74"/>
                  <a:pt x="44" y="76"/>
                </a:cubicBezTo>
                <a:cubicBezTo>
                  <a:pt x="44" y="77"/>
                  <a:pt x="44" y="78"/>
                  <a:pt x="45" y="79"/>
                </a:cubicBezTo>
                <a:cubicBezTo>
                  <a:pt x="85" y="119"/>
                  <a:pt x="85" y="119"/>
                  <a:pt x="85" y="119"/>
                </a:cubicBezTo>
                <a:cubicBezTo>
                  <a:pt x="86" y="120"/>
                  <a:pt x="87" y="120"/>
                  <a:pt x="88" y="120"/>
                </a:cubicBezTo>
                <a:cubicBezTo>
                  <a:pt x="89" y="120"/>
                  <a:pt x="90" y="120"/>
                  <a:pt x="91" y="119"/>
                </a:cubicBezTo>
                <a:cubicBezTo>
                  <a:pt x="91" y="119"/>
                  <a:pt x="91" y="119"/>
                  <a:pt x="91" y="119"/>
                </a:cubicBezTo>
                <a:cubicBezTo>
                  <a:pt x="158" y="49"/>
                  <a:pt x="158" y="49"/>
                  <a:pt x="158" y="49"/>
                </a:cubicBezTo>
                <a:cubicBezTo>
                  <a:pt x="158" y="49"/>
                  <a:pt x="158" y="49"/>
                  <a:pt x="158" y="49"/>
                </a:cubicBezTo>
                <a:cubicBezTo>
                  <a:pt x="163" y="43"/>
                  <a:pt x="163" y="43"/>
                  <a:pt x="163" y="43"/>
                </a:cubicBezTo>
                <a:cubicBezTo>
                  <a:pt x="163" y="43"/>
                  <a:pt x="163" y="43"/>
                  <a:pt x="163" y="43"/>
                </a:cubicBezTo>
                <a:cubicBezTo>
                  <a:pt x="175" y="31"/>
                  <a:pt x="175" y="31"/>
                  <a:pt x="175" y="31"/>
                </a:cubicBezTo>
                <a:cubicBezTo>
                  <a:pt x="175" y="31"/>
                  <a:pt x="175" y="31"/>
                  <a:pt x="175" y="31"/>
                </a:cubicBezTo>
                <a:cubicBezTo>
                  <a:pt x="176" y="30"/>
                  <a:pt x="176" y="29"/>
                  <a:pt x="176" y="28"/>
                </a:cubicBezTo>
                <a:cubicBezTo>
                  <a:pt x="176" y="26"/>
                  <a:pt x="174" y="24"/>
                  <a:pt x="172" y="24"/>
                </a:cubicBezTo>
                <a:cubicBezTo>
                  <a:pt x="171" y="24"/>
                  <a:pt x="170" y="24"/>
                  <a:pt x="169" y="25"/>
                </a:cubicBezTo>
                <a:cubicBezTo>
                  <a:pt x="169" y="25"/>
                  <a:pt x="169" y="25"/>
                  <a:pt x="169" y="25"/>
                </a:cubicBezTo>
                <a:cubicBezTo>
                  <a:pt x="159" y="36"/>
                  <a:pt x="159" y="36"/>
                  <a:pt x="159" y="36"/>
                </a:cubicBezTo>
                <a:cubicBezTo>
                  <a:pt x="159" y="36"/>
                  <a:pt x="159" y="36"/>
                  <a:pt x="159" y="36"/>
                </a:cubicBezTo>
                <a:cubicBezTo>
                  <a:pt x="153" y="42"/>
                  <a:pt x="153" y="42"/>
                  <a:pt x="153" y="42"/>
                </a:cubicBezTo>
                <a:cubicBezTo>
                  <a:pt x="153" y="42"/>
                  <a:pt x="153" y="42"/>
                  <a:pt x="153" y="42"/>
                </a:cubicBezTo>
                <a:lnTo>
                  <a:pt x="88" y="110"/>
                </a:lnTo>
                <a:close/>
                <a:moveTo>
                  <a:pt x="169" y="54"/>
                </a:moveTo>
                <a:cubicBezTo>
                  <a:pt x="167" y="53"/>
                  <a:pt x="165" y="53"/>
                  <a:pt x="163" y="54"/>
                </a:cubicBezTo>
                <a:cubicBezTo>
                  <a:pt x="162" y="55"/>
                  <a:pt x="162" y="57"/>
                  <a:pt x="162" y="58"/>
                </a:cubicBezTo>
                <a:cubicBezTo>
                  <a:pt x="162" y="58"/>
                  <a:pt x="162" y="58"/>
                  <a:pt x="162" y="58"/>
                </a:cubicBezTo>
                <a:cubicBezTo>
                  <a:pt x="166" y="68"/>
                  <a:pt x="168" y="78"/>
                  <a:pt x="168" y="88"/>
                </a:cubicBezTo>
                <a:cubicBezTo>
                  <a:pt x="168" y="132"/>
                  <a:pt x="132" y="168"/>
                  <a:pt x="88" y="168"/>
                </a:cubicBezTo>
                <a:cubicBezTo>
                  <a:pt x="44" y="168"/>
                  <a:pt x="8" y="132"/>
                  <a:pt x="8" y="88"/>
                </a:cubicBezTo>
                <a:cubicBezTo>
                  <a:pt x="8" y="44"/>
                  <a:pt x="44" y="8"/>
                  <a:pt x="88" y="8"/>
                </a:cubicBezTo>
                <a:cubicBezTo>
                  <a:pt x="111" y="8"/>
                  <a:pt x="131" y="17"/>
                  <a:pt x="146" y="33"/>
                </a:cubicBezTo>
                <a:cubicBezTo>
                  <a:pt x="146" y="32"/>
                  <a:pt x="146" y="32"/>
                  <a:pt x="146" y="32"/>
                </a:cubicBezTo>
                <a:cubicBezTo>
                  <a:pt x="147" y="34"/>
                  <a:pt x="150" y="34"/>
                  <a:pt x="151" y="32"/>
                </a:cubicBezTo>
                <a:cubicBezTo>
                  <a:pt x="153" y="31"/>
                  <a:pt x="153" y="28"/>
                  <a:pt x="151" y="27"/>
                </a:cubicBezTo>
                <a:cubicBezTo>
                  <a:pt x="151" y="27"/>
                  <a:pt x="151" y="26"/>
                  <a:pt x="151" y="26"/>
                </a:cubicBezTo>
                <a:cubicBezTo>
                  <a:pt x="135" y="10"/>
                  <a:pt x="113" y="0"/>
                  <a:pt x="88" y="0"/>
                </a:cubicBezTo>
                <a:cubicBezTo>
                  <a:pt x="39" y="0"/>
                  <a:pt x="0" y="39"/>
                  <a:pt x="0" y="88"/>
                </a:cubicBezTo>
                <a:cubicBezTo>
                  <a:pt x="0" y="137"/>
                  <a:pt x="39" y="176"/>
                  <a:pt x="88" y="176"/>
                </a:cubicBezTo>
                <a:cubicBezTo>
                  <a:pt x="137" y="176"/>
                  <a:pt x="176" y="137"/>
                  <a:pt x="176" y="88"/>
                </a:cubicBezTo>
                <a:cubicBezTo>
                  <a:pt x="176" y="77"/>
                  <a:pt x="174" y="66"/>
                  <a:pt x="170" y="56"/>
                </a:cubicBezTo>
                <a:cubicBezTo>
                  <a:pt x="170" y="55"/>
                  <a:pt x="169" y="55"/>
                  <a:pt x="169" y="54"/>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2" name="Rectangle 21">
            <a:extLst>
              <a:ext uri="{FF2B5EF4-FFF2-40B4-BE49-F238E27FC236}">
                <a16:creationId xmlns:a16="http://schemas.microsoft.com/office/drawing/2014/main" id="{DA02B2CD-C2D0-EDA2-26B3-190E37876E2D}"/>
              </a:ext>
            </a:extLst>
          </p:cNvPr>
          <p:cNvSpPr/>
          <p:nvPr/>
        </p:nvSpPr>
        <p:spPr>
          <a:xfrm>
            <a:off x="3907848" y="3476428"/>
            <a:ext cx="5365152" cy="707886"/>
          </a:xfrm>
          <a:prstGeom prst="rect">
            <a:avLst/>
          </a:prstGeom>
        </p:spPr>
        <p:txBody>
          <a:bodyPr wrap="square">
            <a:spAutoFit/>
          </a:bodyPr>
          <a:lstStyle/>
          <a:p>
            <a:r>
              <a:rPr lang="en-US" sz="2000" dirty="0">
                <a:solidFill>
                  <a:schemeClr val="tx2"/>
                </a:solidFill>
              </a:rPr>
              <a:t>Early local vendor adoption ensures high platform value.</a:t>
            </a:r>
          </a:p>
        </p:txBody>
      </p:sp>
      <p:sp>
        <p:nvSpPr>
          <p:cNvPr id="23" name="Freeform 29">
            <a:extLst>
              <a:ext uri="{FF2B5EF4-FFF2-40B4-BE49-F238E27FC236}">
                <a16:creationId xmlns:a16="http://schemas.microsoft.com/office/drawing/2014/main" id="{B76113E0-2E92-A1ED-A5FA-62E15981711B}"/>
              </a:ext>
            </a:extLst>
          </p:cNvPr>
          <p:cNvSpPr>
            <a:spLocks noEditPoints="1"/>
          </p:cNvSpPr>
          <p:nvPr/>
        </p:nvSpPr>
        <p:spPr bwMode="auto">
          <a:xfrm>
            <a:off x="2618131" y="4706966"/>
            <a:ext cx="867206" cy="867206"/>
          </a:xfrm>
          <a:custGeom>
            <a:avLst/>
            <a:gdLst>
              <a:gd name="T0" fmla="*/ 88 w 176"/>
              <a:gd name="T1" fmla="*/ 110 h 176"/>
              <a:gd name="T2" fmla="*/ 51 w 176"/>
              <a:gd name="T3" fmla="*/ 73 h 176"/>
              <a:gd name="T4" fmla="*/ 48 w 176"/>
              <a:gd name="T5" fmla="*/ 72 h 176"/>
              <a:gd name="T6" fmla="*/ 44 w 176"/>
              <a:gd name="T7" fmla="*/ 76 h 176"/>
              <a:gd name="T8" fmla="*/ 45 w 176"/>
              <a:gd name="T9" fmla="*/ 79 h 176"/>
              <a:gd name="T10" fmla="*/ 85 w 176"/>
              <a:gd name="T11" fmla="*/ 119 h 176"/>
              <a:gd name="T12" fmla="*/ 88 w 176"/>
              <a:gd name="T13" fmla="*/ 120 h 176"/>
              <a:gd name="T14" fmla="*/ 91 w 176"/>
              <a:gd name="T15" fmla="*/ 119 h 176"/>
              <a:gd name="T16" fmla="*/ 91 w 176"/>
              <a:gd name="T17" fmla="*/ 119 h 176"/>
              <a:gd name="T18" fmla="*/ 158 w 176"/>
              <a:gd name="T19" fmla="*/ 49 h 176"/>
              <a:gd name="T20" fmla="*/ 158 w 176"/>
              <a:gd name="T21" fmla="*/ 49 h 176"/>
              <a:gd name="T22" fmla="*/ 163 w 176"/>
              <a:gd name="T23" fmla="*/ 43 h 176"/>
              <a:gd name="T24" fmla="*/ 163 w 176"/>
              <a:gd name="T25" fmla="*/ 43 h 176"/>
              <a:gd name="T26" fmla="*/ 175 w 176"/>
              <a:gd name="T27" fmla="*/ 31 h 176"/>
              <a:gd name="T28" fmla="*/ 175 w 176"/>
              <a:gd name="T29" fmla="*/ 31 h 176"/>
              <a:gd name="T30" fmla="*/ 176 w 176"/>
              <a:gd name="T31" fmla="*/ 28 h 176"/>
              <a:gd name="T32" fmla="*/ 172 w 176"/>
              <a:gd name="T33" fmla="*/ 24 h 176"/>
              <a:gd name="T34" fmla="*/ 169 w 176"/>
              <a:gd name="T35" fmla="*/ 25 h 176"/>
              <a:gd name="T36" fmla="*/ 169 w 176"/>
              <a:gd name="T37" fmla="*/ 25 h 176"/>
              <a:gd name="T38" fmla="*/ 159 w 176"/>
              <a:gd name="T39" fmla="*/ 36 h 176"/>
              <a:gd name="T40" fmla="*/ 159 w 176"/>
              <a:gd name="T41" fmla="*/ 36 h 176"/>
              <a:gd name="T42" fmla="*/ 153 w 176"/>
              <a:gd name="T43" fmla="*/ 42 h 176"/>
              <a:gd name="T44" fmla="*/ 153 w 176"/>
              <a:gd name="T45" fmla="*/ 42 h 176"/>
              <a:gd name="T46" fmla="*/ 88 w 176"/>
              <a:gd name="T47" fmla="*/ 110 h 176"/>
              <a:gd name="T48" fmla="*/ 169 w 176"/>
              <a:gd name="T49" fmla="*/ 54 h 176"/>
              <a:gd name="T50" fmla="*/ 163 w 176"/>
              <a:gd name="T51" fmla="*/ 54 h 176"/>
              <a:gd name="T52" fmla="*/ 162 w 176"/>
              <a:gd name="T53" fmla="*/ 58 h 176"/>
              <a:gd name="T54" fmla="*/ 162 w 176"/>
              <a:gd name="T55" fmla="*/ 58 h 176"/>
              <a:gd name="T56" fmla="*/ 168 w 176"/>
              <a:gd name="T57" fmla="*/ 88 h 176"/>
              <a:gd name="T58" fmla="*/ 88 w 176"/>
              <a:gd name="T59" fmla="*/ 168 h 176"/>
              <a:gd name="T60" fmla="*/ 8 w 176"/>
              <a:gd name="T61" fmla="*/ 88 h 176"/>
              <a:gd name="T62" fmla="*/ 88 w 176"/>
              <a:gd name="T63" fmla="*/ 8 h 176"/>
              <a:gd name="T64" fmla="*/ 146 w 176"/>
              <a:gd name="T65" fmla="*/ 33 h 176"/>
              <a:gd name="T66" fmla="*/ 146 w 176"/>
              <a:gd name="T67" fmla="*/ 32 h 176"/>
              <a:gd name="T68" fmla="*/ 151 w 176"/>
              <a:gd name="T69" fmla="*/ 32 h 176"/>
              <a:gd name="T70" fmla="*/ 151 w 176"/>
              <a:gd name="T71" fmla="*/ 27 h 176"/>
              <a:gd name="T72" fmla="*/ 151 w 176"/>
              <a:gd name="T73" fmla="*/ 26 h 176"/>
              <a:gd name="T74" fmla="*/ 88 w 176"/>
              <a:gd name="T75" fmla="*/ 0 h 176"/>
              <a:gd name="T76" fmla="*/ 0 w 176"/>
              <a:gd name="T77" fmla="*/ 88 h 176"/>
              <a:gd name="T78" fmla="*/ 88 w 176"/>
              <a:gd name="T79" fmla="*/ 176 h 176"/>
              <a:gd name="T80" fmla="*/ 176 w 176"/>
              <a:gd name="T81" fmla="*/ 88 h 176"/>
              <a:gd name="T82" fmla="*/ 170 w 176"/>
              <a:gd name="T83" fmla="*/ 56 h 176"/>
              <a:gd name="T84" fmla="*/ 169 w 176"/>
              <a:gd name="T85" fmla="*/ 5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6" h="176">
                <a:moveTo>
                  <a:pt x="88" y="110"/>
                </a:moveTo>
                <a:cubicBezTo>
                  <a:pt x="51" y="73"/>
                  <a:pt x="51" y="73"/>
                  <a:pt x="51" y="73"/>
                </a:cubicBezTo>
                <a:cubicBezTo>
                  <a:pt x="50" y="72"/>
                  <a:pt x="49" y="72"/>
                  <a:pt x="48" y="72"/>
                </a:cubicBezTo>
                <a:cubicBezTo>
                  <a:pt x="46" y="72"/>
                  <a:pt x="44" y="74"/>
                  <a:pt x="44" y="76"/>
                </a:cubicBezTo>
                <a:cubicBezTo>
                  <a:pt x="44" y="77"/>
                  <a:pt x="44" y="78"/>
                  <a:pt x="45" y="79"/>
                </a:cubicBezTo>
                <a:cubicBezTo>
                  <a:pt x="85" y="119"/>
                  <a:pt x="85" y="119"/>
                  <a:pt x="85" y="119"/>
                </a:cubicBezTo>
                <a:cubicBezTo>
                  <a:pt x="86" y="120"/>
                  <a:pt x="87" y="120"/>
                  <a:pt x="88" y="120"/>
                </a:cubicBezTo>
                <a:cubicBezTo>
                  <a:pt x="89" y="120"/>
                  <a:pt x="90" y="120"/>
                  <a:pt x="91" y="119"/>
                </a:cubicBezTo>
                <a:cubicBezTo>
                  <a:pt x="91" y="119"/>
                  <a:pt x="91" y="119"/>
                  <a:pt x="91" y="119"/>
                </a:cubicBezTo>
                <a:cubicBezTo>
                  <a:pt x="158" y="49"/>
                  <a:pt x="158" y="49"/>
                  <a:pt x="158" y="49"/>
                </a:cubicBezTo>
                <a:cubicBezTo>
                  <a:pt x="158" y="49"/>
                  <a:pt x="158" y="49"/>
                  <a:pt x="158" y="49"/>
                </a:cubicBezTo>
                <a:cubicBezTo>
                  <a:pt x="163" y="43"/>
                  <a:pt x="163" y="43"/>
                  <a:pt x="163" y="43"/>
                </a:cubicBezTo>
                <a:cubicBezTo>
                  <a:pt x="163" y="43"/>
                  <a:pt x="163" y="43"/>
                  <a:pt x="163" y="43"/>
                </a:cubicBezTo>
                <a:cubicBezTo>
                  <a:pt x="175" y="31"/>
                  <a:pt x="175" y="31"/>
                  <a:pt x="175" y="31"/>
                </a:cubicBezTo>
                <a:cubicBezTo>
                  <a:pt x="175" y="31"/>
                  <a:pt x="175" y="31"/>
                  <a:pt x="175" y="31"/>
                </a:cubicBezTo>
                <a:cubicBezTo>
                  <a:pt x="176" y="30"/>
                  <a:pt x="176" y="29"/>
                  <a:pt x="176" y="28"/>
                </a:cubicBezTo>
                <a:cubicBezTo>
                  <a:pt x="176" y="26"/>
                  <a:pt x="174" y="24"/>
                  <a:pt x="172" y="24"/>
                </a:cubicBezTo>
                <a:cubicBezTo>
                  <a:pt x="171" y="24"/>
                  <a:pt x="170" y="24"/>
                  <a:pt x="169" y="25"/>
                </a:cubicBezTo>
                <a:cubicBezTo>
                  <a:pt x="169" y="25"/>
                  <a:pt x="169" y="25"/>
                  <a:pt x="169" y="25"/>
                </a:cubicBezTo>
                <a:cubicBezTo>
                  <a:pt x="159" y="36"/>
                  <a:pt x="159" y="36"/>
                  <a:pt x="159" y="36"/>
                </a:cubicBezTo>
                <a:cubicBezTo>
                  <a:pt x="159" y="36"/>
                  <a:pt x="159" y="36"/>
                  <a:pt x="159" y="36"/>
                </a:cubicBezTo>
                <a:cubicBezTo>
                  <a:pt x="153" y="42"/>
                  <a:pt x="153" y="42"/>
                  <a:pt x="153" y="42"/>
                </a:cubicBezTo>
                <a:cubicBezTo>
                  <a:pt x="153" y="42"/>
                  <a:pt x="153" y="42"/>
                  <a:pt x="153" y="42"/>
                </a:cubicBezTo>
                <a:lnTo>
                  <a:pt x="88" y="110"/>
                </a:lnTo>
                <a:close/>
                <a:moveTo>
                  <a:pt x="169" y="54"/>
                </a:moveTo>
                <a:cubicBezTo>
                  <a:pt x="167" y="53"/>
                  <a:pt x="165" y="53"/>
                  <a:pt x="163" y="54"/>
                </a:cubicBezTo>
                <a:cubicBezTo>
                  <a:pt x="162" y="55"/>
                  <a:pt x="162" y="57"/>
                  <a:pt x="162" y="58"/>
                </a:cubicBezTo>
                <a:cubicBezTo>
                  <a:pt x="162" y="58"/>
                  <a:pt x="162" y="58"/>
                  <a:pt x="162" y="58"/>
                </a:cubicBezTo>
                <a:cubicBezTo>
                  <a:pt x="166" y="68"/>
                  <a:pt x="168" y="78"/>
                  <a:pt x="168" y="88"/>
                </a:cubicBezTo>
                <a:cubicBezTo>
                  <a:pt x="168" y="132"/>
                  <a:pt x="132" y="168"/>
                  <a:pt x="88" y="168"/>
                </a:cubicBezTo>
                <a:cubicBezTo>
                  <a:pt x="44" y="168"/>
                  <a:pt x="8" y="132"/>
                  <a:pt x="8" y="88"/>
                </a:cubicBezTo>
                <a:cubicBezTo>
                  <a:pt x="8" y="44"/>
                  <a:pt x="44" y="8"/>
                  <a:pt x="88" y="8"/>
                </a:cubicBezTo>
                <a:cubicBezTo>
                  <a:pt x="111" y="8"/>
                  <a:pt x="131" y="17"/>
                  <a:pt x="146" y="33"/>
                </a:cubicBezTo>
                <a:cubicBezTo>
                  <a:pt x="146" y="32"/>
                  <a:pt x="146" y="32"/>
                  <a:pt x="146" y="32"/>
                </a:cubicBezTo>
                <a:cubicBezTo>
                  <a:pt x="147" y="34"/>
                  <a:pt x="150" y="34"/>
                  <a:pt x="151" y="32"/>
                </a:cubicBezTo>
                <a:cubicBezTo>
                  <a:pt x="153" y="31"/>
                  <a:pt x="153" y="28"/>
                  <a:pt x="151" y="27"/>
                </a:cubicBezTo>
                <a:cubicBezTo>
                  <a:pt x="151" y="27"/>
                  <a:pt x="151" y="26"/>
                  <a:pt x="151" y="26"/>
                </a:cubicBezTo>
                <a:cubicBezTo>
                  <a:pt x="135" y="10"/>
                  <a:pt x="113" y="0"/>
                  <a:pt x="88" y="0"/>
                </a:cubicBezTo>
                <a:cubicBezTo>
                  <a:pt x="39" y="0"/>
                  <a:pt x="0" y="39"/>
                  <a:pt x="0" y="88"/>
                </a:cubicBezTo>
                <a:cubicBezTo>
                  <a:pt x="0" y="137"/>
                  <a:pt x="39" y="176"/>
                  <a:pt x="88" y="176"/>
                </a:cubicBezTo>
                <a:cubicBezTo>
                  <a:pt x="137" y="176"/>
                  <a:pt x="176" y="137"/>
                  <a:pt x="176" y="88"/>
                </a:cubicBezTo>
                <a:cubicBezTo>
                  <a:pt x="176" y="77"/>
                  <a:pt x="174" y="66"/>
                  <a:pt x="170" y="56"/>
                </a:cubicBezTo>
                <a:cubicBezTo>
                  <a:pt x="170" y="55"/>
                  <a:pt x="169" y="55"/>
                  <a:pt x="169" y="54"/>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4" name="Rectangle 23">
            <a:extLst>
              <a:ext uri="{FF2B5EF4-FFF2-40B4-BE49-F238E27FC236}">
                <a16:creationId xmlns:a16="http://schemas.microsoft.com/office/drawing/2014/main" id="{5680AD33-D11B-8695-3089-4E3D83CD17BC}"/>
              </a:ext>
            </a:extLst>
          </p:cNvPr>
          <p:cNvSpPr/>
          <p:nvPr/>
        </p:nvSpPr>
        <p:spPr>
          <a:xfrm>
            <a:off x="3907848" y="5277864"/>
            <a:ext cx="5365152" cy="707886"/>
          </a:xfrm>
          <a:prstGeom prst="rect">
            <a:avLst/>
          </a:prstGeom>
        </p:spPr>
        <p:txBody>
          <a:bodyPr wrap="square">
            <a:spAutoFit/>
          </a:bodyPr>
          <a:lstStyle/>
          <a:p>
            <a:r>
              <a:rPr lang="en-US" sz="2000" dirty="0">
                <a:solidFill>
                  <a:schemeClr val="tx2"/>
                </a:solidFill>
              </a:rPr>
              <a:t>Intuitive, easy-to-navigate platform attractive to all, covering broad product range.</a:t>
            </a:r>
          </a:p>
        </p:txBody>
      </p:sp>
      <p:sp>
        <p:nvSpPr>
          <p:cNvPr id="25" name="Freeform 29">
            <a:extLst>
              <a:ext uri="{FF2B5EF4-FFF2-40B4-BE49-F238E27FC236}">
                <a16:creationId xmlns:a16="http://schemas.microsoft.com/office/drawing/2014/main" id="{1408F9A9-AC3D-65C7-960E-FBECAF34705E}"/>
              </a:ext>
            </a:extLst>
          </p:cNvPr>
          <p:cNvSpPr>
            <a:spLocks noEditPoints="1"/>
          </p:cNvSpPr>
          <p:nvPr/>
        </p:nvSpPr>
        <p:spPr bwMode="auto">
          <a:xfrm>
            <a:off x="2618131" y="6591300"/>
            <a:ext cx="867206" cy="867206"/>
          </a:xfrm>
          <a:custGeom>
            <a:avLst/>
            <a:gdLst>
              <a:gd name="T0" fmla="*/ 88 w 176"/>
              <a:gd name="T1" fmla="*/ 110 h 176"/>
              <a:gd name="T2" fmla="*/ 51 w 176"/>
              <a:gd name="T3" fmla="*/ 73 h 176"/>
              <a:gd name="T4" fmla="*/ 48 w 176"/>
              <a:gd name="T5" fmla="*/ 72 h 176"/>
              <a:gd name="T6" fmla="*/ 44 w 176"/>
              <a:gd name="T7" fmla="*/ 76 h 176"/>
              <a:gd name="T8" fmla="*/ 45 w 176"/>
              <a:gd name="T9" fmla="*/ 79 h 176"/>
              <a:gd name="T10" fmla="*/ 85 w 176"/>
              <a:gd name="T11" fmla="*/ 119 h 176"/>
              <a:gd name="T12" fmla="*/ 88 w 176"/>
              <a:gd name="T13" fmla="*/ 120 h 176"/>
              <a:gd name="T14" fmla="*/ 91 w 176"/>
              <a:gd name="T15" fmla="*/ 119 h 176"/>
              <a:gd name="T16" fmla="*/ 91 w 176"/>
              <a:gd name="T17" fmla="*/ 119 h 176"/>
              <a:gd name="T18" fmla="*/ 158 w 176"/>
              <a:gd name="T19" fmla="*/ 49 h 176"/>
              <a:gd name="T20" fmla="*/ 158 w 176"/>
              <a:gd name="T21" fmla="*/ 49 h 176"/>
              <a:gd name="T22" fmla="*/ 163 w 176"/>
              <a:gd name="T23" fmla="*/ 43 h 176"/>
              <a:gd name="T24" fmla="*/ 163 w 176"/>
              <a:gd name="T25" fmla="*/ 43 h 176"/>
              <a:gd name="T26" fmla="*/ 175 w 176"/>
              <a:gd name="T27" fmla="*/ 31 h 176"/>
              <a:gd name="T28" fmla="*/ 175 w 176"/>
              <a:gd name="T29" fmla="*/ 31 h 176"/>
              <a:gd name="T30" fmla="*/ 176 w 176"/>
              <a:gd name="T31" fmla="*/ 28 h 176"/>
              <a:gd name="T32" fmla="*/ 172 w 176"/>
              <a:gd name="T33" fmla="*/ 24 h 176"/>
              <a:gd name="T34" fmla="*/ 169 w 176"/>
              <a:gd name="T35" fmla="*/ 25 h 176"/>
              <a:gd name="T36" fmla="*/ 169 w 176"/>
              <a:gd name="T37" fmla="*/ 25 h 176"/>
              <a:gd name="T38" fmla="*/ 159 w 176"/>
              <a:gd name="T39" fmla="*/ 36 h 176"/>
              <a:gd name="T40" fmla="*/ 159 w 176"/>
              <a:gd name="T41" fmla="*/ 36 h 176"/>
              <a:gd name="T42" fmla="*/ 153 w 176"/>
              <a:gd name="T43" fmla="*/ 42 h 176"/>
              <a:gd name="T44" fmla="*/ 153 w 176"/>
              <a:gd name="T45" fmla="*/ 42 h 176"/>
              <a:gd name="T46" fmla="*/ 88 w 176"/>
              <a:gd name="T47" fmla="*/ 110 h 176"/>
              <a:gd name="T48" fmla="*/ 169 w 176"/>
              <a:gd name="T49" fmla="*/ 54 h 176"/>
              <a:gd name="T50" fmla="*/ 163 w 176"/>
              <a:gd name="T51" fmla="*/ 54 h 176"/>
              <a:gd name="T52" fmla="*/ 162 w 176"/>
              <a:gd name="T53" fmla="*/ 58 h 176"/>
              <a:gd name="T54" fmla="*/ 162 w 176"/>
              <a:gd name="T55" fmla="*/ 58 h 176"/>
              <a:gd name="T56" fmla="*/ 168 w 176"/>
              <a:gd name="T57" fmla="*/ 88 h 176"/>
              <a:gd name="T58" fmla="*/ 88 w 176"/>
              <a:gd name="T59" fmla="*/ 168 h 176"/>
              <a:gd name="T60" fmla="*/ 8 w 176"/>
              <a:gd name="T61" fmla="*/ 88 h 176"/>
              <a:gd name="T62" fmla="*/ 88 w 176"/>
              <a:gd name="T63" fmla="*/ 8 h 176"/>
              <a:gd name="T64" fmla="*/ 146 w 176"/>
              <a:gd name="T65" fmla="*/ 33 h 176"/>
              <a:gd name="T66" fmla="*/ 146 w 176"/>
              <a:gd name="T67" fmla="*/ 32 h 176"/>
              <a:gd name="T68" fmla="*/ 151 w 176"/>
              <a:gd name="T69" fmla="*/ 32 h 176"/>
              <a:gd name="T70" fmla="*/ 151 w 176"/>
              <a:gd name="T71" fmla="*/ 27 h 176"/>
              <a:gd name="T72" fmla="*/ 151 w 176"/>
              <a:gd name="T73" fmla="*/ 26 h 176"/>
              <a:gd name="T74" fmla="*/ 88 w 176"/>
              <a:gd name="T75" fmla="*/ 0 h 176"/>
              <a:gd name="T76" fmla="*/ 0 w 176"/>
              <a:gd name="T77" fmla="*/ 88 h 176"/>
              <a:gd name="T78" fmla="*/ 88 w 176"/>
              <a:gd name="T79" fmla="*/ 176 h 176"/>
              <a:gd name="T80" fmla="*/ 176 w 176"/>
              <a:gd name="T81" fmla="*/ 88 h 176"/>
              <a:gd name="T82" fmla="*/ 170 w 176"/>
              <a:gd name="T83" fmla="*/ 56 h 176"/>
              <a:gd name="T84" fmla="*/ 169 w 176"/>
              <a:gd name="T85" fmla="*/ 5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6" h="176">
                <a:moveTo>
                  <a:pt x="88" y="110"/>
                </a:moveTo>
                <a:cubicBezTo>
                  <a:pt x="51" y="73"/>
                  <a:pt x="51" y="73"/>
                  <a:pt x="51" y="73"/>
                </a:cubicBezTo>
                <a:cubicBezTo>
                  <a:pt x="50" y="72"/>
                  <a:pt x="49" y="72"/>
                  <a:pt x="48" y="72"/>
                </a:cubicBezTo>
                <a:cubicBezTo>
                  <a:pt x="46" y="72"/>
                  <a:pt x="44" y="74"/>
                  <a:pt x="44" y="76"/>
                </a:cubicBezTo>
                <a:cubicBezTo>
                  <a:pt x="44" y="77"/>
                  <a:pt x="44" y="78"/>
                  <a:pt x="45" y="79"/>
                </a:cubicBezTo>
                <a:cubicBezTo>
                  <a:pt x="85" y="119"/>
                  <a:pt x="85" y="119"/>
                  <a:pt x="85" y="119"/>
                </a:cubicBezTo>
                <a:cubicBezTo>
                  <a:pt x="86" y="120"/>
                  <a:pt x="87" y="120"/>
                  <a:pt x="88" y="120"/>
                </a:cubicBezTo>
                <a:cubicBezTo>
                  <a:pt x="89" y="120"/>
                  <a:pt x="90" y="120"/>
                  <a:pt x="91" y="119"/>
                </a:cubicBezTo>
                <a:cubicBezTo>
                  <a:pt x="91" y="119"/>
                  <a:pt x="91" y="119"/>
                  <a:pt x="91" y="119"/>
                </a:cubicBezTo>
                <a:cubicBezTo>
                  <a:pt x="158" y="49"/>
                  <a:pt x="158" y="49"/>
                  <a:pt x="158" y="49"/>
                </a:cubicBezTo>
                <a:cubicBezTo>
                  <a:pt x="158" y="49"/>
                  <a:pt x="158" y="49"/>
                  <a:pt x="158" y="49"/>
                </a:cubicBezTo>
                <a:cubicBezTo>
                  <a:pt x="163" y="43"/>
                  <a:pt x="163" y="43"/>
                  <a:pt x="163" y="43"/>
                </a:cubicBezTo>
                <a:cubicBezTo>
                  <a:pt x="163" y="43"/>
                  <a:pt x="163" y="43"/>
                  <a:pt x="163" y="43"/>
                </a:cubicBezTo>
                <a:cubicBezTo>
                  <a:pt x="175" y="31"/>
                  <a:pt x="175" y="31"/>
                  <a:pt x="175" y="31"/>
                </a:cubicBezTo>
                <a:cubicBezTo>
                  <a:pt x="175" y="31"/>
                  <a:pt x="175" y="31"/>
                  <a:pt x="175" y="31"/>
                </a:cubicBezTo>
                <a:cubicBezTo>
                  <a:pt x="176" y="30"/>
                  <a:pt x="176" y="29"/>
                  <a:pt x="176" y="28"/>
                </a:cubicBezTo>
                <a:cubicBezTo>
                  <a:pt x="176" y="26"/>
                  <a:pt x="174" y="24"/>
                  <a:pt x="172" y="24"/>
                </a:cubicBezTo>
                <a:cubicBezTo>
                  <a:pt x="171" y="24"/>
                  <a:pt x="170" y="24"/>
                  <a:pt x="169" y="25"/>
                </a:cubicBezTo>
                <a:cubicBezTo>
                  <a:pt x="169" y="25"/>
                  <a:pt x="169" y="25"/>
                  <a:pt x="169" y="25"/>
                </a:cubicBezTo>
                <a:cubicBezTo>
                  <a:pt x="159" y="36"/>
                  <a:pt x="159" y="36"/>
                  <a:pt x="159" y="36"/>
                </a:cubicBezTo>
                <a:cubicBezTo>
                  <a:pt x="159" y="36"/>
                  <a:pt x="159" y="36"/>
                  <a:pt x="159" y="36"/>
                </a:cubicBezTo>
                <a:cubicBezTo>
                  <a:pt x="153" y="42"/>
                  <a:pt x="153" y="42"/>
                  <a:pt x="153" y="42"/>
                </a:cubicBezTo>
                <a:cubicBezTo>
                  <a:pt x="153" y="42"/>
                  <a:pt x="153" y="42"/>
                  <a:pt x="153" y="42"/>
                </a:cubicBezTo>
                <a:lnTo>
                  <a:pt x="88" y="110"/>
                </a:lnTo>
                <a:close/>
                <a:moveTo>
                  <a:pt x="169" y="54"/>
                </a:moveTo>
                <a:cubicBezTo>
                  <a:pt x="167" y="53"/>
                  <a:pt x="165" y="53"/>
                  <a:pt x="163" y="54"/>
                </a:cubicBezTo>
                <a:cubicBezTo>
                  <a:pt x="162" y="55"/>
                  <a:pt x="162" y="57"/>
                  <a:pt x="162" y="58"/>
                </a:cubicBezTo>
                <a:cubicBezTo>
                  <a:pt x="162" y="58"/>
                  <a:pt x="162" y="58"/>
                  <a:pt x="162" y="58"/>
                </a:cubicBezTo>
                <a:cubicBezTo>
                  <a:pt x="166" y="68"/>
                  <a:pt x="168" y="78"/>
                  <a:pt x="168" y="88"/>
                </a:cubicBezTo>
                <a:cubicBezTo>
                  <a:pt x="168" y="132"/>
                  <a:pt x="132" y="168"/>
                  <a:pt x="88" y="168"/>
                </a:cubicBezTo>
                <a:cubicBezTo>
                  <a:pt x="44" y="168"/>
                  <a:pt x="8" y="132"/>
                  <a:pt x="8" y="88"/>
                </a:cubicBezTo>
                <a:cubicBezTo>
                  <a:pt x="8" y="44"/>
                  <a:pt x="44" y="8"/>
                  <a:pt x="88" y="8"/>
                </a:cubicBezTo>
                <a:cubicBezTo>
                  <a:pt x="111" y="8"/>
                  <a:pt x="131" y="17"/>
                  <a:pt x="146" y="33"/>
                </a:cubicBezTo>
                <a:cubicBezTo>
                  <a:pt x="146" y="32"/>
                  <a:pt x="146" y="32"/>
                  <a:pt x="146" y="32"/>
                </a:cubicBezTo>
                <a:cubicBezTo>
                  <a:pt x="147" y="34"/>
                  <a:pt x="150" y="34"/>
                  <a:pt x="151" y="32"/>
                </a:cubicBezTo>
                <a:cubicBezTo>
                  <a:pt x="153" y="31"/>
                  <a:pt x="153" y="28"/>
                  <a:pt x="151" y="27"/>
                </a:cubicBezTo>
                <a:cubicBezTo>
                  <a:pt x="151" y="27"/>
                  <a:pt x="151" y="26"/>
                  <a:pt x="151" y="26"/>
                </a:cubicBezTo>
                <a:cubicBezTo>
                  <a:pt x="135" y="10"/>
                  <a:pt x="113" y="0"/>
                  <a:pt x="88" y="0"/>
                </a:cubicBezTo>
                <a:cubicBezTo>
                  <a:pt x="39" y="0"/>
                  <a:pt x="0" y="39"/>
                  <a:pt x="0" y="88"/>
                </a:cubicBezTo>
                <a:cubicBezTo>
                  <a:pt x="0" y="137"/>
                  <a:pt x="39" y="176"/>
                  <a:pt x="88" y="176"/>
                </a:cubicBezTo>
                <a:cubicBezTo>
                  <a:pt x="137" y="176"/>
                  <a:pt x="176" y="137"/>
                  <a:pt x="176" y="88"/>
                </a:cubicBezTo>
                <a:cubicBezTo>
                  <a:pt x="176" y="77"/>
                  <a:pt x="174" y="66"/>
                  <a:pt x="170" y="56"/>
                </a:cubicBezTo>
                <a:cubicBezTo>
                  <a:pt x="170" y="55"/>
                  <a:pt x="169" y="55"/>
                  <a:pt x="169" y="54"/>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6" name="Rectangle 25">
            <a:extLst>
              <a:ext uri="{FF2B5EF4-FFF2-40B4-BE49-F238E27FC236}">
                <a16:creationId xmlns:a16="http://schemas.microsoft.com/office/drawing/2014/main" id="{5BBC8BB0-ED05-8EDC-4E7B-5561A94B6B69}"/>
              </a:ext>
            </a:extLst>
          </p:cNvPr>
          <p:cNvSpPr/>
          <p:nvPr/>
        </p:nvSpPr>
        <p:spPr>
          <a:xfrm>
            <a:off x="3907848" y="7644114"/>
            <a:ext cx="5365152" cy="707886"/>
          </a:xfrm>
          <a:prstGeom prst="rect">
            <a:avLst/>
          </a:prstGeom>
        </p:spPr>
        <p:txBody>
          <a:bodyPr wrap="square">
            <a:spAutoFit/>
          </a:bodyPr>
          <a:lstStyle/>
          <a:p>
            <a:r>
              <a:rPr lang="en-US" sz="2000" dirty="0">
                <a:solidFill>
                  <a:schemeClr val="tx2"/>
                </a:solidFill>
              </a:rPr>
              <a:t>Big-name international vendors provide key platform value via product info and training.</a:t>
            </a:r>
          </a:p>
        </p:txBody>
      </p:sp>
      <p:sp>
        <p:nvSpPr>
          <p:cNvPr id="27" name="TextBox 26">
            <a:extLst>
              <a:ext uri="{FF2B5EF4-FFF2-40B4-BE49-F238E27FC236}">
                <a16:creationId xmlns:a16="http://schemas.microsoft.com/office/drawing/2014/main" id="{F8517400-70A7-6865-F127-C9CC38536198}"/>
              </a:ext>
            </a:extLst>
          </p:cNvPr>
          <p:cNvSpPr txBox="1"/>
          <p:nvPr/>
        </p:nvSpPr>
        <p:spPr>
          <a:xfrm>
            <a:off x="3907848" y="2748432"/>
            <a:ext cx="4835708" cy="646331"/>
          </a:xfrm>
          <a:prstGeom prst="rect">
            <a:avLst/>
          </a:prstGeom>
          <a:noFill/>
        </p:spPr>
        <p:txBody>
          <a:bodyPr wrap="square" rtlCol="0">
            <a:spAutoFit/>
          </a:bodyPr>
          <a:lstStyle/>
          <a:p>
            <a:r>
              <a:rPr lang="en-US" sz="3600" b="1" dirty="0">
                <a:latin typeface="+mj-lt"/>
              </a:rPr>
              <a:t>Local Schools</a:t>
            </a:r>
          </a:p>
        </p:txBody>
      </p:sp>
      <p:sp>
        <p:nvSpPr>
          <p:cNvPr id="28" name="TextBox 27">
            <a:extLst>
              <a:ext uri="{FF2B5EF4-FFF2-40B4-BE49-F238E27FC236}">
                <a16:creationId xmlns:a16="http://schemas.microsoft.com/office/drawing/2014/main" id="{BFA929B8-E9C1-2986-3090-B6063A41223A}"/>
              </a:ext>
            </a:extLst>
          </p:cNvPr>
          <p:cNvSpPr txBox="1"/>
          <p:nvPr/>
        </p:nvSpPr>
        <p:spPr>
          <a:xfrm>
            <a:off x="3907848" y="4631533"/>
            <a:ext cx="4835708" cy="646331"/>
          </a:xfrm>
          <a:prstGeom prst="rect">
            <a:avLst/>
          </a:prstGeom>
          <a:noFill/>
        </p:spPr>
        <p:txBody>
          <a:bodyPr wrap="square" rtlCol="0">
            <a:spAutoFit/>
          </a:bodyPr>
          <a:lstStyle/>
          <a:p>
            <a:r>
              <a:rPr lang="en-US" sz="3600" b="1" dirty="0">
                <a:latin typeface="+mj-lt"/>
              </a:rPr>
              <a:t>UI/UX</a:t>
            </a:r>
          </a:p>
        </p:txBody>
      </p:sp>
      <p:sp>
        <p:nvSpPr>
          <p:cNvPr id="29" name="TextBox 28">
            <a:extLst>
              <a:ext uri="{FF2B5EF4-FFF2-40B4-BE49-F238E27FC236}">
                <a16:creationId xmlns:a16="http://schemas.microsoft.com/office/drawing/2014/main" id="{CE63C1DC-F3BE-4BC7-1726-550EA151C43A}"/>
              </a:ext>
            </a:extLst>
          </p:cNvPr>
          <p:cNvSpPr txBox="1"/>
          <p:nvPr/>
        </p:nvSpPr>
        <p:spPr>
          <a:xfrm>
            <a:off x="3907848" y="6442995"/>
            <a:ext cx="4835708" cy="1200329"/>
          </a:xfrm>
          <a:prstGeom prst="rect">
            <a:avLst/>
          </a:prstGeom>
          <a:noFill/>
        </p:spPr>
        <p:txBody>
          <a:bodyPr wrap="square" rtlCol="0">
            <a:spAutoFit/>
          </a:bodyPr>
          <a:lstStyle/>
          <a:p>
            <a:r>
              <a:rPr lang="en-US" sz="3600" b="1" dirty="0">
                <a:latin typeface="+mj-lt"/>
              </a:rPr>
              <a:t>International Student Membership</a:t>
            </a:r>
          </a:p>
        </p:txBody>
      </p:sp>
    </p:spTree>
    <p:extLst>
      <p:ext uri="{BB962C8B-B14F-4D97-AF65-F5344CB8AC3E}">
        <p14:creationId xmlns:p14="http://schemas.microsoft.com/office/powerpoint/2010/main" val="2351453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9A775-7B12-6450-B8B3-1A76A3E498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2CE066-C719-DC68-B2FA-D28DF335C8E7}"/>
              </a:ext>
            </a:extLst>
          </p:cNvPr>
          <p:cNvSpPr>
            <a:spLocks noGrp="1"/>
          </p:cNvSpPr>
          <p:nvPr>
            <p:ph type="title"/>
          </p:nvPr>
        </p:nvSpPr>
        <p:spPr/>
        <p:txBody>
          <a:bodyPr/>
          <a:lstStyle/>
          <a:p>
            <a:r>
              <a:rPr lang="en-US" dirty="0"/>
              <a:t>The </a:t>
            </a:r>
            <a:r>
              <a:rPr lang="en-US" dirty="0">
                <a:solidFill>
                  <a:schemeClr val="accent3"/>
                </a:solidFill>
              </a:rPr>
              <a:t>Target Market</a:t>
            </a:r>
            <a:endParaRPr lang="uk-UA" dirty="0">
              <a:solidFill>
                <a:schemeClr val="accent3"/>
              </a:solidFill>
            </a:endParaRPr>
          </a:p>
        </p:txBody>
      </p:sp>
      <p:grpSp>
        <p:nvGrpSpPr>
          <p:cNvPr id="72" name="Group 71">
            <a:extLst>
              <a:ext uri="{FF2B5EF4-FFF2-40B4-BE49-F238E27FC236}">
                <a16:creationId xmlns:a16="http://schemas.microsoft.com/office/drawing/2014/main" id="{2BB301C8-F930-F902-35E8-172737FEC97A}"/>
              </a:ext>
            </a:extLst>
          </p:cNvPr>
          <p:cNvGrpSpPr/>
          <p:nvPr/>
        </p:nvGrpSpPr>
        <p:grpSpPr>
          <a:xfrm>
            <a:off x="9448800" y="1498365"/>
            <a:ext cx="7276576" cy="7135596"/>
            <a:chOff x="9448800" y="1348653"/>
            <a:chExt cx="7276576" cy="7135596"/>
          </a:xfrm>
        </p:grpSpPr>
        <p:sp>
          <p:nvSpPr>
            <p:cNvPr id="7" name="Google Shape;1191;p27">
              <a:extLst>
                <a:ext uri="{FF2B5EF4-FFF2-40B4-BE49-F238E27FC236}">
                  <a16:creationId xmlns:a16="http://schemas.microsoft.com/office/drawing/2014/main" id="{ED191534-2CDD-6329-E033-F367B505B674}"/>
                </a:ext>
              </a:extLst>
            </p:cNvPr>
            <p:cNvSpPr>
              <a:spLocks/>
            </p:cNvSpPr>
            <p:nvPr/>
          </p:nvSpPr>
          <p:spPr bwMode="auto">
            <a:xfrm>
              <a:off x="11052368" y="1348653"/>
              <a:ext cx="2582444" cy="2482813"/>
            </a:xfrm>
            <a:custGeom>
              <a:avLst/>
              <a:gdLst>
                <a:gd name="T0" fmla="*/ 289560 w 1080"/>
                <a:gd name="T1" fmla="*/ 1255395 h 1038"/>
                <a:gd name="T2" fmla="*/ 1678305 w 1080"/>
                <a:gd name="T3" fmla="*/ 1933575 h 1038"/>
                <a:gd name="T4" fmla="*/ 1941195 w 1080"/>
                <a:gd name="T5" fmla="*/ 1739265 h 1038"/>
                <a:gd name="T6" fmla="*/ 2038350 w 1080"/>
                <a:gd name="T7" fmla="*/ 1672590 h 1038"/>
                <a:gd name="T8" fmla="*/ 2017395 w 1080"/>
                <a:gd name="T9" fmla="*/ 1666875 h 1038"/>
                <a:gd name="T10" fmla="*/ 1960245 w 1080"/>
                <a:gd name="T11" fmla="*/ 1632585 h 1038"/>
                <a:gd name="T12" fmla="*/ 1906905 w 1080"/>
                <a:gd name="T13" fmla="*/ 1482090 h 1038"/>
                <a:gd name="T14" fmla="*/ 1824990 w 1080"/>
                <a:gd name="T15" fmla="*/ 1424940 h 1038"/>
                <a:gd name="T16" fmla="*/ 1872615 w 1080"/>
                <a:gd name="T17" fmla="*/ 1327785 h 1038"/>
                <a:gd name="T18" fmla="*/ 1790700 w 1080"/>
                <a:gd name="T19" fmla="*/ 1211580 h 1038"/>
                <a:gd name="T20" fmla="*/ 1727835 w 1080"/>
                <a:gd name="T21" fmla="*/ 1120140 h 1038"/>
                <a:gd name="T22" fmla="*/ 1548765 w 1080"/>
                <a:gd name="T23" fmla="*/ 1026795 h 1038"/>
                <a:gd name="T24" fmla="*/ 1495425 w 1080"/>
                <a:gd name="T25" fmla="*/ 1047750 h 1038"/>
                <a:gd name="T26" fmla="*/ 1457325 w 1080"/>
                <a:gd name="T27" fmla="*/ 988695 h 1038"/>
                <a:gd name="T28" fmla="*/ 1466850 w 1080"/>
                <a:gd name="T29" fmla="*/ 929640 h 1038"/>
                <a:gd name="T30" fmla="*/ 1407795 w 1080"/>
                <a:gd name="T31" fmla="*/ 857250 h 1038"/>
                <a:gd name="T32" fmla="*/ 1341120 w 1080"/>
                <a:gd name="T33" fmla="*/ 824865 h 1038"/>
                <a:gd name="T34" fmla="*/ 1310640 w 1080"/>
                <a:gd name="T35" fmla="*/ 790575 h 1038"/>
                <a:gd name="T36" fmla="*/ 1316355 w 1080"/>
                <a:gd name="T37" fmla="*/ 746760 h 1038"/>
                <a:gd name="T38" fmla="*/ 1331595 w 1080"/>
                <a:gd name="T39" fmla="*/ 643890 h 1038"/>
                <a:gd name="T40" fmla="*/ 1360170 w 1080"/>
                <a:gd name="T41" fmla="*/ 558165 h 1038"/>
                <a:gd name="T42" fmla="*/ 1413510 w 1080"/>
                <a:gd name="T43" fmla="*/ 548640 h 1038"/>
                <a:gd name="T44" fmla="*/ 1394460 w 1080"/>
                <a:gd name="T45" fmla="*/ 464820 h 1038"/>
                <a:gd name="T46" fmla="*/ 1417320 w 1080"/>
                <a:gd name="T47" fmla="*/ 407670 h 1038"/>
                <a:gd name="T48" fmla="*/ 1470660 w 1080"/>
                <a:gd name="T49" fmla="*/ 382905 h 1038"/>
                <a:gd name="T50" fmla="*/ 1423035 w 1080"/>
                <a:gd name="T51" fmla="*/ 358140 h 1038"/>
                <a:gd name="T52" fmla="*/ 1344930 w 1080"/>
                <a:gd name="T53" fmla="*/ 354330 h 1038"/>
                <a:gd name="T54" fmla="*/ 1247775 w 1080"/>
                <a:gd name="T55" fmla="*/ 310515 h 1038"/>
                <a:gd name="T56" fmla="*/ 1190625 w 1080"/>
                <a:gd name="T57" fmla="*/ 241935 h 1038"/>
                <a:gd name="T58" fmla="*/ 1137285 w 1080"/>
                <a:gd name="T59" fmla="*/ 198120 h 1038"/>
                <a:gd name="T60" fmla="*/ 1118235 w 1080"/>
                <a:gd name="T61" fmla="*/ 121920 h 1038"/>
                <a:gd name="T62" fmla="*/ 1059180 w 1080"/>
                <a:gd name="T63" fmla="*/ 62865 h 1038"/>
                <a:gd name="T64" fmla="*/ 1011555 w 1080"/>
                <a:gd name="T65" fmla="*/ 81915 h 1038"/>
                <a:gd name="T66" fmla="*/ 977265 w 1080"/>
                <a:gd name="T67" fmla="*/ 24765 h 1038"/>
                <a:gd name="T68" fmla="*/ 895350 w 1080"/>
                <a:gd name="T69" fmla="*/ 19050 h 1038"/>
                <a:gd name="T70" fmla="*/ 741045 w 1080"/>
                <a:gd name="T71" fmla="*/ 0 h 1038"/>
                <a:gd name="T72" fmla="*/ 666750 w 1080"/>
                <a:gd name="T73" fmla="*/ 19050 h 1038"/>
                <a:gd name="T74" fmla="*/ 594360 w 1080"/>
                <a:gd name="T75" fmla="*/ 53340 h 1038"/>
                <a:gd name="T76" fmla="*/ 594360 w 1080"/>
                <a:gd name="T77" fmla="*/ 116205 h 1038"/>
                <a:gd name="T78" fmla="*/ 531495 w 1080"/>
                <a:gd name="T79" fmla="*/ 156210 h 1038"/>
                <a:gd name="T80" fmla="*/ 411480 w 1080"/>
                <a:gd name="T81" fmla="*/ 241935 h 1038"/>
                <a:gd name="T82" fmla="*/ 443865 w 1080"/>
                <a:gd name="T83" fmla="*/ 388620 h 1038"/>
                <a:gd name="T84" fmla="*/ 411480 w 1080"/>
                <a:gd name="T85" fmla="*/ 523875 h 1038"/>
                <a:gd name="T86" fmla="*/ 421005 w 1080"/>
                <a:gd name="T87" fmla="*/ 615315 h 1038"/>
                <a:gd name="T88" fmla="*/ 367665 w 1080"/>
                <a:gd name="T89" fmla="*/ 693420 h 1038"/>
                <a:gd name="T90" fmla="*/ 106680 w 1080"/>
                <a:gd name="T91" fmla="*/ 1230630 h 103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080" h="1038" extrusionOk="0">
                  <a:moveTo>
                    <a:pt x="56" y="646"/>
                  </a:moveTo>
                  <a:lnTo>
                    <a:pt x="152" y="659"/>
                  </a:lnTo>
                  <a:lnTo>
                    <a:pt x="660" y="1012"/>
                  </a:lnTo>
                  <a:lnTo>
                    <a:pt x="881" y="1015"/>
                  </a:lnTo>
                  <a:lnTo>
                    <a:pt x="953" y="1038"/>
                  </a:lnTo>
                  <a:lnTo>
                    <a:pt x="1019" y="913"/>
                  </a:lnTo>
                  <a:lnTo>
                    <a:pt x="1080" y="890"/>
                  </a:lnTo>
                  <a:lnTo>
                    <a:pt x="1070" y="878"/>
                  </a:lnTo>
                  <a:lnTo>
                    <a:pt x="1070" y="870"/>
                  </a:lnTo>
                  <a:lnTo>
                    <a:pt x="1059" y="875"/>
                  </a:lnTo>
                  <a:lnTo>
                    <a:pt x="1052" y="867"/>
                  </a:lnTo>
                  <a:lnTo>
                    <a:pt x="1029" y="857"/>
                  </a:lnTo>
                  <a:lnTo>
                    <a:pt x="1009" y="845"/>
                  </a:lnTo>
                  <a:lnTo>
                    <a:pt x="1001" y="778"/>
                  </a:lnTo>
                  <a:lnTo>
                    <a:pt x="968" y="778"/>
                  </a:lnTo>
                  <a:lnTo>
                    <a:pt x="958" y="748"/>
                  </a:lnTo>
                  <a:lnTo>
                    <a:pt x="960" y="717"/>
                  </a:lnTo>
                  <a:lnTo>
                    <a:pt x="983" y="697"/>
                  </a:lnTo>
                  <a:lnTo>
                    <a:pt x="960" y="646"/>
                  </a:lnTo>
                  <a:lnTo>
                    <a:pt x="940" y="636"/>
                  </a:lnTo>
                  <a:lnTo>
                    <a:pt x="920" y="598"/>
                  </a:lnTo>
                  <a:lnTo>
                    <a:pt x="907" y="588"/>
                  </a:lnTo>
                  <a:lnTo>
                    <a:pt x="894" y="593"/>
                  </a:lnTo>
                  <a:lnTo>
                    <a:pt x="813" y="539"/>
                  </a:lnTo>
                  <a:lnTo>
                    <a:pt x="795" y="542"/>
                  </a:lnTo>
                  <a:lnTo>
                    <a:pt x="785" y="550"/>
                  </a:lnTo>
                  <a:lnTo>
                    <a:pt x="762" y="532"/>
                  </a:lnTo>
                  <a:lnTo>
                    <a:pt x="765" y="519"/>
                  </a:lnTo>
                  <a:lnTo>
                    <a:pt x="760" y="511"/>
                  </a:lnTo>
                  <a:lnTo>
                    <a:pt x="770" y="488"/>
                  </a:lnTo>
                  <a:lnTo>
                    <a:pt x="744" y="468"/>
                  </a:lnTo>
                  <a:lnTo>
                    <a:pt x="739" y="450"/>
                  </a:lnTo>
                  <a:lnTo>
                    <a:pt x="716" y="448"/>
                  </a:lnTo>
                  <a:lnTo>
                    <a:pt x="704" y="433"/>
                  </a:lnTo>
                  <a:lnTo>
                    <a:pt x="688" y="430"/>
                  </a:lnTo>
                  <a:lnTo>
                    <a:pt x="688" y="415"/>
                  </a:lnTo>
                  <a:lnTo>
                    <a:pt x="699" y="405"/>
                  </a:lnTo>
                  <a:lnTo>
                    <a:pt x="691" y="392"/>
                  </a:lnTo>
                  <a:lnTo>
                    <a:pt x="699" y="377"/>
                  </a:lnTo>
                  <a:lnTo>
                    <a:pt x="699" y="338"/>
                  </a:lnTo>
                  <a:lnTo>
                    <a:pt x="711" y="328"/>
                  </a:lnTo>
                  <a:lnTo>
                    <a:pt x="714" y="293"/>
                  </a:lnTo>
                  <a:lnTo>
                    <a:pt x="729" y="298"/>
                  </a:lnTo>
                  <a:lnTo>
                    <a:pt x="742" y="288"/>
                  </a:lnTo>
                  <a:lnTo>
                    <a:pt x="742" y="249"/>
                  </a:lnTo>
                  <a:lnTo>
                    <a:pt x="732" y="244"/>
                  </a:lnTo>
                  <a:lnTo>
                    <a:pt x="732" y="216"/>
                  </a:lnTo>
                  <a:lnTo>
                    <a:pt x="744" y="214"/>
                  </a:lnTo>
                  <a:lnTo>
                    <a:pt x="765" y="206"/>
                  </a:lnTo>
                  <a:lnTo>
                    <a:pt x="772" y="201"/>
                  </a:lnTo>
                  <a:lnTo>
                    <a:pt x="762" y="196"/>
                  </a:lnTo>
                  <a:lnTo>
                    <a:pt x="747" y="188"/>
                  </a:lnTo>
                  <a:lnTo>
                    <a:pt x="724" y="191"/>
                  </a:lnTo>
                  <a:lnTo>
                    <a:pt x="706" y="186"/>
                  </a:lnTo>
                  <a:lnTo>
                    <a:pt x="671" y="165"/>
                  </a:lnTo>
                  <a:lnTo>
                    <a:pt x="655" y="163"/>
                  </a:lnTo>
                  <a:lnTo>
                    <a:pt x="635" y="150"/>
                  </a:lnTo>
                  <a:lnTo>
                    <a:pt x="625" y="127"/>
                  </a:lnTo>
                  <a:lnTo>
                    <a:pt x="615" y="107"/>
                  </a:lnTo>
                  <a:lnTo>
                    <a:pt x="597" y="104"/>
                  </a:lnTo>
                  <a:lnTo>
                    <a:pt x="587" y="84"/>
                  </a:lnTo>
                  <a:lnTo>
                    <a:pt x="587" y="64"/>
                  </a:lnTo>
                  <a:lnTo>
                    <a:pt x="577" y="36"/>
                  </a:lnTo>
                  <a:lnTo>
                    <a:pt x="556" y="33"/>
                  </a:lnTo>
                  <a:lnTo>
                    <a:pt x="554" y="36"/>
                  </a:lnTo>
                  <a:lnTo>
                    <a:pt x="531" y="43"/>
                  </a:lnTo>
                  <a:lnTo>
                    <a:pt x="513" y="33"/>
                  </a:lnTo>
                  <a:lnTo>
                    <a:pt x="513" y="13"/>
                  </a:lnTo>
                  <a:lnTo>
                    <a:pt x="498" y="3"/>
                  </a:lnTo>
                  <a:lnTo>
                    <a:pt x="470" y="10"/>
                  </a:lnTo>
                  <a:lnTo>
                    <a:pt x="432" y="0"/>
                  </a:lnTo>
                  <a:lnTo>
                    <a:pt x="389" y="0"/>
                  </a:lnTo>
                  <a:lnTo>
                    <a:pt x="376" y="10"/>
                  </a:lnTo>
                  <a:lnTo>
                    <a:pt x="350" y="10"/>
                  </a:lnTo>
                  <a:lnTo>
                    <a:pt x="320" y="33"/>
                  </a:lnTo>
                  <a:lnTo>
                    <a:pt x="312" y="28"/>
                  </a:lnTo>
                  <a:lnTo>
                    <a:pt x="325" y="38"/>
                  </a:lnTo>
                  <a:lnTo>
                    <a:pt x="312" y="61"/>
                  </a:lnTo>
                  <a:lnTo>
                    <a:pt x="302" y="61"/>
                  </a:lnTo>
                  <a:lnTo>
                    <a:pt x="279" y="82"/>
                  </a:lnTo>
                  <a:lnTo>
                    <a:pt x="236" y="89"/>
                  </a:lnTo>
                  <a:lnTo>
                    <a:pt x="216" y="127"/>
                  </a:lnTo>
                  <a:lnTo>
                    <a:pt x="213" y="160"/>
                  </a:lnTo>
                  <a:lnTo>
                    <a:pt x="233" y="204"/>
                  </a:lnTo>
                  <a:lnTo>
                    <a:pt x="236" y="237"/>
                  </a:lnTo>
                  <a:lnTo>
                    <a:pt x="216" y="275"/>
                  </a:lnTo>
                  <a:lnTo>
                    <a:pt x="221" y="293"/>
                  </a:lnTo>
                  <a:lnTo>
                    <a:pt x="221" y="323"/>
                  </a:lnTo>
                  <a:lnTo>
                    <a:pt x="203" y="349"/>
                  </a:lnTo>
                  <a:lnTo>
                    <a:pt x="193" y="364"/>
                  </a:lnTo>
                  <a:lnTo>
                    <a:pt x="0" y="504"/>
                  </a:lnTo>
                  <a:lnTo>
                    <a:pt x="56" y="646"/>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lIns="109710" tIns="54840" rIns="109710" bIns="54840"/>
            <a:lstStyle/>
            <a:p>
              <a:endParaRPr lang="en-UA" sz="2800"/>
            </a:p>
          </p:txBody>
        </p:sp>
        <p:sp>
          <p:nvSpPr>
            <p:cNvPr id="12" name="Google Shape;1193;p27">
              <a:extLst>
                <a:ext uri="{FF2B5EF4-FFF2-40B4-BE49-F238E27FC236}">
                  <a16:creationId xmlns:a16="http://schemas.microsoft.com/office/drawing/2014/main" id="{4236C758-3B4F-3865-F139-08C776767E83}"/>
                </a:ext>
              </a:extLst>
            </p:cNvPr>
            <p:cNvSpPr>
              <a:spLocks/>
            </p:cNvSpPr>
            <p:nvPr/>
          </p:nvSpPr>
          <p:spPr bwMode="auto">
            <a:xfrm>
              <a:off x="10101885" y="2892938"/>
              <a:ext cx="5421938" cy="4575071"/>
            </a:xfrm>
            <a:custGeom>
              <a:avLst/>
              <a:gdLst>
                <a:gd name="T0" fmla="*/ 2625091 w 2267"/>
                <a:gd name="T1" fmla="*/ 760095 h 1913"/>
                <a:gd name="T2" fmla="*/ 1045845 w 2267"/>
                <a:gd name="T3" fmla="*/ 24765 h 1913"/>
                <a:gd name="T4" fmla="*/ 464820 w 2267"/>
                <a:gd name="T5" fmla="*/ 175260 h 1913"/>
                <a:gd name="T6" fmla="*/ 605790 w 2267"/>
                <a:gd name="T7" fmla="*/ 590550 h 1913"/>
                <a:gd name="T8" fmla="*/ 87630 w 2267"/>
                <a:gd name="T9" fmla="*/ 702945 h 1913"/>
                <a:gd name="T10" fmla="*/ 24765 w 2267"/>
                <a:gd name="T11" fmla="*/ 872490 h 1913"/>
                <a:gd name="T12" fmla="*/ 34290 w 2267"/>
                <a:gd name="T13" fmla="*/ 941070 h 1913"/>
                <a:gd name="T14" fmla="*/ 116205 w 2267"/>
                <a:gd name="T15" fmla="*/ 963930 h 1913"/>
                <a:gd name="T16" fmla="*/ 209550 w 2267"/>
                <a:gd name="T17" fmla="*/ 1120140 h 1913"/>
                <a:gd name="T18" fmla="*/ 281940 w 2267"/>
                <a:gd name="T19" fmla="*/ 1211580 h 1913"/>
                <a:gd name="T20" fmla="*/ 363855 w 2267"/>
                <a:gd name="T21" fmla="*/ 1346835 h 1913"/>
                <a:gd name="T22" fmla="*/ 421005 w 2267"/>
                <a:gd name="T23" fmla="*/ 1443990 h 1913"/>
                <a:gd name="T24" fmla="*/ 527685 w 2267"/>
                <a:gd name="T25" fmla="*/ 1588770 h 1913"/>
                <a:gd name="T26" fmla="*/ 558165 w 2267"/>
                <a:gd name="T27" fmla="*/ 1701165 h 1913"/>
                <a:gd name="T28" fmla="*/ 600075 w 2267"/>
                <a:gd name="T29" fmla="*/ 1798320 h 1913"/>
                <a:gd name="T30" fmla="*/ 706755 w 2267"/>
                <a:gd name="T31" fmla="*/ 1817370 h 1913"/>
                <a:gd name="T32" fmla="*/ 838200 w 2267"/>
                <a:gd name="T33" fmla="*/ 1948814 h 1913"/>
                <a:gd name="T34" fmla="*/ 882015 w 2267"/>
                <a:gd name="T35" fmla="*/ 2021204 h 1913"/>
                <a:gd name="T36" fmla="*/ 954405 w 2267"/>
                <a:gd name="T37" fmla="*/ 2200274 h 1913"/>
                <a:gd name="T38" fmla="*/ 935355 w 2267"/>
                <a:gd name="T39" fmla="*/ 2301239 h 1913"/>
                <a:gd name="T40" fmla="*/ 979170 w 2267"/>
                <a:gd name="T41" fmla="*/ 2491739 h 1913"/>
                <a:gd name="T42" fmla="*/ 1127760 w 2267"/>
                <a:gd name="T43" fmla="*/ 2665094 h 1913"/>
                <a:gd name="T44" fmla="*/ 1234440 w 2267"/>
                <a:gd name="T45" fmla="*/ 2724149 h 1913"/>
                <a:gd name="T46" fmla="*/ 1316355 w 2267"/>
                <a:gd name="T47" fmla="*/ 2806064 h 1913"/>
                <a:gd name="T48" fmla="*/ 1390650 w 2267"/>
                <a:gd name="T49" fmla="*/ 2859404 h 1913"/>
                <a:gd name="T50" fmla="*/ 1485900 w 2267"/>
                <a:gd name="T51" fmla="*/ 3116579 h 1913"/>
                <a:gd name="T52" fmla="*/ 1680210 w 2267"/>
                <a:gd name="T53" fmla="*/ 3362324 h 1913"/>
                <a:gd name="T54" fmla="*/ 1821180 w 2267"/>
                <a:gd name="T55" fmla="*/ 3493769 h 1913"/>
                <a:gd name="T56" fmla="*/ 1927860 w 2267"/>
                <a:gd name="T57" fmla="*/ 3430904 h 1913"/>
                <a:gd name="T58" fmla="*/ 1971675 w 2267"/>
                <a:gd name="T59" fmla="*/ 3236594 h 1913"/>
                <a:gd name="T60" fmla="*/ 2343151 w 2267"/>
                <a:gd name="T61" fmla="*/ 3362324 h 1913"/>
                <a:gd name="T62" fmla="*/ 2914651 w 2267"/>
                <a:gd name="T63" fmla="*/ 3129914 h 1913"/>
                <a:gd name="T64" fmla="*/ 4271011 w 2267"/>
                <a:gd name="T65" fmla="*/ 2099309 h 1913"/>
                <a:gd name="T66" fmla="*/ 3549016 w 2267"/>
                <a:gd name="T67" fmla="*/ 1908809 h 1913"/>
                <a:gd name="T68" fmla="*/ 3489961 w 2267"/>
                <a:gd name="T69" fmla="*/ 1783080 h 1913"/>
                <a:gd name="T70" fmla="*/ 3489961 w 2267"/>
                <a:gd name="T71" fmla="*/ 1704975 h 1913"/>
                <a:gd name="T72" fmla="*/ 3417571 w 2267"/>
                <a:gd name="T73" fmla="*/ 1695450 h 1913"/>
                <a:gd name="T74" fmla="*/ 3331846 w 2267"/>
                <a:gd name="T75" fmla="*/ 1647825 h 1913"/>
                <a:gd name="T76" fmla="*/ 3181351 w 2267"/>
                <a:gd name="T77" fmla="*/ 1415415 h 1913"/>
                <a:gd name="T78" fmla="*/ 3175636 w 2267"/>
                <a:gd name="T79" fmla="*/ 1346835 h 1913"/>
                <a:gd name="T80" fmla="*/ 3112771 w 2267"/>
                <a:gd name="T81" fmla="*/ 1183005 h 1913"/>
                <a:gd name="T82" fmla="*/ 3002281 w 2267"/>
                <a:gd name="T83" fmla="*/ 1085850 h 1913"/>
                <a:gd name="T84" fmla="*/ 2987041 w 2267"/>
                <a:gd name="T85" fmla="*/ 1032510 h 1913"/>
                <a:gd name="T86" fmla="*/ 2952751 w 2267"/>
                <a:gd name="T87" fmla="*/ 1013460 h 1913"/>
                <a:gd name="T88" fmla="*/ 2817496 w 2267"/>
                <a:gd name="T89" fmla="*/ 838200 h 1913"/>
                <a:gd name="T90" fmla="*/ 2779396 w 2267"/>
                <a:gd name="T91" fmla="*/ 800100 h 191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267" h="1913" extrusionOk="0">
                  <a:moveTo>
                    <a:pt x="1451" y="410"/>
                  </a:moveTo>
                  <a:lnTo>
                    <a:pt x="1385" y="440"/>
                  </a:lnTo>
                  <a:lnTo>
                    <a:pt x="1378" y="399"/>
                  </a:lnTo>
                  <a:lnTo>
                    <a:pt x="1278" y="369"/>
                  </a:lnTo>
                  <a:lnTo>
                    <a:pt x="1057" y="366"/>
                  </a:lnTo>
                  <a:lnTo>
                    <a:pt x="549" y="13"/>
                  </a:lnTo>
                  <a:lnTo>
                    <a:pt x="448" y="0"/>
                  </a:lnTo>
                  <a:lnTo>
                    <a:pt x="407" y="41"/>
                  </a:lnTo>
                  <a:lnTo>
                    <a:pt x="244" y="92"/>
                  </a:lnTo>
                  <a:lnTo>
                    <a:pt x="369" y="224"/>
                  </a:lnTo>
                  <a:lnTo>
                    <a:pt x="323" y="280"/>
                  </a:lnTo>
                  <a:lnTo>
                    <a:pt x="318" y="310"/>
                  </a:lnTo>
                  <a:lnTo>
                    <a:pt x="237" y="323"/>
                  </a:lnTo>
                  <a:lnTo>
                    <a:pt x="158" y="399"/>
                  </a:lnTo>
                  <a:lnTo>
                    <a:pt x="46" y="369"/>
                  </a:lnTo>
                  <a:lnTo>
                    <a:pt x="13" y="372"/>
                  </a:lnTo>
                  <a:lnTo>
                    <a:pt x="10" y="410"/>
                  </a:lnTo>
                  <a:lnTo>
                    <a:pt x="13" y="458"/>
                  </a:lnTo>
                  <a:lnTo>
                    <a:pt x="0" y="489"/>
                  </a:lnTo>
                  <a:lnTo>
                    <a:pt x="3" y="499"/>
                  </a:lnTo>
                  <a:lnTo>
                    <a:pt x="18" y="494"/>
                  </a:lnTo>
                  <a:lnTo>
                    <a:pt x="23" y="501"/>
                  </a:lnTo>
                  <a:lnTo>
                    <a:pt x="38" y="494"/>
                  </a:lnTo>
                  <a:lnTo>
                    <a:pt x="61" y="506"/>
                  </a:lnTo>
                  <a:lnTo>
                    <a:pt x="56" y="511"/>
                  </a:lnTo>
                  <a:lnTo>
                    <a:pt x="104" y="565"/>
                  </a:lnTo>
                  <a:lnTo>
                    <a:pt x="110" y="588"/>
                  </a:lnTo>
                  <a:lnTo>
                    <a:pt x="120" y="593"/>
                  </a:lnTo>
                  <a:lnTo>
                    <a:pt x="122" y="616"/>
                  </a:lnTo>
                  <a:lnTo>
                    <a:pt x="148" y="636"/>
                  </a:lnTo>
                  <a:lnTo>
                    <a:pt x="158" y="636"/>
                  </a:lnTo>
                  <a:lnTo>
                    <a:pt x="191" y="689"/>
                  </a:lnTo>
                  <a:lnTo>
                    <a:pt x="191" y="707"/>
                  </a:lnTo>
                  <a:lnTo>
                    <a:pt x="198" y="728"/>
                  </a:lnTo>
                  <a:lnTo>
                    <a:pt x="216" y="730"/>
                  </a:lnTo>
                  <a:lnTo>
                    <a:pt x="221" y="758"/>
                  </a:lnTo>
                  <a:lnTo>
                    <a:pt x="232" y="771"/>
                  </a:lnTo>
                  <a:lnTo>
                    <a:pt x="257" y="784"/>
                  </a:lnTo>
                  <a:lnTo>
                    <a:pt x="277" y="834"/>
                  </a:lnTo>
                  <a:lnTo>
                    <a:pt x="293" y="845"/>
                  </a:lnTo>
                  <a:lnTo>
                    <a:pt x="298" y="878"/>
                  </a:lnTo>
                  <a:lnTo>
                    <a:pt x="293" y="893"/>
                  </a:lnTo>
                  <a:lnTo>
                    <a:pt x="293" y="908"/>
                  </a:lnTo>
                  <a:lnTo>
                    <a:pt x="315" y="923"/>
                  </a:lnTo>
                  <a:lnTo>
                    <a:pt x="315" y="944"/>
                  </a:lnTo>
                  <a:lnTo>
                    <a:pt x="331" y="951"/>
                  </a:lnTo>
                  <a:lnTo>
                    <a:pt x="348" y="936"/>
                  </a:lnTo>
                  <a:lnTo>
                    <a:pt x="371" y="954"/>
                  </a:lnTo>
                  <a:lnTo>
                    <a:pt x="404" y="969"/>
                  </a:lnTo>
                  <a:lnTo>
                    <a:pt x="432" y="997"/>
                  </a:lnTo>
                  <a:lnTo>
                    <a:pt x="440" y="1023"/>
                  </a:lnTo>
                  <a:lnTo>
                    <a:pt x="448" y="1023"/>
                  </a:lnTo>
                  <a:lnTo>
                    <a:pt x="453" y="1051"/>
                  </a:lnTo>
                  <a:lnTo>
                    <a:pt x="463" y="1061"/>
                  </a:lnTo>
                  <a:lnTo>
                    <a:pt x="473" y="1096"/>
                  </a:lnTo>
                  <a:lnTo>
                    <a:pt x="493" y="1117"/>
                  </a:lnTo>
                  <a:lnTo>
                    <a:pt x="501" y="1155"/>
                  </a:lnTo>
                  <a:lnTo>
                    <a:pt x="506" y="1165"/>
                  </a:lnTo>
                  <a:lnTo>
                    <a:pt x="498" y="1201"/>
                  </a:lnTo>
                  <a:lnTo>
                    <a:pt x="491" y="1208"/>
                  </a:lnTo>
                  <a:lnTo>
                    <a:pt x="498" y="1226"/>
                  </a:lnTo>
                  <a:lnTo>
                    <a:pt x="509" y="1267"/>
                  </a:lnTo>
                  <a:lnTo>
                    <a:pt x="514" y="1308"/>
                  </a:lnTo>
                  <a:lnTo>
                    <a:pt x="534" y="1325"/>
                  </a:lnTo>
                  <a:lnTo>
                    <a:pt x="536" y="1341"/>
                  </a:lnTo>
                  <a:lnTo>
                    <a:pt x="592" y="1399"/>
                  </a:lnTo>
                  <a:lnTo>
                    <a:pt x="610" y="1407"/>
                  </a:lnTo>
                  <a:lnTo>
                    <a:pt x="633" y="1409"/>
                  </a:lnTo>
                  <a:lnTo>
                    <a:pt x="648" y="1430"/>
                  </a:lnTo>
                  <a:lnTo>
                    <a:pt x="658" y="1430"/>
                  </a:lnTo>
                  <a:lnTo>
                    <a:pt x="689" y="1458"/>
                  </a:lnTo>
                  <a:lnTo>
                    <a:pt x="691" y="1473"/>
                  </a:lnTo>
                  <a:lnTo>
                    <a:pt x="719" y="1478"/>
                  </a:lnTo>
                  <a:lnTo>
                    <a:pt x="714" y="1493"/>
                  </a:lnTo>
                  <a:lnTo>
                    <a:pt x="730" y="1501"/>
                  </a:lnTo>
                  <a:lnTo>
                    <a:pt x="755" y="1595"/>
                  </a:lnTo>
                  <a:lnTo>
                    <a:pt x="778" y="1608"/>
                  </a:lnTo>
                  <a:lnTo>
                    <a:pt x="780" y="1636"/>
                  </a:lnTo>
                  <a:lnTo>
                    <a:pt x="862" y="1720"/>
                  </a:lnTo>
                  <a:lnTo>
                    <a:pt x="874" y="1720"/>
                  </a:lnTo>
                  <a:lnTo>
                    <a:pt x="882" y="1765"/>
                  </a:lnTo>
                  <a:lnTo>
                    <a:pt x="915" y="1776"/>
                  </a:lnTo>
                  <a:lnTo>
                    <a:pt x="935" y="1831"/>
                  </a:lnTo>
                  <a:lnTo>
                    <a:pt x="956" y="1834"/>
                  </a:lnTo>
                  <a:lnTo>
                    <a:pt x="971" y="1842"/>
                  </a:lnTo>
                  <a:lnTo>
                    <a:pt x="984" y="1819"/>
                  </a:lnTo>
                  <a:lnTo>
                    <a:pt x="1012" y="1801"/>
                  </a:lnTo>
                  <a:lnTo>
                    <a:pt x="991" y="1763"/>
                  </a:lnTo>
                  <a:lnTo>
                    <a:pt x="1007" y="1712"/>
                  </a:lnTo>
                  <a:lnTo>
                    <a:pt x="1035" y="1699"/>
                  </a:lnTo>
                  <a:lnTo>
                    <a:pt x="1068" y="1725"/>
                  </a:lnTo>
                  <a:lnTo>
                    <a:pt x="1136" y="1727"/>
                  </a:lnTo>
                  <a:lnTo>
                    <a:pt x="1230" y="1765"/>
                  </a:lnTo>
                  <a:lnTo>
                    <a:pt x="1327" y="1814"/>
                  </a:lnTo>
                  <a:lnTo>
                    <a:pt x="1332" y="1913"/>
                  </a:lnTo>
                  <a:lnTo>
                    <a:pt x="1530" y="1643"/>
                  </a:lnTo>
                  <a:lnTo>
                    <a:pt x="2252" y="1427"/>
                  </a:lnTo>
                  <a:lnTo>
                    <a:pt x="2267" y="1191"/>
                  </a:lnTo>
                  <a:lnTo>
                    <a:pt x="2242" y="1102"/>
                  </a:lnTo>
                  <a:lnTo>
                    <a:pt x="2206" y="1135"/>
                  </a:lnTo>
                  <a:lnTo>
                    <a:pt x="1886" y="1086"/>
                  </a:lnTo>
                  <a:lnTo>
                    <a:pt x="1863" y="1002"/>
                  </a:lnTo>
                  <a:lnTo>
                    <a:pt x="1838" y="972"/>
                  </a:lnTo>
                  <a:lnTo>
                    <a:pt x="1838" y="934"/>
                  </a:lnTo>
                  <a:lnTo>
                    <a:pt x="1832" y="936"/>
                  </a:lnTo>
                  <a:lnTo>
                    <a:pt x="1822" y="918"/>
                  </a:lnTo>
                  <a:lnTo>
                    <a:pt x="1822" y="908"/>
                  </a:lnTo>
                  <a:lnTo>
                    <a:pt x="1832" y="895"/>
                  </a:lnTo>
                  <a:lnTo>
                    <a:pt x="1815" y="895"/>
                  </a:lnTo>
                  <a:lnTo>
                    <a:pt x="1812" y="890"/>
                  </a:lnTo>
                  <a:lnTo>
                    <a:pt x="1794" y="890"/>
                  </a:lnTo>
                  <a:lnTo>
                    <a:pt x="1759" y="873"/>
                  </a:lnTo>
                  <a:lnTo>
                    <a:pt x="1754" y="862"/>
                  </a:lnTo>
                  <a:lnTo>
                    <a:pt x="1749" y="865"/>
                  </a:lnTo>
                  <a:lnTo>
                    <a:pt x="1728" y="840"/>
                  </a:lnTo>
                  <a:lnTo>
                    <a:pt x="1723" y="812"/>
                  </a:lnTo>
                  <a:lnTo>
                    <a:pt x="1670" y="743"/>
                  </a:lnTo>
                  <a:lnTo>
                    <a:pt x="1655" y="717"/>
                  </a:lnTo>
                  <a:lnTo>
                    <a:pt x="1667" y="720"/>
                  </a:lnTo>
                  <a:lnTo>
                    <a:pt x="1667" y="707"/>
                  </a:lnTo>
                  <a:lnTo>
                    <a:pt x="1647" y="654"/>
                  </a:lnTo>
                  <a:lnTo>
                    <a:pt x="1647" y="644"/>
                  </a:lnTo>
                  <a:lnTo>
                    <a:pt x="1634" y="621"/>
                  </a:lnTo>
                  <a:lnTo>
                    <a:pt x="1624" y="621"/>
                  </a:lnTo>
                  <a:lnTo>
                    <a:pt x="1589" y="570"/>
                  </a:lnTo>
                  <a:lnTo>
                    <a:pt x="1576" y="570"/>
                  </a:lnTo>
                  <a:lnTo>
                    <a:pt x="1561" y="552"/>
                  </a:lnTo>
                  <a:lnTo>
                    <a:pt x="1561" y="544"/>
                  </a:lnTo>
                  <a:lnTo>
                    <a:pt x="1568" y="542"/>
                  </a:lnTo>
                  <a:lnTo>
                    <a:pt x="1576" y="550"/>
                  </a:lnTo>
                  <a:lnTo>
                    <a:pt x="1568" y="534"/>
                  </a:lnTo>
                  <a:lnTo>
                    <a:pt x="1550" y="532"/>
                  </a:lnTo>
                  <a:lnTo>
                    <a:pt x="1512" y="524"/>
                  </a:lnTo>
                  <a:lnTo>
                    <a:pt x="1492" y="468"/>
                  </a:lnTo>
                  <a:lnTo>
                    <a:pt x="1479" y="440"/>
                  </a:lnTo>
                  <a:lnTo>
                    <a:pt x="1467" y="433"/>
                  </a:lnTo>
                  <a:lnTo>
                    <a:pt x="1467" y="415"/>
                  </a:lnTo>
                  <a:lnTo>
                    <a:pt x="1459" y="420"/>
                  </a:lnTo>
                  <a:lnTo>
                    <a:pt x="1451" y="410"/>
                  </a:lnTo>
                  <a:close/>
                </a:path>
              </a:pathLst>
            </a:custGeom>
            <a:solidFill>
              <a:srgbClr val="FC7900"/>
            </a:solidFill>
            <a:ln>
              <a:noFill/>
            </a:ln>
            <a:extLst>
              <a:ext uri="{91240B29-F687-4F45-9708-019B960494DF}">
                <a14:hiddenLine xmlns:a14="http://schemas.microsoft.com/office/drawing/2010/main" w="9525">
                  <a:solidFill>
                    <a:srgbClr val="000000"/>
                  </a:solidFill>
                  <a:round/>
                  <a:headEnd/>
                  <a:tailEnd/>
                </a14:hiddenLine>
              </a:ext>
            </a:extLst>
          </p:spPr>
          <p:txBody>
            <a:bodyPr lIns="109710" tIns="54840" rIns="109710" bIns="54840"/>
            <a:lstStyle/>
            <a:p>
              <a:endParaRPr lang="en-UA" sz="2800"/>
            </a:p>
          </p:txBody>
        </p:sp>
        <p:sp>
          <p:nvSpPr>
            <p:cNvPr id="16" name="Google Shape;1197;p27">
              <a:extLst>
                <a:ext uri="{FF2B5EF4-FFF2-40B4-BE49-F238E27FC236}">
                  <a16:creationId xmlns:a16="http://schemas.microsoft.com/office/drawing/2014/main" id="{8CF1FC14-025B-CC16-4E76-73257B85A36A}"/>
                </a:ext>
              </a:extLst>
            </p:cNvPr>
            <p:cNvSpPr>
              <a:spLocks/>
            </p:cNvSpPr>
            <p:nvPr/>
          </p:nvSpPr>
          <p:spPr bwMode="auto">
            <a:xfrm>
              <a:off x="13122707" y="3484749"/>
              <a:ext cx="450334" cy="460296"/>
            </a:xfrm>
            <a:custGeom>
              <a:avLst/>
              <a:gdLst>
                <a:gd name="T0" fmla="*/ 0 w 188"/>
                <a:gd name="T1" fmla="*/ 232411 h 193"/>
                <a:gd name="T2" fmla="*/ 49530 w 188"/>
                <a:gd name="T3" fmla="*/ 144780 h 193"/>
                <a:gd name="T4" fmla="*/ 93345 w 188"/>
                <a:gd name="T5" fmla="*/ 43815 h 193"/>
                <a:gd name="T6" fmla="*/ 184785 w 188"/>
                <a:gd name="T7" fmla="*/ 0 h 193"/>
                <a:gd name="T8" fmla="*/ 257175 w 188"/>
                <a:gd name="T9" fmla="*/ 28575 h 193"/>
                <a:gd name="T10" fmla="*/ 304800 w 188"/>
                <a:gd name="T11" fmla="*/ 15240 h 193"/>
                <a:gd name="T12" fmla="*/ 325755 w 188"/>
                <a:gd name="T13" fmla="*/ 24765 h 193"/>
                <a:gd name="T14" fmla="*/ 320040 w 188"/>
                <a:gd name="T15" fmla="*/ 34290 h 193"/>
                <a:gd name="T16" fmla="*/ 339090 w 188"/>
                <a:gd name="T17" fmla="*/ 125730 h 193"/>
                <a:gd name="T18" fmla="*/ 222885 w 188"/>
                <a:gd name="T19" fmla="*/ 150495 h 193"/>
                <a:gd name="T20" fmla="*/ 300990 w 188"/>
                <a:gd name="T21" fmla="*/ 203836 h 193"/>
                <a:gd name="T22" fmla="*/ 310515 w 188"/>
                <a:gd name="T23" fmla="*/ 184786 h 193"/>
                <a:gd name="T24" fmla="*/ 325755 w 188"/>
                <a:gd name="T25" fmla="*/ 217171 h 193"/>
                <a:gd name="T26" fmla="*/ 329565 w 188"/>
                <a:gd name="T27" fmla="*/ 251461 h 193"/>
                <a:gd name="T28" fmla="*/ 348615 w 188"/>
                <a:gd name="T29" fmla="*/ 276226 h 193"/>
                <a:gd name="T30" fmla="*/ 344805 w 188"/>
                <a:gd name="T31" fmla="*/ 276226 h 193"/>
                <a:gd name="T32" fmla="*/ 335280 w 188"/>
                <a:gd name="T33" fmla="*/ 280036 h 193"/>
                <a:gd name="T34" fmla="*/ 358140 w 188"/>
                <a:gd name="T35" fmla="*/ 310516 h 193"/>
                <a:gd name="T36" fmla="*/ 232410 w 188"/>
                <a:gd name="T37" fmla="*/ 367666 h 193"/>
                <a:gd name="T38" fmla="*/ 219075 w 188"/>
                <a:gd name="T39" fmla="*/ 289561 h 193"/>
                <a:gd name="T40" fmla="*/ 28575 w 188"/>
                <a:gd name="T41" fmla="*/ 232411 h 193"/>
                <a:gd name="T42" fmla="*/ 0 w 188"/>
                <a:gd name="T43" fmla="*/ 232411 h 19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88" h="193" extrusionOk="0">
                  <a:moveTo>
                    <a:pt x="0" y="122"/>
                  </a:moveTo>
                  <a:lnTo>
                    <a:pt x="26" y="76"/>
                  </a:lnTo>
                  <a:lnTo>
                    <a:pt x="49" y="23"/>
                  </a:lnTo>
                  <a:lnTo>
                    <a:pt x="97" y="0"/>
                  </a:lnTo>
                  <a:lnTo>
                    <a:pt x="135" y="15"/>
                  </a:lnTo>
                  <a:lnTo>
                    <a:pt x="160" y="8"/>
                  </a:lnTo>
                  <a:lnTo>
                    <a:pt x="171" y="13"/>
                  </a:lnTo>
                  <a:lnTo>
                    <a:pt x="168" y="18"/>
                  </a:lnTo>
                  <a:lnTo>
                    <a:pt x="178" y="66"/>
                  </a:lnTo>
                  <a:lnTo>
                    <a:pt x="117" y="79"/>
                  </a:lnTo>
                  <a:lnTo>
                    <a:pt x="158" y="107"/>
                  </a:lnTo>
                  <a:lnTo>
                    <a:pt x="163" y="97"/>
                  </a:lnTo>
                  <a:lnTo>
                    <a:pt x="171" y="114"/>
                  </a:lnTo>
                  <a:lnTo>
                    <a:pt x="173" y="132"/>
                  </a:lnTo>
                  <a:lnTo>
                    <a:pt x="183" y="145"/>
                  </a:lnTo>
                  <a:lnTo>
                    <a:pt x="181" y="145"/>
                  </a:lnTo>
                  <a:lnTo>
                    <a:pt x="176" y="147"/>
                  </a:lnTo>
                  <a:lnTo>
                    <a:pt x="188" y="163"/>
                  </a:lnTo>
                  <a:lnTo>
                    <a:pt x="122" y="193"/>
                  </a:lnTo>
                  <a:lnTo>
                    <a:pt x="115" y="152"/>
                  </a:lnTo>
                  <a:lnTo>
                    <a:pt x="15" y="122"/>
                  </a:lnTo>
                  <a:lnTo>
                    <a:pt x="0" y="122"/>
                  </a:lnTo>
                  <a:close/>
                </a:path>
              </a:pathLst>
            </a:custGeom>
            <a:solidFill>
              <a:schemeClr val="tx1">
                <a:lumMod val="50000"/>
                <a:lumOff val="50000"/>
              </a:schemeClr>
            </a:solidFill>
            <a:ln>
              <a:noFill/>
            </a:ln>
          </p:spPr>
          <p:txBody>
            <a:bodyPr lIns="109710" tIns="54840" rIns="109710" bIns="54840"/>
            <a:lstStyle/>
            <a:p>
              <a:endParaRPr lang="en-UA" sz="2800"/>
            </a:p>
          </p:txBody>
        </p:sp>
        <p:sp>
          <p:nvSpPr>
            <p:cNvPr id="17" name="Google Shape;1198;p27">
              <a:extLst>
                <a:ext uri="{FF2B5EF4-FFF2-40B4-BE49-F238E27FC236}">
                  <a16:creationId xmlns:a16="http://schemas.microsoft.com/office/drawing/2014/main" id="{96E9508E-6208-063C-8573-20A3F888E1DF}"/>
                </a:ext>
              </a:extLst>
            </p:cNvPr>
            <p:cNvSpPr>
              <a:spLocks/>
            </p:cNvSpPr>
            <p:nvPr/>
          </p:nvSpPr>
          <p:spPr bwMode="auto">
            <a:xfrm>
              <a:off x="10201516" y="1416402"/>
              <a:ext cx="1627977" cy="1460595"/>
            </a:xfrm>
            <a:custGeom>
              <a:avLst/>
              <a:gdLst>
                <a:gd name="T0" fmla="*/ 1045844 w 681"/>
                <a:gd name="T1" fmla="*/ 640079 h 611"/>
                <a:gd name="T2" fmla="*/ 1099184 w 681"/>
                <a:gd name="T3" fmla="*/ 561975 h 611"/>
                <a:gd name="T4" fmla="*/ 1089659 w 681"/>
                <a:gd name="T5" fmla="*/ 470535 h 611"/>
                <a:gd name="T6" fmla="*/ 1122044 w 681"/>
                <a:gd name="T7" fmla="*/ 335280 h 611"/>
                <a:gd name="T8" fmla="*/ 1089659 w 681"/>
                <a:gd name="T9" fmla="*/ 188595 h 611"/>
                <a:gd name="T10" fmla="*/ 1209674 w 681"/>
                <a:gd name="T11" fmla="*/ 102870 h 611"/>
                <a:gd name="T12" fmla="*/ 1272539 w 681"/>
                <a:gd name="T13" fmla="*/ 62865 h 611"/>
                <a:gd name="T14" fmla="*/ 1272539 w 681"/>
                <a:gd name="T15" fmla="*/ 0 h 611"/>
                <a:gd name="T16" fmla="*/ 1133474 w 681"/>
                <a:gd name="T17" fmla="*/ 28575 h 611"/>
                <a:gd name="T18" fmla="*/ 986789 w 681"/>
                <a:gd name="T19" fmla="*/ 28575 h 611"/>
                <a:gd name="T20" fmla="*/ 861059 w 681"/>
                <a:gd name="T21" fmla="*/ 53340 h 611"/>
                <a:gd name="T22" fmla="*/ 775334 w 681"/>
                <a:gd name="T23" fmla="*/ 102870 h 611"/>
                <a:gd name="T24" fmla="*/ 672464 w 681"/>
                <a:gd name="T25" fmla="*/ 116205 h 611"/>
                <a:gd name="T26" fmla="*/ 584835 w 681"/>
                <a:gd name="T27" fmla="*/ 87630 h 611"/>
                <a:gd name="T28" fmla="*/ 440055 w 681"/>
                <a:gd name="T29" fmla="*/ 87630 h 611"/>
                <a:gd name="T30" fmla="*/ 382905 w 681"/>
                <a:gd name="T31" fmla="*/ 106680 h 611"/>
                <a:gd name="T32" fmla="*/ 247650 w 681"/>
                <a:gd name="T33" fmla="*/ 135255 h 611"/>
                <a:gd name="T34" fmla="*/ 173355 w 681"/>
                <a:gd name="T35" fmla="*/ 154305 h 611"/>
                <a:gd name="T36" fmla="*/ 150495 w 681"/>
                <a:gd name="T37" fmla="*/ 247650 h 611"/>
                <a:gd name="T38" fmla="*/ 110490 w 681"/>
                <a:gd name="T39" fmla="*/ 310515 h 611"/>
                <a:gd name="T40" fmla="*/ 28575 w 681"/>
                <a:gd name="T41" fmla="*/ 310515 h 611"/>
                <a:gd name="T42" fmla="*/ 0 w 681"/>
                <a:gd name="T43" fmla="*/ 325755 h 611"/>
                <a:gd name="T44" fmla="*/ 43815 w 681"/>
                <a:gd name="T45" fmla="*/ 455295 h 611"/>
                <a:gd name="T46" fmla="*/ 47625 w 681"/>
                <a:gd name="T47" fmla="*/ 558165 h 611"/>
                <a:gd name="T48" fmla="*/ 131445 w 681"/>
                <a:gd name="T49" fmla="*/ 640079 h 611"/>
                <a:gd name="T50" fmla="*/ 182880 w 681"/>
                <a:gd name="T51" fmla="*/ 702944 h 611"/>
                <a:gd name="T52" fmla="*/ 194310 w 681"/>
                <a:gd name="T53" fmla="*/ 790574 h 611"/>
                <a:gd name="T54" fmla="*/ 154305 w 681"/>
                <a:gd name="T55" fmla="*/ 803909 h 611"/>
                <a:gd name="T56" fmla="*/ 97155 w 681"/>
                <a:gd name="T57" fmla="*/ 882014 h 611"/>
                <a:gd name="T58" fmla="*/ 57150 w 681"/>
                <a:gd name="T59" fmla="*/ 929639 h 611"/>
                <a:gd name="T60" fmla="*/ 100965 w 681"/>
                <a:gd name="T61" fmla="*/ 973454 h 611"/>
                <a:gd name="T62" fmla="*/ 97155 w 681"/>
                <a:gd name="T63" fmla="*/ 1080134 h 611"/>
                <a:gd name="T64" fmla="*/ 182880 w 681"/>
                <a:gd name="T65" fmla="*/ 1110614 h 611"/>
                <a:gd name="T66" fmla="*/ 236220 w 681"/>
                <a:gd name="T67" fmla="*/ 1142999 h 611"/>
                <a:gd name="T68" fmla="*/ 678179 w 681"/>
                <a:gd name="T69" fmla="*/ 906779 h 6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681" h="611" extrusionOk="0">
                  <a:moveTo>
                    <a:pt x="356" y="476"/>
                  </a:moveTo>
                  <a:lnTo>
                    <a:pt x="549" y="336"/>
                  </a:lnTo>
                  <a:lnTo>
                    <a:pt x="559" y="321"/>
                  </a:lnTo>
                  <a:lnTo>
                    <a:pt x="577" y="295"/>
                  </a:lnTo>
                  <a:lnTo>
                    <a:pt x="577" y="265"/>
                  </a:lnTo>
                  <a:lnTo>
                    <a:pt x="572" y="247"/>
                  </a:lnTo>
                  <a:lnTo>
                    <a:pt x="592" y="209"/>
                  </a:lnTo>
                  <a:lnTo>
                    <a:pt x="589" y="176"/>
                  </a:lnTo>
                  <a:lnTo>
                    <a:pt x="569" y="132"/>
                  </a:lnTo>
                  <a:lnTo>
                    <a:pt x="572" y="99"/>
                  </a:lnTo>
                  <a:lnTo>
                    <a:pt x="592" y="61"/>
                  </a:lnTo>
                  <a:lnTo>
                    <a:pt x="635" y="54"/>
                  </a:lnTo>
                  <a:lnTo>
                    <a:pt x="658" y="33"/>
                  </a:lnTo>
                  <a:lnTo>
                    <a:pt x="668" y="33"/>
                  </a:lnTo>
                  <a:lnTo>
                    <a:pt x="681" y="10"/>
                  </a:lnTo>
                  <a:lnTo>
                    <a:pt x="668" y="0"/>
                  </a:lnTo>
                  <a:lnTo>
                    <a:pt x="638" y="0"/>
                  </a:lnTo>
                  <a:lnTo>
                    <a:pt x="595" y="15"/>
                  </a:lnTo>
                  <a:lnTo>
                    <a:pt x="539" y="13"/>
                  </a:lnTo>
                  <a:lnTo>
                    <a:pt x="518" y="15"/>
                  </a:lnTo>
                  <a:lnTo>
                    <a:pt x="490" y="15"/>
                  </a:lnTo>
                  <a:lnTo>
                    <a:pt x="452" y="28"/>
                  </a:lnTo>
                  <a:lnTo>
                    <a:pt x="434" y="46"/>
                  </a:lnTo>
                  <a:lnTo>
                    <a:pt x="407" y="54"/>
                  </a:lnTo>
                  <a:lnTo>
                    <a:pt x="401" y="64"/>
                  </a:lnTo>
                  <a:lnTo>
                    <a:pt x="353" y="61"/>
                  </a:lnTo>
                  <a:lnTo>
                    <a:pt x="318" y="56"/>
                  </a:lnTo>
                  <a:lnTo>
                    <a:pt x="307" y="46"/>
                  </a:lnTo>
                  <a:lnTo>
                    <a:pt x="287" y="38"/>
                  </a:lnTo>
                  <a:lnTo>
                    <a:pt x="231" y="46"/>
                  </a:lnTo>
                  <a:lnTo>
                    <a:pt x="213" y="54"/>
                  </a:lnTo>
                  <a:lnTo>
                    <a:pt x="201" y="56"/>
                  </a:lnTo>
                  <a:lnTo>
                    <a:pt x="150" y="76"/>
                  </a:lnTo>
                  <a:lnTo>
                    <a:pt x="130" y="71"/>
                  </a:lnTo>
                  <a:lnTo>
                    <a:pt x="99" y="64"/>
                  </a:lnTo>
                  <a:lnTo>
                    <a:pt x="91" y="81"/>
                  </a:lnTo>
                  <a:lnTo>
                    <a:pt x="91" y="122"/>
                  </a:lnTo>
                  <a:lnTo>
                    <a:pt x="79" y="130"/>
                  </a:lnTo>
                  <a:lnTo>
                    <a:pt x="81" y="155"/>
                  </a:lnTo>
                  <a:lnTo>
                    <a:pt x="58" y="163"/>
                  </a:lnTo>
                  <a:lnTo>
                    <a:pt x="36" y="165"/>
                  </a:lnTo>
                  <a:lnTo>
                    <a:pt x="15" y="163"/>
                  </a:lnTo>
                  <a:lnTo>
                    <a:pt x="15" y="165"/>
                  </a:lnTo>
                  <a:lnTo>
                    <a:pt x="0" y="171"/>
                  </a:lnTo>
                  <a:lnTo>
                    <a:pt x="5" y="204"/>
                  </a:lnTo>
                  <a:lnTo>
                    <a:pt x="23" y="239"/>
                  </a:lnTo>
                  <a:lnTo>
                    <a:pt x="30" y="267"/>
                  </a:lnTo>
                  <a:lnTo>
                    <a:pt x="25" y="293"/>
                  </a:lnTo>
                  <a:lnTo>
                    <a:pt x="20" y="333"/>
                  </a:lnTo>
                  <a:lnTo>
                    <a:pt x="69" y="336"/>
                  </a:lnTo>
                  <a:lnTo>
                    <a:pt x="79" y="359"/>
                  </a:lnTo>
                  <a:lnTo>
                    <a:pt x="96" y="369"/>
                  </a:lnTo>
                  <a:lnTo>
                    <a:pt x="94" y="399"/>
                  </a:lnTo>
                  <a:lnTo>
                    <a:pt x="102" y="415"/>
                  </a:lnTo>
                  <a:lnTo>
                    <a:pt x="91" y="422"/>
                  </a:lnTo>
                  <a:lnTo>
                    <a:pt x="81" y="422"/>
                  </a:lnTo>
                  <a:lnTo>
                    <a:pt x="58" y="432"/>
                  </a:lnTo>
                  <a:lnTo>
                    <a:pt x="51" y="463"/>
                  </a:lnTo>
                  <a:lnTo>
                    <a:pt x="36" y="488"/>
                  </a:lnTo>
                  <a:lnTo>
                    <a:pt x="30" y="488"/>
                  </a:lnTo>
                  <a:lnTo>
                    <a:pt x="38" y="496"/>
                  </a:lnTo>
                  <a:lnTo>
                    <a:pt x="53" y="511"/>
                  </a:lnTo>
                  <a:lnTo>
                    <a:pt x="56" y="549"/>
                  </a:lnTo>
                  <a:lnTo>
                    <a:pt x="51" y="567"/>
                  </a:lnTo>
                  <a:lnTo>
                    <a:pt x="58" y="567"/>
                  </a:lnTo>
                  <a:lnTo>
                    <a:pt x="96" y="583"/>
                  </a:lnTo>
                  <a:lnTo>
                    <a:pt x="117" y="600"/>
                  </a:lnTo>
                  <a:lnTo>
                    <a:pt x="124" y="600"/>
                  </a:lnTo>
                  <a:lnTo>
                    <a:pt x="140" y="611"/>
                  </a:lnTo>
                  <a:lnTo>
                    <a:pt x="356" y="476"/>
                  </a:lnTo>
                  <a:close/>
                </a:path>
              </a:pathLst>
            </a:custGeom>
            <a:solidFill>
              <a:srgbClr val="DEDFE0"/>
            </a:solidFill>
            <a:ln>
              <a:noFill/>
            </a:ln>
            <a:extLst>
              <a:ext uri="{91240B29-F687-4F45-9708-019B960494DF}">
                <a14:hiddenLine xmlns:a14="http://schemas.microsoft.com/office/drawing/2010/main" w="9525">
                  <a:solidFill>
                    <a:srgbClr val="000000"/>
                  </a:solidFill>
                  <a:round/>
                  <a:headEnd/>
                  <a:tailEnd/>
                </a14:hiddenLine>
              </a:ext>
            </a:extLst>
          </p:spPr>
          <p:txBody>
            <a:bodyPr lIns="109710" tIns="54840" rIns="109710" bIns="54840"/>
            <a:lstStyle/>
            <a:p>
              <a:endParaRPr lang="en-UA" sz="2800"/>
            </a:p>
          </p:txBody>
        </p:sp>
        <p:sp>
          <p:nvSpPr>
            <p:cNvPr id="19" name="Google Shape;1200;p27">
              <a:extLst>
                <a:ext uri="{FF2B5EF4-FFF2-40B4-BE49-F238E27FC236}">
                  <a16:creationId xmlns:a16="http://schemas.microsoft.com/office/drawing/2014/main" id="{154C72D9-7652-B3E1-B21E-691A478ED2AB}"/>
                </a:ext>
              </a:extLst>
            </p:cNvPr>
            <p:cNvSpPr>
              <a:spLocks/>
            </p:cNvSpPr>
            <p:nvPr/>
          </p:nvSpPr>
          <p:spPr bwMode="auto">
            <a:xfrm>
              <a:off x="10109855" y="2582088"/>
              <a:ext cx="225167" cy="579855"/>
            </a:xfrm>
            <a:custGeom>
              <a:avLst/>
              <a:gdLst>
                <a:gd name="T0" fmla="*/ 116205 w 94"/>
                <a:gd name="T1" fmla="*/ 194310 h 242"/>
                <a:gd name="T2" fmla="*/ 106680 w 94"/>
                <a:gd name="T3" fmla="*/ 175260 h 242"/>
                <a:gd name="T4" fmla="*/ 97155 w 94"/>
                <a:gd name="T5" fmla="*/ 137160 h 242"/>
                <a:gd name="T6" fmla="*/ 110490 w 94"/>
                <a:gd name="T7" fmla="*/ 78105 h 242"/>
                <a:gd name="T8" fmla="*/ 120015 w 94"/>
                <a:gd name="T9" fmla="*/ 24765 h 242"/>
                <a:gd name="T10" fmla="*/ 129540 w 94"/>
                <a:gd name="T11" fmla="*/ 0 h 242"/>
                <a:gd name="T12" fmla="*/ 144780 w 94"/>
                <a:gd name="T13" fmla="*/ 15240 h 242"/>
                <a:gd name="T14" fmla="*/ 173355 w 94"/>
                <a:gd name="T15" fmla="*/ 43815 h 242"/>
                <a:gd name="T16" fmla="*/ 179070 w 94"/>
                <a:gd name="T17" fmla="*/ 116205 h 242"/>
                <a:gd name="T18" fmla="*/ 169545 w 94"/>
                <a:gd name="T19" fmla="*/ 150495 h 242"/>
                <a:gd name="T20" fmla="*/ 163830 w 94"/>
                <a:gd name="T21" fmla="*/ 150495 h 242"/>
                <a:gd name="T22" fmla="*/ 140970 w 94"/>
                <a:gd name="T23" fmla="*/ 175260 h 242"/>
                <a:gd name="T24" fmla="*/ 125730 w 94"/>
                <a:gd name="T25" fmla="*/ 194310 h 242"/>
                <a:gd name="T26" fmla="*/ 116205 w 94"/>
                <a:gd name="T27" fmla="*/ 194310 h 242"/>
                <a:gd name="T28" fmla="*/ 97155 w 94"/>
                <a:gd name="T29" fmla="*/ 441960 h 242"/>
                <a:gd name="T30" fmla="*/ 106680 w 94"/>
                <a:gd name="T31" fmla="*/ 363855 h 242"/>
                <a:gd name="T32" fmla="*/ 106680 w 94"/>
                <a:gd name="T33" fmla="*/ 329565 h 242"/>
                <a:gd name="T34" fmla="*/ 106680 w 94"/>
                <a:gd name="T35" fmla="*/ 276225 h 242"/>
                <a:gd name="T36" fmla="*/ 116205 w 94"/>
                <a:gd name="T37" fmla="*/ 257175 h 242"/>
                <a:gd name="T38" fmla="*/ 110490 w 94"/>
                <a:gd name="T39" fmla="*/ 228600 h 242"/>
                <a:gd name="T40" fmla="*/ 110490 w 94"/>
                <a:gd name="T41" fmla="*/ 219075 h 242"/>
                <a:gd name="T42" fmla="*/ 87630 w 94"/>
                <a:gd name="T43" fmla="*/ 238125 h 242"/>
                <a:gd name="T44" fmla="*/ 62865 w 94"/>
                <a:gd name="T45" fmla="*/ 238125 h 242"/>
                <a:gd name="T46" fmla="*/ 62865 w 94"/>
                <a:gd name="T47" fmla="*/ 203835 h 242"/>
                <a:gd name="T48" fmla="*/ 9525 w 94"/>
                <a:gd name="T49" fmla="*/ 203835 h 242"/>
                <a:gd name="T50" fmla="*/ 0 w 94"/>
                <a:gd name="T51" fmla="*/ 262890 h 242"/>
                <a:gd name="T52" fmla="*/ 13335 w 94"/>
                <a:gd name="T53" fmla="*/ 281940 h 242"/>
                <a:gd name="T54" fmla="*/ 13335 w 94"/>
                <a:gd name="T55" fmla="*/ 379095 h 242"/>
                <a:gd name="T56" fmla="*/ 3810 w 94"/>
                <a:gd name="T57" fmla="*/ 441960 h 242"/>
                <a:gd name="T58" fmla="*/ 24765 w 94"/>
                <a:gd name="T59" fmla="*/ 461010 h 242"/>
                <a:gd name="T60" fmla="*/ 57150 w 94"/>
                <a:gd name="T61" fmla="*/ 445770 h 242"/>
                <a:gd name="T62" fmla="*/ 81915 w 94"/>
                <a:gd name="T63" fmla="*/ 445770 h 242"/>
                <a:gd name="T64" fmla="*/ 97155 w 94"/>
                <a:gd name="T65" fmla="*/ 441960 h 24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4" h="242" extrusionOk="0">
                  <a:moveTo>
                    <a:pt x="61" y="102"/>
                  </a:moveTo>
                  <a:lnTo>
                    <a:pt x="56" y="92"/>
                  </a:lnTo>
                  <a:lnTo>
                    <a:pt x="51" y="72"/>
                  </a:lnTo>
                  <a:lnTo>
                    <a:pt x="58" y="41"/>
                  </a:lnTo>
                  <a:lnTo>
                    <a:pt x="63" y="13"/>
                  </a:lnTo>
                  <a:lnTo>
                    <a:pt x="68" y="0"/>
                  </a:lnTo>
                  <a:lnTo>
                    <a:pt x="76" y="8"/>
                  </a:lnTo>
                  <a:lnTo>
                    <a:pt x="91" y="23"/>
                  </a:lnTo>
                  <a:lnTo>
                    <a:pt x="94" y="61"/>
                  </a:lnTo>
                  <a:lnTo>
                    <a:pt x="89" y="79"/>
                  </a:lnTo>
                  <a:lnTo>
                    <a:pt x="86" y="79"/>
                  </a:lnTo>
                  <a:lnTo>
                    <a:pt x="74" y="92"/>
                  </a:lnTo>
                  <a:lnTo>
                    <a:pt x="66" y="102"/>
                  </a:lnTo>
                  <a:lnTo>
                    <a:pt x="61" y="102"/>
                  </a:lnTo>
                  <a:close/>
                  <a:moveTo>
                    <a:pt x="51" y="232"/>
                  </a:moveTo>
                  <a:lnTo>
                    <a:pt x="56" y="191"/>
                  </a:lnTo>
                  <a:lnTo>
                    <a:pt x="56" y="173"/>
                  </a:lnTo>
                  <a:lnTo>
                    <a:pt x="56" y="145"/>
                  </a:lnTo>
                  <a:lnTo>
                    <a:pt x="61" y="135"/>
                  </a:lnTo>
                  <a:lnTo>
                    <a:pt x="58" y="120"/>
                  </a:lnTo>
                  <a:lnTo>
                    <a:pt x="58" y="115"/>
                  </a:lnTo>
                  <a:lnTo>
                    <a:pt x="46" y="125"/>
                  </a:lnTo>
                  <a:lnTo>
                    <a:pt x="33" y="125"/>
                  </a:lnTo>
                  <a:lnTo>
                    <a:pt x="33" y="107"/>
                  </a:lnTo>
                  <a:lnTo>
                    <a:pt x="5" y="107"/>
                  </a:lnTo>
                  <a:lnTo>
                    <a:pt x="0" y="138"/>
                  </a:lnTo>
                  <a:lnTo>
                    <a:pt x="7" y="148"/>
                  </a:lnTo>
                  <a:lnTo>
                    <a:pt x="7" y="199"/>
                  </a:lnTo>
                  <a:lnTo>
                    <a:pt x="2" y="232"/>
                  </a:lnTo>
                  <a:lnTo>
                    <a:pt x="13" y="242"/>
                  </a:lnTo>
                  <a:lnTo>
                    <a:pt x="30" y="234"/>
                  </a:lnTo>
                  <a:lnTo>
                    <a:pt x="43" y="234"/>
                  </a:lnTo>
                  <a:lnTo>
                    <a:pt x="51" y="232"/>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lIns="109710" tIns="54840" rIns="109710" bIns="54840"/>
            <a:lstStyle/>
            <a:p>
              <a:endParaRPr lang="en-UA" sz="2800"/>
            </a:p>
          </p:txBody>
        </p:sp>
        <p:sp>
          <p:nvSpPr>
            <p:cNvPr id="20" name="Google Shape;1201;p27">
              <a:extLst>
                <a:ext uri="{FF2B5EF4-FFF2-40B4-BE49-F238E27FC236}">
                  <a16:creationId xmlns:a16="http://schemas.microsoft.com/office/drawing/2014/main" id="{746209F3-14A4-2AD0-11A6-0C9C135E41FD}"/>
                </a:ext>
              </a:extLst>
            </p:cNvPr>
            <p:cNvSpPr>
              <a:spLocks/>
            </p:cNvSpPr>
            <p:nvPr/>
          </p:nvSpPr>
          <p:spPr bwMode="auto">
            <a:xfrm>
              <a:off x="10101885" y="2211460"/>
              <a:ext cx="342732" cy="426422"/>
            </a:xfrm>
            <a:custGeom>
              <a:avLst/>
              <a:gdLst>
                <a:gd name="T0" fmla="*/ 0 w 143"/>
                <a:gd name="T1" fmla="*/ 335280 h 178"/>
                <a:gd name="T2" fmla="*/ 30480 w 143"/>
                <a:gd name="T3" fmla="*/ 339090 h 178"/>
                <a:gd name="T4" fmla="*/ 93345 w 143"/>
                <a:gd name="T5" fmla="*/ 339090 h 178"/>
                <a:gd name="T6" fmla="*/ 116205 w 143"/>
                <a:gd name="T7" fmla="*/ 295275 h 178"/>
                <a:gd name="T8" fmla="*/ 146686 w 143"/>
                <a:gd name="T9" fmla="*/ 295275 h 178"/>
                <a:gd name="T10" fmla="*/ 175261 w 143"/>
                <a:gd name="T11" fmla="*/ 247650 h 178"/>
                <a:gd name="T12" fmla="*/ 188596 w 143"/>
                <a:gd name="T13" fmla="*/ 188595 h 178"/>
                <a:gd name="T14" fmla="*/ 232411 w 143"/>
                <a:gd name="T15" fmla="*/ 169545 h 178"/>
                <a:gd name="T16" fmla="*/ 251461 w 143"/>
                <a:gd name="T17" fmla="*/ 169545 h 178"/>
                <a:gd name="T18" fmla="*/ 272416 w 143"/>
                <a:gd name="T19" fmla="*/ 156210 h 178"/>
                <a:gd name="T20" fmla="*/ 257176 w 143"/>
                <a:gd name="T21" fmla="*/ 125730 h 178"/>
                <a:gd name="T22" fmla="*/ 260986 w 143"/>
                <a:gd name="T23" fmla="*/ 68580 h 178"/>
                <a:gd name="T24" fmla="*/ 228601 w 143"/>
                <a:gd name="T25" fmla="*/ 49530 h 178"/>
                <a:gd name="T26" fmla="*/ 209551 w 143"/>
                <a:gd name="T27" fmla="*/ 5715 h 178"/>
                <a:gd name="T28" fmla="*/ 116205 w 143"/>
                <a:gd name="T29" fmla="*/ 0 h 178"/>
                <a:gd name="T30" fmla="*/ 116205 w 143"/>
                <a:gd name="T31" fmla="*/ 9525 h 178"/>
                <a:gd name="T32" fmla="*/ 87630 w 143"/>
                <a:gd name="T33" fmla="*/ 19050 h 178"/>
                <a:gd name="T34" fmla="*/ 81915 w 143"/>
                <a:gd name="T35" fmla="*/ 165735 h 178"/>
                <a:gd name="T36" fmla="*/ 43815 w 143"/>
                <a:gd name="T37" fmla="*/ 219075 h 178"/>
                <a:gd name="T38" fmla="*/ 9525 w 143"/>
                <a:gd name="T39" fmla="*/ 272415 h 178"/>
                <a:gd name="T40" fmla="*/ 9525 w 143"/>
                <a:gd name="T41" fmla="*/ 329565 h 178"/>
                <a:gd name="T42" fmla="*/ 0 w 143"/>
                <a:gd name="T43" fmla="*/ 335280 h 17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43" h="178" extrusionOk="0">
                  <a:moveTo>
                    <a:pt x="0" y="176"/>
                  </a:moveTo>
                  <a:lnTo>
                    <a:pt x="16" y="178"/>
                  </a:lnTo>
                  <a:lnTo>
                    <a:pt x="49" y="178"/>
                  </a:lnTo>
                  <a:lnTo>
                    <a:pt x="61" y="155"/>
                  </a:lnTo>
                  <a:lnTo>
                    <a:pt x="77" y="155"/>
                  </a:lnTo>
                  <a:lnTo>
                    <a:pt x="92" y="130"/>
                  </a:lnTo>
                  <a:lnTo>
                    <a:pt x="99" y="99"/>
                  </a:lnTo>
                  <a:lnTo>
                    <a:pt x="122" y="89"/>
                  </a:lnTo>
                  <a:lnTo>
                    <a:pt x="132" y="89"/>
                  </a:lnTo>
                  <a:lnTo>
                    <a:pt x="143" y="82"/>
                  </a:lnTo>
                  <a:lnTo>
                    <a:pt x="135" y="66"/>
                  </a:lnTo>
                  <a:lnTo>
                    <a:pt x="137" y="36"/>
                  </a:lnTo>
                  <a:lnTo>
                    <a:pt x="120" y="26"/>
                  </a:lnTo>
                  <a:lnTo>
                    <a:pt x="110" y="3"/>
                  </a:lnTo>
                  <a:lnTo>
                    <a:pt x="61" y="0"/>
                  </a:lnTo>
                  <a:lnTo>
                    <a:pt x="61" y="5"/>
                  </a:lnTo>
                  <a:lnTo>
                    <a:pt x="46" y="10"/>
                  </a:lnTo>
                  <a:lnTo>
                    <a:pt x="43" y="87"/>
                  </a:lnTo>
                  <a:lnTo>
                    <a:pt x="23" y="115"/>
                  </a:lnTo>
                  <a:lnTo>
                    <a:pt x="5" y="143"/>
                  </a:lnTo>
                  <a:lnTo>
                    <a:pt x="5" y="173"/>
                  </a:lnTo>
                  <a:lnTo>
                    <a:pt x="0" y="176"/>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109710" tIns="54840" rIns="109710" bIns="54840"/>
            <a:lstStyle/>
            <a:p>
              <a:endParaRPr lang="en-UA" sz="2800"/>
            </a:p>
          </p:txBody>
        </p:sp>
        <p:sp>
          <p:nvSpPr>
            <p:cNvPr id="22" name="Google Shape;1202;p27">
              <a:extLst>
                <a:ext uri="{FF2B5EF4-FFF2-40B4-BE49-F238E27FC236}">
                  <a16:creationId xmlns:a16="http://schemas.microsoft.com/office/drawing/2014/main" id="{693DF060-E2E5-27E3-E738-9DEAB882C2C7}"/>
                </a:ext>
              </a:extLst>
            </p:cNvPr>
            <p:cNvSpPr>
              <a:spLocks/>
            </p:cNvSpPr>
            <p:nvPr/>
          </p:nvSpPr>
          <p:spPr bwMode="auto">
            <a:xfrm>
              <a:off x="10133767" y="2554192"/>
              <a:ext cx="1052107" cy="1293215"/>
            </a:xfrm>
            <a:custGeom>
              <a:avLst/>
              <a:gdLst>
                <a:gd name="T0" fmla="*/ 15240 w 440"/>
                <a:gd name="T1" fmla="*/ 901064 h 541"/>
                <a:gd name="T2" fmla="*/ 19050 w 440"/>
                <a:gd name="T3" fmla="*/ 891539 h 541"/>
                <a:gd name="T4" fmla="*/ 15240 w 440"/>
                <a:gd name="T5" fmla="*/ 866774 h 541"/>
                <a:gd name="T6" fmla="*/ 34290 w 440"/>
                <a:gd name="T7" fmla="*/ 842009 h 541"/>
                <a:gd name="T8" fmla="*/ 34290 w 440"/>
                <a:gd name="T9" fmla="*/ 798194 h 541"/>
                <a:gd name="T10" fmla="*/ 53340 w 440"/>
                <a:gd name="T11" fmla="*/ 744854 h 541"/>
                <a:gd name="T12" fmla="*/ 47625 w 440"/>
                <a:gd name="T13" fmla="*/ 681989 h 541"/>
                <a:gd name="T14" fmla="*/ 62865 w 440"/>
                <a:gd name="T15" fmla="*/ 678179 h 541"/>
                <a:gd name="T16" fmla="*/ 62865 w 440"/>
                <a:gd name="T17" fmla="*/ 628649 h 541"/>
                <a:gd name="T18" fmla="*/ 72390 w 440"/>
                <a:gd name="T19" fmla="*/ 584834 h 541"/>
                <a:gd name="T20" fmla="*/ 72390 w 440"/>
                <a:gd name="T21" fmla="*/ 552449 h 541"/>
                <a:gd name="T22" fmla="*/ 87630 w 440"/>
                <a:gd name="T23" fmla="*/ 386715 h 541"/>
                <a:gd name="T24" fmla="*/ 87630 w 440"/>
                <a:gd name="T25" fmla="*/ 352425 h 541"/>
                <a:gd name="T26" fmla="*/ 87630 w 440"/>
                <a:gd name="T27" fmla="*/ 299085 h 541"/>
                <a:gd name="T28" fmla="*/ 97155 w 440"/>
                <a:gd name="T29" fmla="*/ 280035 h 541"/>
                <a:gd name="T30" fmla="*/ 91440 w 440"/>
                <a:gd name="T31" fmla="*/ 251460 h 541"/>
                <a:gd name="T32" fmla="*/ 91440 w 440"/>
                <a:gd name="T33" fmla="*/ 217170 h 541"/>
                <a:gd name="T34" fmla="*/ 106680 w 440"/>
                <a:gd name="T35" fmla="*/ 217170 h 541"/>
                <a:gd name="T36" fmla="*/ 121920 w 440"/>
                <a:gd name="T37" fmla="*/ 198120 h 541"/>
                <a:gd name="T38" fmla="*/ 144780 w 440"/>
                <a:gd name="T39" fmla="*/ 173355 h 541"/>
                <a:gd name="T40" fmla="*/ 163830 w 440"/>
                <a:gd name="T41" fmla="*/ 173355 h 541"/>
                <a:gd name="T42" fmla="*/ 236220 w 440"/>
                <a:gd name="T43" fmla="*/ 203835 h 541"/>
                <a:gd name="T44" fmla="*/ 276225 w 440"/>
                <a:gd name="T45" fmla="*/ 236220 h 541"/>
                <a:gd name="T46" fmla="*/ 289560 w 440"/>
                <a:gd name="T47" fmla="*/ 236220 h 541"/>
                <a:gd name="T48" fmla="*/ 320040 w 440"/>
                <a:gd name="T49" fmla="*/ 257175 h 541"/>
                <a:gd name="T50" fmla="*/ 731520 w 440"/>
                <a:gd name="T51" fmla="*/ 0 h 541"/>
                <a:gd name="T52" fmla="*/ 838200 w 440"/>
                <a:gd name="T53" fmla="*/ 270510 h 541"/>
                <a:gd name="T54" fmla="*/ 828675 w 440"/>
                <a:gd name="T55" fmla="*/ 270510 h 541"/>
                <a:gd name="T56" fmla="*/ 750570 w 440"/>
                <a:gd name="T57" fmla="*/ 348615 h 541"/>
                <a:gd name="T58" fmla="*/ 440055 w 440"/>
                <a:gd name="T59" fmla="*/ 445770 h 541"/>
                <a:gd name="T60" fmla="*/ 678180 w 440"/>
                <a:gd name="T61" fmla="*/ 697229 h 541"/>
                <a:gd name="T62" fmla="*/ 590550 w 440"/>
                <a:gd name="T63" fmla="*/ 803909 h 541"/>
                <a:gd name="T64" fmla="*/ 581025 w 440"/>
                <a:gd name="T65" fmla="*/ 861059 h 541"/>
                <a:gd name="T66" fmla="*/ 426720 w 440"/>
                <a:gd name="T67" fmla="*/ 885824 h 541"/>
                <a:gd name="T68" fmla="*/ 276225 w 440"/>
                <a:gd name="T69" fmla="*/ 1030604 h 541"/>
                <a:gd name="T70" fmla="*/ 62865 w 440"/>
                <a:gd name="T71" fmla="*/ 973454 h 541"/>
                <a:gd name="T72" fmla="*/ 0 w 440"/>
                <a:gd name="T73" fmla="*/ 979169 h 541"/>
                <a:gd name="T74" fmla="*/ 0 w 440"/>
                <a:gd name="T75" fmla="*/ 967739 h 541"/>
                <a:gd name="T76" fmla="*/ 19050 w 440"/>
                <a:gd name="T77" fmla="*/ 914399 h 541"/>
                <a:gd name="T78" fmla="*/ 19050 w 440"/>
                <a:gd name="T79" fmla="*/ 895349 h 541"/>
                <a:gd name="T80" fmla="*/ 15240 w 440"/>
                <a:gd name="T81" fmla="*/ 901064 h 54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440" h="541" extrusionOk="0">
                  <a:moveTo>
                    <a:pt x="8" y="473"/>
                  </a:moveTo>
                  <a:lnTo>
                    <a:pt x="10" y="468"/>
                  </a:lnTo>
                  <a:lnTo>
                    <a:pt x="8" y="455"/>
                  </a:lnTo>
                  <a:lnTo>
                    <a:pt x="18" y="442"/>
                  </a:lnTo>
                  <a:lnTo>
                    <a:pt x="18" y="419"/>
                  </a:lnTo>
                  <a:lnTo>
                    <a:pt x="28" y="391"/>
                  </a:lnTo>
                  <a:lnTo>
                    <a:pt x="25" y="358"/>
                  </a:lnTo>
                  <a:lnTo>
                    <a:pt x="33" y="356"/>
                  </a:lnTo>
                  <a:lnTo>
                    <a:pt x="33" y="330"/>
                  </a:lnTo>
                  <a:lnTo>
                    <a:pt x="38" y="307"/>
                  </a:lnTo>
                  <a:lnTo>
                    <a:pt x="38" y="290"/>
                  </a:lnTo>
                  <a:lnTo>
                    <a:pt x="46" y="203"/>
                  </a:lnTo>
                  <a:lnTo>
                    <a:pt x="46" y="185"/>
                  </a:lnTo>
                  <a:lnTo>
                    <a:pt x="46" y="157"/>
                  </a:lnTo>
                  <a:lnTo>
                    <a:pt x="51" y="147"/>
                  </a:lnTo>
                  <a:lnTo>
                    <a:pt x="48" y="132"/>
                  </a:lnTo>
                  <a:lnTo>
                    <a:pt x="48" y="114"/>
                  </a:lnTo>
                  <a:lnTo>
                    <a:pt x="56" y="114"/>
                  </a:lnTo>
                  <a:lnTo>
                    <a:pt x="64" y="104"/>
                  </a:lnTo>
                  <a:lnTo>
                    <a:pt x="76" y="91"/>
                  </a:lnTo>
                  <a:lnTo>
                    <a:pt x="86" y="91"/>
                  </a:lnTo>
                  <a:lnTo>
                    <a:pt x="124" y="107"/>
                  </a:lnTo>
                  <a:lnTo>
                    <a:pt x="145" y="124"/>
                  </a:lnTo>
                  <a:lnTo>
                    <a:pt x="152" y="124"/>
                  </a:lnTo>
                  <a:lnTo>
                    <a:pt x="168" y="135"/>
                  </a:lnTo>
                  <a:lnTo>
                    <a:pt x="384" y="0"/>
                  </a:lnTo>
                  <a:lnTo>
                    <a:pt x="440" y="142"/>
                  </a:lnTo>
                  <a:lnTo>
                    <a:pt x="435" y="142"/>
                  </a:lnTo>
                  <a:lnTo>
                    <a:pt x="394" y="183"/>
                  </a:lnTo>
                  <a:lnTo>
                    <a:pt x="231" y="234"/>
                  </a:lnTo>
                  <a:lnTo>
                    <a:pt x="356" y="366"/>
                  </a:lnTo>
                  <a:lnTo>
                    <a:pt x="310" y="422"/>
                  </a:lnTo>
                  <a:lnTo>
                    <a:pt x="305" y="452"/>
                  </a:lnTo>
                  <a:lnTo>
                    <a:pt x="224" y="465"/>
                  </a:lnTo>
                  <a:lnTo>
                    <a:pt x="145" y="541"/>
                  </a:lnTo>
                  <a:lnTo>
                    <a:pt x="33" y="511"/>
                  </a:lnTo>
                  <a:lnTo>
                    <a:pt x="0" y="514"/>
                  </a:lnTo>
                  <a:lnTo>
                    <a:pt x="0" y="508"/>
                  </a:lnTo>
                  <a:lnTo>
                    <a:pt x="10" y="480"/>
                  </a:lnTo>
                  <a:lnTo>
                    <a:pt x="10" y="470"/>
                  </a:lnTo>
                  <a:lnTo>
                    <a:pt x="8" y="473"/>
                  </a:lnTo>
                  <a:close/>
                </a:path>
              </a:pathLst>
            </a:custGeom>
            <a:solidFill>
              <a:schemeClr val="bg1">
                <a:lumMod val="75000"/>
              </a:schemeClr>
            </a:solidFill>
            <a:ln>
              <a:noFill/>
            </a:ln>
          </p:spPr>
          <p:txBody>
            <a:bodyPr lIns="109710" tIns="54840" rIns="109710" bIns="54840"/>
            <a:lstStyle/>
            <a:p>
              <a:endParaRPr lang="en-UA" sz="2800"/>
            </a:p>
          </p:txBody>
        </p:sp>
        <p:sp>
          <p:nvSpPr>
            <p:cNvPr id="26" name="Google Shape;1204;p27">
              <a:extLst>
                <a:ext uri="{FF2B5EF4-FFF2-40B4-BE49-F238E27FC236}">
                  <a16:creationId xmlns:a16="http://schemas.microsoft.com/office/drawing/2014/main" id="{0827AEC0-0947-7C74-85E8-FE0498CAB360}"/>
                </a:ext>
              </a:extLst>
            </p:cNvPr>
            <p:cNvSpPr>
              <a:spLocks/>
            </p:cNvSpPr>
            <p:nvPr/>
          </p:nvSpPr>
          <p:spPr bwMode="auto">
            <a:xfrm>
              <a:off x="10101885" y="2892938"/>
              <a:ext cx="5421938" cy="4575071"/>
            </a:xfrm>
            <a:custGeom>
              <a:avLst/>
              <a:gdLst>
                <a:gd name="T0" fmla="*/ 2625091 w 2267"/>
                <a:gd name="T1" fmla="*/ 760095 h 1913"/>
                <a:gd name="T2" fmla="*/ 1045845 w 2267"/>
                <a:gd name="T3" fmla="*/ 24765 h 1913"/>
                <a:gd name="T4" fmla="*/ 464820 w 2267"/>
                <a:gd name="T5" fmla="*/ 175260 h 1913"/>
                <a:gd name="T6" fmla="*/ 605790 w 2267"/>
                <a:gd name="T7" fmla="*/ 590550 h 1913"/>
                <a:gd name="T8" fmla="*/ 87630 w 2267"/>
                <a:gd name="T9" fmla="*/ 702945 h 1913"/>
                <a:gd name="T10" fmla="*/ 24765 w 2267"/>
                <a:gd name="T11" fmla="*/ 872490 h 1913"/>
                <a:gd name="T12" fmla="*/ 34290 w 2267"/>
                <a:gd name="T13" fmla="*/ 941070 h 1913"/>
                <a:gd name="T14" fmla="*/ 116205 w 2267"/>
                <a:gd name="T15" fmla="*/ 963930 h 1913"/>
                <a:gd name="T16" fmla="*/ 209550 w 2267"/>
                <a:gd name="T17" fmla="*/ 1120140 h 1913"/>
                <a:gd name="T18" fmla="*/ 281940 w 2267"/>
                <a:gd name="T19" fmla="*/ 1211580 h 1913"/>
                <a:gd name="T20" fmla="*/ 363855 w 2267"/>
                <a:gd name="T21" fmla="*/ 1346835 h 1913"/>
                <a:gd name="T22" fmla="*/ 421005 w 2267"/>
                <a:gd name="T23" fmla="*/ 1443990 h 1913"/>
                <a:gd name="T24" fmla="*/ 527685 w 2267"/>
                <a:gd name="T25" fmla="*/ 1588770 h 1913"/>
                <a:gd name="T26" fmla="*/ 558165 w 2267"/>
                <a:gd name="T27" fmla="*/ 1701165 h 1913"/>
                <a:gd name="T28" fmla="*/ 600075 w 2267"/>
                <a:gd name="T29" fmla="*/ 1798320 h 1913"/>
                <a:gd name="T30" fmla="*/ 706755 w 2267"/>
                <a:gd name="T31" fmla="*/ 1817370 h 1913"/>
                <a:gd name="T32" fmla="*/ 838200 w 2267"/>
                <a:gd name="T33" fmla="*/ 1948814 h 1913"/>
                <a:gd name="T34" fmla="*/ 882015 w 2267"/>
                <a:gd name="T35" fmla="*/ 2021204 h 1913"/>
                <a:gd name="T36" fmla="*/ 954405 w 2267"/>
                <a:gd name="T37" fmla="*/ 2200274 h 1913"/>
                <a:gd name="T38" fmla="*/ 935355 w 2267"/>
                <a:gd name="T39" fmla="*/ 2301239 h 1913"/>
                <a:gd name="T40" fmla="*/ 979170 w 2267"/>
                <a:gd name="T41" fmla="*/ 2491739 h 1913"/>
                <a:gd name="T42" fmla="*/ 1127760 w 2267"/>
                <a:gd name="T43" fmla="*/ 2665094 h 1913"/>
                <a:gd name="T44" fmla="*/ 1234440 w 2267"/>
                <a:gd name="T45" fmla="*/ 2724149 h 1913"/>
                <a:gd name="T46" fmla="*/ 1316355 w 2267"/>
                <a:gd name="T47" fmla="*/ 2806064 h 1913"/>
                <a:gd name="T48" fmla="*/ 1390650 w 2267"/>
                <a:gd name="T49" fmla="*/ 2859404 h 1913"/>
                <a:gd name="T50" fmla="*/ 1485900 w 2267"/>
                <a:gd name="T51" fmla="*/ 3116579 h 1913"/>
                <a:gd name="T52" fmla="*/ 1680210 w 2267"/>
                <a:gd name="T53" fmla="*/ 3362324 h 1913"/>
                <a:gd name="T54" fmla="*/ 1821180 w 2267"/>
                <a:gd name="T55" fmla="*/ 3493769 h 1913"/>
                <a:gd name="T56" fmla="*/ 1927860 w 2267"/>
                <a:gd name="T57" fmla="*/ 3430904 h 1913"/>
                <a:gd name="T58" fmla="*/ 1971675 w 2267"/>
                <a:gd name="T59" fmla="*/ 3236594 h 1913"/>
                <a:gd name="T60" fmla="*/ 2343151 w 2267"/>
                <a:gd name="T61" fmla="*/ 3362324 h 1913"/>
                <a:gd name="T62" fmla="*/ 2914651 w 2267"/>
                <a:gd name="T63" fmla="*/ 3129914 h 1913"/>
                <a:gd name="T64" fmla="*/ 4271011 w 2267"/>
                <a:gd name="T65" fmla="*/ 2099309 h 1913"/>
                <a:gd name="T66" fmla="*/ 3549016 w 2267"/>
                <a:gd name="T67" fmla="*/ 1908809 h 1913"/>
                <a:gd name="T68" fmla="*/ 3489961 w 2267"/>
                <a:gd name="T69" fmla="*/ 1783080 h 1913"/>
                <a:gd name="T70" fmla="*/ 3489961 w 2267"/>
                <a:gd name="T71" fmla="*/ 1704975 h 1913"/>
                <a:gd name="T72" fmla="*/ 3417571 w 2267"/>
                <a:gd name="T73" fmla="*/ 1695450 h 1913"/>
                <a:gd name="T74" fmla="*/ 3331846 w 2267"/>
                <a:gd name="T75" fmla="*/ 1647825 h 1913"/>
                <a:gd name="T76" fmla="*/ 3181351 w 2267"/>
                <a:gd name="T77" fmla="*/ 1415415 h 1913"/>
                <a:gd name="T78" fmla="*/ 3175636 w 2267"/>
                <a:gd name="T79" fmla="*/ 1346835 h 1913"/>
                <a:gd name="T80" fmla="*/ 3112771 w 2267"/>
                <a:gd name="T81" fmla="*/ 1183005 h 1913"/>
                <a:gd name="T82" fmla="*/ 3002281 w 2267"/>
                <a:gd name="T83" fmla="*/ 1085850 h 1913"/>
                <a:gd name="T84" fmla="*/ 2987041 w 2267"/>
                <a:gd name="T85" fmla="*/ 1032510 h 1913"/>
                <a:gd name="T86" fmla="*/ 2952751 w 2267"/>
                <a:gd name="T87" fmla="*/ 1013460 h 1913"/>
                <a:gd name="T88" fmla="*/ 2817496 w 2267"/>
                <a:gd name="T89" fmla="*/ 838200 h 1913"/>
                <a:gd name="T90" fmla="*/ 2779396 w 2267"/>
                <a:gd name="T91" fmla="*/ 800100 h 191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267" h="1913" extrusionOk="0">
                  <a:moveTo>
                    <a:pt x="1451" y="410"/>
                  </a:moveTo>
                  <a:lnTo>
                    <a:pt x="1385" y="440"/>
                  </a:lnTo>
                  <a:lnTo>
                    <a:pt x="1378" y="399"/>
                  </a:lnTo>
                  <a:lnTo>
                    <a:pt x="1278" y="369"/>
                  </a:lnTo>
                  <a:lnTo>
                    <a:pt x="1057" y="366"/>
                  </a:lnTo>
                  <a:lnTo>
                    <a:pt x="549" y="13"/>
                  </a:lnTo>
                  <a:lnTo>
                    <a:pt x="448" y="0"/>
                  </a:lnTo>
                  <a:lnTo>
                    <a:pt x="407" y="41"/>
                  </a:lnTo>
                  <a:lnTo>
                    <a:pt x="244" y="92"/>
                  </a:lnTo>
                  <a:lnTo>
                    <a:pt x="369" y="224"/>
                  </a:lnTo>
                  <a:lnTo>
                    <a:pt x="323" y="280"/>
                  </a:lnTo>
                  <a:lnTo>
                    <a:pt x="318" y="310"/>
                  </a:lnTo>
                  <a:lnTo>
                    <a:pt x="237" y="323"/>
                  </a:lnTo>
                  <a:lnTo>
                    <a:pt x="158" y="399"/>
                  </a:lnTo>
                  <a:lnTo>
                    <a:pt x="46" y="369"/>
                  </a:lnTo>
                  <a:lnTo>
                    <a:pt x="13" y="372"/>
                  </a:lnTo>
                  <a:lnTo>
                    <a:pt x="10" y="410"/>
                  </a:lnTo>
                  <a:lnTo>
                    <a:pt x="13" y="458"/>
                  </a:lnTo>
                  <a:lnTo>
                    <a:pt x="0" y="489"/>
                  </a:lnTo>
                  <a:lnTo>
                    <a:pt x="3" y="499"/>
                  </a:lnTo>
                  <a:lnTo>
                    <a:pt x="18" y="494"/>
                  </a:lnTo>
                  <a:lnTo>
                    <a:pt x="23" y="501"/>
                  </a:lnTo>
                  <a:lnTo>
                    <a:pt x="38" y="494"/>
                  </a:lnTo>
                  <a:lnTo>
                    <a:pt x="61" y="506"/>
                  </a:lnTo>
                  <a:lnTo>
                    <a:pt x="56" y="511"/>
                  </a:lnTo>
                  <a:lnTo>
                    <a:pt x="104" y="565"/>
                  </a:lnTo>
                  <a:lnTo>
                    <a:pt x="110" y="588"/>
                  </a:lnTo>
                  <a:lnTo>
                    <a:pt x="120" y="593"/>
                  </a:lnTo>
                  <a:lnTo>
                    <a:pt x="122" y="616"/>
                  </a:lnTo>
                  <a:lnTo>
                    <a:pt x="148" y="636"/>
                  </a:lnTo>
                  <a:lnTo>
                    <a:pt x="158" y="636"/>
                  </a:lnTo>
                  <a:lnTo>
                    <a:pt x="191" y="689"/>
                  </a:lnTo>
                  <a:lnTo>
                    <a:pt x="191" y="707"/>
                  </a:lnTo>
                  <a:lnTo>
                    <a:pt x="198" y="728"/>
                  </a:lnTo>
                  <a:lnTo>
                    <a:pt x="216" y="730"/>
                  </a:lnTo>
                  <a:lnTo>
                    <a:pt x="221" y="758"/>
                  </a:lnTo>
                  <a:lnTo>
                    <a:pt x="232" y="771"/>
                  </a:lnTo>
                  <a:lnTo>
                    <a:pt x="257" y="784"/>
                  </a:lnTo>
                  <a:lnTo>
                    <a:pt x="277" y="834"/>
                  </a:lnTo>
                  <a:lnTo>
                    <a:pt x="293" y="845"/>
                  </a:lnTo>
                  <a:lnTo>
                    <a:pt x="298" y="878"/>
                  </a:lnTo>
                  <a:lnTo>
                    <a:pt x="293" y="893"/>
                  </a:lnTo>
                  <a:lnTo>
                    <a:pt x="293" y="908"/>
                  </a:lnTo>
                  <a:lnTo>
                    <a:pt x="315" y="923"/>
                  </a:lnTo>
                  <a:lnTo>
                    <a:pt x="315" y="944"/>
                  </a:lnTo>
                  <a:lnTo>
                    <a:pt x="331" y="951"/>
                  </a:lnTo>
                  <a:lnTo>
                    <a:pt x="348" y="936"/>
                  </a:lnTo>
                  <a:lnTo>
                    <a:pt x="371" y="954"/>
                  </a:lnTo>
                  <a:lnTo>
                    <a:pt x="404" y="969"/>
                  </a:lnTo>
                  <a:lnTo>
                    <a:pt x="432" y="997"/>
                  </a:lnTo>
                  <a:lnTo>
                    <a:pt x="440" y="1023"/>
                  </a:lnTo>
                  <a:lnTo>
                    <a:pt x="448" y="1023"/>
                  </a:lnTo>
                  <a:lnTo>
                    <a:pt x="453" y="1051"/>
                  </a:lnTo>
                  <a:lnTo>
                    <a:pt x="463" y="1061"/>
                  </a:lnTo>
                  <a:lnTo>
                    <a:pt x="473" y="1096"/>
                  </a:lnTo>
                  <a:lnTo>
                    <a:pt x="493" y="1117"/>
                  </a:lnTo>
                  <a:lnTo>
                    <a:pt x="501" y="1155"/>
                  </a:lnTo>
                  <a:lnTo>
                    <a:pt x="506" y="1165"/>
                  </a:lnTo>
                  <a:lnTo>
                    <a:pt x="498" y="1201"/>
                  </a:lnTo>
                  <a:lnTo>
                    <a:pt x="491" y="1208"/>
                  </a:lnTo>
                  <a:lnTo>
                    <a:pt x="498" y="1226"/>
                  </a:lnTo>
                  <a:lnTo>
                    <a:pt x="509" y="1267"/>
                  </a:lnTo>
                  <a:lnTo>
                    <a:pt x="514" y="1308"/>
                  </a:lnTo>
                  <a:lnTo>
                    <a:pt x="534" y="1325"/>
                  </a:lnTo>
                  <a:lnTo>
                    <a:pt x="536" y="1341"/>
                  </a:lnTo>
                  <a:lnTo>
                    <a:pt x="592" y="1399"/>
                  </a:lnTo>
                  <a:lnTo>
                    <a:pt x="610" y="1407"/>
                  </a:lnTo>
                  <a:lnTo>
                    <a:pt x="633" y="1409"/>
                  </a:lnTo>
                  <a:lnTo>
                    <a:pt x="648" y="1430"/>
                  </a:lnTo>
                  <a:lnTo>
                    <a:pt x="658" y="1430"/>
                  </a:lnTo>
                  <a:lnTo>
                    <a:pt x="689" y="1458"/>
                  </a:lnTo>
                  <a:lnTo>
                    <a:pt x="691" y="1473"/>
                  </a:lnTo>
                  <a:lnTo>
                    <a:pt x="719" y="1478"/>
                  </a:lnTo>
                  <a:lnTo>
                    <a:pt x="714" y="1493"/>
                  </a:lnTo>
                  <a:lnTo>
                    <a:pt x="730" y="1501"/>
                  </a:lnTo>
                  <a:lnTo>
                    <a:pt x="755" y="1595"/>
                  </a:lnTo>
                  <a:lnTo>
                    <a:pt x="778" y="1608"/>
                  </a:lnTo>
                  <a:lnTo>
                    <a:pt x="780" y="1636"/>
                  </a:lnTo>
                  <a:lnTo>
                    <a:pt x="862" y="1720"/>
                  </a:lnTo>
                  <a:lnTo>
                    <a:pt x="874" y="1720"/>
                  </a:lnTo>
                  <a:lnTo>
                    <a:pt x="882" y="1765"/>
                  </a:lnTo>
                  <a:lnTo>
                    <a:pt x="915" y="1776"/>
                  </a:lnTo>
                  <a:lnTo>
                    <a:pt x="935" y="1831"/>
                  </a:lnTo>
                  <a:lnTo>
                    <a:pt x="956" y="1834"/>
                  </a:lnTo>
                  <a:lnTo>
                    <a:pt x="971" y="1842"/>
                  </a:lnTo>
                  <a:lnTo>
                    <a:pt x="984" y="1819"/>
                  </a:lnTo>
                  <a:lnTo>
                    <a:pt x="1012" y="1801"/>
                  </a:lnTo>
                  <a:lnTo>
                    <a:pt x="991" y="1763"/>
                  </a:lnTo>
                  <a:lnTo>
                    <a:pt x="1007" y="1712"/>
                  </a:lnTo>
                  <a:lnTo>
                    <a:pt x="1035" y="1699"/>
                  </a:lnTo>
                  <a:lnTo>
                    <a:pt x="1068" y="1725"/>
                  </a:lnTo>
                  <a:lnTo>
                    <a:pt x="1136" y="1727"/>
                  </a:lnTo>
                  <a:lnTo>
                    <a:pt x="1230" y="1765"/>
                  </a:lnTo>
                  <a:lnTo>
                    <a:pt x="1327" y="1814"/>
                  </a:lnTo>
                  <a:lnTo>
                    <a:pt x="1332" y="1913"/>
                  </a:lnTo>
                  <a:lnTo>
                    <a:pt x="1530" y="1643"/>
                  </a:lnTo>
                  <a:lnTo>
                    <a:pt x="2252" y="1427"/>
                  </a:lnTo>
                  <a:lnTo>
                    <a:pt x="2267" y="1191"/>
                  </a:lnTo>
                  <a:lnTo>
                    <a:pt x="2242" y="1102"/>
                  </a:lnTo>
                  <a:lnTo>
                    <a:pt x="2206" y="1135"/>
                  </a:lnTo>
                  <a:lnTo>
                    <a:pt x="1886" y="1086"/>
                  </a:lnTo>
                  <a:lnTo>
                    <a:pt x="1863" y="1002"/>
                  </a:lnTo>
                  <a:lnTo>
                    <a:pt x="1838" y="972"/>
                  </a:lnTo>
                  <a:lnTo>
                    <a:pt x="1838" y="934"/>
                  </a:lnTo>
                  <a:lnTo>
                    <a:pt x="1832" y="936"/>
                  </a:lnTo>
                  <a:lnTo>
                    <a:pt x="1822" y="918"/>
                  </a:lnTo>
                  <a:lnTo>
                    <a:pt x="1822" y="908"/>
                  </a:lnTo>
                  <a:lnTo>
                    <a:pt x="1832" y="895"/>
                  </a:lnTo>
                  <a:lnTo>
                    <a:pt x="1815" y="895"/>
                  </a:lnTo>
                  <a:lnTo>
                    <a:pt x="1812" y="890"/>
                  </a:lnTo>
                  <a:lnTo>
                    <a:pt x="1794" y="890"/>
                  </a:lnTo>
                  <a:lnTo>
                    <a:pt x="1759" y="873"/>
                  </a:lnTo>
                  <a:lnTo>
                    <a:pt x="1754" y="862"/>
                  </a:lnTo>
                  <a:lnTo>
                    <a:pt x="1749" y="865"/>
                  </a:lnTo>
                  <a:lnTo>
                    <a:pt x="1728" y="840"/>
                  </a:lnTo>
                  <a:lnTo>
                    <a:pt x="1723" y="812"/>
                  </a:lnTo>
                  <a:lnTo>
                    <a:pt x="1670" y="743"/>
                  </a:lnTo>
                  <a:lnTo>
                    <a:pt x="1655" y="717"/>
                  </a:lnTo>
                  <a:lnTo>
                    <a:pt x="1667" y="720"/>
                  </a:lnTo>
                  <a:lnTo>
                    <a:pt x="1667" y="707"/>
                  </a:lnTo>
                  <a:lnTo>
                    <a:pt x="1647" y="654"/>
                  </a:lnTo>
                  <a:lnTo>
                    <a:pt x="1647" y="644"/>
                  </a:lnTo>
                  <a:lnTo>
                    <a:pt x="1634" y="621"/>
                  </a:lnTo>
                  <a:lnTo>
                    <a:pt x="1624" y="621"/>
                  </a:lnTo>
                  <a:lnTo>
                    <a:pt x="1589" y="570"/>
                  </a:lnTo>
                  <a:lnTo>
                    <a:pt x="1576" y="570"/>
                  </a:lnTo>
                  <a:lnTo>
                    <a:pt x="1561" y="552"/>
                  </a:lnTo>
                  <a:lnTo>
                    <a:pt x="1561" y="544"/>
                  </a:lnTo>
                  <a:lnTo>
                    <a:pt x="1568" y="542"/>
                  </a:lnTo>
                  <a:lnTo>
                    <a:pt x="1576" y="550"/>
                  </a:lnTo>
                  <a:lnTo>
                    <a:pt x="1568" y="534"/>
                  </a:lnTo>
                  <a:lnTo>
                    <a:pt x="1550" y="532"/>
                  </a:lnTo>
                  <a:lnTo>
                    <a:pt x="1512" y="524"/>
                  </a:lnTo>
                  <a:lnTo>
                    <a:pt x="1492" y="468"/>
                  </a:lnTo>
                  <a:lnTo>
                    <a:pt x="1479" y="440"/>
                  </a:lnTo>
                  <a:lnTo>
                    <a:pt x="1467" y="433"/>
                  </a:lnTo>
                  <a:lnTo>
                    <a:pt x="1467" y="415"/>
                  </a:lnTo>
                  <a:lnTo>
                    <a:pt x="1459" y="420"/>
                  </a:lnTo>
                  <a:lnTo>
                    <a:pt x="1451" y="410"/>
                  </a:ln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lIns="109710" tIns="54840" rIns="109710" bIns="54840"/>
            <a:lstStyle/>
            <a:p>
              <a:endParaRPr lang="en-UA" sz="2800"/>
            </a:p>
          </p:txBody>
        </p:sp>
        <p:sp>
          <p:nvSpPr>
            <p:cNvPr id="32" name="Google Shape;1205;p27">
              <a:extLst>
                <a:ext uri="{FF2B5EF4-FFF2-40B4-BE49-F238E27FC236}">
                  <a16:creationId xmlns:a16="http://schemas.microsoft.com/office/drawing/2014/main" id="{F4720EB0-E592-4F35-45A8-54EF1AEAD078}"/>
                </a:ext>
              </a:extLst>
            </p:cNvPr>
            <p:cNvSpPr>
              <a:spLocks/>
            </p:cNvSpPr>
            <p:nvPr/>
          </p:nvSpPr>
          <p:spPr bwMode="auto">
            <a:xfrm>
              <a:off x="14278430" y="4584679"/>
              <a:ext cx="205241" cy="436385"/>
            </a:xfrm>
            <a:custGeom>
              <a:avLst/>
              <a:gdLst>
                <a:gd name="T0" fmla="*/ 125730 w 86"/>
                <a:gd name="T1" fmla="*/ 348616 h 183"/>
                <a:gd name="T2" fmla="*/ 91440 w 86"/>
                <a:gd name="T3" fmla="*/ 348616 h 183"/>
                <a:gd name="T4" fmla="*/ 24765 w 86"/>
                <a:gd name="T5" fmla="*/ 316231 h 183"/>
                <a:gd name="T6" fmla="*/ 15240 w 86"/>
                <a:gd name="T7" fmla="*/ 295276 h 183"/>
                <a:gd name="T8" fmla="*/ 24765 w 86"/>
                <a:gd name="T9" fmla="*/ 285751 h 183"/>
                <a:gd name="T10" fmla="*/ 24765 w 86"/>
                <a:gd name="T11" fmla="*/ 247651 h 183"/>
                <a:gd name="T12" fmla="*/ 9525 w 86"/>
                <a:gd name="T13" fmla="*/ 228601 h 183"/>
                <a:gd name="T14" fmla="*/ 0 w 86"/>
                <a:gd name="T15" fmla="*/ 200026 h 183"/>
                <a:gd name="T16" fmla="*/ 5715 w 86"/>
                <a:gd name="T17" fmla="*/ 135255 h 183"/>
                <a:gd name="T18" fmla="*/ 24765 w 86"/>
                <a:gd name="T19" fmla="*/ 135255 h 183"/>
                <a:gd name="T20" fmla="*/ 34290 w 86"/>
                <a:gd name="T21" fmla="*/ 146685 h 183"/>
                <a:gd name="T22" fmla="*/ 24765 w 86"/>
                <a:gd name="T23" fmla="*/ 83820 h 183"/>
                <a:gd name="T24" fmla="*/ 34290 w 86"/>
                <a:gd name="T25" fmla="*/ 83820 h 183"/>
                <a:gd name="T26" fmla="*/ 24765 w 86"/>
                <a:gd name="T27" fmla="*/ 49530 h 183"/>
                <a:gd name="T28" fmla="*/ 38100 w 86"/>
                <a:gd name="T29" fmla="*/ 40005 h 183"/>
                <a:gd name="T30" fmla="*/ 38100 w 86"/>
                <a:gd name="T31" fmla="*/ 19050 h 183"/>
                <a:gd name="T32" fmla="*/ 59055 w 86"/>
                <a:gd name="T33" fmla="*/ 19050 h 183"/>
                <a:gd name="T34" fmla="*/ 62865 w 86"/>
                <a:gd name="T35" fmla="*/ 0 h 183"/>
                <a:gd name="T36" fmla="*/ 78105 w 86"/>
                <a:gd name="T37" fmla="*/ 0 h 183"/>
                <a:gd name="T38" fmla="*/ 116205 w 86"/>
                <a:gd name="T39" fmla="*/ 30480 h 183"/>
                <a:gd name="T40" fmla="*/ 116205 w 86"/>
                <a:gd name="T41" fmla="*/ 49530 h 183"/>
                <a:gd name="T42" fmla="*/ 135255 w 86"/>
                <a:gd name="T43" fmla="*/ 49530 h 183"/>
                <a:gd name="T44" fmla="*/ 140970 w 86"/>
                <a:gd name="T45" fmla="*/ 62865 h 183"/>
                <a:gd name="T46" fmla="*/ 125730 w 86"/>
                <a:gd name="T47" fmla="*/ 131445 h 183"/>
                <a:gd name="T48" fmla="*/ 116205 w 86"/>
                <a:gd name="T49" fmla="*/ 131445 h 183"/>
                <a:gd name="T50" fmla="*/ 125730 w 86"/>
                <a:gd name="T51" fmla="*/ 203836 h 183"/>
                <a:gd name="T52" fmla="*/ 140970 w 86"/>
                <a:gd name="T53" fmla="*/ 203836 h 183"/>
                <a:gd name="T54" fmla="*/ 163830 w 86"/>
                <a:gd name="T55" fmla="*/ 241936 h 183"/>
                <a:gd name="T56" fmla="*/ 144780 w 86"/>
                <a:gd name="T57" fmla="*/ 344806 h 183"/>
                <a:gd name="T58" fmla="*/ 121920 w 86"/>
                <a:gd name="T59" fmla="*/ 348616 h 183"/>
                <a:gd name="T60" fmla="*/ 125730 w 86"/>
                <a:gd name="T61" fmla="*/ 348616 h 18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86" h="183" extrusionOk="0">
                  <a:moveTo>
                    <a:pt x="66" y="183"/>
                  </a:moveTo>
                  <a:lnTo>
                    <a:pt x="48" y="183"/>
                  </a:lnTo>
                  <a:lnTo>
                    <a:pt x="13" y="166"/>
                  </a:lnTo>
                  <a:lnTo>
                    <a:pt x="8" y="155"/>
                  </a:lnTo>
                  <a:lnTo>
                    <a:pt x="13" y="150"/>
                  </a:lnTo>
                  <a:lnTo>
                    <a:pt x="13" y="130"/>
                  </a:lnTo>
                  <a:lnTo>
                    <a:pt x="5" y="120"/>
                  </a:lnTo>
                  <a:lnTo>
                    <a:pt x="0" y="105"/>
                  </a:lnTo>
                  <a:lnTo>
                    <a:pt x="3" y="71"/>
                  </a:lnTo>
                  <a:lnTo>
                    <a:pt x="13" y="71"/>
                  </a:lnTo>
                  <a:lnTo>
                    <a:pt x="18" y="77"/>
                  </a:lnTo>
                  <a:lnTo>
                    <a:pt x="13" y="44"/>
                  </a:lnTo>
                  <a:lnTo>
                    <a:pt x="18" y="44"/>
                  </a:lnTo>
                  <a:lnTo>
                    <a:pt x="13" y="26"/>
                  </a:lnTo>
                  <a:lnTo>
                    <a:pt x="20" y="21"/>
                  </a:lnTo>
                  <a:lnTo>
                    <a:pt x="20" y="10"/>
                  </a:lnTo>
                  <a:lnTo>
                    <a:pt x="31" y="10"/>
                  </a:lnTo>
                  <a:lnTo>
                    <a:pt x="33" y="0"/>
                  </a:lnTo>
                  <a:lnTo>
                    <a:pt x="41" y="0"/>
                  </a:lnTo>
                  <a:lnTo>
                    <a:pt x="61" y="16"/>
                  </a:lnTo>
                  <a:lnTo>
                    <a:pt x="61" y="26"/>
                  </a:lnTo>
                  <a:lnTo>
                    <a:pt x="71" y="26"/>
                  </a:lnTo>
                  <a:lnTo>
                    <a:pt x="74" y="33"/>
                  </a:lnTo>
                  <a:lnTo>
                    <a:pt x="66" y="69"/>
                  </a:lnTo>
                  <a:lnTo>
                    <a:pt x="61" y="69"/>
                  </a:lnTo>
                  <a:lnTo>
                    <a:pt x="66" y="107"/>
                  </a:lnTo>
                  <a:lnTo>
                    <a:pt x="74" y="107"/>
                  </a:lnTo>
                  <a:lnTo>
                    <a:pt x="86" y="127"/>
                  </a:lnTo>
                  <a:lnTo>
                    <a:pt x="76" y="181"/>
                  </a:lnTo>
                  <a:lnTo>
                    <a:pt x="64" y="183"/>
                  </a:lnTo>
                  <a:lnTo>
                    <a:pt x="66" y="183"/>
                  </a:lnTo>
                  <a:close/>
                </a:path>
              </a:pathLst>
            </a:custGeom>
            <a:solidFill>
              <a:schemeClr val="tx1">
                <a:lumMod val="50000"/>
                <a:lumOff val="50000"/>
              </a:schemeClr>
            </a:solidFill>
            <a:ln>
              <a:noFill/>
            </a:ln>
          </p:spPr>
          <p:txBody>
            <a:bodyPr lIns="109710" tIns="54840" rIns="109710" bIns="54840"/>
            <a:lstStyle/>
            <a:p>
              <a:endParaRPr lang="en-UA" sz="2800"/>
            </a:p>
          </p:txBody>
        </p:sp>
        <p:sp>
          <p:nvSpPr>
            <p:cNvPr id="33" name="Google Shape;1206;p27">
              <a:extLst>
                <a:ext uri="{FF2B5EF4-FFF2-40B4-BE49-F238E27FC236}">
                  <a16:creationId xmlns:a16="http://schemas.microsoft.com/office/drawing/2014/main" id="{6A574327-DA02-7483-9FB8-A84BC927EA7F}"/>
                </a:ext>
              </a:extLst>
            </p:cNvPr>
            <p:cNvSpPr>
              <a:spLocks/>
            </p:cNvSpPr>
            <p:nvPr/>
          </p:nvSpPr>
          <p:spPr bwMode="auto">
            <a:xfrm>
              <a:off x="14497619" y="4614568"/>
              <a:ext cx="1239414" cy="992328"/>
            </a:xfrm>
            <a:custGeom>
              <a:avLst/>
              <a:gdLst>
                <a:gd name="T0" fmla="*/ 0 w 518"/>
                <a:gd name="T1" fmla="*/ 407669 h 415"/>
                <a:gd name="T2" fmla="*/ 0 w 518"/>
                <a:gd name="T3" fmla="*/ 480059 h 415"/>
                <a:gd name="T4" fmla="*/ 47625 w 518"/>
                <a:gd name="T5" fmla="*/ 537209 h 415"/>
                <a:gd name="T6" fmla="*/ 91440 w 518"/>
                <a:gd name="T7" fmla="*/ 697229 h 415"/>
                <a:gd name="T8" fmla="*/ 701040 w 518"/>
                <a:gd name="T9" fmla="*/ 790574 h 415"/>
                <a:gd name="T10" fmla="*/ 769620 w 518"/>
                <a:gd name="T11" fmla="*/ 727709 h 415"/>
                <a:gd name="T12" fmla="*/ 948690 w 518"/>
                <a:gd name="T13" fmla="*/ 179070 h 415"/>
                <a:gd name="T14" fmla="*/ 986790 w 518"/>
                <a:gd name="T15" fmla="*/ 175260 h 415"/>
                <a:gd name="T16" fmla="*/ 981075 w 518"/>
                <a:gd name="T17" fmla="*/ 121920 h 415"/>
                <a:gd name="T18" fmla="*/ 977265 w 518"/>
                <a:gd name="T19" fmla="*/ 91440 h 415"/>
                <a:gd name="T20" fmla="*/ 958215 w 518"/>
                <a:gd name="T21" fmla="*/ 100965 h 415"/>
                <a:gd name="T22" fmla="*/ 948690 w 518"/>
                <a:gd name="T23" fmla="*/ 91440 h 415"/>
                <a:gd name="T24" fmla="*/ 948690 w 518"/>
                <a:gd name="T25" fmla="*/ 87630 h 415"/>
                <a:gd name="T26" fmla="*/ 927735 w 518"/>
                <a:gd name="T27" fmla="*/ 81915 h 415"/>
                <a:gd name="T28" fmla="*/ 923925 w 518"/>
                <a:gd name="T29" fmla="*/ 9525 h 415"/>
                <a:gd name="T30" fmla="*/ 895350 w 518"/>
                <a:gd name="T31" fmla="*/ 0 h 415"/>
                <a:gd name="T32" fmla="*/ 895350 w 518"/>
                <a:gd name="T33" fmla="*/ 34290 h 415"/>
                <a:gd name="T34" fmla="*/ 885825 w 518"/>
                <a:gd name="T35" fmla="*/ 53340 h 415"/>
                <a:gd name="T36" fmla="*/ 754380 w 518"/>
                <a:gd name="T37" fmla="*/ 131445 h 415"/>
                <a:gd name="T38" fmla="*/ 754380 w 518"/>
                <a:gd name="T39" fmla="*/ 188595 h 415"/>
                <a:gd name="T40" fmla="*/ 632460 w 518"/>
                <a:gd name="T41" fmla="*/ 291465 h 415"/>
                <a:gd name="T42" fmla="*/ 619125 w 518"/>
                <a:gd name="T43" fmla="*/ 320040 h 415"/>
                <a:gd name="T44" fmla="*/ 632460 w 518"/>
                <a:gd name="T45" fmla="*/ 323850 h 415"/>
                <a:gd name="T46" fmla="*/ 643890 w 518"/>
                <a:gd name="T47" fmla="*/ 348615 h 415"/>
                <a:gd name="T48" fmla="*/ 590550 w 518"/>
                <a:gd name="T49" fmla="*/ 407669 h 415"/>
                <a:gd name="T50" fmla="*/ 575310 w 518"/>
                <a:gd name="T51" fmla="*/ 377190 h 415"/>
                <a:gd name="T52" fmla="*/ 556260 w 518"/>
                <a:gd name="T53" fmla="*/ 392430 h 415"/>
                <a:gd name="T54" fmla="*/ 527685 w 518"/>
                <a:gd name="T55" fmla="*/ 392430 h 415"/>
                <a:gd name="T56" fmla="*/ 531495 w 518"/>
                <a:gd name="T57" fmla="*/ 426719 h 415"/>
                <a:gd name="T58" fmla="*/ 516255 w 518"/>
                <a:gd name="T59" fmla="*/ 430529 h 415"/>
                <a:gd name="T60" fmla="*/ 512445 w 518"/>
                <a:gd name="T61" fmla="*/ 445769 h 415"/>
                <a:gd name="T62" fmla="*/ 449580 w 518"/>
                <a:gd name="T63" fmla="*/ 461009 h 415"/>
                <a:gd name="T64" fmla="*/ 405765 w 518"/>
                <a:gd name="T65" fmla="*/ 464819 h 415"/>
                <a:gd name="T66" fmla="*/ 386715 w 518"/>
                <a:gd name="T67" fmla="*/ 440054 h 415"/>
                <a:gd name="T68" fmla="*/ 348615 w 518"/>
                <a:gd name="T69" fmla="*/ 440054 h 415"/>
                <a:gd name="T70" fmla="*/ 327660 w 518"/>
                <a:gd name="T71" fmla="*/ 436244 h 415"/>
                <a:gd name="T72" fmla="*/ 299085 w 518"/>
                <a:gd name="T73" fmla="*/ 440054 h 415"/>
                <a:gd name="T74" fmla="*/ 226695 w 518"/>
                <a:gd name="T75" fmla="*/ 426719 h 415"/>
                <a:gd name="T76" fmla="*/ 144780 w 518"/>
                <a:gd name="T77" fmla="*/ 489584 h 415"/>
                <a:gd name="T78" fmla="*/ 110490 w 518"/>
                <a:gd name="T79" fmla="*/ 480059 h 415"/>
                <a:gd name="T80" fmla="*/ 76200 w 518"/>
                <a:gd name="T81" fmla="*/ 480059 h 415"/>
                <a:gd name="T82" fmla="*/ 47625 w 518"/>
                <a:gd name="T83" fmla="*/ 493394 h 415"/>
                <a:gd name="T84" fmla="*/ 32385 w 518"/>
                <a:gd name="T85" fmla="*/ 398144 h 415"/>
                <a:gd name="T86" fmla="*/ 13335 w 518"/>
                <a:gd name="T87" fmla="*/ 417194 h 415"/>
                <a:gd name="T88" fmla="*/ 0 w 518"/>
                <a:gd name="T89" fmla="*/ 407669 h 4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518" h="415" extrusionOk="0">
                  <a:moveTo>
                    <a:pt x="0" y="214"/>
                  </a:moveTo>
                  <a:lnTo>
                    <a:pt x="0" y="252"/>
                  </a:lnTo>
                  <a:lnTo>
                    <a:pt x="25" y="282"/>
                  </a:lnTo>
                  <a:lnTo>
                    <a:pt x="48" y="366"/>
                  </a:lnTo>
                  <a:lnTo>
                    <a:pt x="368" y="415"/>
                  </a:lnTo>
                  <a:lnTo>
                    <a:pt x="404" y="382"/>
                  </a:lnTo>
                  <a:lnTo>
                    <a:pt x="498" y="94"/>
                  </a:lnTo>
                  <a:lnTo>
                    <a:pt x="518" y="92"/>
                  </a:lnTo>
                  <a:lnTo>
                    <a:pt x="515" y="64"/>
                  </a:lnTo>
                  <a:lnTo>
                    <a:pt x="513" y="48"/>
                  </a:lnTo>
                  <a:lnTo>
                    <a:pt x="503" y="53"/>
                  </a:lnTo>
                  <a:lnTo>
                    <a:pt x="498" y="48"/>
                  </a:lnTo>
                  <a:lnTo>
                    <a:pt x="498" y="46"/>
                  </a:lnTo>
                  <a:lnTo>
                    <a:pt x="487" y="43"/>
                  </a:lnTo>
                  <a:lnTo>
                    <a:pt x="485" y="5"/>
                  </a:lnTo>
                  <a:lnTo>
                    <a:pt x="470" y="0"/>
                  </a:lnTo>
                  <a:lnTo>
                    <a:pt x="470" y="18"/>
                  </a:lnTo>
                  <a:lnTo>
                    <a:pt x="465" y="28"/>
                  </a:lnTo>
                  <a:lnTo>
                    <a:pt x="396" y="69"/>
                  </a:lnTo>
                  <a:lnTo>
                    <a:pt x="396" y="99"/>
                  </a:lnTo>
                  <a:lnTo>
                    <a:pt x="332" y="153"/>
                  </a:lnTo>
                  <a:lnTo>
                    <a:pt x="325" y="168"/>
                  </a:lnTo>
                  <a:lnTo>
                    <a:pt x="332" y="170"/>
                  </a:lnTo>
                  <a:lnTo>
                    <a:pt x="338" y="183"/>
                  </a:lnTo>
                  <a:lnTo>
                    <a:pt x="310" y="214"/>
                  </a:lnTo>
                  <a:lnTo>
                    <a:pt x="302" y="198"/>
                  </a:lnTo>
                  <a:lnTo>
                    <a:pt x="292" y="206"/>
                  </a:lnTo>
                  <a:lnTo>
                    <a:pt x="277" y="206"/>
                  </a:lnTo>
                  <a:lnTo>
                    <a:pt x="279" y="224"/>
                  </a:lnTo>
                  <a:lnTo>
                    <a:pt x="271" y="226"/>
                  </a:lnTo>
                  <a:lnTo>
                    <a:pt x="269" y="234"/>
                  </a:lnTo>
                  <a:lnTo>
                    <a:pt x="236" y="242"/>
                  </a:lnTo>
                  <a:lnTo>
                    <a:pt x="213" y="244"/>
                  </a:lnTo>
                  <a:lnTo>
                    <a:pt x="203" y="231"/>
                  </a:lnTo>
                  <a:lnTo>
                    <a:pt x="183" y="231"/>
                  </a:lnTo>
                  <a:lnTo>
                    <a:pt x="172" y="229"/>
                  </a:lnTo>
                  <a:lnTo>
                    <a:pt x="157" y="231"/>
                  </a:lnTo>
                  <a:lnTo>
                    <a:pt x="119" y="224"/>
                  </a:lnTo>
                  <a:lnTo>
                    <a:pt x="76" y="257"/>
                  </a:lnTo>
                  <a:lnTo>
                    <a:pt x="58" y="252"/>
                  </a:lnTo>
                  <a:lnTo>
                    <a:pt x="40" y="252"/>
                  </a:lnTo>
                  <a:lnTo>
                    <a:pt x="25" y="259"/>
                  </a:lnTo>
                  <a:lnTo>
                    <a:pt x="17" y="209"/>
                  </a:lnTo>
                  <a:lnTo>
                    <a:pt x="7" y="219"/>
                  </a:lnTo>
                  <a:lnTo>
                    <a:pt x="0" y="214"/>
                  </a:lnTo>
                  <a:close/>
                </a:path>
              </a:pathLst>
            </a:custGeom>
            <a:solidFill>
              <a:schemeClr val="tx1">
                <a:lumMod val="50000"/>
                <a:lumOff val="50000"/>
              </a:schemeClr>
            </a:solidFill>
            <a:ln w="9525">
              <a:solidFill>
                <a:schemeClr val="tx1">
                  <a:lumMod val="10000"/>
                  <a:lumOff val="90000"/>
                </a:schemeClr>
              </a:solidFill>
              <a:round/>
              <a:headEnd/>
              <a:tailEnd/>
            </a:ln>
          </p:spPr>
          <p:txBody>
            <a:bodyPr lIns="109710" tIns="54840" rIns="109710" bIns="54840"/>
            <a:lstStyle/>
            <a:p>
              <a:endParaRPr lang="en-UA" sz="2800"/>
            </a:p>
          </p:txBody>
        </p:sp>
        <p:sp>
          <p:nvSpPr>
            <p:cNvPr id="34" name="Google Shape;1207;p27">
              <a:extLst>
                <a:ext uri="{FF2B5EF4-FFF2-40B4-BE49-F238E27FC236}">
                  <a16:creationId xmlns:a16="http://schemas.microsoft.com/office/drawing/2014/main" id="{9DF88A63-4905-9585-F05C-6E0247A063E8}"/>
                </a:ext>
              </a:extLst>
            </p:cNvPr>
            <p:cNvSpPr>
              <a:spLocks/>
            </p:cNvSpPr>
            <p:nvPr/>
          </p:nvSpPr>
          <p:spPr bwMode="auto">
            <a:xfrm>
              <a:off x="14734742" y="4500989"/>
              <a:ext cx="1942810" cy="2753810"/>
            </a:xfrm>
            <a:custGeom>
              <a:avLst/>
              <a:gdLst>
                <a:gd name="T0" fmla="*/ 600075 w 813"/>
                <a:gd name="T1" fmla="*/ 1438275 h 1152"/>
                <a:gd name="T2" fmla="*/ 581025 w 813"/>
                <a:gd name="T3" fmla="*/ 819150 h 1152"/>
                <a:gd name="T4" fmla="*/ 798194 w 813"/>
                <a:gd name="T5" fmla="*/ 266700 h 1152"/>
                <a:gd name="T6" fmla="*/ 880109 w 813"/>
                <a:gd name="T7" fmla="*/ 474345 h 1152"/>
                <a:gd name="T8" fmla="*/ 1002029 w 813"/>
                <a:gd name="T9" fmla="*/ 600075 h 1152"/>
                <a:gd name="T10" fmla="*/ 1078229 w 813"/>
                <a:gd name="T11" fmla="*/ 600075 h 1152"/>
                <a:gd name="T12" fmla="*/ 1209674 w 813"/>
                <a:gd name="T13" fmla="*/ 619125 h 1152"/>
                <a:gd name="T14" fmla="*/ 1291589 w 813"/>
                <a:gd name="T15" fmla="*/ 609600 h 1152"/>
                <a:gd name="T16" fmla="*/ 1363979 w 813"/>
                <a:gd name="T17" fmla="*/ 741045 h 1152"/>
                <a:gd name="T18" fmla="*/ 1423034 w 813"/>
                <a:gd name="T19" fmla="*/ 807720 h 1152"/>
                <a:gd name="T20" fmla="*/ 1533524 w 813"/>
                <a:gd name="T21" fmla="*/ 882015 h 1152"/>
                <a:gd name="T22" fmla="*/ 1543049 w 813"/>
                <a:gd name="T23" fmla="*/ 935355 h 1152"/>
                <a:gd name="T24" fmla="*/ 1523999 w 813"/>
                <a:gd name="T25" fmla="*/ 1007745 h 1152"/>
                <a:gd name="T26" fmla="*/ 1442084 w 813"/>
                <a:gd name="T27" fmla="*/ 1162050 h 1152"/>
                <a:gd name="T28" fmla="*/ 1369694 w 813"/>
                <a:gd name="T29" fmla="*/ 1253490 h 1152"/>
                <a:gd name="T30" fmla="*/ 1320164 w 813"/>
                <a:gd name="T31" fmla="*/ 1356360 h 1152"/>
                <a:gd name="T32" fmla="*/ 1272539 w 813"/>
                <a:gd name="T33" fmla="*/ 1341120 h 1152"/>
                <a:gd name="T34" fmla="*/ 1287779 w 813"/>
                <a:gd name="T35" fmla="*/ 1297305 h 1152"/>
                <a:gd name="T36" fmla="*/ 1247774 w 813"/>
                <a:gd name="T37" fmla="*/ 1306830 h 1152"/>
                <a:gd name="T38" fmla="*/ 1213484 w 813"/>
                <a:gd name="T39" fmla="*/ 1356360 h 1152"/>
                <a:gd name="T40" fmla="*/ 1203959 w 813"/>
                <a:gd name="T41" fmla="*/ 1384935 h 1152"/>
                <a:gd name="T42" fmla="*/ 1171574 w 813"/>
                <a:gd name="T43" fmla="*/ 1491615 h 1152"/>
                <a:gd name="T44" fmla="*/ 1165859 w 813"/>
                <a:gd name="T45" fmla="*/ 1525905 h 1152"/>
                <a:gd name="T46" fmla="*/ 1171574 w 813"/>
                <a:gd name="T47" fmla="*/ 1564005 h 1152"/>
                <a:gd name="T48" fmla="*/ 1213484 w 813"/>
                <a:gd name="T49" fmla="*/ 1657350 h 1152"/>
                <a:gd name="T50" fmla="*/ 1102994 w 813"/>
                <a:gd name="T51" fmla="*/ 1685925 h 1152"/>
                <a:gd name="T52" fmla="*/ 1055369 w 813"/>
                <a:gd name="T53" fmla="*/ 1685925 h 1152"/>
                <a:gd name="T54" fmla="*/ 933449 w 813"/>
                <a:gd name="T55" fmla="*/ 1792605 h 1152"/>
                <a:gd name="T56" fmla="*/ 914399 w 813"/>
                <a:gd name="T57" fmla="*/ 1868805 h 1152"/>
                <a:gd name="T58" fmla="*/ 845819 w 813"/>
                <a:gd name="T59" fmla="*/ 1903095 h 1152"/>
                <a:gd name="T60" fmla="*/ 725805 w 813"/>
                <a:gd name="T61" fmla="*/ 1908810 h 1152"/>
                <a:gd name="T62" fmla="*/ 676275 w 813"/>
                <a:gd name="T63" fmla="*/ 1956435 h 1152"/>
                <a:gd name="T64" fmla="*/ 676275 w 813"/>
                <a:gd name="T65" fmla="*/ 2005965 h 1152"/>
                <a:gd name="T66" fmla="*/ 697230 w 813"/>
                <a:gd name="T67" fmla="*/ 2038350 h 1152"/>
                <a:gd name="T68" fmla="*/ 687705 w 813"/>
                <a:gd name="T69" fmla="*/ 2049780 h 1152"/>
                <a:gd name="T70" fmla="*/ 613410 w 813"/>
                <a:gd name="T71" fmla="*/ 2125980 h 1152"/>
                <a:gd name="T72" fmla="*/ 546735 w 813"/>
                <a:gd name="T73" fmla="*/ 2112645 h 1152"/>
                <a:gd name="T74" fmla="*/ 430530 w 813"/>
                <a:gd name="T75" fmla="*/ 2150745 h 1152"/>
                <a:gd name="T76" fmla="*/ 358140 w 813"/>
                <a:gd name="T77" fmla="*/ 2194560 h 1152"/>
                <a:gd name="T78" fmla="*/ 304800 w 813"/>
                <a:gd name="T79" fmla="*/ 2185035 h 1152"/>
                <a:gd name="T80" fmla="*/ 160020 w 813"/>
                <a:gd name="T81" fmla="*/ 2049780 h 1152"/>
                <a:gd name="T82" fmla="*/ 0 w 813"/>
                <a:gd name="T83" fmla="*/ 1720215 h 1152"/>
                <a:gd name="T84" fmla="*/ 760095 w 813"/>
                <a:gd name="T85" fmla="*/ 179070 h 1152"/>
                <a:gd name="T86" fmla="*/ 779144 w 813"/>
                <a:gd name="T87" fmla="*/ 120015 h 1152"/>
                <a:gd name="T88" fmla="*/ 773430 w 813"/>
                <a:gd name="T89" fmla="*/ 53340 h 1152"/>
                <a:gd name="T90" fmla="*/ 769620 w 813"/>
                <a:gd name="T91" fmla="*/ 19050 h 1152"/>
                <a:gd name="T92" fmla="*/ 788669 w 813"/>
                <a:gd name="T93" fmla="*/ 13335 h 1152"/>
                <a:gd name="T94" fmla="*/ 763905 w 813"/>
                <a:gd name="T95" fmla="*/ 0 h 1152"/>
                <a:gd name="T96" fmla="*/ 735330 w 813"/>
                <a:gd name="T97" fmla="*/ 57150 h 1152"/>
                <a:gd name="T98" fmla="*/ 716280 w 813"/>
                <a:gd name="T99" fmla="*/ 57150 h 1152"/>
                <a:gd name="T100" fmla="*/ 706755 w 813"/>
                <a:gd name="T101" fmla="*/ 91440 h 1152"/>
                <a:gd name="T102" fmla="*/ 739140 w 813"/>
                <a:gd name="T103" fmla="*/ 173355 h 115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813" h="1152" extrusionOk="0">
                  <a:moveTo>
                    <a:pt x="5" y="849"/>
                  </a:moveTo>
                  <a:lnTo>
                    <a:pt x="315" y="755"/>
                  </a:lnTo>
                  <a:lnTo>
                    <a:pt x="330" y="519"/>
                  </a:lnTo>
                  <a:lnTo>
                    <a:pt x="305" y="430"/>
                  </a:lnTo>
                  <a:lnTo>
                    <a:pt x="399" y="142"/>
                  </a:lnTo>
                  <a:lnTo>
                    <a:pt x="419" y="140"/>
                  </a:lnTo>
                  <a:lnTo>
                    <a:pt x="424" y="206"/>
                  </a:lnTo>
                  <a:lnTo>
                    <a:pt x="462" y="249"/>
                  </a:lnTo>
                  <a:lnTo>
                    <a:pt x="465" y="264"/>
                  </a:lnTo>
                  <a:lnTo>
                    <a:pt x="526" y="315"/>
                  </a:lnTo>
                  <a:lnTo>
                    <a:pt x="554" y="323"/>
                  </a:lnTo>
                  <a:lnTo>
                    <a:pt x="566" y="315"/>
                  </a:lnTo>
                  <a:lnTo>
                    <a:pt x="587" y="315"/>
                  </a:lnTo>
                  <a:lnTo>
                    <a:pt x="635" y="325"/>
                  </a:lnTo>
                  <a:lnTo>
                    <a:pt x="663" y="318"/>
                  </a:lnTo>
                  <a:lnTo>
                    <a:pt x="678" y="320"/>
                  </a:lnTo>
                  <a:lnTo>
                    <a:pt x="709" y="361"/>
                  </a:lnTo>
                  <a:lnTo>
                    <a:pt x="716" y="389"/>
                  </a:lnTo>
                  <a:lnTo>
                    <a:pt x="737" y="404"/>
                  </a:lnTo>
                  <a:lnTo>
                    <a:pt x="747" y="424"/>
                  </a:lnTo>
                  <a:lnTo>
                    <a:pt x="785" y="457"/>
                  </a:lnTo>
                  <a:lnTo>
                    <a:pt x="805" y="463"/>
                  </a:lnTo>
                  <a:lnTo>
                    <a:pt x="813" y="470"/>
                  </a:lnTo>
                  <a:lnTo>
                    <a:pt x="810" y="491"/>
                  </a:lnTo>
                  <a:lnTo>
                    <a:pt x="798" y="513"/>
                  </a:lnTo>
                  <a:lnTo>
                    <a:pt x="800" y="529"/>
                  </a:lnTo>
                  <a:lnTo>
                    <a:pt x="798" y="544"/>
                  </a:lnTo>
                  <a:lnTo>
                    <a:pt x="757" y="610"/>
                  </a:lnTo>
                  <a:lnTo>
                    <a:pt x="729" y="633"/>
                  </a:lnTo>
                  <a:lnTo>
                    <a:pt x="719" y="658"/>
                  </a:lnTo>
                  <a:lnTo>
                    <a:pt x="706" y="669"/>
                  </a:lnTo>
                  <a:lnTo>
                    <a:pt x="693" y="712"/>
                  </a:lnTo>
                  <a:lnTo>
                    <a:pt x="681" y="709"/>
                  </a:lnTo>
                  <a:lnTo>
                    <a:pt x="668" y="704"/>
                  </a:lnTo>
                  <a:lnTo>
                    <a:pt x="671" y="691"/>
                  </a:lnTo>
                  <a:lnTo>
                    <a:pt x="676" y="681"/>
                  </a:lnTo>
                  <a:lnTo>
                    <a:pt x="665" y="676"/>
                  </a:lnTo>
                  <a:lnTo>
                    <a:pt x="655" y="686"/>
                  </a:lnTo>
                  <a:lnTo>
                    <a:pt x="643" y="709"/>
                  </a:lnTo>
                  <a:lnTo>
                    <a:pt x="637" y="712"/>
                  </a:lnTo>
                  <a:lnTo>
                    <a:pt x="645" y="725"/>
                  </a:lnTo>
                  <a:lnTo>
                    <a:pt x="632" y="727"/>
                  </a:lnTo>
                  <a:lnTo>
                    <a:pt x="615" y="763"/>
                  </a:lnTo>
                  <a:lnTo>
                    <a:pt x="615" y="783"/>
                  </a:lnTo>
                  <a:lnTo>
                    <a:pt x="607" y="798"/>
                  </a:lnTo>
                  <a:lnTo>
                    <a:pt x="612" y="801"/>
                  </a:lnTo>
                  <a:lnTo>
                    <a:pt x="622" y="821"/>
                  </a:lnTo>
                  <a:lnTo>
                    <a:pt x="615" y="821"/>
                  </a:lnTo>
                  <a:lnTo>
                    <a:pt x="630" y="862"/>
                  </a:lnTo>
                  <a:lnTo>
                    <a:pt x="637" y="870"/>
                  </a:lnTo>
                  <a:lnTo>
                    <a:pt x="635" y="880"/>
                  </a:lnTo>
                  <a:lnTo>
                    <a:pt x="579" y="885"/>
                  </a:lnTo>
                  <a:lnTo>
                    <a:pt x="569" y="892"/>
                  </a:lnTo>
                  <a:lnTo>
                    <a:pt x="554" y="885"/>
                  </a:lnTo>
                  <a:lnTo>
                    <a:pt x="528" y="892"/>
                  </a:lnTo>
                  <a:lnTo>
                    <a:pt x="490" y="941"/>
                  </a:lnTo>
                  <a:lnTo>
                    <a:pt x="490" y="974"/>
                  </a:lnTo>
                  <a:lnTo>
                    <a:pt x="480" y="981"/>
                  </a:lnTo>
                  <a:lnTo>
                    <a:pt x="460" y="1004"/>
                  </a:lnTo>
                  <a:lnTo>
                    <a:pt x="444" y="999"/>
                  </a:lnTo>
                  <a:lnTo>
                    <a:pt x="419" y="1002"/>
                  </a:lnTo>
                  <a:lnTo>
                    <a:pt x="381" y="1002"/>
                  </a:lnTo>
                  <a:lnTo>
                    <a:pt x="371" y="1012"/>
                  </a:lnTo>
                  <a:lnTo>
                    <a:pt x="355" y="1027"/>
                  </a:lnTo>
                  <a:lnTo>
                    <a:pt x="358" y="1037"/>
                  </a:lnTo>
                  <a:lnTo>
                    <a:pt x="355" y="1053"/>
                  </a:lnTo>
                  <a:lnTo>
                    <a:pt x="366" y="1058"/>
                  </a:lnTo>
                  <a:lnTo>
                    <a:pt x="366" y="1070"/>
                  </a:lnTo>
                  <a:lnTo>
                    <a:pt x="361" y="1070"/>
                  </a:lnTo>
                  <a:lnTo>
                    <a:pt x="361" y="1076"/>
                  </a:lnTo>
                  <a:lnTo>
                    <a:pt x="335" y="1114"/>
                  </a:lnTo>
                  <a:lnTo>
                    <a:pt x="322" y="1116"/>
                  </a:lnTo>
                  <a:lnTo>
                    <a:pt x="305" y="1106"/>
                  </a:lnTo>
                  <a:lnTo>
                    <a:pt x="287" y="1109"/>
                  </a:lnTo>
                  <a:lnTo>
                    <a:pt x="264" y="1109"/>
                  </a:lnTo>
                  <a:lnTo>
                    <a:pt x="226" y="1129"/>
                  </a:lnTo>
                  <a:lnTo>
                    <a:pt x="203" y="1126"/>
                  </a:lnTo>
                  <a:lnTo>
                    <a:pt x="188" y="1152"/>
                  </a:lnTo>
                  <a:lnTo>
                    <a:pt x="167" y="1152"/>
                  </a:lnTo>
                  <a:lnTo>
                    <a:pt x="160" y="1147"/>
                  </a:lnTo>
                  <a:lnTo>
                    <a:pt x="147" y="1149"/>
                  </a:lnTo>
                  <a:lnTo>
                    <a:pt x="84" y="1076"/>
                  </a:lnTo>
                  <a:lnTo>
                    <a:pt x="99" y="1030"/>
                  </a:lnTo>
                  <a:lnTo>
                    <a:pt x="0" y="903"/>
                  </a:lnTo>
                  <a:lnTo>
                    <a:pt x="5" y="849"/>
                  </a:lnTo>
                  <a:close/>
                  <a:moveTo>
                    <a:pt x="399" y="94"/>
                  </a:moveTo>
                  <a:lnTo>
                    <a:pt x="399" y="79"/>
                  </a:lnTo>
                  <a:lnTo>
                    <a:pt x="409" y="63"/>
                  </a:lnTo>
                  <a:lnTo>
                    <a:pt x="411" y="30"/>
                  </a:lnTo>
                  <a:lnTo>
                    <a:pt x="406" y="28"/>
                  </a:lnTo>
                  <a:lnTo>
                    <a:pt x="409" y="15"/>
                  </a:lnTo>
                  <a:lnTo>
                    <a:pt x="404" y="10"/>
                  </a:lnTo>
                  <a:lnTo>
                    <a:pt x="409" y="5"/>
                  </a:lnTo>
                  <a:lnTo>
                    <a:pt x="414" y="7"/>
                  </a:lnTo>
                  <a:lnTo>
                    <a:pt x="409" y="0"/>
                  </a:lnTo>
                  <a:lnTo>
                    <a:pt x="401" y="0"/>
                  </a:lnTo>
                  <a:lnTo>
                    <a:pt x="391" y="0"/>
                  </a:lnTo>
                  <a:lnTo>
                    <a:pt x="386" y="30"/>
                  </a:lnTo>
                  <a:lnTo>
                    <a:pt x="381" y="35"/>
                  </a:lnTo>
                  <a:lnTo>
                    <a:pt x="376" y="30"/>
                  </a:lnTo>
                  <a:lnTo>
                    <a:pt x="371" y="40"/>
                  </a:lnTo>
                  <a:lnTo>
                    <a:pt x="371" y="48"/>
                  </a:lnTo>
                  <a:lnTo>
                    <a:pt x="386" y="53"/>
                  </a:lnTo>
                  <a:lnTo>
                    <a:pt x="388" y="91"/>
                  </a:lnTo>
                  <a:lnTo>
                    <a:pt x="399" y="94"/>
                  </a:lnTo>
                  <a:close/>
                </a:path>
              </a:pathLst>
            </a:custGeom>
            <a:solidFill>
              <a:schemeClr val="tx1">
                <a:lumMod val="50000"/>
                <a:lumOff val="50000"/>
              </a:schemeClr>
            </a:solidFill>
            <a:ln>
              <a:noFill/>
            </a:ln>
          </p:spPr>
          <p:txBody>
            <a:bodyPr lIns="109710" tIns="54840" rIns="109710" bIns="54840"/>
            <a:lstStyle/>
            <a:p>
              <a:endParaRPr lang="en-UA" sz="2800"/>
            </a:p>
          </p:txBody>
        </p:sp>
        <p:sp>
          <p:nvSpPr>
            <p:cNvPr id="35" name="Google Shape;1208;p27">
              <a:extLst>
                <a:ext uri="{FF2B5EF4-FFF2-40B4-BE49-F238E27FC236}">
                  <a16:creationId xmlns:a16="http://schemas.microsoft.com/office/drawing/2014/main" id="{D7925EA2-908F-CD45-FE87-C6F881390453}"/>
                </a:ext>
              </a:extLst>
            </p:cNvPr>
            <p:cNvSpPr>
              <a:spLocks/>
            </p:cNvSpPr>
            <p:nvPr/>
          </p:nvSpPr>
          <p:spPr bwMode="auto">
            <a:xfrm>
              <a:off x="12301745" y="6531475"/>
              <a:ext cx="3174255" cy="1952774"/>
            </a:xfrm>
            <a:custGeom>
              <a:avLst/>
              <a:gdLst>
                <a:gd name="T0" fmla="*/ 68580 w 1327"/>
                <a:gd name="T1" fmla="*/ 596265 h 817"/>
                <a:gd name="T2" fmla="*/ 121920 w 1327"/>
                <a:gd name="T3" fmla="*/ 567690 h 817"/>
                <a:gd name="T4" fmla="*/ 135255 w 1327"/>
                <a:gd name="T5" fmla="*/ 461010 h 817"/>
                <a:gd name="T6" fmla="*/ 219075 w 1327"/>
                <a:gd name="T7" fmla="*/ 339090 h 817"/>
                <a:gd name="T8" fmla="*/ 411480 w 1327"/>
                <a:gd name="T9" fmla="*/ 392430 h 817"/>
                <a:gd name="T10" fmla="*/ 775335 w 1327"/>
                <a:gd name="T11" fmla="*/ 558165 h 817"/>
                <a:gd name="T12" fmla="*/ 1162050 w 1327"/>
                <a:gd name="T13" fmla="*/ 232410 h 817"/>
                <a:gd name="T14" fmla="*/ 1937386 w 1327"/>
                <a:gd name="T15" fmla="*/ 102870 h 817"/>
                <a:gd name="T16" fmla="*/ 2097406 w 1327"/>
                <a:gd name="T17" fmla="*/ 432435 h 817"/>
                <a:gd name="T18" fmla="*/ 2169796 w 1327"/>
                <a:gd name="T19" fmla="*/ 586740 h 817"/>
                <a:gd name="T20" fmla="*/ 2019301 w 1327"/>
                <a:gd name="T21" fmla="*/ 687705 h 817"/>
                <a:gd name="T22" fmla="*/ 2028826 w 1327"/>
                <a:gd name="T23" fmla="*/ 756285 h 817"/>
                <a:gd name="T24" fmla="*/ 2032636 w 1327"/>
                <a:gd name="T25" fmla="*/ 794386 h 817"/>
                <a:gd name="T26" fmla="*/ 1903096 w 1327"/>
                <a:gd name="T27" fmla="*/ 853441 h 817"/>
                <a:gd name="T28" fmla="*/ 1689736 w 1327"/>
                <a:gd name="T29" fmla="*/ 916306 h 817"/>
                <a:gd name="T30" fmla="*/ 1442086 w 1327"/>
                <a:gd name="T31" fmla="*/ 1003936 h 817"/>
                <a:gd name="T32" fmla="*/ 1379221 w 1327"/>
                <a:gd name="T33" fmla="*/ 1022986 h 817"/>
                <a:gd name="T34" fmla="*/ 1278256 w 1327"/>
                <a:gd name="T35" fmla="*/ 1143001 h 817"/>
                <a:gd name="T36" fmla="*/ 1234440 w 1327"/>
                <a:gd name="T37" fmla="*/ 1129666 h 817"/>
                <a:gd name="T38" fmla="*/ 1186815 w 1327"/>
                <a:gd name="T39" fmla="*/ 1154431 h 817"/>
                <a:gd name="T40" fmla="*/ 1127760 w 1327"/>
                <a:gd name="T41" fmla="*/ 1133476 h 817"/>
                <a:gd name="T42" fmla="*/ 1051560 w 1327"/>
                <a:gd name="T43" fmla="*/ 1217296 h 817"/>
                <a:gd name="T44" fmla="*/ 944880 w 1327"/>
                <a:gd name="T45" fmla="*/ 1245871 h 817"/>
                <a:gd name="T46" fmla="*/ 809625 w 1327"/>
                <a:gd name="T47" fmla="*/ 1274446 h 817"/>
                <a:gd name="T48" fmla="*/ 735330 w 1327"/>
                <a:gd name="T49" fmla="*/ 1264921 h 817"/>
                <a:gd name="T50" fmla="*/ 693420 w 1327"/>
                <a:gd name="T51" fmla="*/ 1249681 h 817"/>
                <a:gd name="T52" fmla="*/ 615315 w 1327"/>
                <a:gd name="T53" fmla="*/ 1289686 h 817"/>
                <a:gd name="T54" fmla="*/ 571500 w 1327"/>
                <a:gd name="T55" fmla="*/ 1346836 h 817"/>
                <a:gd name="T56" fmla="*/ 493395 w 1327"/>
                <a:gd name="T57" fmla="*/ 1419226 h 817"/>
                <a:gd name="T58" fmla="*/ 430530 w 1327"/>
                <a:gd name="T59" fmla="*/ 1396366 h 817"/>
                <a:gd name="T60" fmla="*/ 354330 w 1327"/>
                <a:gd name="T61" fmla="*/ 1440181 h 817"/>
                <a:gd name="T62" fmla="*/ 285750 w 1327"/>
                <a:gd name="T63" fmla="*/ 1434466 h 817"/>
                <a:gd name="T64" fmla="*/ 222885 w 1327"/>
                <a:gd name="T65" fmla="*/ 1405891 h 817"/>
                <a:gd name="T66" fmla="*/ 175260 w 1327"/>
                <a:gd name="T67" fmla="*/ 1308736 h 817"/>
                <a:gd name="T68" fmla="*/ 175260 w 1327"/>
                <a:gd name="T69" fmla="*/ 1236346 h 817"/>
                <a:gd name="T70" fmla="*/ 116205 w 1327"/>
                <a:gd name="T71" fmla="*/ 1129666 h 817"/>
                <a:gd name="T72" fmla="*/ 40005 w 1327"/>
                <a:gd name="T73" fmla="*/ 872491 h 817"/>
                <a:gd name="T74" fmla="*/ 15240 w 1327"/>
                <a:gd name="T75" fmla="*/ 843916 h 817"/>
                <a:gd name="T76" fmla="*/ 34290 w 1327"/>
                <a:gd name="T77" fmla="*/ 819151 h 817"/>
                <a:gd name="T78" fmla="*/ 59055 w 1327"/>
                <a:gd name="T79" fmla="*/ 800101 h 817"/>
                <a:gd name="T80" fmla="*/ 43815 w 1327"/>
                <a:gd name="T81" fmla="*/ 630555 h 817"/>
                <a:gd name="T82" fmla="*/ 2019301 w 1327"/>
                <a:gd name="T83" fmla="*/ 1546861 h 817"/>
                <a:gd name="T84" fmla="*/ 2116456 w 1327"/>
                <a:gd name="T85" fmla="*/ 1546861 h 817"/>
                <a:gd name="T86" fmla="*/ 2019301 w 1327"/>
                <a:gd name="T87" fmla="*/ 1546861 h 817"/>
                <a:gd name="T88" fmla="*/ 2299336 w 1327"/>
                <a:gd name="T89" fmla="*/ 1468756 h 817"/>
                <a:gd name="T90" fmla="*/ 2327911 w 1327"/>
                <a:gd name="T91" fmla="*/ 1415416 h 817"/>
                <a:gd name="T92" fmla="*/ 2367916 w 1327"/>
                <a:gd name="T93" fmla="*/ 1440181 h 817"/>
                <a:gd name="T94" fmla="*/ 2421256 w 1327"/>
                <a:gd name="T95" fmla="*/ 1434466 h 817"/>
                <a:gd name="T96" fmla="*/ 2487931 w 1327"/>
                <a:gd name="T97" fmla="*/ 1440181 h 817"/>
                <a:gd name="T98" fmla="*/ 2527936 w 1327"/>
                <a:gd name="T99" fmla="*/ 1463041 h 817"/>
                <a:gd name="T100" fmla="*/ 2478406 w 1327"/>
                <a:gd name="T101" fmla="*/ 1482091 h 817"/>
                <a:gd name="T102" fmla="*/ 2371726 w 1327"/>
                <a:gd name="T103" fmla="*/ 1525906 h 817"/>
                <a:gd name="T104" fmla="*/ 2305051 w 1327"/>
                <a:gd name="T105" fmla="*/ 1493521 h 81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7" h="817" extrusionOk="0">
                  <a:moveTo>
                    <a:pt x="15" y="310"/>
                  </a:moveTo>
                  <a:lnTo>
                    <a:pt x="36" y="313"/>
                  </a:lnTo>
                  <a:lnTo>
                    <a:pt x="51" y="321"/>
                  </a:lnTo>
                  <a:lnTo>
                    <a:pt x="64" y="298"/>
                  </a:lnTo>
                  <a:lnTo>
                    <a:pt x="92" y="280"/>
                  </a:lnTo>
                  <a:lnTo>
                    <a:pt x="71" y="242"/>
                  </a:lnTo>
                  <a:lnTo>
                    <a:pt x="87" y="191"/>
                  </a:lnTo>
                  <a:lnTo>
                    <a:pt x="115" y="178"/>
                  </a:lnTo>
                  <a:lnTo>
                    <a:pt x="148" y="204"/>
                  </a:lnTo>
                  <a:lnTo>
                    <a:pt x="216" y="206"/>
                  </a:lnTo>
                  <a:lnTo>
                    <a:pt x="310" y="244"/>
                  </a:lnTo>
                  <a:lnTo>
                    <a:pt x="407" y="293"/>
                  </a:lnTo>
                  <a:lnTo>
                    <a:pt x="412" y="392"/>
                  </a:lnTo>
                  <a:lnTo>
                    <a:pt x="610" y="122"/>
                  </a:lnTo>
                  <a:lnTo>
                    <a:pt x="1022" y="0"/>
                  </a:lnTo>
                  <a:lnTo>
                    <a:pt x="1017" y="54"/>
                  </a:lnTo>
                  <a:lnTo>
                    <a:pt x="1116" y="181"/>
                  </a:lnTo>
                  <a:lnTo>
                    <a:pt x="1101" y="227"/>
                  </a:lnTo>
                  <a:lnTo>
                    <a:pt x="1164" y="300"/>
                  </a:lnTo>
                  <a:lnTo>
                    <a:pt x="1139" y="308"/>
                  </a:lnTo>
                  <a:lnTo>
                    <a:pt x="1098" y="316"/>
                  </a:lnTo>
                  <a:lnTo>
                    <a:pt x="1060" y="361"/>
                  </a:lnTo>
                  <a:lnTo>
                    <a:pt x="1057" y="389"/>
                  </a:lnTo>
                  <a:lnTo>
                    <a:pt x="1065" y="397"/>
                  </a:lnTo>
                  <a:lnTo>
                    <a:pt x="1062" y="405"/>
                  </a:lnTo>
                  <a:lnTo>
                    <a:pt x="1067" y="417"/>
                  </a:lnTo>
                  <a:lnTo>
                    <a:pt x="1019" y="427"/>
                  </a:lnTo>
                  <a:lnTo>
                    <a:pt x="999" y="448"/>
                  </a:lnTo>
                  <a:lnTo>
                    <a:pt x="956" y="468"/>
                  </a:lnTo>
                  <a:lnTo>
                    <a:pt x="887" y="481"/>
                  </a:lnTo>
                  <a:lnTo>
                    <a:pt x="877" y="491"/>
                  </a:lnTo>
                  <a:lnTo>
                    <a:pt x="757" y="527"/>
                  </a:lnTo>
                  <a:lnTo>
                    <a:pt x="745" y="527"/>
                  </a:lnTo>
                  <a:lnTo>
                    <a:pt x="724" y="537"/>
                  </a:lnTo>
                  <a:lnTo>
                    <a:pt x="702" y="572"/>
                  </a:lnTo>
                  <a:lnTo>
                    <a:pt x="671" y="600"/>
                  </a:lnTo>
                  <a:lnTo>
                    <a:pt x="656" y="600"/>
                  </a:lnTo>
                  <a:lnTo>
                    <a:pt x="648" y="593"/>
                  </a:lnTo>
                  <a:lnTo>
                    <a:pt x="638" y="603"/>
                  </a:lnTo>
                  <a:lnTo>
                    <a:pt x="623" y="606"/>
                  </a:lnTo>
                  <a:lnTo>
                    <a:pt x="610" y="595"/>
                  </a:lnTo>
                  <a:lnTo>
                    <a:pt x="592" y="595"/>
                  </a:lnTo>
                  <a:lnTo>
                    <a:pt x="554" y="626"/>
                  </a:lnTo>
                  <a:lnTo>
                    <a:pt x="552" y="639"/>
                  </a:lnTo>
                  <a:lnTo>
                    <a:pt x="536" y="651"/>
                  </a:lnTo>
                  <a:lnTo>
                    <a:pt x="496" y="654"/>
                  </a:lnTo>
                  <a:lnTo>
                    <a:pt x="445" y="674"/>
                  </a:lnTo>
                  <a:lnTo>
                    <a:pt x="425" y="669"/>
                  </a:lnTo>
                  <a:lnTo>
                    <a:pt x="417" y="661"/>
                  </a:lnTo>
                  <a:lnTo>
                    <a:pt x="386" y="664"/>
                  </a:lnTo>
                  <a:lnTo>
                    <a:pt x="381" y="656"/>
                  </a:lnTo>
                  <a:lnTo>
                    <a:pt x="364" y="656"/>
                  </a:lnTo>
                  <a:lnTo>
                    <a:pt x="351" y="659"/>
                  </a:lnTo>
                  <a:lnTo>
                    <a:pt x="323" y="677"/>
                  </a:lnTo>
                  <a:lnTo>
                    <a:pt x="310" y="705"/>
                  </a:lnTo>
                  <a:lnTo>
                    <a:pt x="300" y="707"/>
                  </a:lnTo>
                  <a:lnTo>
                    <a:pt x="280" y="735"/>
                  </a:lnTo>
                  <a:lnTo>
                    <a:pt x="259" y="745"/>
                  </a:lnTo>
                  <a:lnTo>
                    <a:pt x="247" y="733"/>
                  </a:lnTo>
                  <a:lnTo>
                    <a:pt x="226" y="733"/>
                  </a:lnTo>
                  <a:lnTo>
                    <a:pt x="203" y="753"/>
                  </a:lnTo>
                  <a:lnTo>
                    <a:pt x="186" y="756"/>
                  </a:lnTo>
                  <a:lnTo>
                    <a:pt x="155" y="745"/>
                  </a:lnTo>
                  <a:lnTo>
                    <a:pt x="150" y="753"/>
                  </a:lnTo>
                  <a:lnTo>
                    <a:pt x="127" y="758"/>
                  </a:lnTo>
                  <a:lnTo>
                    <a:pt x="117" y="738"/>
                  </a:lnTo>
                  <a:lnTo>
                    <a:pt x="115" y="712"/>
                  </a:lnTo>
                  <a:lnTo>
                    <a:pt x="92" y="687"/>
                  </a:lnTo>
                  <a:lnTo>
                    <a:pt x="79" y="656"/>
                  </a:lnTo>
                  <a:lnTo>
                    <a:pt x="92" y="649"/>
                  </a:lnTo>
                  <a:lnTo>
                    <a:pt x="89" y="618"/>
                  </a:lnTo>
                  <a:lnTo>
                    <a:pt x="61" y="593"/>
                  </a:lnTo>
                  <a:lnTo>
                    <a:pt x="46" y="491"/>
                  </a:lnTo>
                  <a:lnTo>
                    <a:pt x="21" y="458"/>
                  </a:lnTo>
                  <a:lnTo>
                    <a:pt x="21" y="443"/>
                  </a:lnTo>
                  <a:lnTo>
                    <a:pt x="8" y="443"/>
                  </a:lnTo>
                  <a:lnTo>
                    <a:pt x="0" y="425"/>
                  </a:lnTo>
                  <a:lnTo>
                    <a:pt x="18" y="430"/>
                  </a:lnTo>
                  <a:lnTo>
                    <a:pt x="18" y="420"/>
                  </a:lnTo>
                  <a:lnTo>
                    <a:pt x="31" y="420"/>
                  </a:lnTo>
                  <a:lnTo>
                    <a:pt x="33" y="387"/>
                  </a:lnTo>
                  <a:lnTo>
                    <a:pt x="23" y="331"/>
                  </a:lnTo>
                  <a:lnTo>
                    <a:pt x="15" y="310"/>
                  </a:lnTo>
                  <a:close/>
                  <a:moveTo>
                    <a:pt x="1060" y="812"/>
                  </a:moveTo>
                  <a:lnTo>
                    <a:pt x="1083" y="804"/>
                  </a:lnTo>
                  <a:lnTo>
                    <a:pt x="1111" y="812"/>
                  </a:lnTo>
                  <a:lnTo>
                    <a:pt x="1088" y="817"/>
                  </a:lnTo>
                  <a:lnTo>
                    <a:pt x="1060" y="812"/>
                  </a:lnTo>
                  <a:close/>
                  <a:moveTo>
                    <a:pt x="1195" y="776"/>
                  </a:moveTo>
                  <a:lnTo>
                    <a:pt x="1207" y="771"/>
                  </a:lnTo>
                  <a:lnTo>
                    <a:pt x="1210" y="753"/>
                  </a:lnTo>
                  <a:lnTo>
                    <a:pt x="1222" y="743"/>
                  </a:lnTo>
                  <a:lnTo>
                    <a:pt x="1235" y="745"/>
                  </a:lnTo>
                  <a:lnTo>
                    <a:pt x="1243" y="756"/>
                  </a:lnTo>
                  <a:lnTo>
                    <a:pt x="1256" y="758"/>
                  </a:lnTo>
                  <a:lnTo>
                    <a:pt x="1271" y="753"/>
                  </a:lnTo>
                  <a:lnTo>
                    <a:pt x="1294" y="751"/>
                  </a:lnTo>
                  <a:lnTo>
                    <a:pt x="1306" y="756"/>
                  </a:lnTo>
                  <a:lnTo>
                    <a:pt x="1324" y="761"/>
                  </a:lnTo>
                  <a:lnTo>
                    <a:pt x="1327" y="768"/>
                  </a:lnTo>
                  <a:lnTo>
                    <a:pt x="1319" y="778"/>
                  </a:lnTo>
                  <a:lnTo>
                    <a:pt x="1301" y="778"/>
                  </a:lnTo>
                  <a:lnTo>
                    <a:pt x="1278" y="796"/>
                  </a:lnTo>
                  <a:lnTo>
                    <a:pt x="1245" y="801"/>
                  </a:lnTo>
                  <a:lnTo>
                    <a:pt x="1222" y="796"/>
                  </a:lnTo>
                  <a:lnTo>
                    <a:pt x="1210" y="784"/>
                  </a:lnTo>
                  <a:lnTo>
                    <a:pt x="1195" y="776"/>
                  </a:lnTo>
                  <a:close/>
                </a:path>
              </a:pathLst>
            </a:custGeom>
            <a:solidFill>
              <a:srgbClr val="CFCFCF"/>
            </a:solidFill>
            <a:ln>
              <a:noFill/>
            </a:ln>
            <a:extLst>
              <a:ext uri="{91240B29-F687-4F45-9708-019B960494DF}">
                <a14:hiddenLine xmlns:a14="http://schemas.microsoft.com/office/drawing/2010/main" w="9525">
                  <a:solidFill>
                    <a:srgbClr val="000000"/>
                  </a:solidFill>
                  <a:round/>
                  <a:headEnd/>
                  <a:tailEnd/>
                </a14:hiddenLine>
              </a:ext>
            </a:extLst>
          </p:spPr>
          <p:txBody>
            <a:bodyPr lIns="109710" tIns="54840" rIns="109710" bIns="54840"/>
            <a:lstStyle/>
            <a:p>
              <a:endParaRPr lang="en-UA" sz="2800"/>
            </a:p>
          </p:txBody>
        </p:sp>
        <p:sp>
          <p:nvSpPr>
            <p:cNvPr id="37" name="Google Shape;1210;p27">
              <a:extLst>
                <a:ext uri="{FF2B5EF4-FFF2-40B4-BE49-F238E27FC236}">
                  <a16:creationId xmlns:a16="http://schemas.microsoft.com/office/drawing/2014/main" id="{290A8BF8-2E6B-F1C0-CAE3-49BD1BDCF853}"/>
                </a:ext>
              </a:extLst>
            </p:cNvPr>
            <p:cNvSpPr txBox="1">
              <a:spLocks noChangeArrowheads="1"/>
            </p:cNvSpPr>
            <p:nvPr/>
          </p:nvSpPr>
          <p:spPr bwMode="auto">
            <a:xfrm>
              <a:off x="11795616" y="4398856"/>
              <a:ext cx="2054399" cy="1444448"/>
            </a:xfrm>
            <a:prstGeom prst="rect">
              <a:avLst/>
            </a:prstGeom>
            <a:noFill/>
          </p:spPr>
          <p:txBody>
            <a:bodyPr wrap="square" rtlCol="0">
              <a:spAutoFit/>
            </a:bodyPr>
            <a:lstStyle>
              <a:defPPr>
                <a:defRPr lang="uk-UA"/>
              </a:defPPr>
              <a:lvl1pPr>
                <a:defRPr sz="2000" b="0">
                  <a:latin typeface="+mj-lt"/>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9pPr>
            </a:lstStyle>
            <a:p>
              <a:pPr algn="ctr"/>
              <a:r>
                <a:rPr lang="en-US" altLang="en-US" sz="4000" dirty="0">
                  <a:solidFill>
                    <a:schemeClr val="bg1"/>
                  </a:solidFill>
                  <a:sym typeface="Open Sans SemiBold" panose="020B0706030804020204" pitchFamily="34" charset="0"/>
                </a:rPr>
                <a:t>SAUDI</a:t>
              </a:r>
            </a:p>
            <a:p>
              <a:pPr algn="ctr"/>
              <a:r>
                <a:rPr lang="en-US" altLang="en-US" sz="4000" dirty="0">
                  <a:solidFill>
                    <a:schemeClr val="bg1"/>
                  </a:solidFill>
                  <a:sym typeface="Open Sans SemiBold" panose="020B0706030804020204" pitchFamily="34" charset="0"/>
                </a:rPr>
                <a:t>ARABIA</a:t>
              </a:r>
              <a:endParaRPr lang="en-US" altLang="en-US" sz="4000" dirty="0">
                <a:solidFill>
                  <a:schemeClr val="bg1"/>
                </a:solidFill>
              </a:endParaRPr>
            </a:p>
          </p:txBody>
        </p:sp>
        <p:sp>
          <p:nvSpPr>
            <p:cNvPr id="39" name="Google Shape;1212;p27">
              <a:extLst>
                <a:ext uri="{FF2B5EF4-FFF2-40B4-BE49-F238E27FC236}">
                  <a16:creationId xmlns:a16="http://schemas.microsoft.com/office/drawing/2014/main" id="{1EE51370-FCAD-654B-812B-A7DABE3B1AF3}"/>
                </a:ext>
              </a:extLst>
            </p:cNvPr>
            <p:cNvSpPr txBox="1">
              <a:spLocks noChangeArrowheads="1"/>
            </p:cNvSpPr>
            <p:nvPr/>
          </p:nvSpPr>
          <p:spPr bwMode="auto">
            <a:xfrm>
              <a:off x="10472513" y="1781052"/>
              <a:ext cx="1081997" cy="503878"/>
            </a:xfrm>
            <a:prstGeom prst="rect">
              <a:avLst/>
            </a:prstGeom>
            <a:noFill/>
            <a:ln>
              <a:noFill/>
            </a:ln>
          </p:spPr>
          <p:txBody>
            <a:bodyPr wrap="square" rtlCol="0">
              <a:spAutoFit/>
            </a:bodyPr>
            <a:lstStyle>
              <a:defPPr>
                <a:defRPr lang="uk-UA"/>
              </a:defPPr>
              <a:lvl1pPr>
                <a:defRPr sz="2000" b="1">
                  <a:latin typeface="+mj-lt"/>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US" altLang="en-US" sz="2400" b="0" dirty="0">
                  <a:solidFill>
                    <a:schemeClr val="bg1">
                      <a:lumMod val="50000"/>
                    </a:schemeClr>
                  </a:solidFill>
                  <a:sym typeface="Open Sans SemiBold" panose="020B0706030804020204" pitchFamily="34" charset="0"/>
                </a:rPr>
                <a:t>SYRIA</a:t>
              </a:r>
              <a:endParaRPr lang="en-US" altLang="en-US" sz="2400" b="0" dirty="0">
                <a:solidFill>
                  <a:schemeClr val="bg1">
                    <a:lumMod val="50000"/>
                  </a:schemeClr>
                </a:solidFill>
              </a:endParaRPr>
            </a:p>
          </p:txBody>
        </p:sp>
        <p:sp>
          <p:nvSpPr>
            <p:cNvPr id="40" name="Google Shape;1213;p27">
              <a:extLst>
                <a:ext uri="{FF2B5EF4-FFF2-40B4-BE49-F238E27FC236}">
                  <a16:creationId xmlns:a16="http://schemas.microsoft.com/office/drawing/2014/main" id="{92628A1C-D6E1-E760-96C7-690A4A46D0B3}"/>
                </a:ext>
              </a:extLst>
            </p:cNvPr>
            <p:cNvSpPr txBox="1">
              <a:spLocks noChangeArrowheads="1"/>
            </p:cNvSpPr>
            <p:nvPr/>
          </p:nvSpPr>
          <p:spPr bwMode="auto">
            <a:xfrm>
              <a:off x="11761743" y="2498398"/>
              <a:ext cx="966423" cy="503878"/>
            </a:xfrm>
            <a:prstGeom prst="rect">
              <a:avLst/>
            </a:prstGeom>
            <a:noFill/>
            <a:ln>
              <a:noFill/>
            </a:ln>
          </p:spPr>
          <p:txBody>
            <a:bodyPr wrap="square" rtlCol="0">
              <a:spAutoFit/>
            </a:bodyPr>
            <a:lstStyle>
              <a:defPPr>
                <a:defRPr lang="uk-UA"/>
              </a:defPPr>
              <a:lvl1pPr>
                <a:defRPr sz="2000" b="1">
                  <a:latin typeface="+mj-lt"/>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US" altLang="en-US" sz="2400" b="0" dirty="0">
                  <a:solidFill>
                    <a:schemeClr val="bg1">
                      <a:lumMod val="50000"/>
                    </a:schemeClr>
                  </a:solidFill>
                  <a:sym typeface="Open Sans SemiBold" panose="020B0706030804020204" pitchFamily="34" charset="0"/>
                </a:rPr>
                <a:t>IRAQ</a:t>
              </a:r>
              <a:endParaRPr lang="en-US" altLang="en-US" sz="2400" b="0" dirty="0">
                <a:solidFill>
                  <a:schemeClr val="bg1">
                    <a:lumMod val="50000"/>
                  </a:schemeClr>
                </a:solidFill>
              </a:endParaRPr>
            </a:p>
          </p:txBody>
        </p:sp>
        <p:sp>
          <p:nvSpPr>
            <p:cNvPr id="42" name="Google Shape;1215;p27">
              <a:extLst>
                <a:ext uri="{FF2B5EF4-FFF2-40B4-BE49-F238E27FC236}">
                  <a16:creationId xmlns:a16="http://schemas.microsoft.com/office/drawing/2014/main" id="{8D5166CF-49DC-0107-B0DB-E73C33100E98}"/>
                </a:ext>
              </a:extLst>
            </p:cNvPr>
            <p:cNvSpPr txBox="1">
              <a:spLocks noChangeArrowheads="1"/>
            </p:cNvSpPr>
            <p:nvPr/>
          </p:nvSpPr>
          <p:spPr bwMode="auto">
            <a:xfrm>
              <a:off x="10226803" y="3256736"/>
              <a:ext cx="717346" cy="251938"/>
            </a:xfrm>
            <a:prstGeom prst="rect">
              <a:avLst/>
            </a:prstGeom>
            <a:noFill/>
            <a:ln>
              <a:noFill/>
            </a:ln>
          </p:spPr>
          <p:txBody>
            <a:bodyPr wrap="square" rtlCol="0">
              <a:spAutoFit/>
            </a:bodyPr>
            <a:lstStyle>
              <a:defPPr>
                <a:defRPr lang="uk-UA"/>
              </a:defPPr>
              <a:lvl1pPr>
                <a:defRPr sz="2000" b="0">
                  <a:latin typeface="+mj-lt"/>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9pPr>
            </a:lstStyle>
            <a:p>
              <a:r>
                <a:rPr lang="en-US" altLang="en-US" sz="900" dirty="0">
                  <a:solidFill>
                    <a:schemeClr val="bg1">
                      <a:lumMod val="50000"/>
                    </a:schemeClr>
                  </a:solidFill>
                  <a:sym typeface="Open Sans SemiBold" panose="020B0706030804020204" pitchFamily="34" charset="0"/>
                </a:rPr>
                <a:t>JORDAN</a:t>
              </a:r>
              <a:endParaRPr lang="en-US" altLang="en-US" sz="900" dirty="0">
                <a:solidFill>
                  <a:schemeClr val="bg1">
                    <a:lumMod val="50000"/>
                  </a:schemeClr>
                </a:solidFill>
              </a:endParaRPr>
            </a:p>
          </p:txBody>
        </p:sp>
        <p:sp>
          <p:nvSpPr>
            <p:cNvPr id="49" name="Google Shape;1222;p27">
              <a:extLst>
                <a:ext uri="{FF2B5EF4-FFF2-40B4-BE49-F238E27FC236}">
                  <a16:creationId xmlns:a16="http://schemas.microsoft.com/office/drawing/2014/main" id="{C2123F9E-1DB7-922C-C1E3-E98C202F5CEF}"/>
                </a:ext>
              </a:extLst>
            </p:cNvPr>
            <p:cNvSpPr txBox="1">
              <a:spLocks noChangeArrowheads="1"/>
            </p:cNvSpPr>
            <p:nvPr/>
          </p:nvSpPr>
          <p:spPr bwMode="auto">
            <a:xfrm>
              <a:off x="13602930" y="3514638"/>
              <a:ext cx="759190" cy="285530"/>
            </a:xfrm>
            <a:prstGeom prst="rect">
              <a:avLst/>
            </a:prstGeom>
            <a:noFill/>
          </p:spPr>
          <p:txBody>
            <a:bodyPr wrap="square" rtlCol="0">
              <a:spAutoFit/>
            </a:bodyPr>
            <a:lstStyle>
              <a:defPPr>
                <a:defRPr lang="uk-UA"/>
              </a:defPPr>
              <a:lvl1pPr>
                <a:defRPr sz="2000" b="1">
                  <a:latin typeface="+mj-lt"/>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9pPr>
            </a:lstStyle>
            <a:p>
              <a:r>
                <a:rPr lang="en-US" altLang="en-US" sz="1050" b="0" dirty="0">
                  <a:sym typeface="Open Sans SemiBold" panose="020B0706030804020204" pitchFamily="34" charset="0"/>
                </a:rPr>
                <a:t>KUWAIT</a:t>
              </a:r>
              <a:endParaRPr lang="en-US" altLang="en-US" sz="1050" b="0" dirty="0"/>
            </a:p>
          </p:txBody>
        </p:sp>
        <p:sp>
          <p:nvSpPr>
            <p:cNvPr id="51" name="Google Shape;1224;p27">
              <a:extLst>
                <a:ext uri="{FF2B5EF4-FFF2-40B4-BE49-F238E27FC236}">
                  <a16:creationId xmlns:a16="http://schemas.microsoft.com/office/drawing/2014/main" id="{234554A1-1F24-E2B3-F9E4-E73FF7AC08E8}"/>
                </a:ext>
              </a:extLst>
            </p:cNvPr>
            <p:cNvSpPr txBox="1">
              <a:spLocks noChangeArrowheads="1"/>
            </p:cNvSpPr>
            <p:nvPr/>
          </p:nvSpPr>
          <p:spPr bwMode="auto">
            <a:xfrm>
              <a:off x="14800215" y="5196520"/>
              <a:ext cx="655575" cy="285530"/>
            </a:xfrm>
            <a:prstGeom prst="rect">
              <a:avLst/>
            </a:prstGeom>
            <a:noFill/>
          </p:spPr>
          <p:txBody>
            <a:bodyPr wrap="square" rtlCol="0">
              <a:spAutoFit/>
            </a:bodyPr>
            <a:lstStyle>
              <a:defPPr>
                <a:defRPr lang="uk-UA"/>
              </a:defPPr>
              <a:lvl1pPr algn="ctr">
                <a:defRPr sz="3600" b="0">
                  <a:solidFill>
                    <a:schemeClr val="bg1"/>
                  </a:solidFill>
                  <a:latin typeface="+mj-lt"/>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9pPr>
            </a:lstStyle>
            <a:p>
              <a:r>
                <a:rPr lang="en-US" altLang="en-US" sz="1100" dirty="0">
                  <a:sym typeface="Open Sans SemiBold" panose="020B0706030804020204" pitchFamily="34" charset="0"/>
                </a:rPr>
                <a:t>U A E</a:t>
              </a:r>
              <a:endParaRPr lang="en-US" altLang="en-US" sz="1100" dirty="0"/>
            </a:p>
          </p:txBody>
        </p:sp>
        <p:sp>
          <p:nvSpPr>
            <p:cNvPr id="52" name="Google Shape;1225;p27">
              <a:extLst>
                <a:ext uri="{FF2B5EF4-FFF2-40B4-BE49-F238E27FC236}">
                  <a16:creationId xmlns:a16="http://schemas.microsoft.com/office/drawing/2014/main" id="{5606850B-D6B6-8B4A-7049-06E080CE2184}"/>
                </a:ext>
              </a:extLst>
            </p:cNvPr>
            <p:cNvSpPr txBox="1">
              <a:spLocks noChangeArrowheads="1"/>
            </p:cNvSpPr>
            <p:nvPr/>
          </p:nvSpPr>
          <p:spPr bwMode="auto">
            <a:xfrm>
              <a:off x="15523823" y="5536158"/>
              <a:ext cx="1201553" cy="503878"/>
            </a:xfrm>
            <a:prstGeom prst="rect">
              <a:avLst/>
            </a:prstGeom>
            <a:noFill/>
          </p:spPr>
          <p:txBody>
            <a:bodyPr wrap="square" rtlCol="0">
              <a:spAutoFit/>
            </a:bodyPr>
            <a:lstStyle>
              <a:defPPr>
                <a:defRPr lang="uk-UA"/>
              </a:defPPr>
              <a:lvl1pPr>
                <a:defRPr sz="2000" b="0">
                  <a:latin typeface="+mj-lt"/>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9pPr>
            </a:lstStyle>
            <a:p>
              <a:r>
                <a:rPr lang="en-US" altLang="en-US" sz="2400" dirty="0">
                  <a:solidFill>
                    <a:schemeClr val="bg1"/>
                  </a:solidFill>
                  <a:sym typeface="Open Sans SemiBold" panose="020B0706030804020204" pitchFamily="34" charset="0"/>
                </a:rPr>
                <a:t>OMAN</a:t>
              </a:r>
              <a:endParaRPr lang="en-US" altLang="en-US" sz="2400" dirty="0">
                <a:solidFill>
                  <a:schemeClr val="bg1"/>
                </a:solidFill>
              </a:endParaRPr>
            </a:p>
          </p:txBody>
        </p:sp>
        <p:sp>
          <p:nvSpPr>
            <p:cNvPr id="53" name="Google Shape;1226;p27">
              <a:extLst>
                <a:ext uri="{FF2B5EF4-FFF2-40B4-BE49-F238E27FC236}">
                  <a16:creationId xmlns:a16="http://schemas.microsoft.com/office/drawing/2014/main" id="{4B24C865-A1BD-DFBA-C4E1-04A069C793CF}"/>
                </a:ext>
              </a:extLst>
            </p:cNvPr>
            <p:cNvSpPr txBox="1">
              <a:spLocks noChangeArrowheads="1"/>
            </p:cNvSpPr>
            <p:nvPr/>
          </p:nvSpPr>
          <p:spPr bwMode="auto">
            <a:xfrm>
              <a:off x="12624550" y="7464024"/>
              <a:ext cx="1396832" cy="503878"/>
            </a:xfrm>
            <a:prstGeom prst="rect">
              <a:avLst/>
            </a:prstGeom>
            <a:noFill/>
          </p:spPr>
          <p:txBody>
            <a:bodyPr wrap="square" rtlCol="0">
              <a:spAutoFit/>
            </a:bodyPr>
            <a:lstStyle>
              <a:defPPr>
                <a:defRPr lang="uk-UA"/>
              </a:defPPr>
              <a:lvl1pPr>
                <a:defRPr sz="2000" b="0">
                  <a:latin typeface="+mj-lt"/>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9pPr>
            </a:lstStyle>
            <a:p>
              <a:r>
                <a:rPr lang="en-US" altLang="en-US" sz="2400" dirty="0">
                  <a:solidFill>
                    <a:schemeClr val="bg1">
                      <a:lumMod val="50000"/>
                    </a:schemeClr>
                  </a:solidFill>
                  <a:sym typeface="Open Sans SemiBold" panose="020B0706030804020204" pitchFamily="34" charset="0"/>
                </a:rPr>
                <a:t>YEMEN</a:t>
              </a:r>
              <a:endParaRPr lang="en-US" altLang="en-US" sz="2400" dirty="0">
                <a:solidFill>
                  <a:schemeClr val="bg1">
                    <a:lumMod val="50000"/>
                  </a:schemeClr>
                </a:solidFill>
              </a:endParaRPr>
            </a:p>
          </p:txBody>
        </p:sp>
        <p:sp>
          <p:nvSpPr>
            <p:cNvPr id="59" name="Google Shape;1215;p27">
              <a:extLst>
                <a:ext uri="{FF2B5EF4-FFF2-40B4-BE49-F238E27FC236}">
                  <a16:creationId xmlns:a16="http://schemas.microsoft.com/office/drawing/2014/main" id="{8C606F71-BE95-014C-4A97-8F975848357C}"/>
                </a:ext>
              </a:extLst>
            </p:cNvPr>
            <p:cNvSpPr txBox="1">
              <a:spLocks noChangeArrowheads="1"/>
            </p:cNvSpPr>
            <p:nvPr/>
          </p:nvSpPr>
          <p:spPr bwMode="auto">
            <a:xfrm>
              <a:off x="9448800" y="2283518"/>
              <a:ext cx="875760" cy="251938"/>
            </a:xfrm>
            <a:prstGeom prst="rect">
              <a:avLst/>
            </a:prstGeom>
            <a:noFill/>
            <a:ln>
              <a:noFill/>
            </a:ln>
          </p:spPr>
          <p:txBody>
            <a:bodyPr wrap="square" rtlCol="0">
              <a:spAutoFit/>
            </a:bodyPr>
            <a:lstStyle>
              <a:defPPr>
                <a:defRPr lang="uk-UA"/>
              </a:defPPr>
              <a:lvl1pPr>
                <a:defRPr sz="2000" b="0">
                  <a:latin typeface="+mj-lt"/>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9pPr>
            </a:lstStyle>
            <a:p>
              <a:r>
                <a:rPr lang="en-US" altLang="en-US" sz="900" dirty="0">
                  <a:solidFill>
                    <a:schemeClr val="bg1">
                      <a:lumMod val="50000"/>
                    </a:schemeClr>
                  </a:solidFill>
                  <a:sym typeface="Open Sans SemiBold" panose="020B0706030804020204" pitchFamily="34" charset="0"/>
                </a:rPr>
                <a:t>LEBANON</a:t>
              </a:r>
              <a:endParaRPr lang="en-US" altLang="en-US" sz="900" dirty="0">
                <a:solidFill>
                  <a:schemeClr val="bg1">
                    <a:lumMod val="50000"/>
                  </a:schemeClr>
                </a:solidFill>
              </a:endParaRPr>
            </a:p>
          </p:txBody>
        </p:sp>
        <p:sp>
          <p:nvSpPr>
            <p:cNvPr id="60" name="Google Shape;1222;p27">
              <a:extLst>
                <a:ext uri="{FF2B5EF4-FFF2-40B4-BE49-F238E27FC236}">
                  <a16:creationId xmlns:a16="http://schemas.microsoft.com/office/drawing/2014/main" id="{64EEC6C8-39EF-4D05-B1A4-5BB1F61004FA}"/>
                </a:ext>
              </a:extLst>
            </p:cNvPr>
            <p:cNvSpPr txBox="1">
              <a:spLocks noChangeArrowheads="1"/>
            </p:cNvSpPr>
            <p:nvPr/>
          </p:nvSpPr>
          <p:spPr bwMode="auto">
            <a:xfrm>
              <a:off x="14320702" y="4411046"/>
              <a:ext cx="759190" cy="285530"/>
            </a:xfrm>
            <a:prstGeom prst="rect">
              <a:avLst/>
            </a:prstGeom>
            <a:noFill/>
          </p:spPr>
          <p:txBody>
            <a:bodyPr wrap="square" rtlCol="0">
              <a:spAutoFit/>
            </a:bodyPr>
            <a:lstStyle>
              <a:defPPr>
                <a:defRPr lang="uk-UA"/>
              </a:defPPr>
              <a:lvl1pPr>
                <a:defRPr sz="2000" b="1">
                  <a:latin typeface="+mj-lt"/>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9pPr>
            </a:lstStyle>
            <a:p>
              <a:r>
                <a:rPr lang="en-US" altLang="en-US" sz="1050" b="0" dirty="0">
                  <a:sym typeface="Open Sans SemiBold" panose="020B0706030804020204" pitchFamily="34" charset="0"/>
                </a:rPr>
                <a:t>QATAR</a:t>
              </a:r>
              <a:endParaRPr lang="en-US" altLang="en-US" sz="1050" b="0" dirty="0"/>
            </a:p>
          </p:txBody>
        </p:sp>
        <p:sp>
          <p:nvSpPr>
            <p:cNvPr id="61" name="Google Shape;1222;p27">
              <a:extLst>
                <a:ext uri="{FF2B5EF4-FFF2-40B4-BE49-F238E27FC236}">
                  <a16:creationId xmlns:a16="http://schemas.microsoft.com/office/drawing/2014/main" id="{9EB60782-C134-4473-809F-D22844656887}"/>
                </a:ext>
              </a:extLst>
            </p:cNvPr>
            <p:cNvSpPr txBox="1">
              <a:spLocks noChangeArrowheads="1"/>
            </p:cNvSpPr>
            <p:nvPr/>
          </p:nvSpPr>
          <p:spPr bwMode="auto">
            <a:xfrm>
              <a:off x="13880333" y="4128991"/>
              <a:ext cx="906075" cy="277133"/>
            </a:xfrm>
            <a:prstGeom prst="rect">
              <a:avLst/>
            </a:prstGeom>
            <a:noFill/>
          </p:spPr>
          <p:txBody>
            <a:bodyPr wrap="square" rtlCol="0">
              <a:spAutoFit/>
            </a:bodyPr>
            <a:lstStyle>
              <a:defPPr>
                <a:defRPr lang="uk-UA"/>
              </a:defPPr>
              <a:lvl1pPr>
                <a:defRPr sz="2000" b="1">
                  <a:latin typeface="+mj-lt"/>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defRPr>
              </a:lvl9pPr>
            </a:lstStyle>
            <a:p>
              <a:r>
                <a:rPr lang="en-US" altLang="en-US" sz="1000" b="0" dirty="0">
                  <a:sym typeface="Open Sans SemiBold" panose="020B0706030804020204" pitchFamily="34" charset="0"/>
                </a:rPr>
                <a:t>BAHRAIN</a:t>
              </a:r>
              <a:endParaRPr lang="en-US" altLang="en-US" sz="1000" b="0" dirty="0"/>
            </a:p>
          </p:txBody>
        </p:sp>
      </p:grpSp>
      <p:grpSp>
        <p:nvGrpSpPr>
          <p:cNvPr id="69" name="Group 68">
            <a:extLst>
              <a:ext uri="{FF2B5EF4-FFF2-40B4-BE49-F238E27FC236}">
                <a16:creationId xmlns:a16="http://schemas.microsoft.com/office/drawing/2014/main" id="{CF0E2F45-800C-CE33-997F-282CF13B2D8D}"/>
              </a:ext>
            </a:extLst>
          </p:cNvPr>
          <p:cNvGrpSpPr/>
          <p:nvPr/>
        </p:nvGrpSpPr>
        <p:grpSpPr>
          <a:xfrm>
            <a:off x="1178365" y="2263537"/>
            <a:ext cx="7217832" cy="1660763"/>
            <a:chOff x="1891302" y="2048448"/>
            <a:chExt cx="7217832" cy="1660763"/>
          </a:xfrm>
        </p:grpSpPr>
        <p:sp>
          <p:nvSpPr>
            <p:cNvPr id="62" name="TextBox 61">
              <a:extLst>
                <a:ext uri="{FF2B5EF4-FFF2-40B4-BE49-F238E27FC236}">
                  <a16:creationId xmlns:a16="http://schemas.microsoft.com/office/drawing/2014/main" id="{381F182B-91AA-DA95-CB3F-9698C99B37A3}"/>
                </a:ext>
              </a:extLst>
            </p:cNvPr>
            <p:cNvSpPr txBox="1"/>
            <p:nvPr/>
          </p:nvSpPr>
          <p:spPr>
            <a:xfrm>
              <a:off x="1891303" y="2048448"/>
              <a:ext cx="5136124" cy="646331"/>
            </a:xfrm>
            <a:prstGeom prst="rect">
              <a:avLst/>
            </a:prstGeom>
            <a:noFill/>
          </p:spPr>
          <p:txBody>
            <a:bodyPr wrap="square" rtlCol="0">
              <a:spAutoFit/>
            </a:bodyPr>
            <a:lstStyle>
              <a:defPPr>
                <a:defRPr lang="uk-UA"/>
              </a:defPPr>
              <a:lvl1pPr algn="r">
                <a:defRPr sz="3600">
                  <a:solidFill>
                    <a:schemeClr val="accent1"/>
                  </a:solidFill>
                  <a:latin typeface="+mj-lt"/>
                </a:defRPr>
              </a:lvl1pPr>
            </a:lstStyle>
            <a:p>
              <a:pPr algn="l"/>
              <a:r>
                <a:rPr lang="en-US" b="1" dirty="0">
                  <a:solidFill>
                    <a:schemeClr val="tx1"/>
                  </a:solidFill>
                </a:rPr>
                <a:t>Geographic Focus</a:t>
              </a:r>
              <a:endParaRPr lang="uk-UA" b="1" dirty="0">
                <a:solidFill>
                  <a:schemeClr val="tx1"/>
                </a:solidFill>
              </a:endParaRPr>
            </a:p>
          </p:txBody>
        </p:sp>
        <p:sp>
          <p:nvSpPr>
            <p:cNvPr id="63" name="TextBox 62">
              <a:extLst>
                <a:ext uri="{FF2B5EF4-FFF2-40B4-BE49-F238E27FC236}">
                  <a16:creationId xmlns:a16="http://schemas.microsoft.com/office/drawing/2014/main" id="{67E7F79C-90FB-F28D-AE43-1D7CBA85D0D7}"/>
                </a:ext>
              </a:extLst>
            </p:cNvPr>
            <p:cNvSpPr txBox="1"/>
            <p:nvPr/>
          </p:nvSpPr>
          <p:spPr>
            <a:xfrm>
              <a:off x="1891302" y="2744844"/>
              <a:ext cx="7217832" cy="964367"/>
            </a:xfrm>
            <a:prstGeom prst="rect">
              <a:avLst/>
            </a:prstGeom>
            <a:noFill/>
          </p:spPr>
          <p:txBody>
            <a:bodyPr wrap="square" rtlCol="0">
              <a:spAutoFit/>
            </a:bodyPr>
            <a:lstStyle>
              <a:defPPr>
                <a:defRPr lang="uk-UA"/>
              </a:defPPr>
              <a:lvl1pPr algn="r">
                <a:defRPr sz="2000">
                  <a:solidFill>
                    <a:schemeClr val="tx2"/>
                  </a:solidFill>
                </a:defRPr>
              </a:lvl1pPr>
            </a:lstStyle>
            <a:p>
              <a:pPr algn="l">
                <a:lnSpc>
                  <a:spcPct val="150000"/>
                </a:lnSpc>
              </a:pPr>
              <a:r>
                <a:rPr lang="en-US" dirty="0"/>
                <a:t>Our initial target market is </a:t>
              </a:r>
              <a:r>
                <a:rPr lang="en-US" b="1" dirty="0">
                  <a:solidFill>
                    <a:srgbClr val="00B050"/>
                  </a:solidFill>
                </a:rPr>
                <a:t>KSA</a:t>
              </a:r>
              <a:r>
                <a:rPr lang="en-US" dirty="0"/>
                <a:t>, with future expansion planned for other </a:t>
              </a:r>
              <a:r>
                <a:rPr lang="en-US" b="1" dirty="0">
                  <a:solidFill>
                    <a:schemeClr val="tx1">
                      <a:lumMod val="50000"/>
                      <a:lumOff val="50000"/>
                    </a:schemeClr>
                  </a:solidFill>
                </a:rPr>
                <a:t>Middle East countries</a:t>
              </a:r>
              <a:r>
                <a:rPr lang="en-US" dirty="0"/>
                <a:t> after local goals are met.</a:t>
              </a:r>
              <a:r>
                <a:rPr lang="en-US" b="1" dirty="0">
                  <a:solidFill>
                    <a:schemeClr val="tx1">
                      <a:lumMod val="50000"/>
                      <a:lumOff val="50000"/>
                    </a:schemeClr>
                  </a:solidFill>
                </a:rPr>
                <a:t> </a:t>
              </a:r>
              <a:endParaRPr lang="en-US" dirty="0"/>
            </a:p>
          </p:txBody>
        </p:sp>
      </p:grpSp>
      <p:grpSp>
        <p:nvGrpSpPr>
          <p:cNvPr id="70" name="Group 69">
            <a:extLst>
              <a:ext uri="{FF2B5EF4-FFF2-40B4-BE49-F238E27FC236}">
                <a16:creationId xmlns:a16="http://schemas.microsoft.com/office/drawing/2014/main" id="{D21CC0DC-8089-3E3A-D3A6-B890AC5F9667}"/>
              </a:ext>
            </a:extLst>
          </p:cNvPr>
          <p:cNvGrpSpPr/>
          <p:nvPr/>
        </p:nvGrpSpPr>
        <p:grpSpPr>
          <a:xfrm>
            <a:off x="1178365" y="4400526"/>
            <a:ext cx="6670235" cy="1665904"/>
            <a:chOff x="1891302" y="4557609"/>
            <a:chExt cx="6670235" cy="1665904"/>
          </a:xfrm>
        </p:grpSpPr>
        <p:sp>
          <p:nvSpPr>
            <p:cNvPr id="64" name="TextBox 63">
              <a:extLst>
                <a:ext uri="{FF2B5EF4-FFF2-40B4-BE49-F238E27FC236}">
                  <a16:creationId xmlns:a16="http://schemas.microsoft.com/office/drawing/2014/main" id="{5BFE5A5D-A10A-101E-FEC6-F7EA14D9EAEC}"/>
                </a:ext>
              </a:extLst>
            </p:cNvPr>
            <p:cNvSpPr txBox="1"/>
            <p:nvPr/>
          </p:nvSpPr>
          <p:spPr>
            <a:xfrm>
              <a:off x="1891303" y="4557609"/>
              <a:ext cx="5136124" cy="646331"/>
            </a:xfrm>
            <a:prstGeom prst="rect">
              <a:avLst/>
            </a:prstGeom>
            <a:noFill/>
          </p:spPr>
          <p:txBody>
            <a:bodyPr wrap="square" rtlCol="0">
              <a:spAutoFit/>
            </a:bodyPr>
            <a:lstStyle>
              <a:defPPr>
                <a:defRPr lang="uk-UA"/>
              </a:defPPr>
              <a:lvl1pPr algn="r">
                <a:defRPr sz="3600">
                  <a:solidFill>
                    <a:schemeClr val="accent1"/>
                  </a:solidFill>
                  <a:latin typeface="+mj-lt"/>
                </a:defRPr>
              </a:lvl1pPr>
            </a:lstStyle>
            <a:p>
              <a:pPr algn="l"/>
              <a:r>
                <a:rPr lang="en-US" b="1" dirty="0">
                  <a:solidFill>
                    <a:schemeClr val="tx1"/>
                  </a:solidFill>
                </a:rPr>
                <a:t>KSA Market Potential</a:t>
              </a:r>
            </a:p>
          </p:txBody>
        </p:sp>
        <p:sp>
          <p:nvSpPr>
            <p:cNvPr id="65" name="TextBox 64">
              <a:extLst>
                <a:ext uri="{FF2B5EF4-FFF2-40B4-BE49-F238E27FC236}">
                  <a16:creationId xmlns:a16="http://schemas.microsoft.com/office/drawing/2014/main" id="{A43B3766-0F59-B104-AEF6-4D32F9E1BC52}"/>
                </a:ext>
              </a:extLst>
            </p:cNvPr>
            <p:cNvSpPr txBox="1"/>
            <p:nvPr/>
          </p:nvSpPr>
          <p:spPr>
            <a:xfrm>
              <a:off x="1891302" y="5256325"/>
              <a:ext cx="6670235" cy="967188"/>
            </a:xfrm>
            <a:prstGeom prst="rect">
              <a:avLst/>
            </a:prstGeom>
            <a:noFill/>
          </p:spPr>
          <p:txBody>
            <a:bodyPr wrap="square" rtlCol="0">
              <a:spAutoFit/>
            </a:bodyPr>
            <a:lstStyle>
              <a:defPPr>
                <a:defRPr lang="uk-UA"/>
              </a:defPPr>
              <a:lvl1pPr algn="r">
                <a:defRPr sz="2000">
                  <a:solidFill>
                    <a:schemeClr val="tx2"/>
                  </a:solidFill>
                </a:defRPr>
              </a:lvl1pPr>
            </a:lstStyle>
            <a:p>
              <a:pPr algn="l">
                <a:lnSpc>
                  <a:spcPct val="150000"/>
                </a:lnSpc>
              </a:pPr>
              <a:r>
                <a:rPr lang="en-US" dirty="0"/>
                <a:t>The Saudi market, with the </a:t>
              </a:r>
              <a:r>
                <a:rPr lang="en-US" b="1" dirty="0"/>
                <a:t>Middle East's largest GDP</a:t>
              </a:r>
              <a:r>
                <a:rPr lang="en-US" dirty="0"/>
                <a:t>, offers vast opportunities driven by </a:t>
              </a:r>
              <a:r>
                <a:rPr lang="en-US" b="1" dirty="0"/>
                <a:t>Vision 2030</a:t>
              </a:r>
              <a:r>
                <a:rPr lang="en-US" dirty="0"/>
                <a:t>.</a:t>
              </a:r>
            </a:p>
          </p:txBody>
        </p:sp>
      </p:grpSp>
      <p:grpSp>
        <p:nvGrpSpPr>
          <p:cNvPr id="71" name="Group 70">
            <a:extLst>
              <a:ext uri="{FF2B5EF4-FFF2-40B4-BE49-F238E27FC236}">
                <a16:creationId xmlns:a16="http://schemas.microsoft.com/office/drawing/2014/main" id="{B8B968ED-2381-52C2-CF61-76328EFC009C}"/>
              </a:ext>
            </a:extLst>
          </p:cNvPr>
          <p:cNvGrpSpPr/>
          <p:nvPr/>
        </p:nvGrpSpPr>
        <p:grpSpPr>
          <a:xfrm>
            <a:off x="1178365" y="6542656"/>
            <a:ext cx="6670235" cy="2117923"/>
            <a:chOff x="1891302" y="6542656"/>
            <a:chExt cx="6670235" cy="2117923"/>
          </a:xfrm>
        </p:grpSpPr>
        <p:sp>
          <p:nvSpPr>
            <p:cNvPr id="66" name="TextBox 65">
              <a:extLst>
                <a:ext uri="{FF2B5EF4-FFF2-40B4-BE49-F238E27FC236}">
                  <a16:creationId xmlns:a16="http://schemas.microsoft.com/office/drawing/2014/main" id="{9B70479B-12CF-0DEE-4090-E4B8104224AA}"/>
                </a:ext>
              </a:extLst>
            </p:cNvPr>
            <p:cNvSpPr txBox="1"/>
            <p:nvPr/>
          </p:nvSpPr>
          <p:spPr>
            <a:xfrm>
              <a:off x="1891303" y="6542656"/>
              <a:ext cx="5136124" cy="646331"/>
            </a:xfrm>
            <a:prstGeom prst="rect">
              <a:avLst/>
            </a:prstGeom>
            <a:noFill/>
          </p:spPr>
          <p:txBody>
            <a:bodyPr wrap="square" rtlCol="0">
              <a:spAutoFit/>
            </a:bodyPr>
            <a:lstStyle>
              <a:defPPr>
                <a:defRPr lang="uk-UA"/>
              </a:defPPr>
              <a:lvl1pPr algn="r">
                <a:defRPr sz="3600">
                  <a:solidFill>
                    <a:schemeClr val="accent1"/>
                  </a:solidFill>
                  <a:latin typeface="+mj-lt"/>
                </a:defRPr>
              </a:lvl1pPr>
            </a:lstStyle>
            <a:p>
              <a:pPr algn="l"/>
              <a:r>
                <a:rPr lang="en-US" b="1" dirty="0">
                  <a:solidFill>
                    <a:schemeClr val="tx1"/>
                  </a:solidFill>
                </a:rPr>
                <a:t>Market Size</a:t>
              </a:r>
              <a:endParaRPr lang="uk-UA" b="1" dirty="0">
                <a:solidFill>
                  <a:schemeClr val="tx1"/>
                </a:solidFill>
              </a:endParaRPr>
            </a:p>
          </p:txBody>
        </p:sp>
        <p:sp>
          <p:nvSpPr>
            <p:cNvPr id="67" name="TextBox 66">
              <a:extLst>
                <a:ext uri="{FF2B5EF4-FFF2-40B4-BE49-F238E27FC236}">
                  <a16:creationId xmlns:a16="http://schemas.microsoft.com/office/drawing/2014/main" id="{60C83F72-B6A2-F7A8-AF36-32B6B1680BF7}"/>
                </a:ext>
              </a:extLst>
            </p:cNvPr>
            <p:cNvSpPr txBox="1"/>
            <p:nvPr/>
          </p:nvSpPr>
          <p:spPr>
            <a:xfrm>
              <a:off x="1891302" y="7234548"/>
              <a:ext cx="6670235" cy="1426031"/>
            </a:xfrm>
            <a:prstGeom prst="rect">
              <a:avLst/>
            </a:prstGeom>
            <a:noFill/>
          </p:spPr>
          <p:txBody>
            <a:bodyPr wrap="square" rtlCol="0">
              <a:spAutoFit/>
            </a:bodyPr>
            <a:lstStyle>
              <a:defPPr>
                <a:defRPr lang="uk-UA"/>
              </a:defPPr>
              <a:lvl1pPr algn="r">
                <a:defRPr sz="2000">
                  <a:solidFill>
                    <a:schemeClr val="tx2"/>
                  </a:solidFill>
                </a:defRPr>
              </a:lvl1pPr>
            </a:lstStyle>
            <a:p>
              <a:pPr algn="l">
                <a:lnSpc>
                  <a:spcPct val="150000"/>
                </a:lnSpc>
              </a:pPr>
              <a:r>
                <a:rPr lang="en-US" dirty="0"/>
                <a:t>Based on 2018 import statistics, and accounting for distributor margins, the hand and power tools market is approximately </a:t>
              </a:r>
              <a:r>
                <a:rPr lang="en-US" b="1" dirty="0"/>
                <a:t>SAR 9 thousand annually</a:t>
              </a:r>
              <a:r>
                <a:rPr lang="en-US" dirty="0"/>
                <a:t> at retail.</a:t>
              </a:r>
              <a:endParaRPr lang="uk-UA" dirty="0"/>
            </a:p>
          </p:txBody>
        </p:sp>
      </p:grpSp>
    </p:spTree>
    <p:extLst>
      <p:ext uri="{BB962C8B-B14F-4D97-AF65-F5344CB8AC3E}">
        <p14:creationId xmlns:p14="http://schemas.microsoft.com/office/powerpoint/2010/main" val="350591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0BB89A-ECC2-4E8F-DA67-5789D7C9BA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5C8A67-261B-C9B5-B85E-F47E82319BDF}"/>
              </a:ext>
            </a:extLst>
          </p:cNvPr>
          <p:cNvSpPr>
            <a:spLocks noGrp="1"/>
          </p:cNvSpPr>
          <p:nvPr>
            <p:ph type="title"/>
          </p:nvPr>
        </p:nvSpPr>
        <p:spPr>
          <a:xfrm>
            <a:off x="876302" y="497115"/>
            <a:ext cx="16532352" cy="2308324"/>
          </a:xfrm>
        </p:spPr>
        <p:txBody>
          <a:bodyPr/>
          <a:lstStyle/>
          <a:p>
            <a:r>
              <a:rPr lang="en-US" dirty="0">
                <a:solidFill>
                  <a:schemeClr val="accent1"/>
                </a:solidFill>
              </a:rPr>
              <a:t>Sales</a:t>
            </a:r>
            <a:br>
              <a:rPr lang="en-US" dirty="0">
                <a:solidFill>
                  <a:schemeClr val="accent1"/>
                </a:solidFill>
              </a:rPr>
            </a:br>
            <a:r>
              <a:rPr lang="en-US" dirty="0"/>
              <a:t>Breakdown</a:t>
            </a:r>
            <a:endParaRPr lang="uk-UA" dirty="0"/>
          </a:p>
        </p:txBody>
      </p:sp>
      <p:graphicFrame>
        <p:nvGraphicFramePr>
          <p:cNvPr id="6" name="Table 5">
            <a:extLst>
              <a:ext uri="{FF2B5EF4-FFF2-40B4-BE49-F238E27FC236}">
                <a16:creationId xmlns:a16="http://schemas.microsoft.com/office/drawing/2014/main" id="{2E531770-2DCB-A49F-7426-ADCF05CDB093}"/>
              </a:ext>
            </a:extLst>
          </p:cNvPr>
          <p:cNvGraphicFramePr>
            <a:graphicFrameLocks noGrp="1"/>
          </p:cNvGraphicFramePr>
          <p:nvPr>
            <p:extLst>
              <p:ext uri="{D42A27DB-BD31-4B8C-83A1-F6EECF244321}">
                <p14:modId xmlns:p14="http://schemas.microsoft.com/office/powerpoint/2010/main" val="652079623"/>
              </p:ext>
            </p:extLst>
          </p:nvPr>
        </p:nvGraphicFramePr>
        <p:xfrm>
          <a:off x="5681661" y="876301"/>
          <a:ext cx="11615739" cy="8178856"/>
        </p:xfrm>
        <a:graphic>
          <a:graphicData uri="http://schemas.openxmlformats.org/drawingml/2006/table">
            <a:tbl>
              <a:tblPr firstRow="1" bandRow="1">
                <a:tableStyleId>{5C22544A-7EE6-4342-B048-85BDC9FD1C3A}</a:tableStyleId>
              </a:tblPr>
              <a:tblGrid>
                <a:gridCol w="2694782">
                  <a:extLst>
                    <a:ext uri="{9D8B030D-6E8A-4147-A177-3AD203B41FA5}">
                      <a16:colId xmlns:a16="http://schemas.microsoft.com/office/drawing/2014/main" val="20000"/>
                    </a:ext>
                  </a:extLst>
                </a:gridCol>
                <a:gridCol w="2062957">
                  <a:extLst>
                    <a:ext uri="{9D8B030D-6E8A-4147-A177-3AD203B41FA5}">
                      <a16:colId xmlns:a16="http://schemas.microsoft.com/office/drawing/2014/main" val="20002"/>
                    </a:ext>
                  </a:extLst>
                </a:gridCol>
                <a:gridCol w="2057400">
                  <a:extLst>
                    <a:ext uri="{9D8B030D-6E8A-4147-A177-3AD203B41FA5}">
                      <a16:colId xmlns:a16="http://schemas.microsoft.com/office/drawing/2014/main" val="67850179"/>
                    </a:ext>
                  </a:extLst>
                </a:gridCol>
                <a:gridCol w="2514600">
                  <a:extLst>
                    <a:ext uri="{9D8B030D-6E8A-4147-A177-3AD203B41FA5}">
                      <a16:colId xmlns:a16="http://schemas.microsoft.com/office/drawing/2014/main" val="2945734395"/>
                    </a:ext>
                  </a:extLst>
                </a:gridCol>
                <a:gridCol w="2286000">
                  <a:extLst>
                    <a:ext uri="{9D8B030D-6E8A-4147-A177-3AD203B41FA5}">
                      <a16:colId xmlns:a16="http://schemas.microsoft.com/office/drawing/2014/main" val="1512564105"/>
                    </a:ext>
                  </a:extLst>
                </a:gridCol>
              </a:tblGrid>
              <a:tr h="1195842">
                <a:tc>
                  <a:txBody>
                    <a:bodyPr/>
                    <a:lstStyle/>
                    <a:p>
                      <a:r>
                        <a:rPr lang="en-US" sz="2400" b="1" kern="1200" dirty="0">
                          <a:solidFill>
                            <a:schemeClr val="tx1"/>
                          </a:solidFill>
                          <a:latin typeface="+mj-lt"/>
                          <a:ea typeface="Roboto Condensed" panose="02000000000000000000" pitchFamily="2" charset="0"/>
                          <a:cs typeface="+mn-cs"/>
                        </a:rPr>
                        <a:t>Segment</a:t>
                      </a: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400" b="1" kern="1200" dirty="0">
                          <a:solidFill>
                            <a:schemeClr val="tx1"/>
                          </a:solidFill>
                          <a:latin typeface="+mj-lt"/>
                          <a:ea typeface="Roboto Condensed" panose="02000000000000000000" pitchFamily="2" charset="0"/>
                          <a:cs typeface="+mn-cs"/>
                        </a:rPr>
                        <a:t># of POS (Market Share)</a:t>
                      </a: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400" b="1" kern="1200" dirty="0">
                          <a:solidFill>
                            <a:schemeClr val="tx1"/>
                          </a:solidFill>
                          <a:latin typeface="+mj-lt"/>
                          <a:ea typeface="Roboto Condensed" panose="02000000000000000000" pitchFamily="2" charset="0"/>
                          <a:cs typeface="+mn-cs"/>
                        </a:rPr>
                        <a:t>Annual Sales per POS</a:t>
                      </a:r>
                      <a:r>
                        <a:rPr lang="en-US" sz="2400" b="0" kern="1200" dirty="0">
                          <a:solidFill>
                            <a:schemeClr val="tx1"/>
                          </a:solidFill>
                          <a:latin typeface="+mj-lt"/>
                          <a:ea typeface="Roboto Condensed" panose="02000000000000000000" pitchFamily="2" charset="0"/>
                          <a:cs typeface="+mn-cs"/>
                        </a:rPr>
                        <a:t> (SAR)</a:t>
                      </a: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400" b="1" kern="1200" dirty="0">
                          <a:solidFill>
                            <a:schemeClr val="tx1"/>
                          </a:solidFill>
                          <a:latin typeface="+mj-lt"/>
                          <a:ea typeface="Roboto Condensed" panose="02000000000000000000" pitchFamily="2" charset="0"/>
                          <a:cs typeface="+mn-cs"/>
                        </a:rPr>
                        <a:t>Total Sales </a:t>
                      </a:r>
                      <a:r>
                        <a:rPr lang="en-US" sz="2400" b="0" kern="1200" dirty="0">
                          <a:solidFill>
                            <a:schemeClr val="tx1"/>
                          </a:solidFill>
                          <a:latin typeface="+mj-lt"/>
                          <a:ea typeface="Roboto Condensed" panose="02000000000000000000" pitchFamily="2" charset="0"/>
                          <a:cs typeface="+mn-cs"/>
                        </a:rPr>
                        <a:t>(SAR)</a:t>
                      </a: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400" b="1" kern="1200" dirty="0">
                          <a:solidFill>
                            <a:schemeClr val="tx1"/>
                          </a:solidFill>
                          <a:latin typeface="+mj-lt"/>
                          <a:ea typeface="Roboto Condensed" panose="02000000000000000000" pitchFamily="2" charset="0"/>
                          <a:cs typeface="+mn-cs"/>
                        </a:rPr>
                        <a:t>Total Sales</a:t>
                      </a:r>
                      <a:r>
                        <a:rPr lang="en-US" sz="2400" b="0" kern="1200" dirty="0">
                          <a:solidFill>
                            <a:schemeClr val="tx1"/>
                          </a:solidFill>
                          <a:latin typeface="+mj-lt"/>
                          <a:ea typeface="Roboto Condensed" panose="02000000000000000000" pitchFamily="2" charset="0"/>
                          <a:cs typeface="+mn-cs"/>
                        </a:rPr>
                        <a:t> (%)</a:t>
                      </a: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195842">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2400" b="1" kern="1200" dirty="0">
                          <a:solidFill>
                            <a:schemeClr val="tx1"/>
                          </a:solidFill>
                          <a:latin typeface="+mj-lt"/>
                          <a:ea typeface="Roboto Condensed" panose="02000000000000000000" pitchFamily="2" charset="0"/>
                          <a:cs typeface="+mn-cs"/>
                        </a:rPr>
                        <a:t>Through Wholesalers &amp;</a:t>
                      </a:r>
                    </a:p>
                    <a:p>
                      <a:pPr marL="0" marR="0" lvl="0" indent="0" algn="l" defTabSz="1371600" rtl="0" eaLnBrk="1" fontAlgn="auto" latinLnBrk="0" hangingPunct="1">
                        <a:lnSpc>
                          <a:spcPct val="100000"/>
                        </a:lnSpc>
                        <a:spcBef>
                          <a:spcPts val="0"/>
                        </a:spcBef>
                        <a:spcAft>
                          <a:spcPts val="0"/>
                        </a:spcAft>
                        <a:buClrTx/>
                        <a:buSzTx/>
                        <a:buFontTx/>
                        <a:buNone/>
                        <a:tabLst/>
                        <a:defRPr/>
                      </a:pPr>
                      <a:r>
                        <a:rPr lang="en-US" sz="2400" b="1" kern="1200" dirty="0">
                          <a:solidFill>
                            <a:schemeClr val="tx1"/>
                          </a:solidFill>
                          <a:latin typeface="+mj-lt"/>
                          <a:ea typeface="Roboto Condensed" panose="02000000000000000000" pitchFamily="2" charset="0"/>
                          <a:cs typeface="+mn-cs"/>
                        </a:rPr>
                        <a:t>Retail POS</a:t>
                      </a: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SA" sz="2400" b="1" kern="1200" dirty="0">
                          <a:solidFill>
                            <a:schemeClr val="tx1"/>
                          </a:solidFill>
                          <a:latin typeface="+mj-lt"/>
                          <a:ea typeface="Roboto Condensed" panose="02000000000000000000" pitchFamily="2" charset="0"/>
                          <a:cs typeface="+mn-cs"/>
                        </a:rPr>
                        <a:t>1,000</a:t>
                      </a:r>
                      <a:r>
                        <a:rPr lang="en-SA" sz="2400" b="0" kern="1200" dirty="0">
                          <a:solidFill>
                            <a:schemeClr val="bg1">
                              <a:lumMod val="50000"/>
                            </a:schemeClr>
                          </a:solidFill>
                          <a:latin typeface="+mj-lt"/>
                          <a:ea typeface="Roboto Condensed" panose="02000000000000000000" pitchFamily="2" charset="0"/>
                          <a:cs typeface="+mn-cs"/>
                        </a:rPr>
                        <a:t> (100%)</a:t>
                      </a: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A" sz="2400" b="1" kern="1200" dirty="0">
                        <a:solidFill>
                          <a:schemeClr val="bg1">
                            <a:lumMod val="50000"/>
                          </a:schemeClr>
                        </a:solidFill>
                        <a:latin typeface="+mj-lt"/>
                        <a:ea typeface="Roboto Condensed" panose="02000000000000000000" pitchFamily="2" charset="0"/>
                        <a:cs typeface="+mn-cs"/>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400" b="1" kern="1200" dirty="0">
                          <a:solidFill>
                            <a:schemeClr val="tx1"/>
                          </a:solidFill>
                          <a:latin typeface="+mj-lt"/>
                          <a:ea typeface="Roboto Condensed" panose="02000000000000000000" pitchFamily="2" charset="0"/>
                          <a:cs typeface="+mn-cs"/>
                        </a:rPr>
                        <a:t>440 Thousand</a:t>
                      </a: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SA" sz="2400" b="1" kern="1200" dirty="0">
                          <a:solidFill>
                            <a:schemeClr val="tx1"/>
                          </a:solidFill>
                          <a:latin typeface="+mj-lt"/>
                          <a:ea typeface="Roboto Condensed" panose="02000000000000000000" pitchFamily="2" charset="0"/>
                          <a:cs typeface="+mn-cs"/>
                        </a:rPr>
                        <a:t>70%</a:t>
                      </a:r>
                    </a:p>
                  </a:txBody>
                  <a:tcPr marR="21600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12964702"/>
                  </a:ext>
                </a:extLst>
              </a:tr>
              <a:tr h="1195842">
                <a:tc>
                  <a:txBody>
                    <a:bodyPr/>
                    <a:lstStyle/>
                    <a:p>
                      <a:r>
                        <a:rPr lang="en-US" sz="2000" b="0" i="1" kern="1200" dirty="0">
                          <a:solidFill>
                            <a:schemeClr val="tx1"/>
                          </a:solidFill>
                          <a:latin typeface="+mj-lt"/>
                          <a:ea typeface="Roboto Condensed" panose="02000000000000000000" pitchFamily="2" charset="0"/>
                          <a:cs typeface="+mn-cs"/>
                        </a:rPr>
                        <a:t>       Distributors</a:t>
                      </a:r>
                      <a:br>
                        <a:rPr lang="en-US" sz="2000" b="0" i="1" kern="1200" dirty="0">
                          <a:solidFill>
                            <a:schemeClr val="tx1"/>
                          </a:solidFill>
                          <a:latin typeface="+mj-lt"/>
                          <a:ea typeface="Roboto Condensed" panose="02000000000000000000" pitchFamily="2" charset="0"/>
                          <a:cs typeface="+mn-cs"/>
                        </a:rPr>
                      </a:br>
                      <a:r>
                        <a:rPr lang="en-US" sz="2000" b="0" i="1" kern="1200" dirty="0">
                          <a:solidFill>
                            <a:schemeClr val="tx1"/>
                          </a:solidFill>
                          <a:latin typeface="+mj-lt"/>
                          <a:ea typeface="Roboto Condensed" panose="02000000000000000000" pitchFamily="2" charset="0"/>
                          <a:cs typeface="+mn-cs"/>
                        </a:rPr>
                        <a:t>       </a:t>
                      </a:r>
                      <a:r>
                        <a:rPr lang="en-US" sz="1200" b="0" i="1" kern="1200" dirty="0">
                          <a:solidFill>
                            <a:schemeClr val="tx1"/>
                          </a:solidFill>
                          <a:latin typeface="+mj-lt"/>
                          <a:ea typeface="Roboto Condensed" panose="02000000000000000000" pitchFamily="2" charset="0"/>
                          <a:cs typeface="+mn-cs"/>
                        </a:rPr>
                        <a:t>and </a:t>
                      </a:r>
                      <a:r>
                        <a:rPr lang="en-US" sz="1200" b="0" i="1" kern="1200" dirty="0">
                          <a:solidFill>
                            <a:schemeClr val="tx1"/>
                          </a:solidFill>
                          <a:latin typeface="+mn-lt"/>
                          <a:ea typeface="Roboto Condensed" panose="02000000000000000000" pitchFamily="2" charset="0"/>
                          <a:cs typeface="+mn-cs"/>
                        </a:rPr>
                        <a:t>Medium Retails</a:t>
                      </a:r>
                      <a:endParaRPr lang="en-US" sz="1200" b="0" i="1" kern="1200" dirty="0">
                        <a:solidFill>
                          <a:schemeClr val="tx1"/>
                        </a:solidFill>
                        <a:latin typeface="+mj-lt"/>
                        <a:ea typeface="Roboto Condensed" panose="02000000000000000000" pitchFamily="2" charset="0"/>
                        <a:cs typeface="+mn-cs"/>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E7E7E9">
                        <a:alpha val="50588"/>
                      </a:srgbClr>
                    </a:solidFill>
                  </a:tcPr>
                </a:tc>
                <a:tc>
                  <a:txBody>
                    <a:bodyPr/>
                    <a:lstStyle/>
                    <a:p>
                      <a:r>
                        <a:rPr lang="en-SA" sz="2000" b="0" i="1" kern="1200" dirty="0">
                          <a:solidFill>
                            <a:schemeClr val="tx1"/>
                          </a:solidFill>
                          <a:latin typeface="+mj-lt"/>
                          <a:ea typeface="Roboto Condensed" panose="02000000000000000000" pitchFamily="2" charset="0"/>
                          <a:cs typeface="+mn-cs"/>
                        </a:rPr>
                        <a:t>545</a:t>
                      </a:r>
                      <a:r>
                        <a:rPr lang="en-SA" sz="2000" b="0" i="1" kern="1200" dirty="0">
                          <a:solidFill>
                            <a:schemeClr val="bg1">
                              <a:lumMod val="50000"/>
                            </a:schemeClr>
                          </a:solidFill>
                          <a:latin typeface="+mj-lt"/>
                          <a:ea typeface="Roboto Condensed" panose="02000000000000000000" pitchFamily="2" charset="0"/>
                          <a:cs typeface="+mn-cs"/>
                        </a:rPr>
                        <a:t> (55%)</a:t>
                      </a: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E7E7E9">
                        <a:alpha val="50588"/>
                      </a:srgbClr>
                    </a:solidFill>
                  </a:tcPr>
                </a:tc>
                <a:tc>
                  <a:txBody>
                    <a:bodyPr/>
                    <a:lstStyle/>
                    <a:p>
                      <a:r>
                        <a:rPr lang="en-SA" sz="2000" b="0" i="1" kern="1200" dirty="0">
                          <a:solidFill>
                            <a:schemeClr val="bg1">
                              <a:lumMod val="50000"/>
                            </a:schemeClr>
                          </a:solidFill>
                          <a:latin typeface="+mj-lt"/>
                          <a:ea typeface="Roboto Condensed" panose="02000000000000000000" pitchFamily="2" charset="0"/>
                          <a:cs typeface="+mn-cs"/>
                        </a:rPr>
                        <a:t>5 </a:t>
                      </a:r>
                      <a:r>
                        <a:rPr lang="en-SA" sz="2000" b="0" i="1" kern="1200" dirty="0">
                          <a:solidFill>
                            <a:schemeClr val="bg1">
                              <a:lumMod val="50000"/>
                            </a:schemeClr>
                          </a:solidFill>
                          <a:latin typeface="+mn-lt"/>
                          <a:ea typeface="Roboto Condensed" panose="02000000000000000000" pitchFamily="2" charset="0"/>
                          <a:cs typeface="+mn-cs"/>
                        </a:rPr>
                        <a:t>Million</a:t>
                      </a:r>
                      <a:endParaRPr lang="en-SA" sz="2000" b="0" i="1" kern="1200" dirty="0">
                        <a:solidFill>
                          <a:schemeClr val="bg1">
                            <a:lumMod val="50000"/>
                          </a:schemeClr>
                        </a:solidFill>
                        <a:latin typeface="+mj-lt"/>
                        <a:ea typeface="Roboto Condensed" panose="02000000000000000000" pitchFamily="2" charset="0"/>
                        <a:cs typeface="+mn-cs"/>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E7E7E9">
                        <a:alpha val="50588"/>
                      </a:srgbClr>
                    </a:solidFill>
                  </a:tcPr>
                </a:tc>
                <a:tc>
                  <a:txBody>
                    <a:bodyPr/>
                    <a:lstStyle/>
                    <a:p>
                      <a:r>
                        <a:rPr lang="en-US" sz="2000" b="1" i="1" kern="1200" dirty="0">
                          <a:solidFill>
                            <a:schemeClr val="tx1"/>
                          </a:solidFill>
                          <a:latin typeface="+mj-lt"/>
                          <a:ea typeface="Roboto Condensed" panose="02000000000000000000" pitchFamily="2" charset="0"/>
                          <a:cs typeface="+mn-cs"/>
                        </a:rPr>
                        <a:t>272 Thousand</a:t>
                      </a: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E7E7E9">
                        <a:alpha val="50588"/>
                      </a:srgbClr>
                    </a:solidFill>
                  </a:tcPr>
                </a:tc>
                <a:tc>
                  <a:txBody>
                    <a:bodyPr/>
                    <a:lstStyle/>
                    <a:p>
                      <a:pPr algn="r"/>
                      <a:r>
                        <a:rPr lang="en-SA" sz="2000" b="1" i="1" kern="1200" dirty="0">
                          <a:solidFill>
                            <a:schemeClr val="tx1"/>
                          </a:solidFill>
                          <a:latin typeface="+mj-lt"/>
                          <a:ea typeface="Roboto Condensed" panose="02000000000000000000" pitchFamily="2" charset="0"/>
                          <a:cs typeface="+mn-cs"/>
                        </a:rPr>
                        <a:t>33%</a:t>
                      </a:r>
                    </a:p>
                  </a:txBody>
                  <a:tcPr marR="21600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E7E7E9">
                        <a:alpha val="50588"/>
                      </a:srgbClr>
                    </a:solidFill>
                  </a:tcPr>
                </a:tc>
                <a:extLst>
                  <a:ext uri="{0D108BD9-81ED-4DB2-BD59-A6C34878D82A}">
                    <a16:rowId xmlns:a16="http://schemas.microsoft.com/office/drawing/2014/main" val="10002"/>
                  </a:ext>
                </a:extLst>
              </a:tr>
              <a:tr h="1195842">
                <a:tc>
                  <a:txBody>
                    <a:bodyPr/>
                    <a:lstStyle/>
                    <a:p>
                      <a:r>
                        <a:rPr lang="en-US" sz="2000" b="0" i="1" kern="1200" dirty="0">
                          <a:solidFill>
                            <a:schemeClr val="tx1"/>
                          </a:solidFill>
                          <a:latin typeface="+mj-lt"/>
                          <a:ea typeface="Roboto Condensed" panose="02000000000000000000" pitchFamily="2" charset="0"/>
                          <a:cs typeface="+mn-cs"/>
                        </a:rPr>
                        <a:t>       Mega Wholesalers</a:t>
                      </a:r>
                    </a:p>
                    <a:p>
                      <a:r>
                        <a:rPr lang="en-US" sz="2000" b="0" i="1" kern="1200" dirty="0">
                          <a:solidFill>
                            <a:schemeClr val="tx1"/>
                          </a:solidFill>
                          <a:latin typeface="+mj-lt"/>
                          <a:ea typeface="Roboto Condensed" panose="02000000000000000000" pitchFamily="2" charset="0"/>
                          <a:cs typeface="+mn-cs"/>
                        </a:rPr>
                        <a:t>       &amp; Importers</a:t>
                      </a: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E7E7E9">
                        <a:alpha val="50588"/>
                      </a:srgbClr>
                    </a:solidFill>
                  </a:tcPr>
                </a:tc>
                <a:tc>
                  <a:txBody>
                    <a:bodyPr/>
                    <a:lstStyle/>
                    <a:p>
                      <a:r>
                        <a:rPr lang="en-SA" sz="2000" b="0" i="1" kern="1200" dirty="0">
                          <a:solidFill>
                            <a:schemeClr val="tx1"/>
                          </a:solidFill>
                          <a:latin typeface="+mj-lt"/>
                          <a:ea typeface="Roboto Condensed" panose="02000000000000000000" pitchFamily="2" charset="0"/>
                          <a:cs typeface="+mn-cs"/>
                        </a:rPr>
                        <a:t>430</a:t>
                      </a:r>
                      <a:r>
                        <a:rPr lang="en-SA" sz="2000" b="0" i="1" kern="1200" dirty="0">
                          <a:solidFill>
                            <a:schemeClr val="bg1">
                              <a:lumMod val="50000"/>
                            </a:schemeClr>
                          </a:solidFill>
                          <a:latin typeface="+mj-lt"/>
                          <a:ea typeface="Roboto Condensed" panose="02000000000000000000" pitchFamily="2" charset="0"/>
                          <a:cs typeface="+mn-cs"/>
                        </a:rPr>
                        <a:t> (53%)</a:t>
                      </a: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E7E7E9">
                        <a:alpha val="50588"/>
                      </a:srgbClr>
                    </a:solidFill>
                  </a:tcPr>
                </a:tc>
                <a:tc>
                  <a:txBody>
                    <a:bodyPr/>
                    <a:lstStyle/>
                    <a:p>
                      <a:r>
                        <a:rPr lang="en-SA" sz="2000" b="0" i="1" kern="1200" dirty="0">
                          <a:solidFill>
                            <a:schemeClr val="bg1">
                              <a:lumMod val="50000"/>
                            </a:schemeClr>
                          </a:solidFill>
                          <a:latin typeface="+mj-lt"/>
                          <a:ea typeface="Roboto Condensed" panose="02000000000000000000" pitchFamily="2" charset="0"/>
                          <a:cs typeface="+mn-cs"/>
                        </a:rPr>
                        <a:t>50 Million</a:t>
                      </a: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E7E7E9">
                        <a:alpha val="50588"/>
                      </a:srgbClr>
                    </a:solidFill>
                  </a:tcPr>
                </a:tc>
                <a:tc>
                  <a:txBody>
                    <a:bodyPr/>
                    <a:lstStyle/>
                    <a:p>
                      <a:r>
                        <a:rPr lang="en-US" sz="2000" b="1" i="1" kern="1200" dirty="0">
                          <a:solidFill>
                            <a:schemeClr val="tx1"/>
                          </a:solidFill>
                          <a:latin typeface="+mj-lt"/>
                          <a:ea typeface="Roboto Condensed" panose="02000000000000000000" pitchFamily="2" charset="0"/>
                          <a:cs typeface="+mn-cs"/>
                        </a:rPr>
                        <a:t>125 Thousand</a:t>
                      </a: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E7E7E9">
                        <a:alpha val="50588"/>
                      </a:srgbClr>
                    </a:solidFill>
                  </a:tcPr>
                </a:tc>
                <a:tc>
                  <a:txBody>
                    <a:bodyPr/>
                    <a:lstStyle/>
                    <a:p>
                      <a:pPr algn="r"/>
                      <a:r>
                        <a:rPr lang="en-SA" sz="2000" b="1" i="1" kern="1200" dirty="0">
                          <a:solidFill>
                            <a:schemeClr val="tx1"/>
                          </a:solidFill>
                          <a:latin typeface="+mj-lt"/>
                          <a:ea typeface="Roboto Condensed" panose="02000000000000000000" pitchFamily="2" charset="0"/>
                          <a:cs typeface="+mn-cs"/>
                        </a:rPr>
                        <a:t>25%</a:t>
                      </a:r>
                    </a:p>
                  </a:txBody>
                  <a:tcPr marR="21600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E7E7E9">
                        <a:alpha val="50588"/>
                      </a:srgbClr>
                    </a:solidFill>
                  </a:tcPr>
                </a:tc>
                <a:extLst>
                  <a:ext uri="{0D108BD9-81ED-4DB2-BD59-A6C34878D82A}">
                    <a16:rowId xmlns:a16="http://schemas.microsoft.com/office/drawing/2014/main" val="2574044433"/>
                  </a:ext>
                </a:extLst>
              </a:tr>
              <a:tr h="1195842">
                <a:tc>
                  <a:txBody>
                    <a:bodyPr/>
                    <a:lstStyle/>
                    <a:p>
                      <a:r>
                        <a:rPr lang="en-US" sz="2000" b="0" i="1" kern="1200" dirty="0">
                          <a:solidFill>
                            <a:schemeClr val="tx1"/>
                          </a:solidFill>
                          <a:latin typeface="+mj-lt"/>
                          <a:ea typeface="Roboto Condensed" panose="02000000000000000000" pitchFamily="2" charset="0"/>
                          <a:cs typeface="+mn-cs"/>
                        </a:rPr>
                        <a:t>       Small Retails</a:t>
                      </a: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E7E7E9">
                        <a:alpha val="50588"/>
                      </a:srgbClr>
                    </a:solidFill>
                  </a:tcPr>
                </a:tc>
                <a:tc>
                  <a:txBody>
                    <a:bodyPr/>
                    <a:lstStyle/>
                    <a:p>
                      <a:r>
                        <a:rPr lang="en-SA" sz="2000" b="0" i="1" kern="1200" dirty="0">
                          <a:solidFill>
                            <a:schemeClr val="tx1"/>
                          </a:solidFill>
                          <a:latin typeface="+mj-lt"/>
                          <a:ea typeface="Roboto Condensed" panose="02000000000000000000" pitchFamily="2" charset="0"/>
                          <a:cs typeface="+mn-cs"/>
                        </a:rPr>
                        <a:t>25</a:t>
                      </a:r>
                      <a:r>
                        <a:rPr lang="en-SA" sz="2000" b="0" i="1" kern="1200" dirty="0">
                          <a:solidFill>
                            <a:schemeClr val="bg1">
                              <a:lumMod val="50000"/>
                            </a:schemeClr>
                          </a:solidFill>
                          <a:latin typeface="+mj-lt"/>
                          <a:ea typeface="Roboto Condensed" panose="02000000000000000000" pitchFamily="2" charset="0"/>
                          <a:cs typeface="+mn-cs"/>
                        </a:rPr>
                        <a:t> (2%)</a:t>
                      </a: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E7E7E9">
                        <a:alpha val="50588"/>
                      </a:srgbClr>
                    </a:solidFill>
                  </a:tcPr>
                </a:tc>
                <a:tc>
                  <a:txBody>
                    <a:bodyPr/>
                    <a:lstStyle/>
                    <a:p>
                      <a:r>
                        <a:rPr lang="en-SA" sz="2000" b="0" i="1" kern="1200" dirty="0">
                          <a:solidFill>
                            <a:schemeClr val="bg1">
                              <a:lumMod val="50000"/>
                            </a:schemeClr>
                          </a:solidFill>
                          <a:latin typeface="+mj-lt"/>
                          <a:ea typeface="Roboto Condensed" panose="02000000000000000000" pitchFamily="2" charset="0"/>
                          <a:cs typeface="+mn-cs"/>
                        </a:rPr>
                        <a:t>1 </a:t>
                      </a:r>
                      <a:r>
                        <a:rPr lang="en-SA" sz="2000" b="0" i="1" kern="1200" dirty="0">
                          <a:solidFill>
                            <a:schemeClr val="bg1">
                              <a:lumMod val="50000"/>
                            </a:schemeClr>
                          </a:solidFill>
                          <a:latin typeface="+mn-lt"/>
                          <a:ea typeface="Roboto Condensed" panose="02000000000000000000" pitchFamily="2" charset="0"/>
                          <a:cs typeface="+mn-cs"/>
                        </a:rPr>
                        <a:t>Million</a:t>
                      </a:r>
                      <a:endParaRPr lang="en-SA" sz="2000" b="0" i="1" kern="1200" dirty="0">
                        <a:solidFill>
                          <a:schemeClr val="bg1">
                            <a:lumMod val="50000"/>
                          </a:schemeClr>
                        </a:solidFill>
                        <a:latin typeface="+mj-lt"/>
                        <a:ea typeface="Roboto Condensed" panose="02000000000000000000" pitchFamily="2" charset="0"/>
                        <a:cs typeface="+mn-cs"/>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E7E7E9">
                        <a:alpha val="50588"/>
                      </a:srgbClr>
                    </a:solidFill>
                  </a:tcPr>
                </a:tc>
                <a:tc>
                  <a:txBody>
                    <a:bodyPr/>
                    <a:lstStyle/>
                    <a:p>
                      <a:r>
                        <a:rPr lang="en-US" sz="2000" b="1" i="1" kern="1200" dirty="0">
                          <a:solidFill>
                            <a:schemeClr val="tx1"/>
                          </a:solidFill>
                          <a:latin typeface="+mj-lt"/>
                          <a:ea typeface="Roboto Condensed" panose="02000000000000000000" pitchFamily="2" charset="0"/>
                          <a:cs typeface="+mn-cs"/>
                        </a:rPr>
                        <a:t>43 Thousand</a:t>
                      </a: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E7E7E9">
                        <a:alpha val="50588"/>
                      </a:srgbClr>
                    </a:solidFill>
                  </a:tcPr>
                </a:tc>
                <a:tc>
                  <a:txBody>
                    <a:bodyPr/>
                    <a:lstStyle/>
                    <a:p>
                      <a:pPr algn="r"/>
                      <a:r>
                        <a:rPr lang="en-SA" sz="2000" b="1" i="1" kern="1200" dirty="0">
                          <a:solidFill>
                            <a:schemeClr val="tx1"/>
                          </a:solidFill>
                          <a:latin typeface="+mj-lt"/>
                          <a:ea typeface="Roboto Condensed" panose="02000000000000000000" pitchFamily="2" charset="0"/>
                          <a:cs typeface="+mn-cs"/>
                        </a:rPr>
                        <a:t>12%</a:t>
                      </a:r>
                    </a:p>
                  </a:txBody>
                  <a:tcPr marR="21600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E7E7E9">
                        <a:alpha val="50588"/>
                      </a:srgbClr>
                    </a:solidFill>
                  </a:tcPr>
                </a:tc>
                <a:extLst>
                  <a:ext uri="{0D108BD9-81ED-4DB2-BD59-A6C34878D82A}">
                    <a16:rowId xmlns:a16="http://schemas.microsoft.com/office/drawing/2014/main" val="1591487749"/>
                  </a:ext>
                </a:extLst>
              </a:tr>
              <a:tr h="1226020">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2400" b="1" kern="1200" dirty="0">
                          <a:solidFill>
                            <a:schemeClr val="tx1"/>
                          </a:solidFill>
                          <a:latin typeface="+mj-lt"/>
                          <a:ea typeface="Roboto Condensed" panose="02000000000000000000" pitchFamily="2" charset="0"/>
                          <a:cs typeface="+mn-cs"/>
                        </a:rPr>
                        <a:t>Direct to Corporates (Factories, Projects)</a:t>
                      </a: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A" sz="2400" b="1" kern="1200" dirty="0">
                        <a:solidFill>
                          <a:schemeClr val="tx1"/>
                        </a:solidFill>
                        <a:latin typeface="+mj-lt"/>
                        <a:ea typeface="Roboto Condensed" panose="02000000000000000000" pitchFamily="2" charset="0"/>
                        <a:cs typeface="+mn-cs"/>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A" sz="2400" b="1" kern="1200" dirty="0">
                        <a:solidFill>
                          <a:schemeClr val="tx1"/>
                        </a:solidFill>
                        <a:latin typeface="+mj-lt"/>
                        <a:ea typeface="Roboto Condensed" panose="02000000000000000000" pitchFamily="2" charset="0"/>
                        <a:cs typeface="+mn-cs"/>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400" b="1" kern="1200" dirty="0">
                          <a:solidFill>
                            <a:schemeClr val="tx1"/>
                          </a:solidFill>
                          <a:latin typeface="+mj-lt"/>
                          <a:ea typeface="Roboto Condensed" panose="02000000000000000000" pitchFamily="2" charset="0"/>
                          <a:cs typeface="+mn-cs"/>
                        </a:rPr>
                        <a:t>293 Thousand</a:t>
                      </a: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SA" sz="2400" b="1" kern="1200" dirty="0">
                          <a:solidFill>
                            <a:schemeClr val="tx1"/>
                          </a:solidFill>
                          <a:latin typeface="+mj-lt"/>
                          <a:ea typeface="Roboto Condensed" panose="02000000000000000000" pitchFamily="2" charset="0"/>
                          <a:cs typeface="+mn-cs"/>
                        </a:rPr>
                        <a:t>30%</a:t>
                      </a:r>
                    </a:p>
                  </a:txBody>
                  <a:tcPr marR="21600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31193196"/>
                  </a:ext>
                </a:extLst>
              </a:tr>
              <a:tr h="973626">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2400" b="1" kern="1200" dirty="0">
                          <a:solidFill>
                            <a:schemeClr val="bg1"/>
                          </a:solidFill>
                          <a:latin typeface="+mj-lt"/>
                          <a:ea typeface="Roboto Condensed" panose="02000000000000000000" pitchFamily="2" charset="0"/>
                          <a:cs typeface="+mn-cs"/>
                        </a:rPr>
                        <a:t>TOTAL</a:t>
                      </a: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lumMod val="25000"/>
                      </a:schemeClr>
                    </a:solidFill>
                  </a:tcPr>
                </a:tc>
                <a:tc>
                  <a:txBody>
                    <a:bodyPr/>
                    <a:lstStyle/>
                    <a:p>
                      <a:endParaRPr lang="en-SA" sz="2400" b="1" kern="1200" dirty="0">
                        <a:solidFill>
                          <a:schemeClr val="bg1"/>
                        </a:solidFill>
                        <a:latin typeface="+mj-lt"/>
                        <a:ea typeface="Roboto Condensed" panose="02000000000000000000" pitchFamily="2" charset="0"/>
                        <a:cs typeface="+mn-cs"/>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lumMod val="25000"/>
                      </a:schemeClr>
                    </a:solidFill>
                  </a:tcPr>
                </a:tc>
                <a:tc>
                  <a:txBody>
                    <a:bodyPr/>
                    <a:lstStyle/>
                    <a:p>
                      <a:endParaRPr lang="en-SA" sz="2400" b="1" kern="1200" dirty="0">
                        <a:solidFill>
                          <a:schemeClr val="bg1"/>
                        </a:solidFill>
                        <a:latin typeface="+mj-lt"/>
                        <a:ea typeface="Roboto Condensed" panose="02000000000000000000" pitchFamily="2" charset="0"/>
                        <a:cs typeface="+mn-cs"/>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lumMod val="25000"/>
                      </a:schemeClr>
                    </a:solidFill>
                  </a:tcPr>
                </a:tc>
                <a:tc>
                  <a:txBody>
                    <a:bodyPr/>
                    <a:lstStyle/>
                    <a:p>
                      <a:r>
                        <a:rPr lang="en-US" sz="2400" b="1" kern="1200" dirty="0">
                          <a:solidFill>
                            <a:schemeClr val="bg1"/>
                          </a:solidFill>
                          <a:latin typeface="+mj-lt"/>
                          <a:ea typeface="Roboto Condensed" panose="02000000000000000000" pitchFamily="2" charset="0"/>
                          <a:cs typeface="+mn-cs"/>
                        </a:rPr>
                        <a:t>733 Thousand</a:t>
                      </a: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lumMod val="25000"/>
                      </a:schemeClr>
                    </a:solidFill>
                  </a:tcPr>
                </a:tc>
                <a:tc>
                  <a:txBody>
                    <a:bodyPr/>
                    <a:lstStyle/>
                    <a:p>
                      <a:pPr algn="r"/>
                      <a:r>
                        <a:rPr lang="en-SA" sz="2400" b="1" kern="1200" dirty="0">
                          <a:solidFill>
                            <a:schemeClr val="bg1"/>
                          </a:solidFill>
                          <a:latin typeface="+mj-lt"/>
                          <a:ea typeface="Roboto Condensed" panose="02000000000000000000" pitchFamily="2" charset="0"/>
                          <a:cs typeface="+mn-cs"/>
                        </a:rPr>
                        <a:t>100%</a:t>
                      </a:r>
                    </a:p>
                  </a:txBody>
                  <a:tcPr marR="21600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lumMod val="25000"/>
                      </a:schemeClr>
                    </a:solidFill>
                  </a:tcPr>
                </a:tc>
                <a:extLst>
                  <a:ext uri="{0D108BD9-81ED-4DB2-BD59-A6C34878D82A}">
                    <a16:rowId xmlns:a16="http://schemas.microsoft.com/office/drawing/2014/main" val="2147890946"/>
                  </a:ext>
                </a:extLst>
              </a:tr>
            </a:tbl>
          </a:graphicData>
        </a:graphic>
      </p:graphicFrame>
      <p:grpSp>
        <p:nvGrpSpPr>
          <p:cNvPr id="97" name="Group 96">
            <a:extLst>
              <a:ext uri="{FF2B5EF4-FFF2-40B4-BE49-F238E27FC236}">
                <a16:creationId xmlns:a16="http://schemas.microsoft.com/office/drawing/2014/main" id="{D1B6CAA0-3714-A44F-8889-01C9195DE877}"/>
              </a:ext>
            </a:extLst>
          </p:cNvPr>
          <p:cNvGrpSpPr/>
          <p:nvPr/>
        </p:nvGrpSpPr>
        <p:grpSpPr>
          <a:xfrm>
            <a:off x="637909" y="3552914"/>
            <a:ext cx="4737405" cy="4388565"/>
            <a:chOff x="452704" y="2552700"/>
            <a:chExt cx="5874522" cy="5441950"/>
          </a:xfrm>
        </p:grpSpPr>
        <p:graphicFrame>
          <p:nvGraphicFramePr>
            <p:cNvPr id="90" name="Chart 89">
              <a:extLst>
                <a:ext uri="{FF2B5EF4-FFF2-40B4-BE49-F238E27FC236}">
                  <a16:creationId xmlns:a16="http://schemas.microsoft.com/office/drawing/2014/main" id="{74ABDF85-283A-E5E2-20E5-4F87A6960EE3}"/>
                </a:ext>
              </a:extLst>
            </p:cNvPr>
            <p:cNvGraphicFramePr/>
            <p:nvPr>
              <p:extLst>
                <p:ext uri="{D42A27DB-BD31-4B8C-83A1-F6EECF244321}">
                  <p14:modId xmlns:p14="http://schemas.microsoft.com/office/powerpoint/2010/main" val="2299081861"/>
                </p:ext>
              </p:extLst>
            </p:nvPr>
          </p:nvGraphicFramePr>
          <p:xfrm>
            <a:off x="452704" y="2552700"/>
            <a:ext cx="5874522" cy="5441950"/>
          </p:xfrm>
          <a:graphic>
            <a:graphicData uri="http://schemas.openxmlformats.org/drawingml/2006/chart">
              <c:chart xmlns:c="http://schemas.openxmlformats.org/drawingml/2006/chart" xmlns:r="http://schemas.openxmlformats.org/officeDocument/2006/relationships" r:id="rId2"/>
            </a:graphicData>
          </a:graphic>
        </p:graphicFrame>
        <p:sp>
          <p:nvSpPr>
            <p:cNvPr id="91" name="TextBox 90">
              <a:extLst>
                <a:ext uri="{FF2B5EF4-FFF2-40B4-BE49-F238E27FC236}">
                  <a16:creationId xmlns:a16="http://schemas.microsoft.com/office/drawing/2014/main" id="{4B2D5E1D-54DB-E535-6DB2-D3766235D57A}"/>
                </a:ext>
              </a:extLst>
            </p:cNvPr>
            <p:cNvSpPr txBox="1"/>
            <p:nvPr/>
          </p:nvSpPr>
          <p:spPr>
            <a:xfrm>
              <a:off x="2304115" y="4038600"/>
              <a:ext cx="2171700" cy="1617956"/>
            </a:xfrm>
            <a:prstGeom prst="rect">
              <a:avLst/>
            </a:prstGeom>
            <a:noFill/>
          </p:spPr>
          <p:txBody>
            <a:bodyPr wrap="square" rtlCol="0">
              <a:spAutoFit/>
            </a:bodyPr>
            <a:lstStyle/>
            <a:p>
              <a:pPr algn="ctr"/>
              <a:r>
                <a:rPr lang="en-US" sz="8000" b="1" dirty="0">
                  <a:solidFill>
                    <a:schemeClr val="accent3"/>
                  </a:solidFill>
                  <a:latin typeface="+mj-lt"/>
                </a:rPr>
                <a:t>70</a:t>
              </a:r>
              <a:r>
                <a:rPr lang="en-US" sz="4800" b="1" dirty="0">
                  <a:solidFill>
                    <a:schemeClr val="accent3"/>
                  </a:solidFill>
                  <a:latin typeface="+mj-lt"/>
                </a:rPr>
                <a:t>%</a:t>
              </a:r>
              <a:endParaRPr lang="uk-UA" sz="8000" b="1" dirty="0">
                <a:solidFill>
                  <a:schemeClr val="accent3"/>
                </a:solidFill>
                <a:latin typeface="+mj-lt"/>
              </a:endParaRPr>
            </a:p>
          </p:txBody>
        </p:sp>
        <p:sp>
          <p:nvSpPr>
            <p:cNvPr id="92" name="TextBox 1">
              <a:extLst>
                <a:ext uri="{FF2B5EF4-FFF2-40B4-BE49-F238E27FC236}">
                  <a16:creationId xmlns:a16="http://schemas.microsoft.com/office/drawing/2014/main" id="{AF471D28-1CDB-A4C5-D1C5-DE4E473F8235}"/>
                </a:ext>
              </a:extLst>
            </p:cNvPr>
            <p:cNvSpPr txBox="1"/>
            <p:nvPr/>
          </p:nvSpPr>
          <p:spPr>
            <a:xfrm>
              <a:off x="1884525" y="5376502"/>
              <a:ext cx="3010878" cy="146744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400" b="1" dirty="0">
                  <a:latin typeface="+mj-lt"/>
                </a:rPr>
                <a:t>Through Wholesales &amp; Retails</a:t>
              </a:r>
              <a:endParaRPr lang="uk-UA" sz="2400" b="1" dirty="0">
                <a:latin typeface="+mj-lt"/>
              </a:endParaRPr>
            </a:p>
          </p:txBody>
        </p:sp>
      </p:grpSp>
      <p:grpSp>
        <p:nvGrpSpPr>
          <p:cNvPr id="3" name="Group 2">
            <a:extLst>
              <a:ext uri="{FF2B5EF4-FFF2-40B4-BE49-F238E27FC236}">
                <a16:creationId xmlns:a16="http://schemas.microsoft.com/office/drawing/2014/main" id="{8B6C1045-CA9C-034E-C51E-83A4557554C3}"/>
              </a:ext>
            </a:extLst>
          </p:cNvPr>
          <p:cNvGrpSpPr/>
          <p:nvPr/>
        </p:nvGrpSpPr>
        <p:grpSpPr>
          <a:xfrm>
            <a:off x="12626348" y="2951516"/>
            <a:ext cx="4442451" cy="4935184"/>
            <a:chOff x="12626349" y="2951516"/>
            <a:chExt cx="2080440" cy="4935184"/>
          </a:xfrm>
        </p:grpSpPr>
        <p:sp>
          <p:nvSpPr>
            <p:cNvPr id="74" name="Rounded Rectangle 37">
              <a:extLst>
                <a:ext uri="{FF2B5EF4-FFF2-40B4-BE49-F238E27FC236}">
                  <a16:creationId xmlns:a16="http://schemas.microsoft.com/office/drawing/2014/main" id="{5F345A74-06C8-8238-AAED-79B970993A40}"/>
                </a:ext>
              </a:extLst>
            </p:cNvPr>
            <p:cNvSpPr/>
            <p:nvPr/>
          </p:nvSpPr>
          <p:spPr>
            <a:xfrm>
              <a:off x="12630162" y="4087977"/>
              <a:ext cx="1220184" cy="173952"/>
            </a:xfrm>
            <a:prstGeom prst="roundRect">
              <a:avLst>
                <a:gd name="adj" fmla="val 5000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83" name="Rounded Rectangle 37">
              <a:extLst>
                <a:ext uri="{FF2B5EF4-FFF2-40B4-BE49-F238E27FC236}">
                  <a16:creationId xmlns:a16="http://schemas.microsoft.com/office/drawing/2014/main" id="{C4F10420-7AA4-6AD2-EE39-4A1745CE4B45}"/>
                </a:ext>
              </a:extLst>
            </p:cNvPr>
            <p:cNvSpPr/>
            <p:nvPr/>
          </p:nvSpPr>
          <p:spPr>
            <a:xfrm>
              <a:off x="12630162" y="5289393"/>
              <a:ext cx="542166" cy="173952"/>
            </a:xfrm>
            <a:prstGeom prst="roundRect">
              <a:avLst>
                <a:gd name="adj" fmla="val 5000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86" name="Rounded Rectangle 37">
              <a:extLst>
                <a:ext uri="{FF2B5EF4-FFF2-40B4-BE49-F238E27FC236}">
                  <a16:creationId xmlns:a16="http://schemas.microsoft.com/office/drawing/2014/main" id="{E1A49CB9-61C0-E3D6-DC12-681103EF59FE}"/>
                </a:ext>
              </a:extLst>
            </p:cNvPr>
            <p:cNvSpPr/>
            <p:nvPr/>
          </p:nvSpPr>
          <p:spPr>
            <a:xfrm>
              <a:off x="12626349" y="6449568"/>
              <a:ext cx="224813" cy="173630"/>
            </a:xfrm>
            <a:prstGeom prst="roundRect">
              <a:avLst>
                <a:gd name="adj" fmla="val 5000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3" name="Rounded Rectangle 37">
              <a:extLst>
                <a:ext uri="{FF2B5EF4-FFF2-40B4-BE49-F238E27FC236}">
                  <a16:creationId xmlns:a16="http://schemas.microsoft.com/office/drawing/2014/main" id="{531BEA33-2DFA-8F9A-3040-A78C0024FFD6}"/>
                </a:ext>
              </a:extLst>
            </p:cNvPr>
            <p:cNvSpPr/>
            <p:nvPr/>
          </p:nvSpPr>
          <p:spPr>
            <a:xfrm>
              <a:off x="12630162" y="7712748"/>
              <a:ext cx="1434295" cy="173952"/>
            </a:xfrm>
            <a:prstGeom prst="roundRect">
              <a:avLst>
                <a:gd name="adj" fmla="val 50000"/>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104" name="Rounded Rectangle 37">
              <a:extLst>
                <a:ext uri="{FF2B5EF4-FFF2-40B4-BE49-F238E27FC236}">
                  <a16:creationId xmlns:a16="http://schemas.microsoft.com/office/drawing/2014/main" id="{43A184F7-75BA-B5C0-F47C-EC8020E42926}"/>
                </a:ext>
              </a:extLst>
            </p:cNvPr>
            <p:cNvSpPr/>
            <p:nvPr/>
          </p:nvSpPr>
          <p:spPr>
            <a:xfrm>
              <a:off x="12626349" y="2951516"/>
              <a:ext cx="2080440" cy="17395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grpSp>
    </p:spTree>
    <p:extLst>
      <p:ext uri="{BB962C8B-B14F-4D97-AF65-F5344CB8AC3E}">
        <p14:creationId xmlns:p14="http://schemas.microsoft.com/office/powerpoint/2010/main" val="698072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0AFB5582-07E5-D1C2-8B76-0E3A1C12CCF1}"/>
              </a:ext>
            </a:extLst>
          </p:cNvPr>
          <p:cNvSpPr/>
          <p:nvPr/>
        </p:nvSpPr>
        <p:spPr>
          <a:xfrm>
            <a:off x="152400" y="9337267"/>
            <a:ext cx="17983200" cy="949733"/>
          </a:xfrm>
          <a:prstGeom prst="rect">
            <a:avLst/>
          </a:pr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A" sz="2800">
              <a:solidFill>
                <a:schemeClr val="tx1"/>
              </a:solidFill>
            </a:endParaRPr>
          </a:p>
        </p:txBody>
      </p:sp>
      <p:grpSp>
        <p:nvGrpSpPr>
          <p:cNvPr id="31" name="Group 30">
            <a:extLst>
              <a:ext uri="{FF2B5EF4-FFF2-40B4-BE49-F238E27FC236}">
                <a16:creationId xmlns:a16="http://schemas.microsoft.com/office/drawing/2014/main" id="{5FEDB10A-6E83-A43A-7885-FEAB0A4D5FE5}"/>
              </a:ext>
            </a:extLst>
          </p:cNvPr>
          <p:cNvGrpSpPr/>
          <p:nvPr/>
        </p:nvGrpSpPr>
        <p:grpSpPr>
          <a:xfrm>
            <a:off x="14325600" y="2984351"/>
            <a:ext cx="2002292" cy="965441"/>
            <a:chOff x="10245566" y="2705100"/>
            <a:chExt cx="4364101" cy="2438400"/>
          </a:xfrm>
        </p:grpSpPr>
        <p:cxnSp>
          <p:nvCxnSpPr>
            <p:cNvPr id="10" name="Straight Connector 9"/>
            <p:cNvCxnSpPr/>
            <p:nvPr/>
          </p:nvCxnSpPr>
          <p:spPr>
            <a:xfrm flipH="1">
              <a:off x="10245566" y="4305300"/>
              <a:ext cx="1040130" cy="838200"/>
            </a:xfrm>
            <a:prstGeom prst="line">
              <a:avLst/>
            </a:prstGeom>
            <a:ln w="38100" cap="rnd">
              <a:solidFill>
                <a:schemeClr val="bg1">
                  <a:lumMod val="75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285696" y="4305300"/>
              <a:ext cx="432164" cy="207511"/>
            </a:xfrm>
            <a:prstGeom prst="line">
              <a:avLst/>
            </a:prstGeom>
            <a:ln w="38100" cap="rnd">
              <a:solidFill>
                <a:schemeClr val="bg1">
                  <a:lumMod val="75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11717860" y="3426911"/>
              <a:ext cx="436653" cy="1085900"/>
            </a:xfrm>
            <a:prstGeom prst="line">
              <a:avLst/>
            </a:prstGeom>
            <a:ln w="38100" cap="rnd">
              <a:solidFill>
                <a:schemeClr val="bg1">
                  <a:lumMod val="75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2154513" y="3426910"/>
              <a:ext cx="1036776" cy="782470"/>
            </a:xfrm>
            <a:prstGeom prst="line">
              <a:avLst/>
            </a:prstGeom>
            <a:ln w="38100" cap="rnd">
              <a:solidFill>
                <a:schemeClr val="bg1">
                  <a:lumMod val="75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13191289" y="2705100"/>
              <a:ext cx="1418378" cy="1504281"/>
            </a:xfrm>
            <a:prstGeom prst="line">
              <a:avLst/>
            </a:prstGeom>
            <a:ln w="38100" cap="rnd">
              <a:solidFill>
                <a:schemeClr val="bg1">
                  <a:lumMod val="75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4" name="Straight Connector 3">
            <a:extLst>
              <a:ext uri="{FF2B5EF4-FFF2-40B4-BE49-F238E27FC236}">
                <a16:creationId xmlns:a16="http://schemas.microsoft.com/office/drawing/2014/main" id="{ADB9EFE2-5D52-4A24-813B-EB75AA48D1A2}"/>
              </a:ext>
            </a:extLst>
          </p:cNvPr>
          <p:cNvCxnSpPr>
            <a:stCxn id="17" idx="6"/>
            <a:endCxn id="7" idx="2"/>
          </p:cNvCxnSpPr>
          <p:nvPr/>
        </p:nvCxnSpPr>
        <p:spPr>
          <a:xfrm>
            <a:off x="9744700" y="3949792"/>
            <a:ext cx="4255214" cy="0"/>
          </a:xfrm>
          <a:prstGeom prst="line">
            <a:avLst/>
          </a:prstGeom>
          <a:ln w="38100" cap="sq">
            <a:solidFill>
              <a:schemeClr val="bg1">
                <a:lumMod val="75000"/>
              </a:schemeClr>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E962422-45C7-E185-F7BC-A5C722B5E5DF}"/>
              </a:ext>
            </a:extLst>
          </p:cNvPr>
          <p:cNvCxnSpPr>
            <a:stCxn id="24" idx="6"/>
            <a:endCxn id="17" idx="2"/>
          </p:cNvCxnSpPr>
          <p:nvPr/>
        </p:nvCxnSpPr>
        <p:spPr>
          <a:xfrm>
            <a:off x="5096283" y="3949792"/>
            <a:ext cx="4191217" cy="0"/>
          </a:xfrm>
          <a:prstGeom prst="line">
            <a:avLst/>
          </a:prstGeom>
          <a:ln w="38100" cap="sq">
            <a:solidFill>
              <a:schemeClr val="bg1">
                <a:lumMod val="75000"/>
              </a:schemeClr>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70EB4FC-F95B-614D-3991-D8431FDB93EA}"/>
              </a:ext>
            </a:extLst>
          </p:cNvPr>
          <p:cNvCxnSpPr>
            <a:endCxn id="24" idx="2"/>
          </p:cNvCxnSpPr>
          <p:nvPr/>
        </p:nvCxnSpPr>
        <p:spPr>
          <a:xfrm>
            <a:off x="8549" y="3949792"/>
            <a:ext cx="4630534" cy="0"/>
          </a:xfrm>
          <a:prstGeom prst="line">
            <a:avLst/>
          </a:prstGeom>
          <a:ln w="38100" cap="sq">
            <a:solidFill>
              <a:schemeClr val="bg1">
                <a:lumMod val="75000"/>
              </a:schemeClr>
            </a:solidFill>
            <a:bevel/>
            <a:headEnd type="none"/>
            <a:tailEnd type="non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C2C4262C-0E21-C231-C91B-D9C9F8DCB7F8}"/>
              </a:ext>
            </a:extLst>
          </p:cNvPr>
          <p:cNvSpPr/>
          <p:nvPr/>
        </p:nvSpPr>
        <p:spPr>
          <a:xfrm>
            <a:off x="13999914" y="3721192"/>
            <a:ext cx="457200" cy="457200"/>
          </a:xfrm>
          <a:prstGeom prst="ellipse">
            <a:avLst/>
          </a:prstGeom>
          <a:solidFill>
            <a:schemeClr val="accent3"/>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uk-UA" sz="3600" dirty="0">
              <a:solidFill>
                <a:schemeClr val="tx1"/>
              </a:solidFill>
            </a:endParaRPr>
          </a:p>
        </p:txBody>
      </p:sp>
      <p:sp>
        <p:nvSpPr>
          <p:cNvPr id="9" name="TextBox 8">
            <a:extLst>
              <a:ext uri="{FF2B5EF4-FFF2-40B4-BE49-F238E27FC236}">
                <a16:creationId xmlns:a16="http://schemas.microsoft.com/office/drawing/2014/main" id="{8A362BCA-842C-6C1E-F1E3-1AC37BF4F58A}"/>
              </a:ext>
            </a:extLst>
          </p:cNvPr>
          <p:cNvSpPr txBox="1"/>
          <p:nvPr/>
        </p:nvSpPr>
        <p:spPr>
          <a:xfrm>
            <a:off x="10133671" y="4432759"/>
            <a:ext cx="3829050" cy="646331"/>
          </a:xfrm>
          <a:prstGeom prst="rect">
            <a:avLst/>
          </a:prstGeom>
          <a:noFill/>
        </p:spPr>
        <p:txBody>
          <a:bodyPr wrap="square" rtlCol="0">
            <a:spAutoFit/>
          </a:bodyPr>
          <a:lstStyle/>
          <a:p>
            <a:pPr algn="r"/>
            <a:r>
              <a:rPr lang="en-US" sz="3600" b="1" dirty="0">
                <a:latin typeface="+mj-lt"/>
              </a:rPr>
              <a:t>Third phase</a:t>
            </a:r>
            <a:endParaRPr lang="uk-UA" sz="3600" b="1" dirty="0">
              <a:latin typeface="+mj-lt"/>
            </a:endParaRPr>
          </a:p>
        </p:txBody>
      </p:sp>
      <p:sp>
        <p:nvSpPr>
          <p:cNvPr id="17" name="Oval 16">
            <a:extLst>
              <a:ext uri="{FF2B5EF4-FFF2-40B4-BE49-F238E27FC236}">
                <a16:creationId xmlns:a16="http://schemas.microsoft.com/office/drawing/2014/main" id="{914A5ED0-6A0A-143D-DD62-605851E8FCA0}"/>
              </a:ext>
            </a:extLst>
          </p:cNvPr>
          <p:cNvSpPr/>
          <p:nvPr/>
        </p:nvSpPr>
        <p:spPr>
          <a:xfrm>
            <a:off x="9287500" y="3721192"/>
            <a:ext cx="457200" cy="457200"/>
          </a:xfrm>
          <a:prstGeom prst="ellipse">
            <a:avLst/>
          </a:prstGeom>
          <a:solidFill>
            <a:schemeClr val="accent3"/>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uk-UA" sz="3600" dirty="0">
              <a:solidFill>
                <a:schemeClr val="tx1"/>
              </a:solidFill>
            </a:endParaRPr>
          </a:p>
        </p:txBody>
      </p:sp>
      <p:sp>
        <p:nvSpPr>
          <p:cNvPr id="18" name="TextBox 17">
            <a:extLst>
              <a:ext uri="{FF2B5EF4-FFF2-40B4-BE49-F238E27FC236}">
                <a16:creationId xmlns:a16="http://schemas.microsoft.com/office/drawing/2014/main" id="{3EAA72B5-F306-D9FB-3062-99572B19997D}"/>
              </a:ext>
            </a:extLst>
          </p:cNvPr>
          <p:cNvSpPr txBox="1"/>
          <p:nvPr/>
        </p:nvSpPr>
        <p:spPr>
          <a:xfrm>
            <a:off x="5421257" y="4432759"/>
            <a:ext cx="3829050" cy="646331"/>
          </a:xfrm>
          <a:prstGeom prst="rect">
            <a:avLst/>
          </a:prstGeom>
          <a:noFill/>
        </p:spPr>
        <p:txBody>
          <a:bodyPr wrap="square" rtlCol="0">
            <a:spAutoFit/>
          </a:bodyPr>
          <a:lstStyle/>
          <a:p>
            <a:pPr algn="r"/>
            <a:r>
              <a:rPr lang="en-US" sz="3600" b="1" dirty="0">
                <a:latin typeface="+mj-lt"/>
              </a:rPr>
              <a:t>Second phase</a:t>
            </a:r>
            <a:endParaRPr lang="uk-UA" sz="3600" b="1" dirty="0">
              <a:latin typeface="+mj-lt"/>
            </a:endParaRPr>
          </a:p>
        </p:txBody>
      </p:sp>
      <p:sp>
        <p:nvSpPr>
          <p:cNvPr id="24" name="Oval 23">
            <a:extLst>
              <a:ext uri="{FF2B5EF4-FFF2-40B4-BE49-F238E27FC236}">
                <a16:creationId xmlns:a16="http://schemas.microsoft.com/office/drawing/2014/main" id="{0E086675-F944-B1F4-8F99-BDA8AB83ABBD}"/>
              </a:ext>
            </a:extLst>
          </p:cNvPr>
          <p:cNvSpPr/>
          <p:nvPr/>
        </p:nvSpPr>
        <p:spPr>
          <a:xfrm>
            <a:off x="4639083" y="3721192"/>
            <a:ext cx="457200" cy="457200"/>
          </a:xfrm>
          <a:prstGeom prst="ellipse">
            <a:avLst/>
          </a:prstGeom>
          <a:solidFill>
            <a:schemeClr val="accent3"/>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uk-UA" sz="3600">
              <a:solidFill>
                <a:schemeClr val="tx1"/>
              </a:solidFill>
            </a:endParaRPr>
          </a:p>
        </p:txBody>
      </p:sp>
      <p:sp>
        <p:nvSpPr>
          <p:cNvPr id="25" name="TextBox 24">
            <a:extLst>
              <a:ext uri="{FF2B5EF4-FFF2-40B4-BE49-F238E27FC236}">
                <a16:creationId xmlns:a16="http://schemas.microsoft.com/office/drawing/2014/main" id="{DC17EE25-FC02-8531-FFBD-5C5DE37A002E}"/>
              </a:ext>
            </a:extLst>
          </p:cNvPr>
          <p:cNvSpPr txBox="1"/>
          <p:nvPr/>
        </p:nvSpPr>
        <p:spPr>
          <a:xfrm>
            <a:off x="1051332" y="3026462"/>
            <a:ext cx="3505201" cy="923330"/>
          </a:xfrm>
          <a:prstGeom prst="rect">
            <a:avLst/>
          </a:prstGeom>
          <a:noFill/>
        </p:spPr>
        <p:txBody>
          <a:bodyPr wrap="square" rtlCol="0">
            <a:spAutoFit/>
          </a:bodyPr>
          <a:lstStyle/>
          <a:p>
            <a:pPr algn="r"/>
            <a:r>
              <a:rPr lang="en-US" sz="5400" b="1" dirty="0"/>
              <a:t>10</a:t>
            </a:r>
            <a:r>
              <a:rPr lang="en-US" sz="4000" b="1" dirty="0"/>
              <a:t> </a:t>
            </a:r>
            <a:r>
              <a:rPr lang="en-US" sz="4000" b="1" dirty="0">
                <a:solidFill>
                  <a:schemeClr val="tx2">
                    <a:lumMod val="60000"/>
                    <a:lumOff val="40000"/>
                  </a:schemeClr>
                </a:solidFill>
                <a:latin typeface="+mj-lt"/>
              </a:rPr>
              <a:t>months</a:t>
            </a:r>
            <a:endParaRPr lang="uk-UA" sz="5400" b="1" dirty="0">
              <a:latin typeface="+mj-lt"/>
            </a:endParaRPr>
          </a:p>
        </p:txBody>
      </p:sp>
      <p:sp>
        <p:nvSpPr>
          <p:cNvPr id="26" name="TextBox 25">
            <a:extLst>
              <a:ext uri="{FF2B5EF4-FFF2-40B4-BE49-F238E27FC236}">
                <a16:creationId xmlns:a16="http://schemas.microsoft.com/office/drawing/2014/main" id="{1BEE24E1-636B-1BE2-C880-7E7CF86DB5A1}"/>
              </a:ext>
            </a:extLst>
          </p:cNvPr>
          <p:cNvSpPr txBox="1"/>
          <p:nvPr/>
        </p:nvSpPr>
        <p:spPr>
          <a:xfrm>
            <a:off x="772840" y="4432759"/>
            <a:ext cx="3829050" cy="646331"/>
          </a:xfrm>
          <a:prstGeom prst="rect">
            <a:avLst/>
          </a:prstGeom>
          <a:noFill/>
        </p:spPr>
        <p:txBody>
          <a:bodyPr wrap="square" rtlCol="0">
            <a:spAutoFit/>
          </a:bodyPr>
          <a:lstStyle/>
          <a:p>
            <a:pPr algn="r"/>
            <a:r>
              <a:rPr lang="en-US" sz="3600" b="1" dirty="0">
                <a:latin typeface="+mj-lt"/>
              </a:rPr>
              <a:t>First phase</a:t>
            </a:r>
            <a:endParaRPr lang="uk-UA" sz="3600" b="1" dirty="0">
              <a:latin typeface="+mj-lt"/>
            </a:endParaRPr>
          </a:p>
        </p:txBody>
      </p:sp>
      <p:sp>
        <p:nvSpPr>
          <p:cNvPr id="27" name="TextBox 26">
            <a:extLst>
              <a:ext uri="{FF2B5EF4-FFF2-40B4-BE49-F238E27FC236}">
                <a16:creationId xmlns:a16="http://schemas.microsoft.com/office/drawing/2014/main" id="{ABF0758F-8045-61F4-9747-7B3401C6C38C}"/>
              </a:ext>
            </a:extLst>
          </p:cNvPr>
          <p:cNvSpPr txBox="1"/>
          <p:nvPr/>
        </p:nvSpPr>
        <p:spPr>
          <a:xfrm>
            <a:off x="380999" y="5472439"/>
            <a:ext cx="4258083" cy="3477875"/>
          </a:xfrm>
          <a:prstGeom prst="rect">
            <a:avLst/>
          </a:prstGeom>
          <a:noFill/>
        </p:spPr>
        <p:txBody>
          <a:bodyPr wrap="square" rtlCol="0">
            <a:spAutoFit/>
          </a:bodyPr>
          <a:lstStyle/>
          <a:p>
            <a:pPr algn="r">
              <a:spcAft>
                <a:spcPts val="1800"/>
              </a:spcAft>
            </a:pPr>
            <a:r>
              <a:rPr lang="en-US" sz="2000" dirty="0">
                <a:solidFill>
                  <a:schemeClr val="tx2"/>
                </a:solidFill>
              </a:rPr>
              <a:t>Legal Setup of </a:t>
            </a:r>
            <a:r>
              <a:rPr lang="en-US" sz="2000" dirty="0" err="1">
                <a:solidFill>
                  <a:schemeClr val="tx2"/>
                </a:solidFill>
              </a:rPr>
              <a:t>Colledge</a:t>
            </a:r>
            <a:endParaRPr lang="en-US" sz="2000" dirty="0">
              <a:solidFill>
                <a:schemeClr val="tx2"/>
              </a:solidFill>
            </a:endParaRPr>
          </a:p>
          <a:p>
            <a:pPr algn="r">
              <a:spcAft>
                <a:spcPts val="1800"/>
              </a:spcAft>
            </a:pPr>
            <a:r>
              <a:rPr lang="en-US" sz="2000" dirty="0">
                <a:solidFill>
                  <a:schemeClr val="tx2"/>
                </a:solidFill>
              </a:rPr>
              <a:t>IT Infrastructure: Platform development, ERP system integration, and other essential operational.</a:t>
            </a:r>
          </a:p>
          <a:p>
            <a:pPr algn="r">
              <a:spcAft>
                <a:spcPts val="1800"/>
              </a:spcAft>
            </a:pPr>
            <a:r>
              <a:rPr lang="en-US" sz="2000" dirty="0">
                <a:solidFill>
                  <a:schemeClr val="tx2"/>
                </a:solidFill>
              </a:rPr>
              <a:t>Office Setup and Initial Staff Hiring</a:t>
            </a:r>
          </a:p>
          <a:p>
            <a:pPr algn="r">
              <a:spcAft>
                <a:spcPts val="1800"/>
              </a:spcAft>
            </a:pPr>
            <a:r>
              <a:rPr lang="en-US" sz="2000" dirty="0">
                <a:solidFill>
                  <a:schemeClr val="tx2"/>
                </a:solidFill>
              </a:rPr>
              <a:t>Form Alliances with travel Partners</a:t>
            </a:r>
          </a:p>
          <a:p>
            <a:pPr algn="r">
              <a:spcAft>
                <a:spcPts val="1800"/>
              </a:spcAft>
            </a:pPr>
            <a:r>
              <a:rPr lang="en-US" sz="2000" dirty="0">
                <a:solidFill>
                  <a:schemeClr val="tx2"/>
                </a:solidFill>
              </a:rPr>
              <a:t>Trial online trading (internal/testing)</a:t>
            </a:r>
          </a:p>
        </p:txBody>
      </p:sp>
      <p:sp>
        <p:nvSpPr>
          <p:cNvPr id="32" name="TextBox 31">
            <a:extLst>
              <a:ext uri="{FF2B5EF4-FFF2-40B4-BE49-F238E27FC236}">
                <a16:creationId xmlns:a16="http://schemas.microsoft.com/office/drawing/2014/main" id="{0898222E-ADD4-5208-C98D-D5F269960ABA}"/>
              </a:ext>
            </a:extLst>
          </p:cNvPr>
          <p:cNvSpPr txBox="1"/>
          <p:nvPr/>
        </p:nvSpPr>
        <p:spPr>
          <a:xfrm>
            <a:off x="15089220" y="1103195"/>
            <a:ext cx="3640233" cy="1446550"/>
          </a:xfrm>
          <a:prstGeom prst="rect">
            <a:avLst/>
          </a:prstGeom>
          <a:noFill/>
          <a:effectLst>
            <a:outerShdw blurRad="419100" dist="38100" dir="5400000" algn="t" rotWithShape="0">
              <a:prstClr val="black">
                <a:alpha val="10000"/>
              </a:prstClr>
            </a:outerShdw>
          </a:effectLst>
        </p:spPr>
        <p:txBody>
          <a:bodyPr wrap="square" rtlCol="0">
            <a:spAutoFit/>
          </a:bodyPr>
          <a:lstStyle/>
          <a:p>
            <a:r>
              <a:rPr lang="en-US" sz="4400" b="1" dirty="0"/>
              <a:t>Future Is </a:t>
            </a:r>
          </a:p>
          <a:p>
            <a:r>
              <a:rPr lang="en-US" sz="4400" b="1" dirty="0">
                <a:solidFill>
                  <a:schemeClr val="accent1"/>
                </a:solidFill>
              </a:rPr>
              <a:t>Promising</a:t>
            </a:r>
            <a:endParaRPr lang="uk-UA" sz="4400" b="1" dirty="0">
              <a:solidFill>
                <a:schemeClr val="accent1"/>
              </a:solidFill>
            </a:endParaRPr>
          </a:p>
        </p:txBody>
      </p:sp>
      <p:sp>
        <p:nvSpPr>
          <p:cNvPr id="36" name="Oval 35">
            <a:extLst>
              <a:ext uri="{FF2B5EF4-FFF2-40B4-BE49-F238E27FC236}">
                <a16:creationId xmlns:a16="http://schemas.microsoft.com/office/drawing/2014/main" id="{F84FA092-68C7-1085-F1E0-1D0EE2A31DC9}"/>
              </a:ext>
            </a:extLst>
          </p:cNvPr>
          <p:cNvSpPr/>
          <p:nvPr/>
        </p:nvSpPr>
        <p:spPr>
          <a:xfrm>
            <a:off x="16230600" y="2527151"/>
            <a:ext cx="457200" cy="457200"/>
          </a:xfrm>
          <a:prstGeom prst="ellipse">
            <a:avLst/>
          </a:prstGeom>
          <a:solidFill>
            <a:schemeClr val="accent3"/>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uk-UA" sz="3600" dirty="0">
              <a:solidFill>
                <a:schemeClr val="tx1"/>
              </a:solidFill>
            </a:endParaRPr>
          </a:p>
        </p:txBody>
      </p:sp>
      <p:sp>
        <p:nvSpPr>
          <p:cNvPr id="37" name="TextBox 36">
            <a:extLst>
              <a:ext uri="{FF2B5EF4-FFF2-40B4-BE49-F238E27FC236}">
                <a16:creationId xmlns:a16="http://schemas.microsoft.com/office/drawing/2014/main" id="{370AAABB-6059-D317-10F8-C6CBF3841944}"/>
              </a:ext>
            </a:extLst>
          </p:cNvPr>
          <p:cNvSpPr txBox="1"/>
          <p:nvPr/>
        </p:nvSpPr>
        <p:spPr>
          <a:xfrm>
            <a:off x="5653498" y="3026462"/>
            <a:ext cx="3505201" cy="923330"/>
          </a:xfrm>
          <a:prstGeom prst="rect">
            <a:avLst/>
          </a:prstGeom>
          <a:noFill/>
        </p:spPr>
        <p:txBody>
          <a:bodyPr wrap="square" rtlCol="0">
            <a:spAutoFit/>
          </a:bodyPr>
          <a:lstStyle/>
          <a:p>
            <a:pPr algn="r"/>
            <a:r>
              <a:rPr lang="en-US" sz="5400" b="1" dirty="0"/>
              <a:t>10</a:t>
            </a:r>
            <a:r>
              <a:rPr lang="en-US" sz="4000" b="1" dirty="0"/>
              <a:t> </a:t>
            </a:r>
            <a:r>
              <a:rPr lang="en-US" sz="4000" b="1" dirty="0">
                <a:solidFill>
                  <a:schemeClr val="tx2">
                    <a:lumMod val="60000"/>
                    <a:lumOff val="40000"/>
                  </a:schemeClr>
                </a:solidFill>
                <a:latin typeface="+mj-lt"/>
              </a:rPr>
              <a:t>months</a:t>
            </a:r>
            <a:endParaRPr lang="uk-UA" sz="5400" b="1" dirty="0">
              <a:latin typeface="+mj-lt"/>
            </a:endParaRPr>
          </a:p>
        </p:txBody>
      </p:sp>
      <p:sp>
        <p:nvSpPr>
          <p:cNvPr id="38" name="TextBox 37">
            <a:extLst>
              <a:ext uri="{FF2B5EF4-FFF2-40B4-BE49-F238E27FC236}">
                <a16:creationId xmlns:a16="http://schemas.microsoft.com/office/drawing/2014/main" id="{583A11B1-E5F8-002A-88C4-786FCFF207A8}"/>
              </a:ext>
            </a:extLst>
          </p:cNvPr>
          <p:cNvSpPr txBox="1"/>
          <p:nvPr/>
        </p:nvSpPr>
        <p:spPr>
          <a:xfrm>
            <a:off x="10357171" y="3026462"/>
            <a:ext cx="3505201" cy="923330"/>
          </a:xfrm>
          <a:prstGeom prst="rect">
            <a:avLst/>
          </a:prstGeom>
          <a:noFill/>
        </p:spPr>
        <p:txBody>
          <a:bodyPr wrap="square" rtlCol="0">
            <a:spAutoFit/>
          </a:bodyPr>
          <a:lstStyle/>
          <a:p>
            <a:pPr algn="r"/>
            <a:r>
              <a:rPr lang="en-US" sz="5400" b="1" dirty="0"/>
              <a:t>10</a:t>
            </a:r>
            <a:r>
              <a:rPr lang="en-US" sz="4000" b="1" dirty="0"/>
              <a:t> </a:t>
            </a:r>
            <a:r>
              <a:rPr lang="en-US" sz="4000" b="1" dirty="0">
                <a:solidFill>
                  <a:schemeClr val="tx2">
                    <a:lumMod val="60000"/>
                    <a:lumOff val="40000"/>
                  </a:schemeClr>
                </a:solidFill>
                <a:latin typeface="+mj-lt"/>
              </a:rPr>
              <a:t>months</a:t>
            </a:r>
            <a:endParaRPr lang="uk-UA" sz="5400" b="1" dirty="0">
              <a:latin typeface="+mj-lt"/>
            </a:endParaRPr>
          </a:p>
        </p:txBody>
      </p:sp>
      <p:sp>
        <p:nvSpPr>
          <p:cNvPr id="39" name="TextBox 38">
            <a:extLst>
              <a:ext uri="{FF2B5EF4-FFF2-40B4-BE49-F238E27FC236}">
                <a16:creationId xmlns:a16="http://schemas.microsoft.com/office/drawing/2014/main" id="{52696820-A69D-BCA2-F4B0-DB7B6B7B4FD3}"/>
              </a:ext>
            </a:extLst>
          </p:cNvPr>
          <p:cNvSpPr txBox="1"/>
          <p:nvPr/>
        </p:nvSpPr>
        <p:spPr>
          <a:xfrm>
            <a:off x="5653498" y="5472439"/>
            <a:ext cx="3621970" cy="2939266"/>
          </a:xfrm>
          <a:prstGeom prst="rect">
            <a:avLst/>
          </a:prstGeom>
          <a:noFill/>
        </p:spPr>
        <p:txBody>
          <a:bodyPr wrap="square" rtlCol="0">
            <a:spAutoFit/>
          </a:bodyPr>
          <a:lstStyle>
            <a:defPPr>
              <a:defRPr lang="uk-UA"/>
            </a:defPPr>
            <a:lvl1pPr algn="r">
              <a:spcAft>
                <a:spcPts val="1800"/>
              </a:spcAft>
              <a:defRPr sz="2000">
                <a:solidFill>
                  <a:schemeClr val="tx2"/>
                </a:solidFill>
              </a:defRPr>
            </a:lvl1pPr>
          </a:lstStyle>
          <a:p>
            <a:r>
              <a:rPr lang="en-US" dirty="0"/>
              <a:t>Increase team members from 40 to 120</a:t>
            </a:r>
          </a:p>
          <a:p>
            <a:r>
              <a:rPr lang="en-US" dirty="0"/>
              <a:t>Soft Launch of Platform</a:t>
            </a:r>
          </a:p>
          <a:p>
            <a:r>
              <a:rPr lang="en-US" dirty="0"/>
              <a:t>Invite International visitors to Onboard</a:t>
            </a:r>
          </a:p>
          <a:p>
            <a:r>
              <a:rPr lang="en-US" dirty="0"/>
              <a:t>Launch Sales Plan to Recruit visitors</a:t>
            </a:r>
          </a:p>
        </p:txBody>
      </p:sp>
      <p:sp>
        <p:nvSpPr>
          <p:cNvPr id="40" name="TextBox 39">
            <a:extLst>
              <a:ext uri="{FF2B5EF4-FFF2-40B4-BE49-F238E27FC236}">
                <a16:creationId xmlns:a16="http://schemas.microsoft.com/office/drawing/2014/main" id="{0A01F5E9-0EF8-5A38-048A-2CD268F03F46}"/>
              </a:ext>
            </a:extLst>
          </p:cNvPr>
          <p:cNvSpPr txBox="1"/>
          <p:nvPr/>
        </p:nvSpPr>
        <p:spPr>
          <a:xfrm>
            <a:off x="9741831" y="5458402"/>
            <a:ext cx="4258083" cy="2015936"/>
          </a:xfrm>
          <a:prstGeom prst="rect">
            <a:avLst/>
          </a:prstGeom>
          <a:noFill/>
        </p:spPr>
        <p:txBody>
          <a:bodyPr wrap="square" rtlCol="0">
            <a:spAutoFit/>
          </a:bodyPr>
          <a:lstStyle>
            <a:defPPr>
              <a:defRPr lang="uk-UA"/>
            </a:defPPr>
            <a:lvl1pPr algn="r">
              <a:spcAft>
                <a:spcPts val="1800"/>
              </a:spcAft>
              <a:defRPr sz="2000">
                <a:solidFill>
                  <a:schemeClr val="tx2"/>
                </a:solidFill>
              </a:defRPr>
            </a:lvl1pPr>
          </a:lstStyle>
          <a:p>
            <a:r>
              <a:rPr lang="en-US" dirty="0"/>
              <a:t>Increase Team to 180</a:t>
            </a:r>
          </a:p>
          <a:p>
            <a:r>
              <a:rPr lang="en-US" dirty="0"/>
              <a:t>Expand network Base</a:t>
            </a:r>
          </a:p>
          <a:p>
            <a:r>
              <a:rPr lang="en-US" dirty="0"/>
              <a:t>Intensify Marketing Campaign</a:t>
            </a:r>
          </a:p>
          <a:p>
            <a:r>
              <a:rPr lang="en-US" dirty="0"/>
              <a:t>Sustain Growth</a:t>
            </a:r>
          </a:p>
        </p:txBody>
      </p:sp>
      <p:sp>
        <p:nvSpPr>
          <p:cNvPr id="61" name="Title 60">
            <a:extLst>
              <a:ext uri="{FF2B5EF4-FFF2-40B4-BE49-F238E27FC236}">
                <a16:creationId xmlns:a16="http://schemas.microsoft.com/office/drawing/2014/main" id="{DEA6AC71-CD82-6A69-BC44-1623559A5283}"/>
              </a:ext>
            </a:extLst>
          </p:cNvPr>
          <p:cNvSpPr>
            <a:spLocks noGrp="1"/>
          </p:cNvSpPr>
          <p:nvPr>
            <p:ph type="title"/>
          </p:nvPr>
        </p:nvSpPr>
        <p:spPr/>
        <p:txBody>
          <a:bodyPr/>
          <a:lstStyle/>
          <a:p>
            <a:r>
              <a:rPr lang="en-SA" dirty="0"/>
              <a:t>Expected </a:t>
            </a:r>
            <a:r>
              <a:rPr lang="en-SA" dirty="0">
                <a:solidFill>
                  <a:schemeClr val="accent1"/>
                </a:solidFill>
              </a:rPr>
              <a:t>Performance</a:t>
            </a:r>
          </a:p>
        </p:txBody>
      </p:sp>
      <p:sp>
        <p:nvSpPr>
          <p:cNvPr id="63" name="Text Placeholder 62">
            <a:extLst>
              <a:ext uri="{FF2B5EF4-FFF2-40B4-BE49-F238E27FC236}">
                <a16:creationId xmlns:a16="http://schemas.microsoft.com/office/drawing/2014/main" id="{C8C5FD58-DD7C-9C8A-B8FE-75CB8991E423}"/>
              </a:ext>
            </a:extLst>
          </p:cNvPr>
          <p:cNvSpPr>
            <a:spLocks noGrp="1"/>
          </p:cNvSpPr>
          <p:nvPr>
            <p:ph type="body" sz="quarter" idx="10"/>
          </p:nvPr>
        </p:nvSpPr>
        <p:spPr/>
        <p:txBody>
          <a:bodyPr/>
          <a:lstStyle/>
          <a:p>
            <a:r>
              <a:rPr lang="en-US" dirty="0"/>
              <a:t>The plan will be rolled out in 3 phases</a:t>
            </a:r>
          </a:p>
        </p:txBody>
      </p:sp>
    </p:spTree>
    <p:extLst>
      <p:ext uri="{BB962C8B-B14F-4D97-AF65-F5344CB8AC3E}">
        <p14:creationId xmlns:p14="http://schemas.microsoft.com/office/powerpoint/2010/main" val="1151418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11826-8ED0-4ED2-99EB-1AE1387DA6E7}"/>
              </a:ext>
            </a:extLst>
          </p:cNvPr>
          <p:cNvSpPr>
            <a:spLocks noGrp="1"/>
          </p:cNvSpPr>
          <p:nvPr>
            <p:ph type="title"/>
          </p:nvPr>
        </p:nvSpPr>
        <p:spPr/>
        <p:txBody>
          <a:bodyPr/>
          <a:lstStyle/>
          <a:p>
            <a:r>
              <a:rPr lang="en-US" b="1" dirty="0"/>
              <a:t>Investment </a:t>
            </a:r>
            <a:r>
              <a:rPr lang="en-US" b="1" dirty="0">
                <a:solidFill>
                  <a:schemeClr val="accent1"/>
                </a:solidFill>
              </a:rPr>
              <a:t>Requirements</a:t>
            </a:r>
          </a:p>
        </p:txBody>
      </p:sp>
      <p:sp>
        <p:nvSpPr>
          <p:cNvPr id="9" name="Text Placeholder 8">
            <a:extLst>
              <a:ext uri="{FF2B5EF4-FFF2-40B4-BE49-F238E27FC236}">
                <a16:creationId xmlns:a16="http://schemas.microsoft.com/office/drawing/2014/main" id="{F170015D-025F-4220-A8C8-12CC2BB6FAE3}"/>
              </a:ext>
            </a:extLst>
          </p:cNvPr>
          <p:cNvSpPr>
            <a:spLocks noGrp="1"/>
          </p:cNvSpPr>
          <p:nvPr>
            <p:ph type="body" sz="quarter" idx="10"/>
          </p:nvPr>
        </p:nvSpPr>
        <p:spPr/>
        <p:txBody>
          <a:bodyPr/>
          <a:lstStyle/>
          <a:p>
            <a:r>
              <a:rPr lang="en-US" dirty="0"/>
              <a:t>Key IT infrastructure investments include </a:t>
            </a:r>
            <a:r>
              <a:rPr lang="en-US" b="1" dirty="0"/>
              <a:t>data center development</a:t>
            </a:r>
            <a:r>
              <a:rPr lang="en-US" dirty="0"/>
              <a:t> and </a:t>
            </a:r>
            <a:r>
              <a:rPr lang="en-US" b="1" dirty="0"/>
              <a:t>recording system for integration</a:t>
            </a:r>
            <a:r>
              <a:rPr lang="en-US" dirty="0"/>
              <a:t>.</a:t>
            </a:r>
            <a:endParaRPr lang="uk-UA" sz="2400" dirty="0">
              <a:solidFill>
                <a:schemeClr val="tx2"/>
              </a:solidFill>
            </a:endParaRPr>
          </a:p>
        </p:txBody>
      </p:sp>
      <p:graphicFrame>
        <p:nvGraphicFramePr>
          <p:cNvPr id="78" name="Chart 77">
            <a:extLst>
              <a:ext uri="{FF2B5EF4-FFF2-40B4-BE49-F238E27FC236}">
                <a16:creationId xmlns:a16="http://schemas.microsoft.com/office/drawing/2014/main" id="{CFA3CC2B-FCCA-4AC8-8FBC-C821E0BFCF8C}"/>
              </a:ext>
            </a:extLst>
          </p:cNvPr>
          <p:cNvGraphicFramePr/>
          <p:nvPr>
            <p:extLst>
              <p:ext uri="{D42A27DB-BD31-4B8C-83A1-F6EECF244321}">
                <p14:modId xmlns:p14="http://schemas.microsoft.com/office/powerpoint/2010/main" val="3370729009"/>
              </p:ext>
            </p:extLst>
          </p:nvPr>
        </p:nvGraphicFramePr>
        <p:xfrm>
          <a:off x="990600" y="2476500"/>
          <a:ext cx="16687800" cy="6934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3359DF6B-BE60-2540-5F63-3BEFB4E59874}"/>
              </a:ext>
            </a:extLst>
          </p:cNvPr>
          <p:cNvSpPr txBox="1"/>
          <p:nvPr/>
        </p:nvSpPr>
        <p:spPr>
          <a:xfrm>
            <a:off x="13258800" y="6902559"/>
            <a:ext cx="3620465" cy="1815882"/>
          </a:xfrm>
          <a:prstGeom prst="rect">
            <a:avLst/>
          </a:prstGeom>
          <a:noFill/>
        </p:spPr>
        <p:txBody>
          <a:bodyPr wrap="square" rtlCol="0">
            <a:spAutoFit/>
          </a:bodyPr>
          <a:lstStyle>
            <a:defPPr>
              <a:defRPr lang="uk-UA"/>
            </a:defPPr>
            <a:lvl1pPr algn="ctr">
              <a:defRPr sz="9600" b="1">
                <a:gradFill>
                  <a:gsLst>
                    <a:gs pos="100000">
                      <a:schemeClr val="accent3"/>
                    </a:gs>
                    <a:gs pos="1000">
                      <a:schemeClr val="accent2"/>
                    </a:gs>
                  </a:gsLst>
                  <a:lin ang="6600000" scaled="0"/>
                </a:gradFill>
                <a:latin typeface="+mj-lt"/>
                <a:ea typeface="Source Sans Pro Black" panose="020B0803030403020204" pitchFamily="34" charset="0"/>
              </a:defRPr>
            </a:lvl1pPr>
          </a:lstStyle>
          <a:p>
            <a:r>
              <a:rPr lang="en-US" sz="4000" dirty="0">
                <a:solidFill>
                  <a:schemeClr val="tx1"/>
                </a:solidFill>
              </a:rPr>
              <a:t>Total</a:t>
            </a:r>
            <a:r>
              <a:rPr lang="en-US" sz="4000" b="0" dirty="0">
                <a:solidFill>
                  <a:schemeClr val="tx1"/>
                </a:solidFill>
              </a:rPr>
              <a:t> (SAR)</a:t>
            </a:r>
            <a:r>
              <a:rPr lang="en-US" sz="4000" dirty="0">
                <a:solidFill>
                  <a:schemeClr val="tx1"/>
                </a:solidFill>
              </a:rPr>
              <a:t>:</a:t>
            </a:r>
          </a:p>
          <a:p>
            <a:r>
              <a:rPr lang="en-US" sz="7200" dirty="0">
                <a:solidFill>
                  <a:schemeClr val="accent3"/>
                </a:solidFill>
              </a:rPr>
              <a:t>37K</a:t>
            </a:r>
            <a:endParaRPr lang="uk-UA" sz="7200" b="0" dirty="0">
              <a:solidFill>
                <a:schemeClr val="bg2">
                  <a:lumMod val="50000"/>
                </a:schemeClr>
              </a:solidFill>
            </a:endParaRPr>
          </a:p>
        </p:txBody>
      </p:sp>
    </p:spTree>
    <p:extLst>
      <p:ext uri="{BB962C8B-B14F-4D97-AF65-F5344CB8AC3E}">
        <p14:creationId xmlns:p14="http://schemas.microsoft.com/office/powerpoint/2010/main" val="4074262980"/>
      </p:ext>
    </p:extLst>
  </p:cSld>
  <p:clrMapOvr>
    <a:masterClrMapping/>
  </p:clrMapOvr>
</p:sld>
</file>

<file path=ppt/theme/theme1.xml><?xml version="1.0" encoding="utf-8"?>
<a:theme xmlns:a="http://schemas.openxmlformats.org/drawingml/2006/main" name="GENARAL LAYOUTS">
  <a:themeElements>
    <a:clrScheme name="Simplicity-22-mono-27">
      <a:dk1>
        <a:srgbClr val="171C30"/>
      </a:dk1>
      <a:lt1>
        <a:srgbClr val="FFFFFF"/>
      </a:lt1>
      <a:dk2>
        <a:srgbClr val="858591"/>
      </a:dk2>
      <a:lt2>
        <a:srgbClr val="F0F0F3"/>
      </a:lt2>
      <a:accent1>
        <a:srgbClr val="17979C"/>
      </a:accent1>
      <a:accent2>
        <a:srgbClr val="17979C"/>
      </a:accent2>
      <a:accent3>
        <a:srgbClr val="17979C"/>
      </a:accent3>
      <a:accent4>
        <a:srgbClr val="17979C"/>
      </a:accent4>
      <a:accent5>
        <a:srgbClr val="17979C"/>
      </a:accent5>
      <a:accent6>
        <a:srgbClr val="17979C"/>
      </a:accent6>
      <a:hlink>
        <a:srgbClr val="4A86FF"/>
      </a:hlink>
      <a:folHlink>
        <a:srgbClr val="4A86FF"/>
      </a:folHlink>
    </a:clrScheme>
    <a:fontScheme name="Simplicity - Roboto">
      <a:majorFont>
        <a:latin typeface="Roboto Condensed"/>
        <a:ea typeface=""/>
        <a:cs typeface=""/>
      </a:majorFont>
      <a:minorFont>
        <a:latin typeface="Robo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0">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5400" cap="sq">
          <a:solidFill>
            <a:schemeClr val="accent2"/>
          </a:solidFill>
          <a:beve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a:solidFill>
              <a:schemeClr val="tx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17106</TotalTime>
  <Words>867</Words>
  <Application>Microsoft Macintosh PowerPoint</Application>
  <PresentationFormat>Custom</PresentationFormat>
  <Paragraphs>193</Paragraphs>
  <Slides>11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Montserrat Bold</vt:lpstr>
      <vt:lpstr>Open Sans SemiBold</vt:lpstr>
      <vt:lpstr>Roboto</vt:lpstr>
      <vt:lpstr>Source Sans Pro Black</vt:lpstr>
      <vt:lpstr>GENARAL LAYOUTS</vt:lpstr>
      <vt:lpstr>PowerPoint Presentation</vt:lpstr>
      <vt:lpstr>Our Business Objectives</vt:lpstr>
      <vt:lpstr>Why initiate such a Concept</vt:lpstr>
      <vt:lpstr>The Strategy</vt:lpstr>
      <vt:lpstr>Critical Success Factors</vt:lpstr>
      <vt:lpstr>The Target Market</vt:lpstr>
      <vt:lpstr>Sales Breakdown</vt:lpstr>
      <vt:lpstr>Expected Performance</vt:lpstr>
      <vt:lpstr>Investment Requirements</vt:lpstr>
      <vt:lpstr>Revenue Expectation</vt:lpstr>
      <vt:lpstr>Revenue Outlook</vt:lpstr>
    </vt:vector>
  </TitlesOfParts>
  <Company>diakov.net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Палотенце</dc:creator>
  <cp:lastModifiedBy>Achmad Syafrin</cp:lastModifiedBy>
  <cp:revision>1608</cp:revision>
  <dcterms:created xsi:type="dcterms:W3CDTF">2015-01-20T11:47:48Z</dcterms:created>
  <dcterms:modified xsi:type="dcterms:W3CDTF">2025-06-01T20:53:33Z</dcterms:modified>
</cp:coreProperties>
</file>