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UID ในตำนาน" charset="1" panose="00000000000000000000"/>
      <p:regular r:id="rId10"/>
    </p:embeddedFont>
    <p:embeddedFont>
      <p:font typeface="UID มนตรา บาง" charset="1" panose="00000000000000000000"/>
      <p:regular r:id="rId11"/>
    </p:embeddedFont>
    <p:embeddedFont>
      <p:font typeface="UID มนตรา บาง Bold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jpeg" Type="http://schemas.openxmlformats.org/officeDocument/2006/relationships/image"/><Relationship Id="rId12" Target="../media/image25.jpeg" Type="http://schemas.openxmlformats.org/officeDocument/2006/relationships/image"/><Relationship Id="rId13" Target="../media/image26.jpe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jpe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id.wikipedia.org/wiki/Persamaan_diferensial_parsial" TargetMode="External" Type="http://schemas.openxmlformats.org/officeDocument/2006/relationships/hyperlink"/><Relationship Id="rId11" Target="https://id.wikipedia.org/wiki/Medan_listrik" TargetMode="External" Type="http://schemas.openxmlformats.org/officeDocument/2006/relationships/hyperlink"/><Relationship Id="rId12" Target="https://id.wikipedia.org/wiki/Medan_magnet" TargetMode="External" Type="http://schemas.openxmlformats.org/officeDocument/2006/relationships/hyperlink"/><Relationship Id="rId13" Target="https://id.wikipedia.org/wiki/Muatan_listrik" TargetMode="External" Type="http://schemas.openxmlformats.org/officeDocument/2006/relationships/hyperlink"/><Relationship Id="rId14" Target="https://id.wikipedia.org/wiki/Arus_listrik" TargetMode="External" Type="http://schemas.openxmlformats.org/officeDocument/2006/relationships/hyperlink"/><Relationship Id="rId15" Target="https://id.wikipedia.org/w/index.php?title=Elektrodinamika_klasik&amp;action=edit&amp;redlink=1" TargetMode="External" Type="http://schemas.openxmlformats.org/officeDocument/2006/relationships/hyperlink"/><Relationship Id="rId16" Target="https://id.wikipedia.org/wiki/Cahaya" TargetMode="External" Type="http://schemas.openxmlformats.org/officeDocument/2006/relationships/hyperlink"/><Relationship Id="rId17" Target="https://id.wikipedia.org/wiki/Gelombang_elektromagnetik" TargetMode="External" Type="http://schemas.openxmlformats.org/officeDocument/2006/relationships/hyperlink"/><Relationship Id="rId18" Target="https://id.wikipedia.org/wiki/Hukum_Gauss" TargetMode="External" Type="http://schemas.openxmlformats.org/officeDocument/2006/relationships/hyperlink"/><Relationship Id="rId19" Target="https://id.wikipedia.org/w/index.php?title=Hukum_Gauss_untuk_magnetisme&amp;action=edit&amp;redlink=1" TargetMode="External" Type="http://schemas.openxmlformats.org/officeDocument/2006/relationships/hyperlink"/><Relationship Id="rId2" Target="../media/image1.png" Type="http://schemas.openxmlformats.org/officeDocument/2006/relationships/image"/><Relationship Id="rId20" Target="https://id.wikipedia.org/wiki/Hukum_induksi_Faraday" TargetMode="External" Type="http://schemas.openxmlformats.org/officeDocument/2006/relationships/hyperlink"/><Relationship Id="rId21" Target="https://id.wikipedia.org/wiki/Hukum_Ampere" TargetMode="External" Type="http://schemas.openxmlformats.org/officeDocument/2006/relationships/hyperlink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id.wikipedia.org/wiki/Persamaan_diferensial_parsial" TargetMode="External" Type="http://schemas.openxmlformats.org/officeDocument/2006/relationships/hyperlink"/><Relationship Id="rId11" Target="https://id.wikipedia.org/wiki/Fisika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16042" y="2539828"/>
            <a:ext cx="13455916" cy="5444039"/>
          </a:xfrm>
          <a:custGeom>
            <a:avLst/>
            <a:gdLst/>
            <a:ahLst/>
            <a:cxnLst/>
            <a:rect r="r" b="b" t="t" l="l"/>
            <a:pathLst>
              <a:path h="5444039" w="13455916">
                <a:moveTo>
                  <a:pt x="0" y="0"/>
                </a:moveTo>
                <a:lnTo>
                  <a:pt x="13455916" y="0"/>
                </a:lnTo>
                <a:lnTo>
                  <a:pt x="13455916" y="5444039"/>
                </a:lnTo>
                <a:lnTo>
                  <a:pt x="0" y="5444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93" y="962973"/>
            <a:ext cx="2341841" cy="2303786"/>
          </a:xfrm>
          <a:custGeom>
            <a:avLst/>
            <a:gdLst/>
            <a:ahLst/>
            <a:cxnLst/>
            <a:rect r="r" b="b" t="t" l="l"/>
            <a:pathLst>
              <a:path h="2303786" w="2341841">
                <a:moveTo>
                  <a:pt x="0" y="0"/>
                </a:moveTo>
                <a:lnTo>
                  <a:pt x="2341842" y="0"/>
                </a:lnTo>
                <a:lnTo>
                  <a:pt x="2341842" y="2303786"/>
                </a:lnTo>
                <a:lnTo>
                  <a:pt x="0" y="2303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317768">
            <a:off x="16287528" y="7677669"/>
            <a:ext cx="2113373" cy="2470577"/>
          </a:xfrm>
          <a:custGeom>
            <a:avLst/>
            <a:gdLst/>
            <a:ahLst/>
            <a:cxnLst/>
            <a:rect r="r" b="b" t="t" l="l"/>
            <a:pathLst>
              <a:path h="2470577" w="2113373">
                <a:moveTo>
                  <a:pt x="0" y="0"/>
                </a:moveTo>
                <a:lnTo>
                  <a:pt x="2113372" y="0"/>
                </a:lnTo>
                <a:lnTo>
                  <a:pt x="2113372" y="2470577"/>
                </a:lnTo>
                <a:lnTo>
                  <a:pt x="0" y="24705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45629">
            <a:off x="3170803" y="3716660"/>
            <a:ext cx="628639" cy="595111"/>
          </a:xfrm>
          <a:custGeom>
            <a:avLst/>
            <a:gdLst/>
            <a:ahLst/>
            <a:cxnLst/>
            <a:rect r="r" b="b" t="t" l="l"/>
            <a:pathLst>
              <a:path h="595111" w="628639">
                <a:moveTo>
                  <a:pt x="0" y="0"/>
                </a:moveTo>
                <a:lnTo>
                  <a:pt x="628639" y="0"/>
                </a:lnTo>
                <a:lnTo>
                  <a:pt x="628639" y="595111"/>
                </a:lnTo>
                <a:lnTo>
                  <a:pt x="0" y="595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35155" y="3560515"/>
            <a:ext cx="13426405" cy="3570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3"/>
              </a:lnSpc>
            </a:pPr>
            <a:r>
              <a:rPr lang="en-US" sz="4931">
                <a:solidFill>
                  <a:srgbClr val="4E5248"/>
                </a:solidFill>
                <a:latin typeface="UID ในตำนาน Bold"/>
              </a:rPr>
              <a:t>SIMULASI NUMERIK MEDAN ELEKTROMAGNETIK  DALAM DISTRIBUSI MUATAN MENGGUNAKAN METODE POISSON DAN PERSAMAAN MAXWELL</a:t>
            </a:r>
          </a:p>
          <a:p>
            <a:pPr algn="ctr">
              <a:lnSpc>
                <a:spcPts val="6903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945629">
            <a:off x="3755289" y="3415239"/>
            <a:ext cx="480069" cy="454466"/>
          </a:xfrm>
          <a:custGeom>
            <a:avLst/>
            <a:gdLst/>
            <a:ahLst/>
            <a:cxnLst/>
            <a:rect r="r" b="b" t="t" l="l"/>
            <a:pathLst>
              <a:path h="454466" w="480069">
                <a:moveTo>
                  <a:pt x="0" y="0"/>
                </a:moveTo>
                <a:lnTo>
                  <a:pt x="480070" y="0"/>
                </a:lnTo>
                <a:lnTo>
                  <a:pt x="480070" y="454466"/>
                </a:lnTo>
                <a:lnTo>
                  <a:pt x="0" y="4544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02389" y="6628677"/>
            <a:ext cx="11083222" cy="7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8"/>
              </a:lnSpc>
            </a:pPr>
            <a:r>
              <a:rPr lang="en-US" sz="4256">
                <a:solidFill>
                  <a:srgbClr val="4E5248"/>
                </a:solidFill>
                <a:latin typeface="UID มนตรา บาง"/>
              </a:rPr>
              <a:t>Presentasi oleh kelompok 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945629">
            <a:off x="13772528" y="6335264"/>
            <a:ext cx="628639" cy="595111"/>
          </a:xfrm>
          <a:custGeom>
            <a:avLst/>
            <a:gdLst/>
            <a:ahLst/>
            <a:cxnLst/>
            <a:rect r="r" b="b" t="t" l="l"/>
            <a:pathLst>
              <a:path h="595111" w="628639">
                <a:moveTo>
                  <a:pt x="0" y="0"/>
                </a:moveTo>
                <a:lnTo>
                  <a:pt x="628639" y="0"/>
                </a:lnTo>
                <a:lnTo>
                  <a:pt x="628639" y="595111"/>
                </a:lnTo>
                <a:lnTo>
                  <a:pt x="0" y="595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45629">
            <a:off x="14331055" y="5995040"/>
            <a:ext cx="480069" cy="454466"/>
          </a:xfrm>
          <a:custGeom>
            <a:avLst/>
            <a:gdLst/>
            <a:ahLst/>
            <a:cxnLst/>
            <a:rect r="r" b="b" t="t" l="l"/>
            <a:pathLst>
              <a:path h="454466" w="480069">
                <a:moveTo>
                  <a:pt x="0" y="0"/>
                </a:moveTo>
                <a:lnTo>
                  <a:pt x="480069" y="0"/>
                </a:lnTo>
                <a:lnTo>
                  <a:pt x="480069" y="454466"/>
                </a:lnTo>
                <a:lnTo>
                  <a:pt x="0" y="4544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46488" y="3751015"/>
            <a:ext cx="1330738" cy="6002973"/>
            <a:chOff x="0" y="0"/>
            <a:chExt cx="1774317" cy="80039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true" flipV="false" rot="0">
              <a:off x="1243094" y="1442168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true" flipV="false" rot="0">
              <a:off x="1243094" y="5344974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3577116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2256" y="7473384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4" y="0"/>
                  </a:lnTo>
                  <a:lnTo>
                    <a:pt x="943254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279299" y="1001590"/>
            <a:ext cx="1330738" cy="6002973"/>
            <a:chOff x="0" y="0"/>
            <a:chExt cx="1774317" cy="80039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true" flipV="false" rot="0">
              <a:off x="1243094" y="1442168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true" flipV="false" rot="0">
              <a:off x="1243094" y="5344974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3577116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52256" y="7473384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4" y="0"/>
                  </a:lnTo>
                  <a:lnTo>
                    <a:pt x="943254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1028700"/>
            <a:ext cx="16344900" cy="8229600"/>
            <a:chOff x="0" y="0"/>
            <a:chExt cx="217932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599227" y="0"/>
              <a:ext cx="3193973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3193973">
                  <a:moveTo>
                    <a:pt x="0" y="0"/>
                  </a:moveTo>
                  <a:lnTo>
                    <a:pt x="3193973" y="0"/>
                  </a:lnTo>
                  <a:lnTo>
                    <a:pt x="3193973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43547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70611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42577" y="-35892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1"/>
                </a:lnTo>
                <a:lnTo>
                  <a:pt x="0" y="1744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8307190">
            <a:off x="-42642" y="7744654"/>
            <a:ext cx="1914084" cy="3348251"/>
          </a:xfrm>
          <a:custGeom>
            <a:avLst/>
            <a:gdLst/>
            <a:ahLst/>
            <a:cxnLst/>
            <a:rect r="r" b="b" t="t" l="l"/>
            <a:pathLst>
              <a:path h="3348251" w="1914084">
                <a:moveTo>
                  <a:pt x="1914084" y="3348251"/>
                </a:moveTo>
                <a:lnTo>
                  <a:pt x="0" y="3348251"/>
                </a:lnTo>
                <a:lnTo>
                  <a:pt x="0" y="0"/>
                </a:lnTo>
                <a:lnTo>
                  <a:pt x="1914084" y="0"/>
                </a:lnTo>
                <a:lnTo>
                  <a:pt x="1914084" y="33482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8995053">
            <a:off x="16465471" y="-503409"/>
            <a:ext cx="1914084" cy="3348251"/>
          </a:xfrm>
          <a:custGeom>
            <a:avLst/>
            <a:gdLst/>
            <a:ahLst/>
            <a:cxnLst/>
            <a:rect r="r" b="b" t="t" l="l"/>
            <a:pathLst>
              <a:path h="3348251" w="1914084">
                <a:moveTo>
                  <a:pt x="0" y="3348251"/>
                </a:moveTo>
                <a:lnTo>
                  <a:pt x="1914084" y="3348251"/>
                </a:lnTo>
                <a:lnTo>
                  <a:pt x="1914084" y="0"/>
                </a:lnTo>
                <a:lnTo>
                  <a:pt x="0" y="0"/>
                </a:lnTo>
                <a:lnTo>
                  <a:pt x="0" y="33482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6495" y="1655827"/>
            <a:ext cx="15315009" cy="7762952"/>
          </a:xfrm>
          <a:custGeom>
            <a:avLst/>
            <a:gdLst/>
            <a:ahLst/>
            <a:cxnLst/>
            <a:rect r="r" b="b" t="t" l="l"/>
            <a:pathLst>
              <a:path h="7762952" w="15315009">
                <a:moveTo>
                  <a:pt x="0" y="0"/>
                </a:moveTo>
                <a:lnTo>
                  <a:pt x="15315010" y="0"/>
                </a:lnTo>
                <a:lnTo>
                  <a:pt x="15315010" y="7762953"/>
                </a:lnTo>
                <a:lnTo>
                  <a:pt x="0" y="77629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839130" y="-228600"/>
            <a:ext cx="6880968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SOURCE CODE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3293">
            <a:off x="9382" y="151507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90520">
            <a:off x="16354282" y="290998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3923" y="102870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70964" y="1028700"/>
            <a:ext cx="5249508" cy="1744882"/>
          </a:xfrm>
          <a:custGeom>
            <a:avLst/>
            <a:gdLst/>
            <a:ahLst/>
            <a:cxnLst/>
            <a:rect r="r" b="b" t="t" l="l"/>
            <a:pathLst>
              <a:path h="1744882" w="5249508">
                <a:moveTo>
                  <a:pt x="0" y="0"/>
                </a:moveTo>
                <a:lnTo>
                  <a:pt x="5249508" y="0"/>
                </a:lnTo>
                <a:lnTo>
                  <a:pt x="5249508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78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24492" y="994515"/>
            <a:ext cx="1063901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9976" y="3086100"/>
            <a:ext cx="10318267" cy="6172200"/>
          </a:xfrm>
          <a:custGeom>
            <a:avLst/>
            <a:gdLst/>
            <a:ahLst/>
            <a:cxnLst/>
            <a:rect r="r" b="b" t="t" l="l"/>
            <a:pathLst>
              <a:path h="6172200" w="10318267">
                <a:moveTo>
                  <a:pt x="0" y="0"/>
                </a:moveTo>
                <a:lnTo>
                  <a:pt x="10318268" y="0"/>
                </a:lnTo>
                <a:lnTo>
                  <a:pt x="1031826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92122" y="3086100"/>
            <a:ext cx="8805038" cy="6172200"/>
          </a:xfrm>
          <a:custGeom>
            <a:avLst/>
            <a:gdLst/>
            <a:ahLst/>
            <a:cxnLst/>
            <a:rect r="r" b="b" t="t" l="l"/>
            <a:pathLst>
              <a:path h="6172200" w="8805038">
                <a:moveTo>
                  <a:pt x="0" y="0"/>
                </a:moveTo>
                <a:lnTo>
                  <a:pt x="8805039" y="0"/>
                </a:lnTo>
                <a:lnTo>
                  <a:pt x="88050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185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67376" y="3393058"/>
            <a:ext cx="13394184" cy="614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3521" indent="-271760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4E5248"/>
                </a:solidFill>
                <a:latin typeface="UID มนตรา บาง"/>
              </a:rPr>
              <a:t>Metode Poisson digunakan untuk menghitung medan listrik dengan memanfaatkan hubungan persamaan Poisson antara medan listrik dan distribusi muatan.</a:t>
            </a:r>
          </a:p>
          <a:p>
            <a:pPr marL="543521" indent="-271760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4E5248"/>
                </a:solidFill>
                <a:latin typeface="UID มนตรา บาง"/>
              </a:rPr>
              <a:t>Metode ini menghitung medan listrik pada titik grid berdasarkan medan listrik tetangga dan distribusi muatan di sekitarnya, memberikan pendekatan efisien dan akurat. Perhitungan Medan Magnetik Menggunakan Persamaan Maxwell</a:t>
            </a:r>
          </a:p>
          <a:p>
            <a:pPr marL="543521" indent="-271760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4E5248"/>
                </a:solidFill>
                <a:latin typeface="UID มนตรา บาง"/>
              </a:rPr>
              <a:t>Konvergensi tercapai ketika perubahan medan listrik sudah cukup kecil, menunjukkan distribusi medan listrik yang stabil.</a:t>
            </a:r>
          </a:p>
          <a:p>
            <a:pPr marL="543521" indent="-271760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4E5248"/>
                </a:solidFill>
                <a:latin typeface="UID มนตรา บาง"/>
              </a:rPr>
              <a:t>Perhitungan medan magnetik menggunakan persamaan Maxwell, yang menjelaskan hubungan antara medan listrik dan medan magnetik.</a:t>
            </a:r>
          </a:p>
          <a:p>
            <a:pPr marL="543521" indent="-271760" lvl="1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4E5248"/>
                </a:solidFill>
                <a:latin typeface="UID มนตรา บาง"/>
              </a:rPr>
              <a:t>Visualisasi hasil simulasi menggunakan plot kontur untuk medan listrik dan quiver plot untuk medan magnetik memberikan pemahaman visual tentang distribusi dan interaksi medan listrik dan medan magnetik.</a:t>
            </a:r>
          </a:p>
          <a:p>
            <a:pPr>
              <a:lnSpc>
                <a:spcPts val="3524"/>
              </a:lnSpc>
            </a:pPr>
          </a:p>
          <a:p>
            <a:pPr>
              <a:lnSpc>
                <a:spcPts val="352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7052742">
            <a:off x="15742772" y="7337400"/>
            <a:ext cx="1661939" cy="1942841"/>
          </a:xfrm>
          <a:custGeom>
            <a:avLst/>
            <a:gdLst/>
            <a:ahLst/>
            <a:cxnLst/>
            <a:rect r="r" b="b" t="t" l="l"/>
            <a:pathLst>
              <a:path h="1942841" w="1661939">
                <a:moveTo>
                  <a:pt x="0" y="1942842"/>
                </a:moveTo>
                <a:lnTo>
                  <a:pt x="1661939" y="1942842"/>
                </a:lnTo>
                <a:lnTo>
                  <a:pt x="1661939" y="0"/>
                </a:lnTo>
                <a:lnTo>
                  <a:pt x="0" y="0"/>
                </a:lnTo>
                <a:lnTo>
                  <a:pt x="0" y="194284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6591192">
            <a:off x="3824492" y="1230527"/>
            <a:ext cx="1204708" cy="1408329"/>
          </a:xfrm>
          <a:custGeom>
            <a:avLst/>
            <a:gdLst/>
            <a:ahLst/>
            <a:cxnLst/>
            <a:rect r="r" b="b" t="t" l="l"/>
            <a:pathLst>
              <a:path h="1408329" w="1204708">
                <a:moveTo>
                  <a:pt x="1204708" y="1408329"/>
                </a:moveTo>
                <a:lnTo>
                  <a:pt x="0" y="1408329"/>
                </a:lnTo>
                <a:lnTo>
                  <a:pt x="0" y="0"/>
                </a:lnTo>
                <a:lnTo>
                  <a:pt x="1204708" y="0"/>
                </a:lnTo>
                <a:lnTo>
                  <a:pt x="1204708" y="14083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3923" y="102870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70964" y="1028700"/>
            <a:ext cx="5249508" cy="1744882"/>
          </a:xfrm>
          <a:custGeom>
            <a:avLst/>
            <a:gdLst/>
            <a:ahLst/>
            <a:cxnLst/>
            <a:rect r="r" b="b" t="t" l="l"/>
            <a:pathLst>
              <a:path h="1744882" w="5249508">
                <a:moveTo>
                  <a:pt x="0" y="0"/>
                </a:moveTo>
                <a:lnTo>
                  <a:pt x="5249508" y="0"/>
                </a:lnTo>
                <a:lnTo>
                  <a:pt x="5249508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78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976" y="3086100"/>
            <a:ext cx="10318267" cy="6172200"/>
          </a:xfrm>
          <a:custGeom>
            <a:avLst/>
            <a:gdLst/>
            <a:ahLst/>
            <a:cxnLst/>
            <a:rect r="r" b="b" t="t" l="l"/>
            <a:pathLst>
              <a:path h="6172200" w="10318267">
                <a:moveTo>
                  <a:pt x="0" y="0"/>
                </a:moveTo>
                <a:lnTo>
                  <a:pt x="10318268" y="0"/>
                </a:lnTo>
                <a:lnTo>
                  <a:pt x="1031826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92122" y="3086100"/>
            <a:ext cx="8805038" cy="6172200"/>
          </a:xfrm>
          <a:custGeom>
            <a:avLst/>
            <a:gdLst/>
            <a:ahLst/>
            <a:cxnLst/>
            <a:rect r="r" b="b" t="t" l="l"/>
            <a:pathLst>
              <a:path h="6172200" w="8805038">
                <a:moveTo>
                  <a:pt x="0" y="0"/>
                </a:moveTo>
                <a:lnTo>
                  <a:pt x="8805039" y="0"/>
                </a:lnTo>
                <a:lnTo>
                  <a:pt x="88050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185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50296" y="994515"/>
            <a:ext cx="6587408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KESIMPULAN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16042" y="3486799"/>
            <a:ext cx="13455916" cy="720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Dalam projek kali ini, kami berhasil melakukan simulasi numerik medan listrik dan medan magnetik menggunakan metode Poisson dan persamaan Maxwell. Poin-poin penting yang dapat kami simpulkan adalah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Simulasi numerik medan listrik dan medan magnetik memberikan pemahaman yang lebih mendalam tentang sifat-sifat keduanya dan interaksi antara keduanya.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Metode numerik Poisson yang kami terapkan memiliki keunggulan dalam efisiensi komputasi dan akurasi solusi.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Keterbatasan metode numerik Poisson terkait dengan ketergantungan pada ukuran langkah dalam grid.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Simulasi medan magnetik dilakukan dengan menggunakan persamaan Maxwell yang menghubungkan medan listrik dan medan magnetik.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Validasi hasil simulasi dengan solusi analitik penting untuk memastikan keakuratan dan keandalan metode numerik yang digunakan.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Analisis pengaruh parameter grid (jumlah titik grid, ukuran langkah, dan batas domain) membantu memilih parameter yang sesuai untuk hasil simulasi yang akurat dan representatif.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E5248"/>
                </a:solidFill>
                <a:latin typeface="UID มนตรา บาง"/>
              </a:rPr>
              <a:t>Penelitian ini memberikan kontribusi dalam pemahaman dan pengembangan bidang studi yang berkaitan dengan medan listrik dan medan magnetik.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19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93" y="962973"/>
            <a:ext cx="2341841" cy="2303786"/>
          </a:xfrm>
          <a:custGeom>
            <a:avLst/>
            <a:gdLst/>
            <a:ahLst/>
            <a:cxnLst/>
            <a:rect r="r" b="b" t="t" l="l"/>
            <a:pathLst>
              <a:path h="2303786" w="2341841">
                <a:moveTo>
                  <a:pt x="0" y="0"/>
                </a:moveTo>
                <a:lnTo>
                  <a:pt x="2341842" y="0"/>
                </a:lnTo>
                <a:lnTo>
                  <a:pt x="2341842" y="2303786"/>
                </a:lnTo>
                <a:lnTo>
                  <a:pt x="0" y="2303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317768">
            <a:off x="16287528" y="7677669"/>
            <a:ext cx="2113373" cy="2470577"/>
          </a:xfrm>
          <a:custGeom>
            <a:avLst/>
            <a:gdLst/>
            <a:ahLst/>
            <a:cxnLst/>
            <a:rect r="r" b="b" t="t" l="l"/>
            <a:pathLst>
              <a:path h="2470577" w="2113373">
                <a:moveTo>
                  <a:pt x="0" y="0"/>
                </a:moveTo>
                <a:lnTo>
                  <a:pt x="2113372" y="0"/>
                </a:lnTo>
                <a:lnTo>
                  <a:pt x="2113372" y="2470577"/>
                </a:lnTo>
                <a:lnTo>
                  <a:pt x="0" y="2470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45629">
            <a:off x="3170803" y="3716660"/>
            <a:ext cx="628639" cy="595111"/>
          </a:xfrm>
          <a:custGeom>
            <a:avLst/>
            <a:gdLst/>
            <a:ahLst/>
            <a:cxnLst/>
            <a:rect r="r" b="b" t="t" l="l"/>
            <a:pathLst>
              <a:path h="595111" w="628639">
                <a:moveTo>
                  <a:pt x="0" y="0"/>
                </a:moveTo>
                <a:lnTo>
                  <a:pt x="628639" y="0"/>
                </a:lnTo>
                <a:lnTo>
                  <a:pt x="628639" y="595111"/>
                </a:lnTo>
                <a:lnTo>
                  <a:pt x="0" y="595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9538" y="3090732"/>
            <a:ext cx="12788923" cy="245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63"/>
              </a:lnSpc>
            </a:pPr>
            <a:r>
              <a:rPr lang="en-US" sz="12902">
                <a:solidFill>
                  <a:srgbClr val="4E5248"/>
                </a:solidFill>
                <a:latin typeface="UID ในตำนาน Bold"/>
              </a:rPr>
              <a:t>TERIMA KASIH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945629">
            <a:off x="3755289" y="3415239"/>
            <a:ext cx="480069" cy="454466"/>
          </a:xfrm>
          <a:custGeom>
            <a:avLst/>
            <a:gdLst/>
            <a:ahLst/>
            <a:cxnLst/>
            <a:rect r="r" b="b" t="t" l="l"/>
            <a:pathLst>
              <a:path h="454466" w="480069">
                <a:moveTo>
                  <a:pt x="0" y="0"/>
                </a:moveTo>
                <a:lnTo>
                  <a:pt x="480070" y="0"/>
                </a:lnTo>
                <a:lnTo>
                  <a:pt x="480070" y="454466"/>
                </a:lnTo>
                <a:lnTo>
                  <a:pt x="0" y="454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02389" y="5983296"/>
            <a:ext cx="11083222" cy="7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8"/>
              </a:lnSpc>
            </a:pPr>
            <a:r>
              <a:rPr lang="en-US" sz="4256">
                <a:solidFill>
                  <a:srgbClr val="4E5248"/>
                </a:solidFill>
                <a:latin typeface="UID มนตรา บาง"/>
              </a:rPr>
              <a:t>Semangat!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945629">
            <a:off x="13772528" y="6335264"/>
            <a:ext cx="628639" cy="595111"/>
          </a:xfrm>
          <a:custGeom>
            <a:avLst/>
            <a:gdLst/>
            <a:ahLst/>
            <a:cxnLst/>
            <a:rect r="r" b="b" t="t" l="l"/>
            <a:pathLst>
              <a:path h="595111" w="628639">
                <a:moveTo>
                  <a:pt x="0" y="0"/>
                </a:moveTo>
                <a:lnTo>
                  <a:pt x="628639" y="0"/>
                </a:lnTo>
                <a:lnTo>
                  <a:pt x="628639" y="595111"/>
                </a:lnTo>
                <a:lnTo>
                  <a:pt x="0" y="595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45629">
            <a:off x="14331055" y="5995040"/>
            <a:ext cx="480069" cy="454466"/>
          </a:xfrm>
          <a:custGeom>
            <a:avLst/>
            <a:gdLst/>
            <a:ahLst/>
            <a:cxnLst/>
            <a:rect r="r" b="b" t="t" l="l"/>
            <a:pathLst>
              <a:path h="454466" w="480069">
                <a:moveTo>
                  <a:pt x="0" y="0"/>
                </a:moveTo>
                <a:lnTo>
                  <a:pt x="480069" y="0"/>
                </a:lnTo>
                <a:lnTo>
                  <a:pt x="480069" y="454466"/>
                </a:lnTo>
                <a:lnTo>
                  <a:pt x="0" y="454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46488" y="3751015"/>
            <a:ext cx="1330738" cy="6002973"/>
            <a:chOff x="0" y="0"/>
            <a:chExt cx="1774317" cy="80039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true" flipV="false" rot="0">
              <a:off x="1243094" y="1442168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true" flipV="false" rot="0">
              <a:off x="1243094" y="5344974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3577116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2256" y="7473384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4" y="0"/>
                  </a:lnTo>
                  <a:lnTo>
                    <a:pt x="943254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6279299" y="1001590"/>
            <a:ext cx="1330738" cy="6002973"/>
            <a:chOff x="0" y="0"/>
            <a:chExt cx="1774317" cy="80039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true" flipV="false" rot="0">
              <a:off x="1243094" y="1442168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true" flipV="false" rot="0">
              <a:off x="1243094" y="5344974"/>
              <a:ext cx="531223" cy="828957"/>
            </a:xfrm>
            <a:custGeom>
              <a:avLst/>
              <a:gdLst/>
              <a:ahLst/>
              <a:cxnLst/>
              <a:rect r="r" b="b" t="t" l="l"/>
              <a:pathLst>
                <a:path h="828957" w="531223">
                  <a:moveTo>
                    <a:pt x="531223" y="0"/>
                  </a:moveTo>
                  <a:lnTo>
                    <a:pt x="0" y="0"/>
                  </a:lnTo>
                  <a:lnTo>
                    <a:pt x="0" y="828957"/>
                  </a:lnTo>
                  <a:lnTo>
                    <a:pt x="531223" y="828957"/>
                  </a:lnTo>
                  <a:lnTo>
                    <a:pt x="531223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3577116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3" y="0"/>
                  </a:lnTo>
                  <a:lnTo>
                    <a:pt x="943253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52256" y="7473384"/>
              <a:ext cx="943253" cy="530580"/>
            </a:xfrm>
            <a:custGeom>
              <a:avLst/>
              <a:gdLst/>
              <a:ahLst/>
              <a:cxnLst/>
              <a:rect r="r" b="b" t="t" l="l"/>
              <a:pathLst>
                <a:path h="530580" w="943253">
                  <a:moveTo>
                    <a:pt x="0" y="0"/>
                  </a:moveTo>
                  <a:lnTo>
                    <a:pt x="943254" y="0"/>
                  </a:lnTo>
                  <a:lnTo>
                    <a:pt x="943254" y="530580"/>
                  </a:lnTo>
                  <a:lnTo>
                    <a:pt x="0" y="53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1028700"/>
            <a:ext cx="16344900" cy="8229600"/>
            <a:chOff x="0" y="0"/>
            <a:chExt cx="217932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599227" y="0"/>
              <a:ext cx="3193973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3193973">
                  <a:moveTo>
                    <a:pt x="0" y="0"/>
                  </a:moveTo>
                  <a:lnTo>
                    <a:pt x="3193973" y="0"/>
                  </a:lnTo>
                  <a:lnTo>
                    <a:pt x="3193973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43547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70611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43923" y="102870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70964" y="1028700"/>
            <a:ext cx="5249508" cy="1744882"/>
          </a:xfrm>
          <a:custGeom>
            <a:avLst/>
            <a:gdLst/>
            <a:ahLst/>
            <a:cxnLst/>
            <a:rect r="r" b="b" t="t" l="l"/>
            <a:pathLst>
              <a:path h="1744882" w="5249508">
                <a:moveTo>
                  <a:pt x="0" y="0"/>
                </a:moveTo>
                <a:lnTo>
                  <a:pt x="5249508" y="0"/>
                </a:lnTo>
                <a:lnTo>
                  <a:pt x="5249508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78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96938">
            <a:off x="-297941" y="780260"/>
            <a:ext cx="2846767" cy="1186153"/>
          </a:xfrm>
          <a:custGeom>
            <a:avLst/>
            <a:gdLst/>
            <a:ahLst/>
            <a:cxnLst/>
            <a:rect r="r" b="b" t="t" l="l"/>
            <a:pathLst>
              <a:path h="1186153" w="2846767">
                <a:moveTo>
                  <a:pt x="0" y="0"/>
                </a:moveTo>
                <a:lnTo>
                  <a:pt x="2846767" y="0"/>
                </a:lnTo>
                <a:lnTo>
                  <a:pt x="2846767" y="1186153"/>
                </a:lnTo>
                <a:lnTo>
                  <a:pt x="0" y="1186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1393102">
            <a:off x="16002911" y="8726042"/>
            <a:ext cx="2574584" cy="1072743"/>
          </a:xfrm>
          <a:custGeom>
            <a:avLst/>
            <a:gdLst/>
            <a:ahLst/>
            <a:cxnLst/>
            <a:rect r="r" b="b" t="t" l="l"/>
            <a:pathLst>
              <a:path h="1072743" w="2574584">
                <a:moveTo>
                  <a:pt x="2574584" y="1072743"/>
                </a:moveTo>
                <a:lnTo>
                  <a:pt x="0" y="1072743"/>
                </a:lnTo>
                <a:lnTo>
                  <a:pt x="0" y="0"/>
                </a:lnTo>
                <a:lnTo>
                  <a:pt x="2574584" y="0"/>
                </a:lnTo>
                <a:lnTo>
                  <a:pt x="2574584" y="107274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90934" y="3700202"/>
            <a:ext cx="3311229" cy="3317833"/>
            <a:chOff x="0" y="0"/>
            <a:chExt cx="812800" cy="8144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07" y="0"/>
              <a:ext cx="810787" cy="814421"/>
            </a:xfrm>
            <a:custGeom>
              <a:avLst/>
              <a:gdLst/>
              <a:ahLst/>
              <a:cxnLst/>
              <a:rect r="r" b="b" t="t" l="l"/>
              <a:pathLst>
                <a:path h="814421" w="810787">
                  <a:moveTo>
                    <a:pt x="405393" y="0"/>
                  </a:moveTo>
                  <a:cubicBezTo>
                    <a:pt x="629578" y="1003"/>
                    <a:pt x="810786" y="183023"/>
                    <a:pt x="810786" y="407211"/>
                  </a:cubicBezTo>
                  <a:cubicBezTo>
                    <a:pt x="810786" y="631398"/>
                    <a:pt x="629578" y="813418"/>
                    <a:pt x="405393" y="814421"/>
                  </a:cubicBezTo>
                  <a:cubicBezTo>
                    <a:pt x="181208" y="813418"/>
                    <a:pt x="0" y="631398"/>
                    <a:pt x="0" y="407211"/>
                  </a:cubicBezTo>
                  <a:cubicBezTo>
                    <a:pt x="0" y="183023"/>
                    <a:pt x="181208" y="1003"/>
                    <a:pt x="405393" y="0"/>
                  </a:cubicBezTo>
                  <a:close/>
                </a:path>
              </a:pathLst>
            </a:custGeom>
            <a:solidFill>
              <a:srgbClr val="FFFBE1"/>
            </a:solidFill>
            <a:ln w="19050">
              <a:solidFill>
                <a:srgbClr val="4E5248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55282" y="3700202"/>
            <a:ext cx="3382533" cy="3382519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9380" t="0" r="-10230" b="-21151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-327758" y="6808435"/>
            <a:ext cx="5255477" cy="1346716"/>
          </a:xfrm>
          <a:custGeom>
            <a:avLst/>
            <a:gdLst/>
            <a:ahLst/>
            <a:cxnLst/>
            <a:rect r="r" b="b" t="t" l="l"/>
            <a:pathLst>
              <a:path h="1346716" w="5255477">
                <a:moveTo>
                  <a:pt x="0" y="0"/>
                </a:moveTo>
                <a:lnTo>
                  <a:pt x="5255476" y="0"/>
                </a:lnTo>
                <a:lnTo>
                  <a:pt x="5255476" y="1346716"/>
                </a:lnTo>
                <a:lnTo>
                  <a:pt x="0" y="1346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322563" y="3700202"/>
            <a:ext cx="3311229" cy="3317833"/>
            <a:chOff x="0" y="0"/>
            <a:chExt cx="812800" cy="8144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07" y="0"/>
              <a:ext cx="810787" cy="814421"/>
            </a:xfrm>
            <a:custGeom>
              <a:avLst/>
              <a:gdLst/>
              <a:ahLst/>
              <a:cxnLst/>
              <a:rect r="r" b="b" t="t" l="l"/>
              <a:pathLst>
                <a:path h="814421" w="810787">
                  <a:moveTo>
                    <a:pt x="405393" y="0"/>
                  </a:moveTo>
                  <a:cubicBezTo>
                    <a:pt x="629578" y="1003"/>
                    <a:pt x="810786" y="183023"/>
                    <a:pt x="810786" y="407211"/>
                  </a:cubicBezTo>
                  <a:cubicBezTo>
                    <a:pt x="810786" y="631398"/>
                    <a:pt x="629578" y="813418"/>
                    <a:pt x="405393" y="814421"/>
                  </a:cubicBezTo>
                  <a:cubicBezTo>
                    <a:pt x="181208" y="813418"/>
                    <a:pt x="0" y="631398"/>
                    <a:pt x="0" y="407211"/>
                  </a:cubicBezTo>
                  <a:cubicBezTo>
                    <a:pt x="0" y="183023"/>
                    <a:pt x="181208" y="1003"/>
                    <a:pt x="405393" y="0"/>
                  </a:cubicBezTo>
                  <a:close/>
                </a:path>
              </a:pathLst>
            </a:custGeom>
            <a:solidFill>
              <a:srgbClr val="FFFBE1"/>
            </a:solidFill>
            <a:ln w="19050">
              <a:solidFill>
                <a:srgbClr val="4E5248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5251259" y="3667859"/>
            <a:ext cx="3382533" cy="3382519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0" t="-14880" r="0" b="-29454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4350439" y="6808435"/>
            <a:ext cx="5255477" cy="1346716"/>
          </a:xfrm>
          <a:custGeom>
            <a:avLst/>
            <a:gdLst/>
            <a:ahLst/>
            <a:cxnLst/>
            <a:rect r="r" b="b" t="t" l="l"/>
            <a:pathLst>
              <a:path h="1346716" w="5255477">
                <a:moveTo>
                  <a:pt x="0" y="0"/>
                </a:moveTo>
                <a:lnTo>
                  <a:pt x="5255477" y="0"/>
                </a:lnTo>
                <a:lnTo>
                  <a:pt x="5255477" y="1346716"/>
                </a:lnTo>
                <a:lnTo>
                  <a:pt x="0" y="1346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034269" y="3700202"/>
            <a:ext cx="3311229" cy="3317833"/>
            <a:chOff x="0" y="0"/>
            <a:chExt cx="812800" cy="8144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007" y="0"/>
              <a:ext cx="810787" cy="814421"/>
            </a:xfrm>
            <a:custGeom>
              <a:avLst/>
              <a:gdLst/>
              <a:ahLst/>
              <a:cxnLst/>
              <a:rect r="r" b="b" t="t" l="l"/>
              <a:pathLst>
                <a:path h="814421" w="810787">
                  <a:moveTo>
                    <a:pt x="405393" y="0"/>
                  </a:moveTo>
                  <a:cubicBezTo>
                    <a:pt x="629578" y="1003"/>
                    <a:pt x="810786" y="183023"/>
                    <a:pt x="810786" y="407211"/>
                  </a:cubicBezTo>
                  <a:cubicBezTo>
                    <a:pt x="810786" y="631398"/>
                    <a:pt x="629578" y="813418"/>
                    <a:pt x="405393" y="814421"/>
                  </a:cubicBezTo>
                  <a:cubicBezTo>
                    <a:pt x="181208" y="813418"/>
                    <a:pt x="0" y="631398"/>
                    <a:pt x="0" y="407211"/>
                  </a:cubicBezTo>
                  <a:cubicBezTo>
                    <a:pt x="0" y="183023"/>
                    <a:pt x="181208" y="1003"/>
                    <a:pt x="405393" y="0"/>
                  </a:cubicBezTo>
                  <a:close/>
                </a:path>
              </a:pathLst>
            </a:custGeom>
            <a:solidFill>
              <a:srgbClr val="FFFBE1"/>
            </a:solidFill>
            <a:ln w="19050">
              <a:solidFill>
                <a:srgbClr val="4E5248"/>
              </a:solidFill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034269" y="3667859"/>
            <a:ext cx="3382533" cy="3382519"/>
            <a:chOff x="0" y="0"/>
            <a:chExt cx="6350000" cy="63499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t="-22426" r="0" b="-22426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8984622" y="6808435"/>
            <a:ext cx="5255477" cy="1346716"/>
          </a:xfrm>
          <a:custGeom>
            <a:avLst/>
            <a:gdLst/>
            <a:ahLst/>
            <a:cxnLst/>
            <a:rect r="r" b="b" t="t" l="l"/>
            <a:pathLst>
              <a:path h="1346716" w="5255477">
                <a:moveTo>
                  <a:pt x="0" y="0"/>
                </a:moveTo>
                <a:lnTo>
                  <a:pt x="5255477" y="0"/>
                </a:lnTo>
                <a:lnTo>
                  <a:pt x="5255477" y="1346716"/>
                </a:lnTo>
                <a:lnTo>
                  <a:pt x="0" y="13467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9392509" y="7016731"/>
            <a:ext cx="459475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E5248"/>
                </a:solidFill>
                <a:latin typeface="UID มนตรา บาง"/>
              </a:rPr>
              <a:t>HARYANTO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4496932" y="3700202"/>
            <a:ext cx="3311229" cy="3317833"/>
            <a:chOff x="0" y="0"/>
            <a:chExt cx="812800" cy="81442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007" y="0"/>
              <a:ext cx="810787" cy="814421"/>
            </a:xfrm>
            <a:custGeom>
              <a:avLst/>
              <a:gdLst/>
              <a:ahLst/>
              <a:cxnLst/>
              <a:rect r="r" b="b" t="t" l="l"/>
              <a:pathLst>
                <a:path h="814421" w="810787">
                  <a:moveTo>
                    <a:pt x="405393" y="0"/>
                  </a:moveTo>
                  <a:cubicBezTo>
                    <a:pt x="629578" y="1003"/>
                    <a:pt x="810786" y="183023"/>
                    <a:pt x="810786" y="407211"/>
                  </a:cubicBezTo>
                  <a:cubicBezTo>
                    <a:pt x="810786" y="631398"/>
                    <a:pt x="629578" y="813418"/>
                    <a:pt x="405393" y="814421"/>
                  </a:cubicBezTo>
                  <a:cubicBezTo>
                    <a:pt x="181208" y="813418"/>
                    <a:pt x="0" y="631398"/>
                    <a:pt x="0" y="407211"/>
                  </a:cubicBezTo>
                  <a:cubicBezTo>
                    <a:pt x="0" y="183023"/>
                    <a:pt x="181208" y="1003"/>
                    <a:pt x="405393" y="0"/>
                  </a:cubicBezTo>
                  <a:close/>
                </a:path>
              </a:pathLst>
            </a:custGeom>
            <a:solidFill>
              <a:srgbClr val="FFFBE1"/>
            </a:solidFill>
            <a:ln w="19050">
              <a:solidFill>
                <a:srgbClr val="4E5248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4463508" y="3667859"/>
            <a:ext cx="3382533" cy="3382519"/>
            <a:chOff x="0" y="0"/>
            <a:chExt cx="6350000" cy="63499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3"/>
              <a:stretch>
                <a:fillRect l="0" t="-8968" r="0" b="-15225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3620400" y="6808435"/>
            <a:ext cx="5064294" cy="1297725"/>
          </a:xfrm>
          <a:custGeom>
            <a:avLst/>
            <a:gdLst/>
            <a:ahLst/>
            <a:cxnLst/>
            <a:rect r="r" b="b" t="t" l="l"/>
            <a:pathLst>
              <a:path h="1297725" w="5064294">
                <a:moveTo>
                  <a:pt x="0" y="0"/>
                </a:moveTo>
                <a:lnTo>
                  <a:pt x="5064294" y="0"/>
                </a:lnTo>
                <a:lnTo>
                  <a:pt x="5064294" y="1297725"/>
                </a:lnTo>
                <a:lnTo>
                  <a:pt x="0" y="12977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824492" y="994515"/>
            <a:ext cx="1063901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PERKENALAN KELOMPOK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670841" y="6780512"/>
            <a:ext cx="4594750" cy="120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4E5248"/>
                </a:solidFill>
                <a:latin typeface="UID มนตรา บาง"/>
              </a:rPr>
              <a:t>ACHMAD SALDY FADHLY SAPUTRA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-50826" y="7125317"/>
            <a:ext cx="4594750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4E5248"/>
                </a:solidFill>
                <a:latin typeface="UID มนตรา บาง"/>
              </a:rPr>
              <a:t>ACHMAD NURNAAFI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63924" y="6860804"/>
            <a:ext cx="3663654" cy="112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5"/>
              </a:lnSpc>
            </a:pPr>
            <a:r>
              <a:rPr lang="en-US" sz="3189">
                <a:solidFill>
                  <a:srgbClr val="4E5248"/>
                </a:solidFill>
                <a:latin typeface="UID มนตรา บาง"/>
              </a:rPr>
              <a:t>YOHANES RADITO PUTRA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1028700"/>
            <a:ext cx="16344900" cy="8229600"/>
            <a:chOff x="0" y="0"/>
            <a:chExt cx="217932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599227" y="0"/>
              <a:ext cx="3193973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3193973">
                  <a:moveTo>
                    <a:pt x="0" y="0"/>
                  </a:moveTo>
                  <a:lnTo>
                    <a:pt x="3193973" y="0"/>
                  </a:lnTo>
                  <a:lnTo>
                    <a:pt x="3193973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43547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70611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20729" y="102870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94904" y="3303388"/>
            <a:ext cx="4333315" cy="2592110"/>
          </a:xfrm>
          <a:custGeom>
            <a:avLst/>
            <a:gdLst/>
            <a:ahLst/>
            <a:cxnLst/>
            <a:rect r="r" b="b" t="t" l="l"/>
            <a:pathLst>
              <a:path h="2592110" w="4333315">
                <a:moveTo>
                  <a:pt x="0" y="0"/>
                </a:moveTo>
                <a:lnTo>
                  <a:pt x="4333315" y="0"/>
                </a:lnTo>
                <a:lnTo>
                  <a:pt x="4333315" y="2592111"/>
                </a:lnTo>
                <a:lnTo>
                  <a:pt x="0" y="2592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96938">
            <a:off x="-44814" y="122903"/>
            <a:ext cx="3301623" cy="1375676"/>
          </a:xfrm>
          <a:custGeom>
            <a:avLst/>
            <a:gdLst/>
            <a:ahLst/>
            <a:cxnLst/>
            <a:rect r="r" b="b" t="t" l="l"/>
            <a:pathLst>
              <a:path h="1375676" w="3301623">
                <a:moveTo>
                  <a:pt x="0" y="0"/>
                </a:moveTo>
                <a:lnTo>
                  <a:pt x="3301623" y="0"/>
                </a:lnTo>
                <a:lnTo>
                  <a:pt x="3301623" y="1375676"/>
                </a:lnTo>
                <a:lnTo>
                  <a:pt x="0" y="13756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6639" y="4274166"/>
            <a:ext cx="3149846" cy="186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3"/>
              </a:lnSpc>
            </a:pPr>
            <a:r>
              <a:rPr lang="en-US" sz="3516">
                <a:solidFill>
                  <a:srgbClr val="4E5248"/>
                </a:solidFill>
                <a:latin typeface="UID มนตรา บาง"/>
              </a:rPr>
              <a:t>PENDAHULUAN</a:t>
            </a:r>
          </a:p>
          <a:p>
            <a:pPr>
              <a:lnSpc>
                <a:spcPts val="4923"/>
              </a:lnSpc>
            </a:pPr>
          </a:p>
          <a:p>
            <a:pPr>
              <a:lnSpc>
                <a:spcPts val="492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" y="994515"/>
            <a:ext cx="734940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ISI PRESENTASI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2092018">
            <a:off x="15910106" y="2505911"/>
            <a:ext cx="3301623" cy="1375676"/>
          </a:xfrm>
          <a:custGeom>
            <a:avLst/>
            <a:gdLst/>
            <a:ahLst/>
            <a:cxnLst/>
            <a:rect r="r" b="b" t="t" l="l"/>
            <a:pathLst>
              <a:path h="1375676" w="3301623">
                <a:moveTo>
                  <a:pt x="3301623" y="0"/>
                </a:moveTo>
                <a:lnTo>
                  <a:pt x="0" y="0"/>
                </a:lnTo>
                <a:lnTo>
                  <a:pt x="0" y="1375676"/>
                </a:lnTo>
                <a:lnTo>
                  <a:pt x="3301623" y="1375676"/>
                </a:lnTo>
                <a:lnTo>
                  <a:pt x="330162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94904" y="6590097"/>
            <a:ext cx="4333315" cy="2592110"/>
          </a:xfrm>
          <a:custGeom>
            <a:avLst/>
            <a:gdLst/>
            <a:ahLst/>
            <a:cxnLst/>
            <a:rect r="r" b="b" t="t" l="l"/>
            <a:pathLst>
              <a:path h="2592110" w="4333315">
                <a:moveTo>
                  <a:pt x="0" y="0"/>
                </a:moveTo>
                <a:lnTo>
                  <a:pt x="4333315" y="0"/>
                </a:lnTo>
                <a:lnTo>
                  <a:pt x="4333315" y="2592110"/>
                </a:lnTo>
                <a:lnTo>
                  <a:pt x="0" y="2592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78373" y="7474088"/>
            <a:ext cx="3149846" cy="63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3"/>
              </a:lnSpc>
            </a:pPr>
            <a:r>
              <a:rPr lang="en-US" sz="3516">
                <a:solidFill>
                  <a:srgbClr val="4E5248"/>
                </a:solidFill>
                <a:latin typeface="UID มนตรา บาง"/>
              </a:rPr>
              <a:t>METODE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545145" y="3303388"/>
            <a:ext cx="4333315" cy="2592110"/>
          </a:xfrm>
          <a:custGeom>
            <a:avLst/>
            <a:gdLst/>
            <a:ahLst/>
            <a:cxnLst/>
            <a:rect r="r" b="b" t="t" l="l"/>
            <a:pathLst>
              <a:path h="2592110" w="4333315">
                <a:moveTo>
                  <a:pt x="0" y="0"/>
                </a:moveTo>
                <a:lnTo>
                  <a:pt x="4333315" y="0"/>
                </a:lnTo>
                <a:lnTo>
                  <a:pt x="4333315" y="2592111"/>
                </a:lnTo>
                <a:lnTo>
                  <a:pt x="0" y="2592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136879" y="3894325"/>
            <a:ext cx="3149846" cy="124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3"/>
              </a:lnSpc>
            </a:pPr>
            <a:r>
              <a:rPr lang="en-US" sz="3516">
                <a:solidFill>
                  <a:srgbClr val="4E5248"/>
                </a:solidFill>
                <a:latin typeface="UID มนตรา บาง"/>
              </a:rPr>
              <a:t>HASIL DAN PEMBAHASAN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545145" y="6590097"/>
            <a:ext cx="4333315" cy="2592110"/>
          </a:xfrm>
          <a:custGeom>
            <a:avLst/>
            <a:gdLst/>
            <a:ahLst/>
            <a:cxnLst/>
            <a:rect r="r" b="b" t="t" l="l"/>
            <a:pathLst>
              <a:path h="2592110" w="4333315">
                <a:moveTo>
                  <a:pt x="0" y="0"/>
                </a:moveTo>
                <a:lnTo>
                  <a:pt x="4333315" y="0"/>
                </a:lnTo>
                <a:lnTo>
                  <a:pt x="4333315" y="2592110"/>
                </a:lnTo>
                <a:lnTo>
                  <a:pt x="0" y="2592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728613" y="7474088"/>
            <a:ext cx="3149846" cy="63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3"/>
              </a:lnSpc>
            </a:pPr>
            <a:r>
              <a:rPr lang="en-US" sz="3516">
                <a:solidFill>
                  <a:srgbClr val="4E5248"/>
                </a:solidFill>
                <a:latin typeface="UID มนตรา บาง"/>
              </a:rPr>
              <a:t>PENUTUP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3293">
            <a:off x="9382" y="151507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90520">
            <a:off x="16354282" y="290998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3923" y="102870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70964" y="1028700"/>
            <a:ext cx="5249508" cy="1744882"/>
          </a:xfrm>
          <a:custGeom>
            <a:avLst/>
            <a:gdLst/>
            <a:ahLst/>
            <a:cxnLst/>
            <a:rect r="r" b="b" t="t" l="l"/>
            <a:pathLst>
              <a:path h="1744882" w="5249508">
                <a:moveTo>
                  <a:pt x="0" y="0"/>
                </a:moveTo>
                <a:lnTo>
                  <a:pt x="5249508" y="0"/>
                </a:lnTo>
                <a:lnTo>
                  <a:pt x="5249508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78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24492" y="994515"/>
            <a:ext cx="1063901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PERSAMAAN MAXWELL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9976" y="3086100"/>
            <a:ext cx="10318267" cy="6172200"/>
          </a:xfrm>
          <a:custGeom>
            <a:avLst/>
            <a:gdLst/>
            <a:ahLst/>
            <a:cxnLst/>
            <a:rect r="r" b="b" t="t" l="l"/>
            <a:pathLst>
              <a:path h="6172200" w="10318267">
                <a:moveTo>
                  <a:pt x="0" y="0"/>
                </a:moveTo>
                <a:lnTo>
                  <a:pt x="10318268" y="0"/>
                </a:lnTo>
                <a:lnTo>
                  <a:pt x="1031826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43537" y="3086100"/>
            <a:ext cx="8805038" cy="6172200"/>
          </a:xfrm>
          <a:custGeom>
            <a:avLst/>
            <a:gdLst/>
            <a:ahLst/>
            <a:cxnLst/>
            <a:rect r="r" b="b" t="t" l="l"/>
            <a:pathLst>
              <a:path h="6172200" w="8805038">
                <a:moveTo>
                  <a:pt x="0" y="0"/>
                </a:moveTo>
                <a:lnTo>
                  <a:pt x="8805038" y="0"/>
                </a:lnTo>
                <a:lnTo>
                  <a:pt x="880503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185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18724" y="4440266"/>
            <a:ext cx="12650552" cy="340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8"/>
              </a:lnSpc>
            </a:pP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Persamaan Maxwell adalah himpunan empat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0" tooltip="https://id.wikipedia.org/wiki/Persamaan_diferensial_parsial"/>
              </a:rPr>
              <a:t>persamaan diferensial parsial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 yang mendeskripsikan sifat-sifat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1" tooltip="https://id.wikipedia.org/wiki/Medan_listrik"/>
              </a:rPr>
              <a:t>medan listrik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 dan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2" tooltip="https://id.wikipedia.org/wiki/Medan_magnet"/>
              </a:rPr>
              <a:t>medan magnet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 dan hubungannya dengan sumber-sumbernya,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3" tooltip="https://id.wikipedia.org/wiki/Muatan_listrik"/>
              </a:rPr>
              <a:t>muatan listrik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 dan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4" tooltip="https://id.wikipedia.org/wiki/Arus_listrik"/>
              </a:rPr>
              <a:t>arus listrik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, menurut teori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5" tooltip="https://id.wikipedia.org/w/index.php?title=Elektrodinamika_klasik&amp;action=edit&amp;redlink=1"/>
              </a:rPr>
              <a:t>elektrodinamika klasik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. Keempat persamaan ini digunakan untuk menunjukkan bahwa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6" tooltip="https://id.wikipedia.org/wiki/Cahaya"/>
              </a:rPr>
              <a:t>cahaya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 adalah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7" tooltip="https://id.wikipedia.org/wiki/Gelombang_elektromagnetik"/>
              </a:rPr>
              <a:t>gelombang elektromagnetik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. Secara terpisah, keempat persamaan ini masing-masing disebut sebagai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8" tooltip="https://id.wikipedia.org/wiki/Hukum_Gauss"/>
              </a:rPr>
              <a:t>Hukum Gauss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,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19" tooltip="https://id.wikipedia.org/w/index.php?title=Hukum_Gauss_untuk_magnetisme&amp;action=edit&amp;redlink=1"/>
              </a:rPr>
              <a:t>Hukum Gauss untuk magnetisme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,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20" tooltip="https://id.wikipedia.org/wiki/Hukum_induksi_Faraday"/>
              </a:rPr>
              <a:t>Hukum induksi Faraday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, dan </a:t>
            </a:r>
            <a:r>
              <a:rPr lang="en-US" sz="2742">
                <a:solidFill>
                  <a:srgbClr val="4E5248"/>
                </a:solidFill>
                <a:latin typeface="UID มนตรา บาง"/>
                <a:hlinkClick r:id="rId21" tooltip="https://id.wikipedia.org/wiki/Hukum_Ampere"/>
              </a:rPr>
              <a:t>Hukum Ampere</a:t>
            </a:r>
            <a:r>
              <a:rPr lang="en-US" sz="2742">
                <a:solidFill>
                  <a:srgbClr val="4E5248"/>
                </a:solidFill>
                <a:latin typeface="UID มนตรา บาง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3293">
            <a:off x="9382" y="151507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90520">
            <a:off x="16354282" y="290998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3923" y="102870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70964" y="1028700"/>
            <a:ext cx="5249508" cy="1744882"/>
          </a:xfrm>
          <a:custGeom>
            <a:avLst/>
            <a:gdLst/>
            <a:ahLst/>
            <a:cxnLst/>
            <a:rect r="r" b="b" t="t" l="l"/>
            <a:pathLst>
              <a:path h="1744882" w="5249508">
                <a:moveTo>
                  <a:pt x="0" y="0"/>
                </a:moveTo>
                <a:lnTo>
                  <a:pt x="5249508" y="0"/>
                </a:lnTo>
                <a:lnTo>
                  <a:pt x="5249508" y="1744882"/>
                </a:lnTo>
                <a:lnTo>
                  <a:pt x="0" y="174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78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24492" y="994515"/>
            <a:ext cx="1063901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PERSAMAAN POISSON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9976" y="3086100"/>
            <a:ext cx="10318267" cy="6172200"/>
          </a:xfrm>
          <a:custGeom>
            <a:avLst/>
            <a:gdLst/>
            <a:ahLst/>
            <a:cxnLst/>
            <a:rect r="r" b="b" t="t" l="l"/>
            <a:pathLst>
              <a:path h="6172200" w="10318267">
                <a:moveTo>
                  <a:pt x="0" y="0"/>
                </a:moveTo>
                <a:lnTo>
                  <a:pt x="10318268" y="0"/>
                </a:lnTo>
                <a:lnTo>
                  <a:pt x="1031826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92122" y="3086100"/>
            <a:ext cx="8805038" cy="6172200"/>
          </a:xfrm>
          <a:custGeom>
            <a:avLst/>
            <a:gdLst/>
            <a:ahLst/>
            <a:cxnLst/>
            <a:rect r="r" b="b" t="t" l="l"/>
            <a:pathLst>
              <a:path h="6172200" w="8805038">
                <a:moveTo>
                  <a:pt x="0" y="0"/>
                </a:moveTo>
                <a:lnTo>
                  <a:pt x="8805039" y="0"/>
                </a:lnTo>
                <a:lnTo>
                  <a:pt x="8805039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7185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77774" y="4651236"/>
            <a:ext cx="13394184" cy="214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4"/>
              </a:lnSpc>
            </a:pPr>
            <a:r>
              <a:rPr lang="en-US" sz="3017">
                <a:solidFill>
                  <a:srgbClr val="4E5248"/>
                </a:solidFill>
                <a:latin typeface="UID มนตรา บาง"/>
              </a:rPr>
              <a:t>Persamaan poisson adalah suatu </a:t>
            </a:r>
            <a:r>
              <a:rPr lang="en-US" sz="3017">
                <a:solidFill>
                  <a:srgbClr val="4E5248"/>
                </a:solidFill>
                <a:latin typeface="UID มนตรา บาง"/>
                <a:hlinkClick r:id="rId10" tooltip="https://id.wikipedia.org/wiki/Persamaan_diferensial_parsial"/>
              </a:rPr>
              <a:t>persamaan diferensial parsial</a:t>
            </a:r>
            <a:r>
              <a:rPr lang="en-US" sz="3017">
                <a:solidFill>
                  <a:srgbClr val="4E5248"/>
                </a:solidFill>
                <a:latin typeface="UID มนตรา บาง"/>
              </a:rPr>
              <a:t> jenis eliptik yang juga banyak digunakan dalam </a:t>
            </a:r>
            <a:r>
              <a:rPr lang="en-US" sz="3017">
                <a:solidFill>
                  <a:srgbClr val="4E5248"/>
                </a:solidFill>
                <a:latin typeface="UID มนตรา บาง"/>
                <a:hlinkClick r:id="rId11" tooltip="https://id.wikipedia.org/wiki/Fisika"/>
              </a:rPr>
              <a:t>fisika</a:t>
            </a:r>
            <a:r>
              <a:rPr lang="en-US" sz="3017">
                <a:solidFill>
                  <a:srgbClr val="4E5248"/>
                </a:solidFill>
                <a:latin typeface="UID มนตรา บาง"/>
              </a:rPr>
              <a:t>. Persamaan ini muncul salah satunya dalam menjelaskan pengaruh medan potensial, misalnya pengaruh medan potensial muatan listrik terhadap medan elektrostatik.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3293">
            <a:off x="9382" y="151507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90520">
            <a:off x="16354282" y="290998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5"/>
                </a:lnTo>
                <a:lnTo>
                  <a:pt x="0" y="316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543923" y="1028700"/>
            <a:ext cx="9176548" cy="1744882"/>
            <a:chOff x="0" y="0"/>
            <a:chExt cx="12235398" cy="23265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383815" cy="2326509"/>
            </a:xfrm>
            <a:custGeom>
              <a:avLst/>
              <a:gdLst/>
              <a:ahLst/>
              <a:cxnLst/>
              <a:rect r="r" b="b" t="t" l="l"/>
              <a:pathLst>
                <a:path h="2326509" w="8383815">
                  <a:moveTo>
                    <a:pt x="0" y="0"/>
                  </a:moveTo>
                  <a:lnTo>
                    <a:pt x="8383815" y="0"/>
                  </a:lnTo>
                  <a:lnTo>
                    <a:pt x="8383815" y="2326509"/>
                  </a:lnTo>
                  <a:lnTo>
                    <a:pt x="0" y="2326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236054" y="0"/>
              <a:ext cx="6999344" cy="2326509"/>
            </a:xfrm>
            <a:custGeom>
              <a:avLst/>
              <a:gdLst/>
              <a:ahLst/>
              <a:cxnLst/>
              <a:rect r="r" b="b" t="t" l="l"/>
              <a:pathLst>
                <a:path h="2326509" w="6999344">
                  <a:moveTo>
                    <a:pt x="0" y="0"/>
                  </a:moveTo>
                  <a:lnTo>
                    <a:pt x="6999344" y="0"/>
                  </a:lnTo>
                  <a:lnTo>
                    <a:pt x="6999344" y="2326509"/>
                  </a:lnTo>
                  <a:lnTo>
                    <a:pt x="0" y="2326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978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824492" y="994515"/>
            <a:ext cx="1063901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METODE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3097689">
            <a:off x="1844413" y="6867983"/>
            <a:ext cx="1488456" cy="2603712"/>
          </a:xfrm>
          <a:custGeom>
            <a:avLst/>
            <a:gdLst/>
            <a:ahLst/>
            <a:cxnLst/>
            <a:rect r="r" b="b" t="t" l="l"/>
            <a:pathLst>
              <a:path h="2603712" w="1488456">
                <a:moveTo>
                  <a:pt x="0" y="0"/>
                </a:moveTo>
                <a:lnTo>
                  <a:pt x="1488455" y="0"/>
                </a:lnTo>
                <a:lnTo>
                  <a:pt x="1488455" y="2603713"/>
                </a:lnTo>
                <a:lnTo>
                  <a:pt x="0" y="2603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008108" y="3269263"/>
            <a:ext cx="5288527" cy="5989037"/>
            <a:chOff x="0" y="0"/>
            <a:chExt cx="7051369" cy="7985383"/>
          </a:xfrm>
        </p:grpSpPr>
        <p:sp>
          <p:nvSpPr>
            <p:cNvPr name="Freeform 13" id="13"/>
            <p:cNvSpPr/>
            <p:nvPr/>
          </p:nvSpPr>
          <p:spPr>
            <a:xfrm flipH="false" flipV="false" rot="-5400000">
              <a:off x="386148" y="-386148"/>
              <a:ext cx="6279074" cy="7051369"/>
            </a:xfrm>
            <a:custGeom>
              <a:avLst/>
              <a:gdLst/>
              <a:ahLst/>
              <a:cxnLst/>
              <a:rect r="r" b="b" t="t" l="l"/>
              <a:pathLst>
                <a:path h="7051369" w="6279074">
                  <a:moveTo>
                    <a:pt x="0" y="0"/>
                  </a:moveTo>
                  <a:lnTo>
                    <a:pt x="6279074" y="0"/>
                  </a:lnTo>
                  <a:lnTo>
                    <a:pt x="6279074" y="7051370"/>
                  </a:lnTo>
                  <a:lnTo>
                    <a:pt x="0" y="705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87734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363205" y="1297218"/>
              <a:ext cx="6324959" cy="7051369"/>
            </a:xfrm>
            <a:custGeom>
              <a:avLst/>
              <a:gdLst/>
              <a:ahLst/>
              <a:cxnLst/>
              <a:rect r="r" b="b" t="t" l="l"/>
              <a:pathLst>
                <a:path h="7051369" w="6324959">
                  <a:moveTo>
                    <a:pt x="0" y="0"/>
                  </a:moveTo>
                  <a:lnTo>
                    <a:pt x="6324959" y="0"/>
                  </a:lnTo>
                  <a:lnTo>
                    <a:pt x="6324959" y="7051370"/>
                  </a:lnTo>
                  <a:lnTo>
                    <a:pt x="0" y="705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-86372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824492" y="3592410"/>
            <a:ext cx="3598712" cy="922170"/>
          </a:xfrm>
          <a:custGeom>
            <a:avLst/>
            <a:gdLst/>
            <a:ahLst/>
            <a:cxnLst/>
            <a:rect r="r" b="b" t="t" l="l"/>
            <a:pathLst>
              <a:path h="922170" w="3598712">
                <a:moveTo>
                  <a:pt x="0" y="0"/>
                </a:moveTo>
                <a:lnTo>
                  <a:pt x="3598712" y="0"/>
                </a:lnTo>
                <a:lnTo>
                  <a:pt x="3598712" y="922170"/>
                </a:lnTo>
                <a:lnTo>
                  <a:pt x="0" y="9221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042759" y="3744810"/>
            <a:ext cx="3162177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4E5248"/>
                </a:solidFill>
                <a:latin typeface="UID มนตรา บาง"/>
              </a:rPr>
              <a:t>METODE POISSON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29892" y="4820223"/>
            <a:ext cx="4671169" cy="608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"/>
              </a:lnSpc>
            </a:pPr>
            <a:r>
              <a:rPr lang="en-US" sz="1170">
                <a:solidFill>
                  <a:srgbClr val="4E5248"/>
                </a:solidFill>
                <a:latin typeface="UID มนตรา บาง"/>
              </a:rPr>
              <a:t>Persamaan metode Poisson untuk menghitung medan listrik:</a:t>
            </a:r>
          </a:p>
          <a:p>
            <a:pPr algn="ctr">
              <a:lnSpc>
                <a:spcPts val="1638"/>
              </a:lnSpc>
            </a:pPr>
          </a:p>
          <a:p>
            <a:pPr algn="ctr">
              <a:lnSpc>
                <a:spcPts val="1638"/>
              </a:lnSpc>
            </a:pPr>
            <a:r>
              <a:rPr lang="en-US" sz="1170">
                <a:solidFill>
                  <a:srgbClr val="4E5248"/>
                </a:solidFill>
                <a:latin typeface="UID มนตรา บาง"/>
              </a:rPr>
              <a:t>E(i, j) = (E(i+1, j) + E(i-1, j) + E(i, j+1) + E(i, j-1) + ρ(i, j) * dx^2 / ε0) / 4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1593858">
            <a:off x="14967135" y="6762357"/>
            <a:ext cx="1488456" cy="2603712"/>
          </a:xfrm>
          <a:custGeom>
            <a:avLst/>
            <a:gdLst/>
            <a:ahLst/>
            <a:cxnLst/>
            <a:rect r="r" b="b" t="t" l="l"/>
            <a:pathLst>
              <a:path h="2603712" w="1488456">
                <a:moveTo>
                  <a:pt x="0" y="0"/>
                </a:moveTo>
                <a:lnTo>
                  <a:pt x="1488456" y="0"/>
                </a:lnTo>
                <a:lnTo>
                  <a:pt x="1488456" y="2603713"/>
                </a:lnTo>
                <a:lnTo>
                  <a:pt x="0" y="2603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077495" y="3269263"/>
            <a:ext cx="5288527" cy="5989037"/>
            <a:chOff x="0" y="0"/>
            <a:chExt cx="7051369" cy="7985383"/>
          </a:xfrm>
        </p:grpSpPr>
        <p:sp>
          <p:nvSpPr>
            <p:cNvPr name="Freeform 20" id="20"/>
            <p:cNvSpPr/>
            <p:nvPr/>
          </p:nvSpPr>
          <p:spPr>
            <a:xfrm flipH="false" flipV="false" rot="-5400000">
              <a:off x="386148" y="-386148"/>
              <a:ext cx="6279074" cy="7051369"/>
            </a:xfrm>
            <a:custGeom>
              <a:avLst/>
              <a:gdLst/>
              <a:ahLst/>
              <a:cxnLst/>
              <a:rect r="r" b="b" t="t" l="l"/>
              <a:pathLst>
                <a:path h="7051369" w="6279074">
                  <a:moveTo>
                    <a:pt x="0" y="0"/>
                  </a:moveTo>
                  <a:lnTo>
                    <a:pt x="6279074" y="0"/>
                  </a:lnTo>
                  <a:lnTo>
                    <a:pt x="6279074" y="7051370"/>
                  </a:lnTo>
                  <a:lnTo>
                    <a:pt x="0" y="705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87734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-5400000">
              <a:off x="363205" y="1297218"/>
              <a:ext cx="6324959" cy="7051369"/>
            </a:xfrm>
            <a:custGeom>
              <a:avLst/>
              <a:gdLst/>
              <a:ahLst/>
              <a:cxnLst/>
              <a:rect r="r" b="b" t="t" l="l"/>
              <a:pathLst>
                <a:path h="7051369" w="6324959">
                  <a:moveTo>
                    <a:pt x="0" y="0"/>
                  </a:moveTo>
                  <a:lnTo>
                    <a:pt x="6324959" y="0"/>
                  </a:lnTo>
                  <a:lnTo>
                    <a:pt x="6324959" y="7051370"/>
                  </a:lnTo>
                  <a:lnTo>
                    <a:pt x="0" y="705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-86372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0670" y="3578040"/>
            <a:ext cx="3284057" cy="841540"/>
          </a:xfrm>
          <a:custGeom>
            <a:avLst/>
            <a:gdLst/>
            <a:ahLst/>
            <a:cxnLst/>
            <a:rect r="r" b="b" t="t" l="l"/>
            <a:pathLst>
              <a:path h="841540" w="3284057">
                <a:moveTo>
                  <a:pt x="0" y="0"/>
                </a:moveTo>
                <a:lnTo>
                  <a:pt x="3284056" y="0"/>
                </a:lnTo>
                <a:lnTo>
                  <a:pt x="3284056" y="841539"/>
                </a:lnTo>
                <a:lnTo>
                  <a:pt x="0" y="8415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201612" y="3525735"/>
            <a:ext cx="2960228" cy="82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4E5248"/>
                </a:solidFill>
                <a:latin typeface="UID มนตรา บาง"/>
              </a:rPr>
              <a:t>PERSAMAAN MAXWELL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65265" y="4810698"/>
            <a:ext cx="4512987" cy="347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58"/>
              </a:lnSpc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Persamaan Maxwell untuk menghitung medan magnetik:</a:t>
            </a:r>
          </a:p>
          <a:p>
            <a:pPr>
              <a:lnSpc>
                <a:spcPts val="2158"/>
              </a:lnSpc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B(i, j) = (E(i, j+1) - E(i, j-1)) / (2 * dy)</a:t>
            </a:r>
          </a:p>
          <a:p>
            <a:pPr>
              <a:lnSpc>
                <a:spcPts val="2158"/>
              </a:lnSpc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Keterangan:</a:t>
            </a:r>
          </a:p>
          <a:p>
            <a:pPr marL="332885" indent="-166443" lvl="1">
              <a:lnSpc>
                <a:spcPts val="2158"/>
              </a:lnSpc>
              <a:buFont typeface="Arial"/>
              <a:buChar char="•"/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i dan j adalah indeks pada grid, dimulai dari 1 hingga nx-1 dan ny-1 (untuk menghindari batas grid).</a:t>
            </a:r>
          </a:p>
          <a:p>
            <a:pPr marL="332885" indent="-166443" lvl="1">
              <a:lnSpc>
                <a:spcPts val="2158"/>
              </a:lnSpc>
              <a:buFont typeface="Arial"/>
              <a:buChar char="•"/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dx dan dy adalah ukuran langkah di sumbu x dan sumbu y.</a:t>
            </a:r>
          </a:p>
          <a:p>
            <a:pPr marL="332885" indent="-166443" lvl="1">
              <a:lnSpc>
                <a:spcPts val="2158"/>
              </a:lnSpc>
              <a:buFont typeface="Arial"/>
              <a:buChar char="•"/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ε0 adalah permittivity of free space.</a:t>
            </a:r>
          </a:p>
          <a:p>
            <a:pPr marL="332885" indent="-166443" lvl="1">
              <a:lnSpc>
                <a:spcPts val="2158"/>
              </a:lnSpc>
              <a:buFont typeface="Arial"/>
              <a:buChar char="•"/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ρ(i, j) adalah distribusi muatan pada titik (i, j).</a:t>
            </a:r>
          </a:p>
          <a:p>
            <a:pPr marL="332885" indent="-166443" lvl="1">
              <a:lnSpc>
                <a:spcPts val="2158"/>
              </a:lnSpc>
              <a:buFont typeface="Arial"/>
              <a:buChar char="•"/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E(i, j) adalah medan listrik pada titik (i, j).</a:t>
            </a:r>
          </a:p>
          <a:p>
            <a:pPr marL="332885" indent="-166443" lvl="1">
              <a:lnSpc>
                <a:spcPts val="2158"/>
              </a:lnSpc>
              <a:buFont typeface="Arial"/>
              <a:buChar char="•"/>
            </a:pPr>
            <a:r>
              <a:rPr lang="en-US" sz="1541">
                <a:solidFill>
                  <a:srgbClr val="4E5248"/>
                </a:solidFill>
                <a:latin typeface="UID มนตรา บาง"/>
              </a:rPr>
              <a:t>B(i, j) adalah medan magnetik pada titik (i, j).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16787" y="5847777"/>
            <a:ext cx="4671169" cy="307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78"/>
              </a:lnSpc>
            </a:pPr>
            <a:r>
              <a:rPr lang="en-US" sz="1270">
                <a:solidFill>
                  <a:srgbClr val="4E5248"/>
                </a:solidFill>
                <a:latin typeface="UID มนตรา บาง"/>
              </a:rPr>
              <a:t>Dalam persamaan yang diberikan:</a:t>
            </a:r>
          </a:p>
          <a:p>
            <a:pPr algn="just" marL="274215" indent="-137108" lvl="1">
              <a:lnSpc>
                <a:spcPts val="1778"/>
              </a:lnSpc>
              <a:buFont typeface="Arial"/>
              <a:buChar char="•"/>
            </a:pPr>
            <a:r>
              <a:rPr lang="en-US" sz="1270">
                <a:solidFill>
                  <a:srgbClr val="4E5248"/>
                </a:solidFill>
                <a:latin typeface="UID มนตรา บาง"/>
              </a:rPr>
              <a:t>E(i, j) adalah medan listrik pada titik koordinat (i, j).</a:t>
            </a:r>
          </a:p>
          <a:p>
            <a:pPr algn="just" marL="274215" indent="-137108" lvl="1">
              <a:lnSpc>
                <a:spcPts val="1778"/>
              </a:lnSpc>
              <a:buFont typeface="Arial"/>
              <a:buChar char="•"/>
            </a:pPr>
            <a:r>
              <a:rPr lang="en-US" sz="1270">
                <a:solidFill>
                  <a:srgbClr val="4E5248"/>
                </a:solidFill>
                <a:latin typeface="UID มนตรา บาง"/>
              </a:rPr>
              <a:t>E(i+1, j), E(i-1, j), E(i, j+1), dan E(i, j-1) adalah nilai medan listrik pada titik-titik tetangga dari (i, j). Masing-masing mewakili medan listrik di atas, di bawah, di sebelah kanan, dan di sebelah kiri titik (i, j).</a:t>
            </a:r>
          </a:p>
          <a:p>
            <a:pPr algn="just" marL="274215" indent="-137108" lvl="1">
              <a:lnSpc>
                <a:spcPts val="1778"/>
              </a:lnSpc>
              <a:buFont typeface="Arial"/>
              <a:buChar char="•"/>
            </a:pPr>
            <a:r>
              <a:rPr lang="en-US" sz="1270">
                <a:solidFill>
                  <a:srgbClr val="4E5248"/>
                </a:solidFill>
                <a:latin typeface="UID มนตรา บาง"/>
              </a:rPr>
              <a:t>ρ(i, j) adalah rapat muatan pada titik koordinat (i, j). Rapat muatan ini digunakan untuk memperhitungkan pengaruh muatan pada medan listrik.</a:t>
            </a:r>
          </a:p>
          <a:p>
            <a:pPr algn="just" marL="274215" indent="-137108" lvl="1">
              <a:lnSpc>
                <a:spcPts val="1778"/>
              </a:lnSpc>
              <a:buFont typeface="Arial"/>
              <a:buChar char="•"/>
            </a:pPr>
            <a:r>
              <a:rPr lang="en-US" sz="1270">
                <a:solidFill>
                  <a:srgbClr val="4E5248"/>
                </a:solidFill>
                <a:latin typeface="UID มนตรา บาง"/>
              </a:rPr>
              <a:t>dx adalah jarak antara dua titik koordinat yang berdekatan dalam arah x (horisontal).</a:t>
            </a:r>
          </a:p>
          <a:p>
            <a:pPr algn="just" marL="274215" indent="-137108" lvl="1">
              <a:lnSpc>
                <a:spcPts val="1778"/>
              </a:lnSpc>
              <a:buFont typeface="Arial"/>
              <a:buChar char="•"/>
            </a:pPr>
            <a:r>
              <a:rPr lang="en-US" sz="1270">
                <a:solidFill>
                  <a:srgbClr val="4E5248"/>
                </a:solidFill>
                <a:latin typeface="UID มนตรา บาง"/>
              </a:rPr>
              <a:t>ε0 adalah permitivitas ruang hampa, suatu konstanta fisika yang menggambarkan sifat elektrik dari ruang hampa.</a:t>
            </a:r>
          </a:p>
          <a:p>
            <a:pPr algn="just">
              <a:lnSpc>
                <a:spcPts val="177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20" y="1028700"/>
            <a:ext cx="2395480" cy="8229600"/>
          </a:xfrm>
          <a:custGeom>
            <a:avLst/>
            <a:gdLst/>
            <a:ahLst/>
            <a:cxnLst/>
            <a:rect r="r" b="b" t="t" l="l"/>
            <a:pathLst>
              <a:path h="8229600" w="2395480">
                <a:moveTo>
                  <a:pt x="0" y="0"/>
                </a:moveTo>
                <a:lnTo>
                  <a:pt x="2395480" y="0"/>
                </a:lnTo>
                <a:lnTo>
                  <a:pt x="23954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354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358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3293">
            <a:off x="9382" y="-554422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4"/>
                </a:lnTo>
                <a:lnTo>
                  <a:pt x="0" y="316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90520">
            <a:off x="16354282" y="-554422"/>
            <a:ext cx="1810036" cy="3166245"/>
          </a:xfrm>
          <a:custGeom>
            <a:avLst/>
            <a:gdLst/>
            <a:ahLst/>
            <a:cxnLst/>
            <a:rect r="r" b="b" t="t" l="l"/>
            <a:pathLst>
              <a:path h="3166245" w="1810036">
                <a:moveTo>
                  <a:pt x="0" y="0"/>
                </a:moveTo>
                <a:lnTo>
                  <a:pt x="1810036" y="0"/>
                </a:lnTo>
                <a:lnTo>
                  <a:pt x="1810036" y="3166244"/>
                </a:lnTo>
                <a:lnTo>
                  <a:pt x="0" y="316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555726" y="129239"/>
            <a:ext cx="9176548" cy="1744882"/>
            <a:chOff x="0" y="0"/>
            <a:chExt cx="12235398" cy="23265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383815" cy="2326509"/>
            </a:xfrm>
            <a:custGeom>
              <a:avLst/>
              <a:gdLst/>
              <a:ahLst/>
              <a:cxnLst/>
              <a:rect r="r" b="b" t="t" l="l"/>
              <a:pathLst>
                <a:path h="2326509" w="8383815">
                  <a:moveTo>
                    <a:pt x="0" y="0"/>
                  </a:moveTo>
                  <a:lnTo>
                    <a:pt x="8383815" y="0"/>
                  </a:lnTo>
                  <a:lnTo>
                    <a:pt x="8383815" y="2326509"/>
                  </a:lnTo>
                  <a:lnTo>
                    <a:pt x="0" y="2326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236054" y="0"/>
              <a:ext cx="6999344" cy="2326509"/>
            </a:xfrm>
            <a:custGeom>
              <a:avLst/>
              <a:gdLst/>
              <a:ahLst/>
              <a:cxnLst/>
              <a:rect r="r" b="b" t="t" l="l"/>
              <a:pathLst>
                <a:path h="2326509" w="6999344">
                  <a:moveTo>
                    <a:pt x="0" y="0"/>
                  </a:moveTo>
                  <a:lnTo>
                    <a:pt x="6999344" y="0"/>
                  </a:lnTo>
                  <a:lnTo>
                    <a:pt x="6999344" y="2326509"/>
                  </a:lnTo>
                  <a:lnTo>
                    <a:pt x="0" y="2326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978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824492" y="67685"/>
            <a:ext cx="10639017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ALGORITMA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3097689">
            <a:off x="170172" y="6867983"/>
            <a:ext cx="1488456" cy="2603712"/>
          </a:xfrm>
          <a:custGeom>
            <a:avLst/>
            <a:gdLst/>
            <a:ahLst/>
            <a:cxnLst/>
            <a:rect r="r" b="b" t="t" l="l"/>
            <a:pathLst>
              <a:path h="2603712" w="1488456">
                <a:moveTo>
                  <a:pt x="0" y="0"/>
                </a:moveTo>
                <a:lnTo>
                  <a:pt x="1488456" y="0"/>
                </a:lnTo>
                <a:lnTo>
                  <a:pt x="1488456" y="2603713"/>
                </a:lnTo>
                <a:lnTo>
                  <a:pt x="0" y="2603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782674" y="2064430"/>
            <a:ext cx="7103701" cy="8044647"/>
            <a:chOff x="0" y="0"/>
            <a:chExt cx="9471602" cy="10726196"/>
          </a:xfrm>
        </p:grpSpPr>
        <p:sp>
          <p:nvSpPr>
            <p:cNvPr name="Freeform 13" id="13"/>
            <p:cNvSpPr/>
            <p:nvPr/>
          </p:nvSpPr>
          <p:spPr>
            <a:xfrm flipH="false" flipV="false" rot="-5400000">
              <a:off x="518685" y="-518685"/>
              <a:ext cx="8434232" cy="9471602"/>
            </a:xfrm>
            <a:custGeom>
              <a:avLst/>
              <a:gdLst/>
              <a:ahLst/>
              <a:cxnLst/>
              <a:rect r="r" b="b" t="t" l="l"/>
              <a:pathLst>
                <a:path h="9471602" w="8434232">
                  <a:moveTo>
                    <a:pt x="0" y="0"/>
                  </a:moveTo>
                  <a:lnTo>
                    <a:pt x="8434232" y="0"/>
                  </a:lnTo>
                  <a:lnTo>
                    <a:pt x="8434232" y="9471602"/>
                  </a:lnTo>
                  <a:lnTo>
                    <a:pt x="0" y="94716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87734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487867" y="1742461"/>
              <a:ext cx="8495867" cy="9471602"/>
            </a:xfrm>
            <a:custGeom>
              <a:avLst/>
              <a:gdLst/>
              <a:ahLst/>
              <a:cxnLst/>
              <a:rect r="r" b="b" t="t" l="l"/>
              <a:pathLst>
                <a:path h="9471602" w="8495867">
                  <a:moveTo>
                    <a:pt x="0" y="0"/>
                  </a:moveTo>
                  <a:lnTo>
                    <a:pt x="8495868" y="0"/>
                  </a:lnTo>
                  <a:lnTo>
                    <a:pt x="8495868" y="9471602"/>
                  </a:lnTo>
                  <a:lnTo>
                    <a:pt x="0" y="94716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-86372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141494" y="2922825"/>
            <a:ext cx="6386062" cy="6270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Import library yang diperlukan.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Menentukan parameter konstan.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Menentukan dimensi grid dan ukuran langkah.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Menginisialisasi grid untuk medan listrik dan medan magnetik.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Menginisialisasi distribusi muatan.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Mengiterasi jarak konvergensi:</a:t>
            </a:r>
          </a:p>
          <a:p>
            <a:pPr marL="745139" indent="-248380" lvl="2">
              <a:lnSpc>
                <a:spcPts val="2415"/>
              </a:lnSpc>
              <a:buFont typeface="Arial"/>
              <a:buChar char="⚬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Menghitung medan listrik menggunakan metode Poisson.</a:t>
            </a:r>
          </a:p>
          <a:p>
            <a:pPr marL="745139" indent="-248380" lvl="2">
              <a:lnSpc>
                <a:spcPts val="2415"/>
              </a:lnSpc>
              <a:buFont typeface="Arial"/>
              <a:buChar char="⚬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Menghitung selisih perubahan medan listrik.</a:t>
            </a:r>
          </a:p>
          <a:p>
            <a:pPr marL="745139" indent="-248380" lvl="2">
              <a:lnSpc>
                <a:spcPts val="2415"/>
              </a:lnSpc>
              <a:buFont typeface="Arial"/>
              <a:buChar char="⚬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Mengupdate medan listrik.</a:t>
            </a:r>
          </a:p>
          <a:p>
            <a:pPr marL="745139" indent="-248380" lvl="2">
              <a:lnSpc>
                <a:spcPts val="2415"/>
              </a:lnSpc>
              <a:buFont typeface="Arial"/>
              <a:buChar char="⚬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Menyimpan medan listrik pada setiap iterasi.</a:t>
            </a:r>
          </a:p>
          <a:p>
            <a:pPr marL="745139" indent="-248380" lvl="2">
              <a:lnSpc>
                <a:spcPts val="2415"/>
              </a:lnSpc>
              <a:buFont typeface="Arial"/>
              <a:buChar char="⚬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Menghentikan iterasi jika selisih perubahan sudah cukup kecil.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Menghitung medan magnetik menggunakan persamaan Maxwell.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Membuat grid untuk plotting.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Membuat dan menampilkan plot medan listrik dan medan magnetik.</a:t>
            </a:r>
          </a:p>
          <a:p>
            <a:pPr marL="372570" indent="-186285" lvl="1">
              <a:lnSpc>
                <a:spcPts val="2415"/>
              </a:lnSpc>
              <a:buFont typeface="Arial"/>
              <a:buChar char="•"/>
            </a:pPr>
            <a:r>
              <a:rPr lang="en-US" sz="1725">
                <a:solidFill>
                  <a:srgbClr val="4E5248"/>
                </a:solidFill>
                <a:latin typeface="UID มนตรา บาง"/>
              </a:rPr>
              <a:t>Selesai.</a:t>
            </a:r>
          </a:p>
          <a:p>
            <a:pPr>
              <a:lnSpc>
                <a:spcPts val="2415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1593858">
            <a:off x="16775635" y="5967135"/>
            <a:ext cx="1488456" cy="2603712"/>
          </a:xfrm>
          <a:custGeom>
            <a:avLst/>
            <a:gdLst/>
            <a:ahLst/>
            <a:cxnLst/>
            <a:rect r="r" b="b" t="t" l="l"/>
            <a:pathLst>
              <a:path h="2603712" w="1488456">
                <a:moveTo>
                  <a:pt x="0" y="0"/>
                </a:moveTo>
                <a:lnTo>
                  <a:pt x="1488456" y="0"/>
                </a:lnTo>
                <a:lnTo>
                  <a:pt x="1488456" y="2603712"/>
                </a:lnTo>
                <a:lnTo>
                  <a:pt x="0" y="2603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1028700"/>
            <a:ext cx="16344900" cy="8229600"/>
            <a:chOff x="0" y="0"/>
            <a:chExt cx="217932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599227" y="0"/>
              <a:ext cx="3193973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3193973">
                  <a:moveTo>
                    <a:pt x="0" y="0"/>
                  </a:moveTo>
                  <a:lnTo>
                    <a:pt x="3193973" y="0"/>
                  </a:lnTo>
                  <a:lnTo>
                    <a:pt x="3193973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43547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70611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42577" y="-35892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1"/>
                </a:lnTo>
                <a:lnTo>
                  <a:pt x="0" y="1744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8307190">
            <a:off x="-42642" y="7744654"/>
            <a:ext cx="1914084" cy="3348251"/>
          </a:xfrm>
          <a:custGeom>
            <a:avLst/>
            <a:gdLst/>
            <a:ahLst/>
            <a:cxnLst/>
            <a:rect r="r" b="b" t="t" l="l"/>
            <a:pathLst>
              <a:path h="3348251" w="1914084">
                <a:moveTo>
                  <a:pt x="1914084" y="3348251"/>
                </a:moveTo>
                <a:lnTo>
                  <a:pt x="0" y="3348251"/>
                </a:lnTo>
                <a:lnTo>
                  <a:pt x="0" y="0"/>
                </a:lnTo>
                <a:lnTo>
                  <a:pt x="1914084" y="0"/>
                </a:lnTo>
                <a:lnTo>
                  <a:pt x="1914084" y="33482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8995053">
            <a:off x="16465471" y="-503409"/>
            <a:ext cx="1914084" cy="3348251"/>
          </a:xfrm>
          <a:custGeom>
            <a:avLst/>
            <a:gdLst/>
            <a:ahLst/>
            <a:cxnLst/>
            <a:rect r="r" b="b" t="t" l="l"/>
            <a:pathLst>
              <a:path h="3348251" w="1914084">
                <a:moveTo>
                  <a:pt x="0" y="3348251"/>
                </a:moveTo>
                <a:lnTo>
                  <a:pt x="1914084" y="3348251"/>
                </a:lnTo>
                <a:lnTo>
                  <a:pt x="1914084" y="0"/>
                </a:lnTo>
                <a:lnTo>
                  <a:pt x="0" y="0"/>
                </a:lnTo>
                <a:lnTo>
                  <a:pt x="0" y="33482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70278" y="513521"/>
            <a:ext cx="4565388" cy="8905259"/>
          </a:xfrm>
          <a:custGeom>
            <a:avLst/>
            <a:gdLst/>
            <a:ahLst/>
            <a:cxnLst/>
            <a:rect r="r" b="b" t="t" l="l"/>
            <a:pathLst>
              <a:path h="8905259" w="4565388">
                <a:moveTo>
                  <a:pt x="0" y="0"/>
                </a:moveTo>
                <a:lnTo>
                  <a:pt x="4565389" y="0"/>
                </a:lnTo>
                <a:lnTo>
                  <a:pt x="4565389" y="8905259"/>
                </a:lnTo>
                <a:lnTo>
                  <a:pt x="0" y="89052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22" r="-6733" b="-82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839130" y="-228600"/>
            <a:ext cx="6880968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FLOWCHART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B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1028700"/>
            <a:ext cx="16344900" cy="8229600"/>
            <a:chOff x="0" y="0"/>
            <a:chExt cx="217932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599227" y="0"/>
              <a:ext cx="3193973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3193973">
                  <a:moveTo>
                    <a:pt x="0" y="0"/>
                  </a:moveTo>
                  <a:lnTo>
                    <a:pt x="3193973" y="0"/>
                  </a:lnTo>
                  <a:lnTo>
                    <a:pt x="3193973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43547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70611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728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3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42577" y="-358920"/>
            <a:ext cx="6287862" cy="1744882"/>
          </a:xfrm>
          <a:custGeom>
            <a:avLst/>
            <a:gdLst/>
            <a:ahLst/>
            <a:cxnLst/>
            <a:rect r="r" b="b" t="t" l="l"/>
            <a:pathLst>
              <a:path h="1744882" w="6287862">
                <a:moveTo>
                  <a:pt x="0" y="0"/>
                </a:moveTo>
                <a:lnTo>
                  <a:pt x="6287862" y="0"/>
                </a:lnTo>
                <a:lnTo>
                  <a:pt x="6287862" y="1744881"/>
                </a:lnTo>
                <a:lnTo>
                  <a:pt x="0" y="1744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8307190">
            <a:off x="-42642" y="7744654"/>
            <a:ext cx="1914084" cy="3348251"/>
          </a:xfrm>
          <a:custGeom>
            <a:avLst/>
            <a:gdLst/>
            <a:ahLst/>
            <a:cxnLst/>
            <a:rect r="r" b="b" t="t" l="l"/>
            <a:pathLst>
              <a:path h="3348251" w="1914084">
                <a:moveTo>
                  <a:pt x="1914084" y="3348251"/>
                </a:moveTo>
                <a:lnTo>
                  <a:pt x="0" y="3348251"/>
                </a:lnTo>
                <a:lnTo>
                  <a:pt x="0" y="0"/>
                </a:lnTo>
                <a:lnTo>
                  <a:pt x="1914084" y="0"/>
                </a:lnTo>
                <a:lnTo>
                  <a:pt x="1914084" y="33482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8995053">
            <a:off x="16465471" y="-503409"/>
            <a:ext cx="1914084" cy="3348251"/>
          </a:xfrm>
          <a:custGeom>
            <a:avLst/>
            <a:gdLst/>
            <a:ahLst/>
            <a:cxnLst/>
            <a:rect r="r" b="b" t="t" l="l"/>
            <a:pathLst>
              <a:path h="3348251" w="1914084">
                <a:moveTo>
                  <a:pt x="0" y="3348251"/>
                </a:moveTo>
                <a:lnTo>
                  <a:pt x="1914084" y="3348251"/>
                </a:lnTo>
                <a:lnTo>
                  <a:pt x="1914084" y="0"/>
                </a:lnTo>
                <a:lnTo>
                  <a:pt x="0" y="0"/>
                </a:lnTo>
                <a:lnTo>
                  <a:pt x="0" y="33482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941" y="1513692"/>
            <a:ext cx="7525768" cy="6892996"/>
          </a:xfrm>
          <a:custGeom>
            <a:avLst/>
            <a:gdLst/>
            <a:ahLst/>
            <a:cxnLst/>
            <a:rect r="r" b="b" t="t" l="l"/>
            <a:pathLst>
              <a:path h="6892996" w="7525768">
                <a:moveTo>
                  <a:pt x="0" y="0"/>
                </a:moveTo>
                <a:lnTo>
                  <a:pt x="7525768" y="0"/>
                </a:lnTo>
                <a:lnTo>
                  <a:pt x="7525768" y="6892995"/>
                </a:lnTo>
                <a:lnTo>
                  <a:pt x="0" y="68929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82671" y="247882"/>
            <a:ext cx="8044653" cy="6513546"/>
          </a:xfrm>
          <a:custGeom>
            <a:avLst/>
            <a:gdLst/>
            <a:ahLst/>
            <a:cxnLst/>
            <a:rect r="r" b="b" t="t" l="l"/>
            <a:pathLst>
              <a:path h="6513546" w="8044653">
                <a:moveTo>
                  <a:pt x="0" y="0"/>
                </a:moveTo>
                <a:lnTo>
                  <a:pt x="8044653" y="0"/>
                </a:lnTo>
                <a:lnTo>
                  <a:pt x="8044653" y="6513547"/>
                </a:lnTo>
                <a:lnTo>
                  <a:pt x="0" y="65135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82671" y="6761429"/>
            <a:ext cx="8044653" cy="2468433"/>
          </a:xfrm>
          <a:custGeom>
            <a:avLst/>
            <a:gdLst/>
            <a:ahLst/>
            <a:cxnLst/>
            <a:rect r="r" b="b" t="t" l="l"/>
            <a:pathLst>
              <a:path h="2468433" w="8044653">
                <a:moveTo>
                  <a:pt x="0" y="0"/>
                </a:moveTo>
                <a:lnTo>
                  <a:pt x="8044653" y="0"/>
                </a:lnTo>
                <a:lnTo>
                  <a:pt x="8044653" y="2468433"/>
                </a:lnTo>
                <a:lnTo>
                  <a:pt x="0" y="2468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17" t="0" r="-71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839130" y="-228600"/>
            <a:ext cx="6880968" cy="115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4E5248"/>
                </a:solidFill>
                <a:latin typeface="UID ในตำนาน Bold"/>
              </a:rPr>
              <a:t>SOURCE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DAFmJq4UWDo</dc:identifier>
  <dcterms:modified xsi:type="dcterms:W3CDTF">2011-08-01T06:04:30Z</dcterms:modified>
  <cp:revision>1</cp:revision>
  <dc:title>PPT KELOMPOK 1</dc:title>
</cp:coreProperties>
</file>