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23" r:id="rId4"/>
    <p:sldId id="324" r:id="rId5"/>
    <p:sldId id="325" r:id="rId6"/>
    <p:sldId id="336" r:id="rId7"/>
    <p:sldId id="326" r:id="rId8"/>
    <p:sldId id="327" r:id="rId9"/>
    <p:sldId id="328" r:id="rId10"/>
    <p:sldId id="330" r:id="rId11"/>
    <p:sldId id="331" r:id="rId12"/>
    <p:sldId id="332" r:id="rId13"/>
    <p:sldId id="333" r:id="rId14"/>
    <p:sldId id="334" r:id="rId15"/>
    <p:sldId id="335" r:id="rId16"/>
    <p:sldId id="318" r:id="rId17"/>
    <p:sldId id="321" r:id="rId18"/>
    <p:sldId id="337" r:id="rId19"/>
    <p:sldId id="338" r:id="rId20"/>
    <p:sldId id="339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6454-381F-4C39-8B2F-D271DF1CD83D}" type="datetimeFigureOut">
              <a:rPr lang="id-ID" smtClean="0"/>
              <a:t>19/10/2020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70674-61F5-4879-BCB6-77FDCC4C6C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5397B-7D1E-464F-BD27-80E086C7AA62}" type="slidenum">
              <a:rPr lang="en-US"/>
              <a:pPr/>
              <a:t>29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0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{</a:t>
            </a:r>
            <a:r>
              <a:rPr lang="en-US" sz="6000" dirty="0" err="1" smtClean="0"/>
              <a:t>Pertemuan</a:t>
            </a:r>
            <a:r>
              <a:rPr lang="en-US" sz="6000" dirty="0" smtClean="0"/>
              <a:t> 4 </a:t>
            </a:r>
            <a:br>
              <a:rPr lang="en-US" sz="6000" dirty="0" smtClean="0"/>
            </a:br>
            <a:r>
              <a:rPr lang="en-US" sz="6000" dirty="0" err="1" smtClean="0"/>
              <a:t>Struktur</a:t>
            </a:r>
            <a:r>
              <a:rPr lang="en-US" sz="6000" dirty="0" smtClean="0"/>
              <a:t> </a:t>
            </a:r>
            <a:r>
              <a:rPr lang="en-US" sz="6000" dirty="0" err="1" smtClean="0"/>
              <a:t>Kondisi</a:t>
            </a:r>
            <a:r>
              <a:rPr lang="en-US" sz="6000" dirty="0" smtClean="0"/>
              <a:t> IF}</a:t>
            </a:r>
            <a:endParaRPr lang="id-ID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(PG157)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98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– Cara 2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1258649" y="1909483"/>
            <a:ext cx="865991" cy="4202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MULAI</a:t>
            </a: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982984" y="2796987"/>
            <a:ext cx="1417319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Deklarasi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A, B, C, max</a:t>
            </a:r>
            <a:endParaRPr lang="id-ID" dirty="0"/>
          </a:p>
        </p:txBody>
      </p:sp>
      <p:sp>
        <p:nvSpPr>
          <p:cNvPr id="7" name="Flowchart: Data 6"/>
          <p:cNvSpPr/>
          <p:nvPr/>
        </p:nvSpPr>
        <p:spPr>
          <a:xfrm>
            <a:off x="982984" y="3775932"/>
            <a:ext cx="1417320" cy="5244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 B, C</a:t>
            </a:r>
            <a:endParaRPr lang="id-ID" dirty="0"/>
          </a:p>
        </p:txBody>
      </p:sp>
      <p:sp>
        <p:nvSpPr>
          <p:cNvPr id="8" name="Flowchart: Decision 7"/>
          <p:cNvSpPr/>
          <p:nvPr/>
        </p:nvSpPr>
        <p:spPr>
          <a:xfrm>
            <a:off x="3288342" y="2436221"/>
            <a:ext cx="1612520" cy="7799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 &gt; max</a:t>
            </a:r>
            <a:endParaRPr lang="id-ID" dirty="0"/>
          </a:p>
        </p:txBody>
      </p:sp>
      <p:sp>
        <p:nvSpPr>
          <p:cNvPr id="12" name="Flowchart: Data 11"/>
          <p:cNvSpPr/>
          <p:nvPr/>
        </p:nvSpPr>
        <p:spPr>
          <a:xfrm>
            <a:off x="6815473" y="4519553"/>
            <a:ext cx="1417320" cy="5244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Cetak</a:t>
            </a:r>
            <a:r>
              <a:rPr lang="en-US" dirty="0" smtClean="0"/>
              <a:t> max</a:t>
            </a:r>
            <a:endParaRPr lang="id-ID" dirty="0"/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691644" y="2329743"/>
            <a:ext cx="1" cy="467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1"/>
          </p:cNvCxnSpPr>
          <p:nvPr/>
        </p:nvCxnSpPr>
        <p:spPr>
          <a:xfrm>
            <a:off x="1691644" y="3294528"/>
            <a:ext cx="0" cy="481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30279" y="4781771"/>
            <a:ext cx="322730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cxnSp>
        <p:nvCxnSpPr>
          <p:cNvPr id="23" name="Straight Arrow Connector 22"/>
          <p:cNvCxnSpPr>
            <a:stCxn id="7" idx="4"/>
            <a:endCxn id="22" idx="0"/>
          </p:cNvCxnSpPr>
          <p:nvPr/>
        </p:nvCxnSpPr>
        <p:spPr>
          <a:xfrm>
            <a:off x="1691644" y="4300367"/>
            <a:ext cx="0" cy="481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935590" y="1859342"/>
            <a:ext cx="322730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cxnSp>
        <p:nvCxnSpPr>
          <p:cNvPr id="27" name="Straight Arrow Connector 26"/>
          <p:cNvCxnSpPr>
            <a:stCxn id="26" idx="4"/>
            <a:endCxn id="8" idx="0"/>
          </p:cNvCxnSpPr>
          <p:nvPr/>
        </p:nvCxnSpPr>
        <p:spPr>
          <a:xfrm flipH="1">
            <a:off x="4094602" y="2182072"/>
            <a:ext cx="2353" cy="254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56" idx="0"/>
          </p:cNvCxnSpPr>
          <p:nvPr/>
        </p:nvCxnSpPr>
        <p:spPr>
          <a:xfrm>
            <a:off x="4900862" y="2826186"/>
            <a:ext cx="567090" cy="49484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093490" y="5311143"/>
            <a:ext cx="865991" cy="4202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SELESAI</a:t>
            </a:r>
            <a:endParaRPr lang="id-ID" sz="1400" dirty="0"/>
          </a:p>
        </p:txBody>
      </p:sp>
      <p:cxnSp>
        <p:nvCxnSpPr>
          <p:cNvPr id="69" name="Straight Arrow Connector 68"/>
          <p:cNvCxnSpPr>
            <a:endCxn id="68" idx="0"/>
          </p:cNvCxnSpPr>
          <p:nvPr/>
        </p:nvCxnSpPr>
        <p:spPr>
          <a:xfrm>
            <a:off x="7526486" y="5061750"/>
            <a:ext cx="0" cy="249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00862" y="3321035"/>
            <a:ext cx="1134179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= A</a:t>
            </a:r>
            <a:endParaRPr lang="id-ID" dirty="0"/>
          </a:p>
        </p:txBody>
      </p:sp>
      <p:cxnSp>
        <p:nvCxnSpPr>
          <p:cNvPr id="61" name="Elbow Connector 60"/>
          <p:cNvCxnSpPr>
            <a:stCxn id="56" idx="2"/>
          </p:cNvCxnSpPr>
          <p:nvPr/>
        </p:nvCxnSpPr>
        <p:spPr>
          <a:xfrm rot="5400000">
            <a:off x="4625670" y="3297680"/>
            <a:ext cx="321386" cy="13631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3291195" y="4396796"/>
            <a:ext cx="1612520" cy="7799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B &gt; max</a:t>
            </a:r>
            <a:endParaRPr lang="id-ID" dirty="0"/>
          </a:p>
        </p:txBody>
      </p:sp>
      <p:cxnSp>
        <p:nvCxnSpPr>
          <p:cNvPr id="66" name="Straight Arrow Connector 65"/>
          <p:cNvCxnSpPr>
            <a:stCxn id="8" idx="2"/>
            <a:endCxn id="64" idx="0"/>
          </p:cNvCxnSpPr>
          <p:nvPr/>
        </p:nvCxnSpPr>
        <p:spPr>
          <a:xfrm>
            <a:off x="4094602" y="3216150"/>
            <a:ext cx="2853" cy="1180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4" idx="3"/>
            <a:endCxn id="71" idx="0"/>
          </p:cNvCxnSpPr>
          <p:nvPr/>
        </p:nvCxnSpPr>
        <p:spPr>
          <a:xfrm>
            <a:off x="4903715" y="4786761"/>
            <a:ext cx="564237" cy="5042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900862" y="5291042"/>
            <a:ext cx="1134179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= B</a:t>
            </a:r>
            <a:endParaRPr lang="id-ID" dirty="0"/>
          </a:p>
        </p:txBody>
      </p:sp>
      <p:cxnSp>
        <p:nvCxnSpPr>
          <p:cNvPr id="73" name="Elbow Connector 72"/>
          <p:cNvCxnSpPr>
            <a:stCxn id="71" idx="2"/>
          </p:cNvCxnSpPr>
          <p:nvPr/>
        </p:nvCxnSpPr>
        <p:spPr>
          <a:xfrm rot="5400000">
            <a:off x="4625670" y="5267687"/>
            <a:ext cx="321386" cy="13631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5" idx="0"/>
          </p:cNvCxnSpPr>
          <p:nvPr/>
        </p:nvCxnSpPr>
        <p:spPr>
          <a:xfrm>
            <a:off x="4117670" y="5176725"/>
            <a:ext cx="0" cy="1141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956305" y="6318425"/>
            <a:ext cx="322730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78" name="Flowchart: Decision 77"/>
          <p:cNvSpPr/>
          <p:nvPr/>
        </p:nvSpPr>
        <p:spPr>
          <a:xfrm>
            <a:off x="6717873" y="2441348"/>
            <a:ext cx="1612520" cy="7799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 &gt; max</a:t>
            </a:r>
            <a:endParaRPr lang="id-ID" dirty="0"/>
          </a:p>
        </p:txBody>
      </p:sp>
      <p:sp>
        <p:nvSpPr>
          <p:cNvPr id="79" name="Oval 78"/>
          <p:cNvSpPr/>
          <p:nvPr/>
        </p:nvSpPr>
        <p:spPr>
          <a:xfrm>
            <a:off x="7365121" y="1864469"/>
            <a:ext cx="322730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cxnSp>
        <p:nvCxnSpPr>
          <p:cNvPr id="80" name="Straight Arrow Connector 79"/>
          <p:cNvCxnSpPr>
            <a:stCxn id="79" idx="4"/>
            <a:endCxn id="78" idx="0"/>
          </p:cNvCxnSpPr>
          <p:nvPr/>
        </p:nvCxnSpPr>
        <p:spPr>
          <a:xfrm flipH="1">
            <a:off x="7524133" y="2187199"/>
            <a:ext cx="2353" cy="254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3"/>
            <a:endCxn id="82" idx="0"/>
          </p:cNvCxnSpPr>
          <p:nvPr/>
        </p:nvCxnSpPr>
        <p:spPr>
          <a:xfrm>
            <a:off x="8330393" y="2831313"/>
            <a:ext cx="567090" cy="49484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30393" y="3326162"/>
            <a:ext cx="1134179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= C</a:t>
            </a:r>
            <a:endParaRPr lang="id-ID" dirty="0"/>
          </a:p>
        </p:txBody>
      </p:sp>
      <p:cxnSp>
        <p:nvCxnSpPr>
          <p:cNvPr id="83" name="Elbow Connector 82"/>
          <p:cNvCxnSpPr>
            <a:stCxn id="82" idx="2"/>
          </p:cNvCxnSpPr>
          <p:nvPr/>
        </p:nvCxnSpPr>
        <p:spPr>
          <a:xfrm rot="5400000">
            <a:off x="8055201" y="3302807"/>
            <a:ext cx="321386" cy="13631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2"/>
            <a:endCxn id="12" idx="1"/>
          </p:cNvCxnSpPr>
          <p:nvPr/>
        </p:nvCxnSpPr>
        <p:spPr>
          <a:xfrm>
            <a:off x="7524133" y="3221277"/>
            <a:ext cx="0" cy="1298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4870" y="2030506"/>
            <a:ext cx="5166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Apakah</a:t>
            </a:r>
            <a:r>
              <a:rPr lang="en-US" sz="4400" dirty="0" smtClean="0"/>
              <a:t> </a:t>
            </a:r>
            <a:r>
              <a:rPr lang="en-US" sz="4400" dirty="0" err="1" smtClean="0"/>
              <a:t>ada</a:t>
            </a:r>
            <a:r>
              <a:rPr lang="en-US" sz="4400" dirty="0" smtClean="0"/>
              <a:t> </a:t>
            </a:r>
            <a:r>
              <a:rPr lang="en-US" sz="4400" dirty="0" err="1" smtClean="0"/>
              <a:t>cara</a:t>
            </a:r>
            <a:r>
              <a:rPr lang="en-US" sz="4400" dirty="0" smtClean="0"/>
              <a:t> lain?</a:t>
            </a:r>
            <a:endParaRPr lang="id-ID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265570" y="3070412"/>
            <a:ext cx="7305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SELALU </a:t>
            </a:r>
            <a:r>
              <a:rPr lang="en-US" sz="4400" dirty="0" err="1" smtClean="0">
                <a:solidFill>
                  <a:srgbClr val="FF0000"/>
                </a:solidFill>
              </a:rPr>
              <a:t>akan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ada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cara</a:t>
            </a:r>
            <a:r>
              <a:rPr lang="en-US" sz="4400" dirty="0" smtClean="0">
                <a:solidFill>
                  <a:srgbClr val="FF0000"/>
                </a:solidFill>
              </a:rPr>
              <a:t> yang lain</a:t>
            </a:r>
            <a:endParaRPr lang="id-ID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– Cara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r>
              <a:rPr lang="en-US" sz="2400" dirty="0" smtClean="0">
                <a:solidFill>
                  <a:srgbClr val="C00000"/>
                </a:solidFill>
              </a:rPr>
              <a:t>TIDAK BOLEH MENGGUNAKAN OPERATOR LOGIKA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529" y="3011466"/>
            <a:ext cx="399404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Alur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berpikir</a:t>
            </a:r>
            <a:endParaRPr lang="en-US" sz="2400" dirty="0" smtClean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Deklarasi</a:t>
            </a:r>
            <a:r>
              <a:rPr lang="en-US" sz="2200" dirty="0" smtClean="0"/>
              <a:t> </a:t>
            </a:r>
            <a:r>
              <a:rPr lang="en-US" sz="2200" dirty="0" err="1" smtClean="0"/>
              <a:t>variabel</a:t>
            </a:r>
            <a:r>
              <a:rPr lang="en-US" sz="2200" dirty="0" smtClean="0"/>
              <a:t> A, max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smtClean="0"/>
              <a:t>Input </a:t>
            </a:r>
            <a:r>
              <a:rPr lang="en-US" sz="2200" dirty="0" err="1" smtClean="0"/>
              <a:t>nilai</a:t>
            </a:r>
            <a:r>
              <a:rPr lang="en-US" sz="2200" dirty="0" smtClean="0"/>
              <a:t> 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smtClean="0"/>
              <a:t>max = 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/>
              <a:t>Input </a:t>
            </a:r>
            <a:r>
              <a:rPr lang="en-US" sz="2200" dirty="0" err="1"/>
              <a:t>nilai</a:t>
            </a:r>
            <a:r>
              <a:rPr lang="en-US" sz="2200" dirty="0"/>
              <a:t> 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/>
              <a:t>Jika</a:t>
            </a:r>
            <a:r>
              <a:rPr lang="en-US" sz="2200" dirty="0"/>
              <a:t> A &gt; max, </a:t>
            </a:r>
            <a:r>
              <a:rPr lang="en-US" sz="2200" dirty="0" err="1"/>
              <a:t>maka</a:t>
            </a:r>
            <a:r>
              <a:rPr lang="en-US" sz="2200" dirty="0"/>
              <a:t> max = 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/>
              <a:t>Input </a:t>
            </a:r>
            <a:r>
              <a:rPr lang="en-US" sz="2200" dirty="0" err="1"/>
              <a:t>nilai</a:t>
            </a:r>
            <a:r>
              <a:rPr lang="en-US" sz="2200" dirty="0"/>
              <a:t> 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/>
              <a:t>Jika</a:t>
            </a:r>
            <a:r>
              <a:rPr lang="en-US" sz="2200" dirty="0"/>
              <a:t> A &gt; max, </a:t>
            </a:r>
            <a:r>
              <a:rPr lang="en-US" sz="2200" dirty="0" err="1"/>
              <a:t>maka</a:t>
            </a:r>
            <a:r>
              <a:rPr lang="en-US" sz="2200" dirty="0"/>
              <a:t> max = </a:t>
            </a:r>
            <a:r>
              <a:rPr lang="en-US" sz="2200" dirty="0" smtClean="0"/>
              <a:t>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Cetak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7674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– Cara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94" y="1722328"/>
            <a:ext cx="1585240" cy="50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4870" y="1364300"/>
            <a:ext cx="5166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Apakah</a:t>
            </a:r>
            <a:r>
              <a:rPr lang="en-US" sz="4400" dirty="0" smtClean="0"/>
              <a:t> </a:t>
            </a:r>
            <a:r>
              <a:rPr lang="en-US" sz="4400" dirty="0" err="1" smtClean="0"/>
              <a:t>ada</a:t>
            </a:r>
            <a:r>
              <a:rPr lang="en-US" sz="4400" dirty="0" smtClean="0"/>
              <a:t> </a:t>
            </a:r>
            <a:r>
              <a:rPr lang="en-US" sz="4400" dirty="0" err="1" smtClean="0"/>
              <a:t>cara</a:t>
            </a:r>
            <a:r>
              <a:rPr lang="en-US" sz="4400" dirty="0" smtClean="0"/>
              <a:t> lain?</a:t>
            </a:r>
            <a:endParaRPr lang="id-ID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265570" y="2404206"/>
            <a:ext cx="7305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SELALU </a:t>
            </a:r>
            <a:r>
              <a:rPr lang="en-US" sz="4400" dirty="0" err="1" smtClean="0">
                <a:solidFill>
                  <a:srgbClr val="FF0000"/>
                </a:solidFill>
              </a:rPr>
              <a:t>akan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ada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cara</a:t>
            </a:r>
            <a:r>
              <a:rPr lang="en-US" sz="4400" dirty="0" smtClean="0">
                <a:solidFill>
                  <a:srgbClr val="FF0000"/>
                </a:solidFill>
              </a:rPr>
              <a:t> yang lain</a:t>
            </a:r>
            <a:endParaRPr lang="id-ID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1555" y="3841888"/>
            <a:ext cx="5953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2060"/>
                </a:solidFill>
              </a:rPr>
              <a:t>Temukan</a:t>
            </a:r>
            <a:r>
              <a:rPr lang="en-US" sz="4400" dirty="0" smtClean="0">
                <a:solidFill>
                  <a:srgbClr val="002060"/>
                </a:solidFill>
              </a:rPr>
              <a:t> </a:t>
            </a:r>
            <a:r>
              <a:rPr lang="en-US" sz="4400" dirty="0" err="1" smtClean="0">
                <a:solidFill>
                  <a:srgbClr val="002060"/>
                </a:solidFill>
              </a:rPr>
              <a:t>caramu</a:t>
            </a:r>
            <a:r>
              <a:rPr lang="en-US" sz="4400" dirty="0" smtClean="0">
                <a:solidFill>
                  <a:srgbClr val="002060"/>
                </a:solidFill>
              </a:rPr>
              <a:t> </a:t>
            </a:r>
            <a:r>
              <a:rPr lang="en-US" sz="4400" dirty="0" err="1" smtClean="0">
                <a:solidFill>
                  <a:srgbClr val="002060"/>
                </a:solidFill>
              </a:rPr>
              <a:t>sendiri</a:t>
            </a:r>
            <a:r>
              <a:rPr lang="en-US" sz="4400" dirty="0" smtClean="0">
                <a:solidFill>
                  <a:srgbClr val="002060"/>
                </a:solidFill>
              </a:rPr>
              <a:t>!</a:t>
            </a:r>
            <a:endParaRPr lang="id-ID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4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r>
              <a:rPr lang="en-US" sz="2400" dirty="0" smtClean="0">
                <a:solidFill>
                  <a:srgbClr val="C00000"/>
                </a:solidFill>
              </a:rPr>
              <a:t>TIDAK BOLEH MENGGUNAKAN OPERATOR LOGIKA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/ flowchart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menginputkan</a:t>
            </a:r>
            <a:r>
              <a:rPr lang="en-US" sz="2400" dirty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TERBESAR </a:t>
            </a:r>
            <a:r>
              <a:rPr lang="en-US" sz="2400" dirty="0" err="1"/>
              <a:t>diantara</a:t>
            </a:r>
            <a:r>
              <a:rPr lang="en-US" sz="2400" dirty="0"/>
              <a:t> </a:t>
            </a:r>
            <a:r>
              <a:rPr lang="en-US" sz="2400" dirty="0" err="1"/>
              <a:t>ketiganya</a:t>
            </a:r>
            <a:r>
              <a:rPr lang="en-US" sz="2400" dirty="0"/>
              <a:t> 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). </a:t>
            </a:r>
            <a:r>
              <a:rPr lang="en-US" sz="2400" dirty="0" smtClean="0">
                <a:solidFill>
                  <a:srgbClr val="C00000"/>
                </a:solidFill>
              </a:rPr>
              <a:t>BOLEH </a:t>
            </a:r>
            <a:r>
              <a:rPr lang="en-US" sz="2400" dirty="0">
                <a:solidFill>
                  <a:srgbClr val="C00000"/>
                </a:solidFill>
              </a:rPr>
              <a:t>MENGGUNAKAN OPERATOR </a:t>
            </a:r>
            <a:r>
              <a:rPr lang="en-US" sz="2400" dirty="0" smtClean="0">
                <a:solidFill>
                  <a:srgbClr val="C00000"/>
                </a:solidFill>
              </a:rPr>
              <a:t>LOGIKA</a:t>
            </a: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23851" y="4979574"/>
            <a:ext cx="8380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Soal</a:t>
            </a:r>
            <a:r>
              <a:rPr lang="en-US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sama</a:t>
            </a:r>
            <a:r>
              <a:rPr lang="en-US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tapi</a:t>
            </a:r>
            <a:r>
              <a:rPr lang="en-US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boleh</a:t>
            </a:r>
            <a:r>
              <a:rPr lang="en-US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menggunakan</a:t>
            </a:r>
            <a:r>
              <a:rPr lang="en-US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operator </a:t>
            </a:r>
            <a:r>
              <a:rPr lang="en-US" sz="3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logika</a:t>
            </a:r>
            <a:endParaRPr lang="id-ID" sz="3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rved Left Arrow 4"/>
          <p:cNvSpPr/>
          <p:nvPr/>
        </p:nvSpPr>
        <p:spPr>
          <a:xfrm rot="2583078">
            <a:off x="10115696" y="4740979"/>
            <a:ext cx="378823" cy="10619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709" y="3331029"/>
            <a:ext cx="10502537" cy="1423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42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: Operator </a:t>
            </a:r>
            <a:r>
              <a:rPr lang="en-US" dirty="0" err="1" smtClean="0"/>
              <a:t>Logika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q"/>
            </a:pPr>
            <a:r>
              <a:rPr lang="id-ID" sz="2800" dirty="0" err="1" smtClean="0"/>
              <a:t>&amp;&amp;</a:t>
            </a:r>
            <a:r>
              <a:rPr lang="id-ID" sz="2800" dirty="0" smtClean="0"/>
              <a:t>  </a:t>
            </a:r>
            <a:r>
              <a:rPr lang="en-US" sz="2800" dirty="0" err="1" smtClean="0"/>
              <a:t>atau</a:t>
            </a:r>
            <a:r>
              <a:rPr lang="en-US" sz="2800" dirty="0" smtClean="0"/>
              <a:t> AND</a:t>
            </a:r>
            <a:r>
              <a:rPr lang="id-ID" sz="2800" dirty="0"/>
              <a:t>	</a:t>
            </a:r>
            <a:r>
              <a:rPr lang="id-ID" sz="2800" dirty="0" smtClean="0"/>
              <a:t>: </a:t>
            </a:r>
            <a:r>
              <a:rPr lang="id-ID" sz="2800" dirty="0"/>
              <a:t>Logika AND (DAN) 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id-ID" sz="2800" dirty="0" smtClean="0"/>
              <a:t>|| </a:t>
            </a:r>
            <a:r>
              <a:rPr lang="en-US" sz="2800" dirty="0" err="1" smtClean="0"/>
              <a:t>atau</a:t>
            </a:r>
            <a:r>
              <a:rPr lang="en-US" sz="2800" dirty="0" smtClean="0"/>
              <a:t> OR	</a:t>
            </a:r>
            <a:r>
              <a:rPr lang="id-ID" sz="2800" dirty="0" smtClean="0"/>
              <a:t>: </a:t>
            </a:r>
            <a:r>
              <a:rPr lang="id-ID" sz="2800" dirty="0"/>
              <a:t>Logika OR (ATAU) 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id-ID" sz="2800" dirty="0" smtClean="0"/>
              <a:t>! 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NOT	</a:t>
            </a:r>
            <a:r>
              <a:rPr lang="id-ID" sz="2800" dirty="0" smtClean="0"/>
              <a:t>: </a:t>
            </a:r>
            <a:r>
              <a:rPr lang="id-ID" sz="2800" dirty="0"/>
              <a:t>Logika NOT (INGKARAN)</a:t>
            </a:r>
          </a:p>
        </p:txBody>
      </p:sp>
    </p:spTree>
    <p:extLst>
      <p:ext uri="{BB962C8B-B14F-4D97-AF65-F5344CB8AC3E}">
        <p14:creationId xmlns:p14="http://schemas.microsoft.com/office/powerpoint/2010/main" val="39802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: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2663115"/>
              </p:ext>
            </p:extLst>
          </p:nvPr>
        </p:nvGraphicFramePr>
        <p:xfrm>
          <a:off x="1097280" y="2558956"/>
          <a:ext cx="49387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37"/>
                <a:gridCol w="1646237"/>
                <a:gridCol w="1646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Hasil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93071"/>
              </p:ext>
            </p:extLst>
          </p:nvPr>
        </p:nvGraphicFramePr>
        <p:xfrm>
          <a:off x="6218238" y="2572401"/>
          <a:ext cx="49371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/>
                <a:gridCol w="1645708"/>
                <a:gridCol w="1645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Hasil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3151" y="2060887"/>
            <a:ext cx="189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Logika</a:t>
            </a:r>
            <a:r>
              <a:rPr lang="en-US" sz="2800" b="1" dirty="0" smtClean="0">
                <a:solidFill>
                  <a:srgbClr val="C00000"/>
                </a:solidFill>
              </a:rPr>
              <a:t> AND</a:t>
            </a:r>
            <a:endParaRPr lang="id-ID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6480" y="2060887"/>
            <a:ext cx="165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Logika</a:t>
            </a:r>
            <a:r>
              <a:rPr lang="en-US" sz="2800" b="1" dirty="0" smtClean="0">
                <a:solidFill>
                  <a:srgbClr val="C00000"/>
                </a:solidFill>
              </a:rPr>
              <a:t> OR</a:t>
            </a:r>
            <a:endParaRPr lang="id-ID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r>
              <a:rPr lang="en-US" sz="2400" dirty="0" smtClean="0">
                <a:solidFill>
                  <a:srgbClr val="C00000"/>
                </a:solidFill>
              </a:rPr>
              <a:t>BOLEH MENGGUNAKAN OPERATOR LOGIKA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529" y="3102907"/>
            <a:ext cx="69872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Alur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berpikir</a:t>
            </a:r>
            <a:endParaRPr lang="en-US" sz="2400" dirty="0" smtClean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Deklarasi</a:t>
            </a:r>
            <a:r>
              <a:rPr lang="en-US" sz="2200" dirty="0" smtClean="0"/>
              <a:t> </a:t>
            </a:r>
            <a:r>
              <a:rPr lang="en-US" sz="2200" dirty="0" err="1" smtClean="0"/>
              <a:t>variabel</a:t>
            </a:r>
            <a:r>
              <a:rPr lang="en-US" sz="2200" dirty="0" smtClean="0"/>
              <a:t> A, B, C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smtClean="0"/>
              <a:t>Input </a:t>
            </a:r>
            <a:r>
              <a:rPr lang="en-US" sz="2200" dirty="0" err="1" smtClean="0"/>
              <a:t>nilai</a:t>
            </a:r>
            <a:r>
              <a:rPr lang="en-US" sz="2200" dirty="0" smtClean="0"/>
              <a:t> A, B, C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/>
              <a:t>Jika</a:t>
            </a:r>
            <a:r>
              <a:rPr lang="en-US" sz="2200" dirty="0"/>
              <a:t> A &gt; </a:t>
            </a:r>
            <a:r>
              <a:rPr lang="en-US" sz="2200" dirty="0" smtClean="0"/>
              <a:t>B </a:t>
            </a:r>
            <a:r>
              <a:rPr lang="en-US" sz="2200" dirty="0" err="1" smtClean="0"/>
              <a:t>dan</a:t>
            </a:r>
            <a:r>
              <a:rPr lang="en-US" sz="2200" dirty="0" smtClean="0"/>
              <a:t> A &gt; C,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 smtClean="0"/>
              <a:t>cetak</a:t>
            </a:r>
            <a:r>
              <a:rPr lang="en-US" sz="2200" dirty="0" smtClean="0"/>
              <a:t> A</a:t>
            </a:r>
            <a:r>
              <a:rPr lang="en-US" sz="2200" dirty="0"/>
              <a:t> </a:t>
            </a:r>
            <a:r>
              <a:rPr lang="en-US" sz="2200" dirty="0" smtClean="0"/>
              <a:t>(A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TERBESAR)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smtClean="0"/>
              <a:t>B </a:t>
            </a:r>
            <a:r>
              <a:rPr lang="en-US" sz="2200" dirty="0"/>
              <a:t>&gt; </a:t>
            </a:r>
            <a:r>
              <a:rPr lang="en-US" sz="2200" dirty="0" smtClean="0"/>
              <a:t>A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smtClean="0"/>
              <a:t>B </a:t>
            </a:r>
            <a:r>
              <a:rPr lang="en-US" sz="2200" dirty="0"/>
              <a:t>&gt; C,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cetak</a:t>
            </a:r>
            <a:r>
              <a:rPr lang="en-US" sz="2200" dirty="0"/>
              <a:t> </a:t>
            </a:r>
            <a:r>
              <a:rPr lang="en-US" sz="2200" dirty="0" smtClean="0"/>
              <a:t>B (B </a:t>
            </a:r>
            <a:r>
              <a:rPr lang="en-US" sz="2200" dirty="0" err="1"/>
              <a:t>adalah</a:t>
            </a:r>
            <a:r>
              <a:rPr lang="en-US" sz="2200" dirty="0"/>
              <a:t> TERBESAR)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smtClean="0"/>
              <a:t>C </a:t>
            </a:r>
            <a:r>
              <a:rPr lang="en-US" sz="2200" dirty="0"/>
              <a:t>&gt; </a:t>
            </a:r>
            <a:r>
              <a:rPr lang="en-US" sz="2200" dirty="0" smtClean="0"/>
              <a:t>A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smtClean="0"/>
              <a:t>C </a:t>
            </a:r>
            <a:r>
              <a:rPr lang="en-US" sz="2200" dirty="0"/>
              <a:t>&gt; </a:t>
            </a:r>
            <a:r>
              <a:rPr lang="en-US" sz="2200" dirty="0" smtClean="0"/>
              <a:t>B,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cetak</a:t>
            </a:r>
            <a:r>
              <a:rPr lang="en-US" sz="2200" dirty="0"/>
              <a:t> </a:t>
            </a:r>
            <a:r>
              <a:rPr lang="en-US" sz="2200" dirty="0" smtClean="0"/>
              <a:t>C (C </a:t>
            </a:r>
            <a:r>
              <a:rPr lang="en-US" sz="2200" dirty="0" err="1"/>
              <a:t>adalah</a:t>
            </a:r>
            <a:r>
              <a:rPr lang="en-US" sz="2200" dirty="0"/>
              <a:t> TERBESAR)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58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1258649" y="1909483"/>
            <a:ext cx="865991" cy="4202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MULAI</a:t>
            </a: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982984" y="2796987"/>
            <a:ext cx="1417319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Deklarasi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A, B, C</a:t>
            </a:r>
            <a:endParaRPr lang="id-ID" dirty="0"/>
          </a:p>
        </p:txBody>
      </p:sp>
      <p:sp>
        <p:nvSpPr>
          <p:cNvPr id="7" name="Flowchart: Data 6"/>
          <p:cNvSpPr/>
          <p:nvPr/>
        </p:nvSpPr>
        <p:spPr>
          <a:xfrm>
            <a:off x="982984" y="3775932"/>
            <a:ext cx="1417320" cy="5244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 B, C</a:t>
            </a:r>
            <a:endParaRPr lang="id-ID" dirty="0"/>
          </a:p>
        </p:txBody>
      </p:sp>
      <p:sp>
        <p:nvSpPr>
          <p:cNvPr id="8" name="Flowchart: Decision 7"/>
          <p:cNvSpPr/>
          <p:nvPr/>
        </p:nvSpPr>
        <p:spPr>
          <a:xfrm>
            <a:off x="3046607" y="2436221"/>
            <a:ext cx="2100159" cy="7799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 &gt; B &amp;&amp; </a:t>
            </a:r>
            <a:br>
              <a:rPr lang="en-US" dirty="0" smtClean="0"/>
            </a:br>
            <a:r>
              <a:rPr lang="en-US" dirty="0" smtClean="0"/>
              <a:t>A &gt; C</a:t>
            </a:r>
            <a:endParaRPr lang="id-ID" dirty="0"/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691644" y="2329743"/>
            <a:ext cx="1" cy="467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1"/>
          </p:cNvCxnSpPr>
          <p:nvPr/>
        </p:nvCxnSpPr>
        <p:spPr>
          <a:xfrm>
            <a:off x="1691644" y="3294528"/>
            <a:ext cx="0" cy="481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30279" y="4781771"/>
            <a:ext cx="322730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cxnSp>
        <p:nvCxnSpPr>
          <p:cNvPr id="23" name="Straight Arrow Connector 22"/>
          <p:cNvCxnSpPr>
            <a:stCxn id="7" idx="4"/>
            <a:endCxn id="22" idx="0"/>
          </p:cNvCxnSpPr>
          <p:nvPr/>
        </p:nvCxnSpPr>
        <p:spPr>
          <a:xfrm>
            <a:off x="1691644" y="4300367"/>
            <a:ext cx="0" cy="481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935590" y="1859342"/>
            <a:ext cx="322730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cxnSp>
        <p:nvCxnSpPr>
          <p:cNvPr id="27" name="Straight Arrow Connector 26"/>
          <p:cNvCxnSpPr>
            <a:stCxn id="26" idx="4"/>
            <a:endCxn id="8" idx="0"/>
          </p:cNvCxnSpPr>
          <p:nvPr/>
        </p:nvCxnSpPr>
        <p:spPr>
          <a:xfrm flipH="1">
            <a:off x="4096687" y="2182072"/>
            <a:ext cx="268" cy="254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33" idx="1"/>
          </p:cNvCxnSpPr>
          <p:nvPr/>
        </p:nvCxnSpPr>
        <p:spPr>
          <a:xfrm>
            <a:off x="5146766" y="2826186"/>
            <a:ext cx="313745" cy="4746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101309" y="4838795"/>
            <a:ext cx="865991" cy="4202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SELESAI</a:t>
            </a:r>
            <a:endParaRPr lang="id-ID" sz="1400" dirty="0"/>
          </a:p>
        </p:txBody>
      </p:sp>
      <p:cxnSp>
        <p:nvCxnSpPr>
          <p:cNvPr id="61" name="Elbow Connector 60"/>
          <p:cNvCxnSpPr>
            <a:stCxn id="33" idx="4"/>
          </p:cNvCxnSpPr>
          <p:nvPr/>
        </p:nvCxnSpPr>
        <p:spPr>
          <a:xfrm rot="5400000">
            <a:off x="4625320" y="3304771"/>
            <a:ext cx="314646" cy="135573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3046606" y="4396796"/>
            <a:ext cx="2100159" cy="7799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B &gt; A &amp;&amp; </a:t>
            </a:r>
            <a:br>
              <a:rPr lang="en-US" dirty="0" smtClean="0"/>
            </a:br>
            <a:r>
              <a:rPr lang="en-US" dirty="0" smtClean="0"/>
              <a:t>B &gt; C</a:t>
            </a:r>
            <a:endParaRPr lang="id-ID" dirty="0"/>
          </a:p>
        </p:txBody>
      </p:sp>
      <p:cxnSp>
        <p:nvCxnSpPr>
          <p:cNvPr id="66" name="Straight Arrow Connector 65"/>
          <p:cNvCxnSpPr>
            <a:stCxn id="8" idx="2"/>
            <a:endCxn id="64" idx="0"/>
          </p:cNvCxnSpPr>
          <p:nvPr/>
        </p:nvCxnSpPr>
        <p:spPr>
          <a:xfrm flipH="1">
            <a:off x="4096686" y="3216150"/>
            <a:ext cx="1" cy="1180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4" idx="3"/>
            <a:endCxn id="50" idx="1"/>
          </p:cNvCxnSpPr>
          <p:nvPr/>
        </p:nvCxnSpPr>
        <p:spPr>
          <a:xfrm>
            <a:off x="5146765" y="4786761"/>
            <a:ext cx="312907" cy="4722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0" idx="4"/>
          </p:cNvCxnSpPr>
          <p:nvPr/>
        </p:nvCxnSpPr>
        <p:spPr>
          <a:xfrm rot="5400000">
            <a:off x="4618984" y="5269280"/>
            <a:ext cx="326479" cy="13548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5" idx="0"/>
          </p:cNvCxnSpPr>
          <p:nvPr/>
        </p:nvCxnSpPr>
        <p:spPr>
          <a:xfrm>
            <a:off x="4117670" y="5176725"/>
            <a:ext cx="0" cy="1141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956305" y="6318425"/>
            <a:ext cx="322730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78" name="Flowchart: Decision 77"/>
          <p:cNvSpPr/>
          <p:nvPr/>
        </p:nvSpPr>
        <p:spPr>
          <a:xfrm>
            <a:off x="6510590" y="2441348"/>
            <a:ext cx="2032519" cy="7799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 &gt; A &amp;&amp; </a:t>
            </a:r>
            <a:br>
              <a:rPr lang="en-US" dirty="0" smtClean="0"/>
            </a:br>
            <a:r>
              <a:rPr lang="en-US" dirty="0" smtClean="0"/>
              <a:t>C &gt; B</a:t>
            </a:r>
            <a:endParaRPr lang="id-ID" dirty="0"/>
          </a:p>
        </p:txBody>
      </p:sp>
      <p:sp>
        <p:nvSpPr>
          <p:cNvPr id="79" name="Oval 78"/>
          <p:cNvSpPr/>
          <p:nvPr/>
        </p:nvSpPr>
        <p:spPr>
          <a:xfrm>
            <a:off x="7365121" y="1864469"/>
            <a:ext cx="322730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cxnSp>
        <p:nvCxnSpPr>
          <p:cNvPr id="80" name="Straight Arrow Connector 79"/>
          <p:cNvCxnSpPr>
            <a:stCxn id="79" idx="4"/>
            <a:endCxn id="78" idx="0"/>
          </p:cNvCxnSpPr>
          <p:nvPr/>
        </p:nvCxnSpPr>
        <p:spPr>
          <a:xfrm>
            <a:off x="7526486" y="2187199"/>
            <a:ext cx="364" cy="254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3"/>
            <a:endCxn id="59" idx="1"/>
          </p:cNvCxnSpPr>
          <p:nvPr/>
        </p:nvCxnSpPr>
        <p:spPr>
          <a:xfrm>
            <a:off x="8543109" y="2831313"/>
            <a:ext cx="381445" cy="4501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4"/>
          </p:cNvCxnSpPr>
          <p:nvPr/>
        </p:nvCxnSpPr>
        <p:spPr>
          <a:xfrm rot="5400000">
            <a:off x="8059856" y="3280391"/>
            <a:ext cx="339148" cy="139024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2"/>
            <a:endCxn id="68" idx="0"/>
          </p:cNvCxnSpPr>
          <p:nvPr/>
        </p:nvCxnSpPr>
        <p:spPr>
          <a:xfrm>
            <a:off x="7526850" y="3221277"/>
            <a:ext cx="7455" cy="1617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/>
          <p:cNvSpPr/>
          <p:nvPr/>
        </p:nvSpPr>
        <p:spPr>
          <a:xfrm>
            <a:off x="4751851" y="3300881"/>
            <a:ext cx="1417320" cy="5244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Cetak</a:t>
            </a:r>
            <a:r>
              <a:rPr lang="en-US" dirty="0" smtClean="0"/>
              <a:t> A</a:t>
            </a:r>
            <a:endParaRPr lang="id-ID" dirty="0"/>
          </a:p>
        </p:txBody>
      </p:sp>
      <p:sp>
        <p:nvSpPr>
          <p:cNvPr id="50" name="Flowchart: Data 49"/>
          <p:cNvSpPr/>
          <p:nvPr/>
        </p:nvSpPr>
        <p:spPr>
          <a:xfrm>
            <a:off x="4751012" y="5259055"/>
            <a:ext cx="1417320" cy="5244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Cetak</a:t>
            </a:r>
            <a:r>
              <a:rPr lang="en-US" dirty="0" smtClean="0"/>
              <a:t> B</a:t>
            </a:r>
            <a:endParaRPr lang="id-ID" dirty="0"/>
          </a:p>
        </p:txBody>
      </p:sp>
      <p:sp>
        <p:nvSpPr>
          <p:cNvPr id="59" name="Flowchart: Data 58"/>
          <p:cNvSpPr/>
          <p:nvPr/>
        </p:nvSpPr>
        <p:spPr>
          <a:xfrm>
            <a:off x="8215894" y="3281506"/>
            <a:ext cx="1417320" cy="5244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Cetak</a:t>
            </a:r>
            <a:r>
              <a:rPr lang="en-US" dirty="0" smtClean="0"/>
              <a:t> 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60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IF 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IF…ELSE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IF </a:t>
            </a:r>
            <a:r>
              <a:rPr lang="en-US" dirty="0" err="1" smtClean="0"/>
              <a:t>Bertingkat</a:t>
            </a:r>
            <a:r>
              <a:rPr lang="en-US" dirty="0" smtClean="0"/>
              <a:t> (Nested-IF)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/>
              <a:t> </a:t>
            </a:r>
            <a:r>
              <a:rPr lang="en-US" dirty="0" smtClean="0"/>
              <a:t>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18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7076" y="2069694"/>
            <a:ext cx="7062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Apa</a:t>
            </a:r>
            <a:r>
              <a:rPr lang="en-US" sz="4400" dirty="0" smtClean="0"/>
              <a:t> yang </a:t>
            </a:r>
            <a:r>
              <a:rPr lang="en-US" sz="4400" dirty="0" err="1" smtClean="0"/>
              <a:t>kita</a:t>
            </a:r>
            <a:r>
              <a:rPr lang="en-US" sz="4400" dirty="0" smtClean="0"/>
              <a:t> </a:t>
            </a:r>
            <a:r>
              <a:rPr lang="en-US" sz="4400" dirty="0" err="1" smtClean="0"/>
              <a:t>pelajari</a:t>
            </a:r>
            <a:r>
              <a:rPr lang="en-US" sz="4400" dirty="0" smtClean="0"/>
              <a:t> </a:t>
            </a:r>
            <a:r>
              <a:rPr lang="en-US" sz="4400" dirty="0" err="1" smtClean="0"/>
              <a:t>hari</a:t>
            </a:r>
            <a:r>
              <a:rPr lang="en-US" sz="4400" dirty="0" smtClean="0"/>
              <a:t> </a:t>
            </a:r>
            <a:r>
              <a:rPr lang="en-US" sz="4400" dirty="0" err="1" smtClean="0"/>
              <a:t>ini</a:t>
            </a:r>
            <a:r>
              <a:rPr lang="en-US" sz="4400" dirty="0" smtClean="0"/>
              <a:t>?</a:t>
            </a:r>
            <a:endParaRPr lang="id-ID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265570" y="3305543"/>
            <a:ext cx="7338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Struktur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Kondisi</a:t>
            </a:r>
            <a:r>
              <a:rPr lang="en-US" sz="4400" dirty="0" smtClean="0">
                <a:solidFill>
                  <a:srgbClr val="FF0000"/>
                </a:solidFill>
              </a:rPr>
              <a:t> IF </a:t>
            </a:r>
            <a:r>
              <a:rPr lang="en-US" sz="4400" dirty="0" err="1" smtClean="0">
                <a:solidFill>
                  <a:srgbClr val="FF0000"/>
                </a:solidFill>
              </a:rPr>
              <a:t>dan</a:t>
            </a:r>
            <a:r>
              <a:rPr lang="en-US" sz="4400" dirty="0" smtClean="0">
                <a:solidFill>
                  <a:srgbClr val="FF0000"/>
                </a:solidFill>
              </a:rPr>
              <a:t> IF…ELSE</a:t>
            </a:r>
            <a:endParaRPr lang="id-ID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1995489" y="1131888"/>
            <a:ext cx="11523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if ( </a:t>
            </a:r>
            <a:r>
              <a:rPr lang="en-US" sz="2000" i="1"/>
              <a:t>cond </a:t>
            </a:r>
            <a:r>
              <a:rPr lang="en-US" sz="2000"/>
              <a:t>)</a:t>
            </a:r>
          </a:p>
          <a:p>
            <a:r>
              <a:rPr lang="en-US" sz="2000"/>
              <a:t>      {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2971800" y="1566864"/>
            <a:ext cx="263214" cy="1169551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057401" y="2644775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      }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2057400" y="3171826"/>
            <a:ext cx="279244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2400"/>
              <a:t>-</a:t>
            </a:r>
          </a:p>
          <a:p>
            <a:pPr>
              <a:lnSpc>
                <a:spcPct val="50000"/>
              </a:lnSpc>
            </a:pPr>
            <a:r>
              <a:rPr lang="en-US" sz="2400"/>
              <a:t>-</a:t>
            </a:r>
          </a:p>
          <a:p>
            <a:pPr>
              <a:lnSpc>
                <a:spcPct val="50000"/>
              </a:lnSpc>
            </a:pPr>
            <a:r>
              <a:rPr lang="en-US" sz="2400"/>
              <a:t>-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3344864" y="1787525"/>
            <a:ext cx="1695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statements-true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3208339" y="3119438"/>
            <a:ext cx="16605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 instruction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2392363" y="3295650"/>
            <a:ext cx="84296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856413" y="358775"/>
            <a:ext cx="12198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Flowchart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1638300" y="117475"/>
            <a:ext cx="3380284" cy="70788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- 1</a:t>
            </a:r>
          </a:p>
          <a:p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: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IF-THEN</a:t>
            </a:r>
          </a:p>
        </p:txBody>
      </p:sp>
      <p:sp>
        <p:nvSpPr>
          <p:cNvPr id="379915" name="AutoShape 11"/>
          <p:cNvSpPr>
            <a:spLocks noChangeArrowheads="1"/>
          </p:cNvSpPr>
          <p:nvPr/>
        </p:nvSpPr>
        <p:spPr bwMode="auto">
          <a:xfrm>
            <a:off x="6897688" y="1311275"/>
            <a:ext cx="12192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/>
              <a:t>cond</a:t>
            </a:r>
          </a:p>
        </p:txBody>
      </p:sp>
      <p:sp>
        <p:nvSpPr>
          <p:cNvPr id="379916" name="Line 12"/>
          <p:cNvSpPr>
            <a:spLocks noChangeShapeType="1"/>
          </p:cNvSpPr>
          <p:nvPr/>
        </p:nvSpPr>
        <p:spPr bwMode="auto">
          <a:xfrm>
            <a:off x="7507288" y="854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8116888" y="16922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8650288" y="16922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8280400" y="2225675"/>
            <a:ext cx="711200" cy="8461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US" sz="1600"/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  <a:endParaRPr lang="en-US" sz="2000"/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8967788" y="2238376"/>
            <a:ext cx="11773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statements-</a:t>
            </a:r>
          </a:p>
          <a:p>
            <a:r>
              <a:rPr lang="en-US" sz="1600"/>
              <a:t>true</a:t>
            </a:r>
          </a:p>
        </p:txBody>
      </p:sp>
      <p:sp>
        <p:nvSpPr>
          <p:cNvPr id="379921" name="Line 17"/>
          <p:cNvSpPr>
            <a:spLocks noChangeShapeType="1"/>
          </p:cNvSpPr>
          <p:nvPr/>
        </p:nvSpPr>
        <p:spPr bwMode="auto">
          <a:xfrm>
            <a:off x="8610600" y="306387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7543800" y="2057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7432675" y="3959226"/>
            <a:ext cx="268288" cy="701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8283575" y="3865563"/>
            <a:ext cx="14943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next instruction</a:t>
            </a:r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7721600" y="4054475"/>
            <a:ext cx="508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8031163" y="1366838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TRUE</a:t>
            </a:r>
          </a:p>
        </p:txBody>
      </p:sp>
      <p:sp>
        <p:nvSpPr>
          <p:cNvPr id="379927" name="Rectangle 23"/>
          <p:cNvSpPr>
            <a:spLocks noChangeArrowheads="1"/>
          </p:cNvSpPr>
          <p:nvPr/>
        </p:nvSpPr>
        <p:spPr bwMode="auto">
          <a:xfrm>
            <a:off x="1752600" y="1062038"/>
            <a:ext cx="4038600" cy="198596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en-GB" sz="2000"/>
          </a:p>
        </p:txBody>
      </p:sp>
      <p:sp>
        <p:nvSpPr>
          <p:cNvPr id="379928" name="Line 24"/>
          <p:cNvSpPr>
            <a:spLocks noChangeShapeType="1"/>
          </p:cNvSpPr>
          <p:nvPr/>
        </p:nvSpPr>
        <p:spPr bwMode="auto">
          <a:xfrm flipH="1">
            <a:off x="75438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79929" name="Text Box 25"/>
          <p:cNvSpPr txBox="1">
            <a:spLocks noChangeArrowheads="1"/>
          </p:cNvSpPr>
          <p:nvPr/>
        </p:nvSpPr>
        <p:spPr bwMode="auto">
          <a:xfrm>
            <a:off x="1524001" y="4044951"/>
            <a:ext cx="16139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3300"/>
                </a:solidFill>
              </a:rPr>
              <a:t>  Cara-Kerja</a:t>
            </a:r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1768476" y="4646613"/>
            <a:ext cx="893127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/>
              <a:t>Bila nilai cond </a:t>
            </a:r>
          </a:p>
          <a:p>
            <a:r>
              <a:rPr lang="en-GB" sz="2000"/>
              <a:t>- TRUE, </a:t>
            </a:r>
            <a:r>
              <a:rPr lang="en-GB"/>
              <a:t>maka kerjakan semua instruksi yang ada dalam statements-true</a:t>
            </a:r>
          </a:p>
          <a:p>
            <a:r>
              <a:rPr lang="en-GB"/>
              <a:t>            Setelah selesai, lanjutkan ke next-instruction</a:t>
            </a:r>
          </a:p>
          <a:p>
            <a:endParaRPr lang="en-GB"/>
          </a:p>
          <a:p>
            <a:r>
              <a:rPr lang="en-GB" sz="2000"/>
              <a:t>- FALSE, </a:t>
            </a:r>
            <a:r>
              <a:rPr lang="en-GB"/>
              <a:t>maka langsung ‘meloncat’ mengerjakan isnstruksi yang ada di      </a:t>
            </a:r>
          </a:p>
          <a:p>
            <a:r>
              <a:rPr lang="en-GB"/>
              <a:t>             next-instruction</a:t>
            </a:r>
            <a:r>
              <a:rPr lang="en-GB" sz="200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0517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2630489" y="482600"/>
            <a:ext cx="11523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if ( </a:t>
            </a:r>
            <a:r>
              <a:rPr lang="en-US" sz="2000" i="1"/>
              <a:t>cond </a:t>
            </a:r>
            <a:r>
              <a:rPr lang="en-US" sz="2000"/>
              <a:t>)</a:t>
            </a:r>
          </a:p>
          <a:p>
            <a:r>
              <a:rPr lang="en-US" sz="2000"/>
              <a:t>     {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348038" y="917576"/>
            <a:ext cx="263214" cy="1169551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  <a:p>
            <a:pPr>
              <a:lnSpc>
                <a:spcPct val="70000"/>
              </a:lnSpc>
            </a:pPr>
            <a:r>
              <a:rPr lang="en-US" sz="2000"/>
              <a:t>-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997200" y="1995488"/>
            <a:ext cx="380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}  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2692400" y="2522539"/>
            <a:ext cx="279244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2400"/>
              <a:t>-</a:t>
            </a:r>
          </a:p>
          <a:p>
            <a:pPr>
              <a:lnSpc>
                <a:spcPct val="50000"/>
              </a:lnSpc>
            </a:pPr>
            <a:r>
              <a:rPr lang="en-US" sz="2400"/>
              <a:t>-</a:t>
            </a:r>
          </a:p>
          <a:p>
            <a:pPr>
              <a:lnSpc>
                <a:spcPct val="50000"/>
              </a:lnSpc>
            </a:pPr>
            <a:r>
              <a:rPr lang="en-US" sz="2400"/>
              <a:t>-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3706813" y="1162051"/>
            <a:ext cx="1131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Statements</a:t>
            </a:r>
          </a:p>
          <a:p>
            <a:r>
              <a:rPr lang="en-US" sz="1600"/>
              <a:t>true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3348039" y="2493964"/>
            <a:ext cx="10832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next </a:t>
            </a:r>
          </a:p>
          <a:p>
            <a:r>
              <a:rPr lang="en-US" sz="1600"/>
              <a:t>instruction</a:t>
            </a:r>
          </a:p>
        </p:txBody>
      </p:sp>
      <p:sp>
        <p:nvSpPr>
          <p:cNvPr id="398344" name="Line 8"/>
          <p:cNvSpPr>
            <a:spLocks noChangeShapeType="1"/>
          </p:cNvSpPr>
          <p:nvPr/>
        </p:nvSpPr>
        <p:spPr bwMode="auto">
          <a:xfrm flipV="1">
            <a:off x="2987676" y="2636838"/>
            <a:ext cx="3603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6240463" y="115888"/>
            <a:ext cx="12198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Flowchart</a:t>
            </a:r>
          </a:p>
        </p:txBody>
      </p: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5808663" y="774701"/>
            <a:ext cx="1655762" cy="3806825"/>
            <a:chOff x="2290" y="306"/>
            <a:chExt cx="1143" cy="2398"/>
          </a:xfrm>
        </p:grpSpPr>
        <p:sp>
          <p:nvSpPr>
            <p:cNvPr id="398347" name="AutoShape 11"/>
            <p:cNvSpPr>
              <a:spLocks noChangeArrowheads="1"/>
            </p:cNvSpPr>
            <p:nvPr/>
          </p:nvSpPr>
          <p:spPr bwMode="auto">
            <a:xfrm>
              <a:off x="2290" y="594"/>
              <a:ext cx="666" cy="48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000"/>
                <a:t>cond</a:t>
              </a:r>
            </a:p>
          </p:txBody>
        </p:sp>
        <p:sp>
          <p:nvSpPr>
            <p:cNvPr id="398348" name="Line 12"/>
            <p:cNvSpPr>
              <a:spLocks noChangeShapeType="1"/>
            </p:cNvSpPr>
            <p:nvPr/>
          </p:nvSpPr>
          <p:spPr bwMode="auto">
            <a:xfrm>
              <a:off x="2623" y="3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8349" name="Line 13"/>
            <p:cNvSpPr>
              <a:spLocks noChangeShapeType="1"/>
            </p:cNvSpPr>
            <p:nvPr/>
          </p:nvSpPr>
          <p:spPr bwMode="auto">
            <a:xfrm>
              <a:off x="2956" y="834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8350" name="Line 14"/>
            <p:cNvSpPr>
              <a:spLocks noChangeShapeType="1"/>
            </p:cNvSpPr>
            <p:nvPr/>
          </p:nvSpPr>
          <p:spPr bwMode="auto">
            <a:xfrm>
              <a:off x="3247" y="83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8351" name="Rectangle 15"/>
            <p:cNvSpPr>
              <a:spLocks noChangeArrowheads="1"/>
            </p:cNvSpPr>
            <p:nvPr/>
          </p:nvSpPr>
          <p:spPr bwMode="auto">
            <a:xfrm>
              <a:off x="3045" y="1170"/>
              <a:ext cx="388" cy="53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endParaRPr lang="en-US" sz="1600"/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  <a:endParaRPr lang="en-US" sz="2000"/>
            </a:p>
          </p:txBody>
        </p:sp>
        <p:sp>
          <p:nvSpPr>
            <p:cNvPr id="398353" name="Line 17"/>
            <p:cNvSpPr>
              <a:spLocks noChangeShapeType="1"/>
            </p:cNvSpPr>
            <p:nvPr/>
          </p:nvSpPr>
          <p:spPr bwMode="auto">
            <a:xfrm>
              <a:off x="3225" y="1698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8354" name="Line 18"/>
            <p:cNvSpPr>
              <a:spLocks noChangeShapeType="1"/>
            </p:cNvSpPr>
            <p:nvPr/>
          </p:nvSpPr>
          <p:spPr bwMode="auto">
            <a:xfrm>
              <a:off x="2643" y="106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8355" name="Text Box 19"/>
            <p:cNvSpPr txBox="1">
              <a:spLocks noChangeArrowheads="1"/>
            </p:cNvSpPr>
            <p:nvPr/>
          </p:nvSpPr>
          <p:spPr bwMode="auto">
            <a:xfrm>
              <a:off x="2582" y="2262"/>
              <a:ext cx="185" cy="4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000"/>
                <a:t>-</a:t>
              </a:r>
            </a:p>
          </p:txBody>
        </p:sp>
        <p:sp>
          <p:nvSpPr>
            <p:cNvPr id="398358" name="Text Box 22"/>
            <p:cNvSpPr txBox="1">
              <a:spLocks noChangeArrowheads="1"/>
            </p:cNvSpPr>
            <p:nvPr/>
          </p:nvSpPr>
          <p:spPr bwMode="auto">
            <a:xfrm>
              <a:off x="2909" y="629"/>
              <a:ext cx="4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600"/>
                <a:t>TRUE</a:t>
              </a:r>
            </a:p>
          </p:txBody>
        </p:sp>
        <p:sp>
          <p:nvSpPr>
            <p:cNvPr id="398360" name="Line 24"/>
            <p:cNvSpPr>
              <a:spLocks noChangeShapeType="1"/>
            </p:cNvSpPr>
            <p:nvPr/>
          </p:nvSpPr>
          <p:spPr bwMode="auto">
            <a:xfrm flipH="1">
              <a:off x="2643" y="1880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98364" name="Rectangle 28"/>
          <p:cNvSpPr>
            <a:spLocks noChangeArrowheads="1"/>
          </p:cNvSpPr>
          <p:nvPr/>
        </p:nvSpPr>
        <p:spPr bwMode="auto">
          <a:xfrm>
            <a:off x="2482850" y="476251"/>
            <a:ext cx="2592388" cy="295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398398" name="Group 62"/>
          <p:cNvGrpSpPr>
            <a:grpSpLocks/>
          </p:cNvGrpSpPr>
          <p:nvPr/>
        </p:nvGrpSpPr>
        <p:grpSpPr bwMode="auto">
          <a:xfrm>
            <a:off x="8112126" y="725488"/>
            <a:ext cx="1223963" cy="3783012"/>
            <a:chOff x="3424" y="300"/>
            <a:chExt cx="817" cy="2520"/>
          </a:xfrm>
        </p:grpSpPr>
        <p:sp>
          <p:nvSpPr>
            <p:cNvPr id="398376" name="AutoShape 40"/>
            <p:cNvSpPr>
              <a:spLocks noChangeArrowheads="1"/>
            </p:cNvSpPr>
            <p:nvPr/>
          </p:nvSpPr>
          <p:spPr bwMode="auto">
            <a:xfrm>
              <a:off x="3424" y="572"/>
              <a:ext cx="635" cy="54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cond</a:t>
              </a:r>
            </a:p>
          </p:txBody>
        </p:sp>
        <p:sp>
          <p:nvSpPr>
            <p:cNvPr id="398377" name="Line 41"/>
            <p:cNvSpPr>
              <a:spLocks noChangeShapeType="1"/>
            </p:cNvSpPr>
            <p:nvPr/>
          </p:nvSpPr>
          <p:spPr bwMode="auto">
            <a:xfrm>
              <a:off x="3742" y="30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98378" name="Line 42"/>
            <p:cNvSpPr>
              <a:spLocks noChangeShapeType="1"/>
            </p:cNvSpPr>
            <p:nvPr/>
          </p:nvSpPr>
          <p:spPr bwMode="auto">
            <a:xfrm>
              <a:off x="3742" y="111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98380" name="Rectangle 44"/>
            <p:cNvSpPr>
              <a:spLocks noChangeArrowheads="1"/>
            </p:cNvSpPr>
            <p:nvPr/>
          </p:nvSpPr>
          <p:spPr bwMode="auto">
            <a:xfrm>
              <a:off x="3535" y="1480"/>
              <a:ext cx="434" cy="53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endParaRPr lang="en-US" sz="1600"/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/>
                <a:t>-</a:t>
              </a:r>
              <a:endParaRPr lang="en-US" sz="2000"/>
            </a:p>
          </p:txBody>
        </p:sp>
        <p:sp>
          <p:nvSpPr>
            <p:cNvPr id="398381" name="Line 45"/>
            <p:cNvSpPr>
              <a:spLocks noChangeShapeType="1"/>
            </p:cNvSpPr>
            <p:nvPr/>
          </p:nvSpPr>
          <p:spPr bwMode="auto">
            <a:xfrm>
              <a:off x="3742" y="202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98382" name="Text Box 46"/>
            <p:cNvSpPr txBox="1">
              <a:spLocks noChangeArrowheads="1"/>
            </p:cNvSpPr>
            <p:nvPr/>
          </p:nvSpPr>
          <p:spPr bwMode="auto">
            <a:xfrm>
              <a:off x="3663" y="2353"/>
              <a:ext cx="180" cy="46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000"/>
                <a:t>-</a:t>
              </a:r>
            </a:p>
          </p:txBody>
        </p:sp>
        <p:sp>
          <p:nvSpPr>
            <p:cNvPr id="398383" name="Line 47"/>
            <p:cNvSpPr>
              <a:spLocks noChangeShapeType="1"/>
            </p:cNvSpPr>
            <p:nvPr/>
          </p:nvSpPr>
          <p:spPr bwMode="auto">
            <a:xfrm>
              <a:off x="4059" y="84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98384" name="Line 48"/>
            <p:cNvSpPr>
              <a:spLocks noChangeShapeType="1"/>
            </p:cNvSpPr>
            <p:nvPr/>
          </p:nvSpPr>
          <p:spPr bwMode="auto">
            <a:xfrm>
              <a:off x="4241" y="845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98385" name="Line 49"/>
            <p:cNvSpPr>
              <a:spLocks noChangeShapeType="1"/>
            </p:cNvSpPr>
            <p:nvPr/>
          </p:nvSpPr>
          <p:spPr bwMode="auto">
            <a:xfrm flipH="1">
              <a:off x="3742" y="216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3732" y="1132"/>
              <a:ext cx="42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600"/>
                <a:t>TRUE</a:t>
              </a:r>
            </a:p>
          </p:txBody>
        </p:sp>
      </p:grpSp>
      <p:sp>
        <p:nvSpPr>
          <p:cNvPr id="398399" name="Text Box 63"/>
          <p:cNvSpPr txBox="1">
            <a:spLocks noChangeArrowheads="1"/>
          </p:cNvSpPr>
          <p:nvPr/>
        </p:nvSpPr>
        <p:spPr bwMode="auto">
          <a:xfrm>
            <a:off x="2463801" y="3783013"/>
            <a:ext cx="29011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Penulisan PROGRAM</a:t>
            </a:r>
          </a:p>
          <a:p>
            <a:r>
              <a:rPr lang="en-US" sz="2000"/>
              <a:t>Terikat aturan / ketentuan</a:t>
            </a:r>
          </a:p>
        </p:txBody>
      </p:sp>
      <p:sp>
        <p:nvSpPr>
          <p:cNvPr id="398400" name="Text Box 64"/>
          <p:cNvSpPr txBox="1">
            <a:spLocks noChangeArrowheads="1"/>
          </p:cNvSpPr>
          <p:nvPr/>
        </p:nvSpPr>
        <p:spPr bwMode="auto">
          <a:xfrm>
            <a:off x="6148388" y="4791075"/>
            <a:ext cx="31205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Penggambaran FLOWCHART</a:t>
            </a:r>
          </a:p>
          <a:p>
            <a:r>
              <a:rPr lang="en-US" sz="2000"/>
              <a:t>bebas</a:t>
            </a:r>
          </a:p>
        </p:txBody>
      </p:sp>
    </p:spTree>
    <p:extLst>
      <p:ext uri="{BB962C8B-B14F-4D97-AF65-F5344CB8AC3E}">
        <p14:creationId xmlns:p14="http://schemas.microsoft.com/office/powerpoint/2010/main" val="26670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1995489" y="1131888"/>
            <a:ext cx="11523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if ( </a:t>
            </a:r>
            <a:r>
              <a:rPr lang="en-US" sz="2000" i="1"/>
              <a:t>cond </a:t>
            </a:r>
            <a:r>
              <a:rPr lang="en-US" sz="2000"/>
              <a:t>)</a:t>
            </a:r>
          </a:p>
          <a:p>
            <a:r>
              <a:rPr lang="en-US" sz="2000"/>
              <a:t>      {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2971800" y="1590676"/>
            <a:ext cx="263214" cy="101566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057401" y="2487614"/>
            <a:ext cx="6110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      }</a:t>
            </a:r>
          </a:p>
          <a:p>
            <a:r>
              <a:rPr lang="en-US" sz="2000"/>
              <a:t>else</a:t>
            </a:r>
          </a:p>
          <a:p>
            <a:r>
              <a:rPr lang="en-US" sz="2000"/>
              <a:t>      {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2986088" y="3328989"/>
            <a:ext cx="263214" cy="1015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  <a:p>
            <a:pPr>
              <a:lnSpc>
                <a:spcPct val="60000"/>
              </a:lnSpc>
            </a:pPr>
            <a:r>
              <a:rPr lang="en-US" sz="2000"/>
              <a:t>-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2668588" y="4270375"/>
            <a:ext cx="322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 }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2209800" y="4843464"/>
            <a:ext cx="279244" cy="64633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2400"/>
              <a:t>-</a:t>
            </a:r>
          </a:p>
          <a:p>
            <a:pPr>
              <a:lnSpc>
                <a:spcPct val="50000"/>
              </a:lnSpc>
            </a:pPr>
            <a:r>
              <a:rPr lang="en-US" sz="2400"/>
              <a:t>-</a:t>
            </a:r>
          </a:p>
          <a:p>
            <a:pPr>
              <a:lnSpc>
                <a:spcPct val="50000"/>
              </a:lnSpc>
            </a:pPr>
            <a:r>
              <a:rPr lang="en-US" sz="2400"/>
              <a:t>-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3344864" y="1787525"/>
            <a:ext cx="1695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statements-true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3344863" y="3586163"/>
            <a:ext cx="1735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statements-false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3360739" y="4791075"/>
            <a:ext cx="16605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next instruction</a:t>
            </a:r>
          </a:p>
        </p:txBody>
      </p:sp>
      <p:sp>
        <p:nvSpPr>
          <p:cNvPr id="381963" name="Line 11"/>
          <p:cNvSpPr>
            <a:spLocks noChangeShapeType="1"/>
          </p:cNvSpPr>
          <p:nvPr/>
        </p:nvSpPr>
        <p:spPr bwMode="auto">
          <a:xfrm>
            <a:off x="2544763" y="4967288"/>
            <a:ext cx="84296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6856413" y="679450"/>
            <a:ext cx="12198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Flowchart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1638301" y="117475"/>
            <a:ext cx="3934923" cy="70788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- 2</a:t>
            </a:r>
          </a:p>
          <a:p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: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IF-THEN-ELSE</a:t>
            </a:r>
          </a:p>
        </p:txBody>
      </p:sp>
      <p:sp>
        <p:nvSpPr>
          <p:cNvPr id="381966" name="AutoShape 14"/>
          <p:cNvSpPr>
            <a:spLocks noChangeArrowheads="1"/>
          </p:cNvSpPr>
          <p:nvPr/>
        </p:nvSpPr>
        <p:spPr bwMode="auto">
          <a:xfrm>
            <a:off x="6897688" y="1844675"/>
            <a:ext cx="12192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/>
              <a:t>cond</a:t>
            </a:r>
          </a:p>
        </p:txBody>
      </p:sp>
      <p:sp>
        <p:nvSpPr>
          <p:cNvPr id="381967" name="Line 15"/>
          <p:cNvSpPr>
            <a:spLocks noChangeShapeType="1"/>
          </p:cNvSpPr>
          <p:nvPr/>
        </p:nvSpPr>
        <p:spPr bwMode="auto">
          <a:xfrm>
            <a:off x="7507288" y="1387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68" name="Line 16"/>
          <p:cNvSpPr>
            <a:spLocks noChangeShapeType="1"/>
          </p:cNvSpPr>
          <p:nvPr/>
        </p:nvSpPr>
        <p:spPr bwMode="auto">
          <a:xfrm>
            <a:off x="8116888" y="22256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69" name="Line 17"/>
          <p:cNvSpPr>
            <a:spLocks noChangeShapeType="1"/>
          </p:cNvSpPr>
          <p:nvPr/>
        </p:nvSpPr>
        <p:spPr bwMode="auto">
          <a:xfrm flipH="1">
            <a:off x="6364288" y="22256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70" name="Line 18"/>
          <p:cNvSpPr>
            <a:spLocks noChangeShapeType="1"/>
          </p:cNvSpPr>
          <p:nvPr/>
        </p:nvSpPr>
        <p:spPr bwMode="auto">
          <a:xfrm>
            <a:off x="6364288" y="22256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71" name="Line 19"/>
          <p:cNvSpPr>
            <a:spLocks noChangeShapeType="1"/>
          </p:cNvSpPr>
          <p:nvPr/>
        </p:nvSpPr>
        <p:spPr bwMode="auto">
          <a:xfrm>
            <a:off x="8650288" y="22256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72" name="Rectangle 20"/>
          <p:cNvSpPr>
            <a:spLocks noChangeArrowheads="1"/>
          </p:cNvSpPr>
          <p:nvPr/>
        </p:nvSpPr>
        <p:spPr bwMode="auto">
          <a:xfrm>
            <a:off x="8280400" y="2759075"/>
            <a:ext cx="711200" cy="8461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US" sz="1600"/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  <a:endParaRPr lang="en-US" sz="2000"/>
          </a:p>
        </p:txBody>
      </p:sp>
      <p:sp>
        <p:nvSpPr>
          <p:cNvPr id="381973" name="Rectangle 21"/>
          <p:cNvSpPr>
            <a:spLocks noChangeArrowheads="1"/>
          </p:cNvSpPr>
          <p:nvPr/>
        </p:nvSpPr>
        <p:spPr bwMode="auto">
          <a:xfrm>
            <a:off x="6019800" y="2759075"/>
            <a:ext cx="711200" cy="846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US" sz="1600"/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  <a:endParaRPr lang="en-US" sz="2000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6681788" y="2771776"/>
            <a:ext cx="11773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statements-</a:t>
            </a:r>
          </a:p>
          <a:p>
            <a:r>
              <a:rPr lang="en-US" sz="1600"/>
              <a:t>false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8967788" y="2771776"/>
            <a:ext cx="11773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statements-</a:t>
            </a:r>
          </a:p>
          <a:p>
            <a:r>
              <a:rPr lang="en-US" sz="1600"/>
              <a:t>true</a:t>
            </a:r>
          </a:p>
        </p:txBody>
      </p:sp>
      <p:sp>
        <p:nvSpPr>
          <p:cNvPr id="381976" name="Line 24"/>
          <p:cNvSpPr>
            <a:spLocks noChangeShapeType="1"/>
          </p:cNvSpPr>
          <p:nvPr/>
        </p:nvSpPr>
        <p:spPr bwMode="auto">
          <a:xfrm>
            <a:off x="64008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77" name="Line 25"/>
          <p:cNvSpPr>
            <a:spLocks noChangeShapeType="1"/>
          </p:cNvSpPr>
          <p:nvPr/>
        </p:nvSpPr>
        <p:spPr bwMode="auto">
          <a:xfrm>
            <a:off x="8610600" y="3597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78" name="Line 26"/>
          <p:cNvSpPr>
            <a:spLocks noChangeShapeType="1"/>
          </p:cNvSpPr>
          <p:nvPr/>
        </p:nvSpPr>
        <p:spPr bwMode="auto">
          <a:xfrm>
            <a:off x="6400800" y="405447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79" name="Line 27"/>
          <p:cNvSpPr>
            <a:spLocks noChangeShapeType="1"/>
          </p:cNvSpPr>
          <p:nvPr/>
        </p:nvSpPr>
        <p:spPr bwMode="auto">
          <a:xfrm>
            <a:off x="7620000" y="4054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7432675" y="4492626"/>
            <a:ext cx="268288" cy="701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8283575" y="4398963"/>
            <a:ext cx="14943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next instruction</a:t>
            </a:r>
          </a:p>
        </p:txBody>
      </p:sp>
      <p:sp>
        <p:nvSpPr>
          <p:cNvPr id="381982" name="Line 30"/>
          <p:cNvSpPr>
            <a:spLocks noChangeShapeType="1"/>
          </p:cNvSpPr>
          <p:nvPr/>
        </p:nvSpPr>
        <p:spPr bwMode="auto">
          <a:xfrm>
            <a:off x="7721600" y="4587875"/>
            <a:ext cx="508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6811963" y="5830889"/>
            <a:ext cx="22698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cond = condition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8031163" y="1900238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TRUE</a:t>
            </a:r>
          </a:p>
        </p:txBody>
      </p:sp>
      <p:sp>
        <p:nvSpPr>
          <p:cNvPr id="381985" name="Text Box 33"/>
          <p:cNvSpPr txBox="1">
            <a:spLocks noChangeArrowheads="1"/>
          </p:cNvSpPr>
          <p:nvPr/>
        </p:nvSpPr>
        <p:spPr bwMode="auto">
          <a:xfrm>
            <a:off x="6232526" y="1889125"/>
            <a:ext cx="6684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FALSE</a:t>
            </a:r>
          </a:p>
        </p:txBody>
      </p:sp>
      <p:sp>
        <p:nvSpPr>
          <p:cNvPr id="381986" name="Rectangle 34"/>
          <p:cNvSpPr>
            <a:spLocks noChangeArrowheads="1"/>
          </p:cNvSpPr>
          <p:nvPr/>
        </p:nvSpPr>
        <p:spPr bwMode="auto">
          <a:xfrm>
            <a:off x="1752600" y="1062038"/>
            <a:ext cx="4038600" cy="36576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97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6856413" y="146050"/>
            <a:ext cx="12198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Flowchart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1492251" y="4044951"/>
            <a:ext cx="16139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3300"/>
                </a:solidFill>
              </a:rPr>
              <a:t>  Cara-Kerja</a:t>
            </a: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6897688" y="1311275"/>
            <a:ext cx="12192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/>
              <a:t>cond</a:t>
            </a: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>
            <a:off x="7507288" y="854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>
            <a:off x="8116888" y="16922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 flipH="1">
            <a:off x="6364288" y="16922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84" name="Line 8"/>
          <p:cNvSpPr>
            <a:spLocks noChangeShapeType="1"/>
          </p:cNvSpPr>
          <p:nvPr/>
        </p:nvSpPr>
        <p:spPr bwMode="auto">
          <a:xfrm>
            <a:off x="6364288" y="16922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85" name="Line 9"/>
          <p:cNvSpPr>
            <a:spLocks noChangeShapeType="1"/>
          </p:cNvSpPr>
          <p:nvPr/>
        </p:nvSpPr>
        <p:spPr bwMode="auto">
          <a:xfrm>
            <a:off x="8650288" y="16922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8280400" y="2225675"/>
            <a:ext cx="711200" cy="8461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US" sz="1600"/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  <a:endParaRPr lang="en-US" sz="2000"/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6019800" y="2225675"/>
            <a:ext cx="711200" cy="846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US" sz="1600"/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  <a:endParaRPr lang="en-US" sz="2000"/>
          </a:p>
        </p:txBody>
      </p:sp>
      <p:sp>
        <p:nvSpPr>
          <p:cNvPr id="382988" name="Text Box 12"/>
          <p:cNvSpPr txBox="1">
            <a:spLocks noChangeArrowheads="1"/>
          </p:cNvSpPr>
          <p:nvPr/>
        </p:nvSpPr>
        <p:spPr bwMode="auto">
          <a:xfrm>
            <a:off x="6681788" y="2238376"/>
            <a:ext cx="11773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statements-</a:t>
            </a:r>
          </a:p>
          <a:p>
            <a:r>
              <a:rPr lang="en-US" sz="1600"/>
              <a:t>false</a:t>
            </a:r>
          </a:p>
        </p:txBody>
      </p:sp>
      <p:sp>
        <p:nvSpPr>
          <p:cNvPr id="382989" name="Text Box 13"/>
          <p:cNvSpPr txBox="1">
            <a:spLocks noChangeArrowheads="1"/>
          </p:cNvSpPr>
          <p:nvPr/>
        </p:nvSpPr>
        <p:spPr bwMode="auto">
          <a:xfrm>
            <a:off x="8967788" y="2238376"/>
            <a:ext cx="11773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statements-</a:t>
            </a:r>
          </a:p>
          <a:p>
            <a:r>
              <a:rPr lang="en-US" sz="1600"/>
              <a:t>true</a:t>
            </a:r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6400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8610600" y="3063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400800" y="352107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>
            <a:off x="7620000" y="3521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94" name="Text Box 18"/>
          <p:cNvSpPr txBox="1">
            <a:spLocks noChangeArrowheads="1"/>
          </p:cNvSpPr>
          <p:nvPr/>
        </p:nvSpPr>
        <p:spPr bwMode="auto">
          <a:xfrm>
            <a:off x="7432675" y="3959226"/>
            <a:ext cx="268288" cy="701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</p:txBody>
      </p:sp>
      <p:sp>
        <p:nvSpPr>
          <p:cNvPr id="382995" name="Text Box 19"/>
          <p:cNvSpPr txBox="1">
            <a:spLocks noChangeArrowheads="1"/>
          </p:cNvSpPr>
          <p:nvPr/>
        </p:nvSpPr>
        <p:spPr bwMode="auto">
          <a:xfrm>
            <a:off x="8283575" y="3865563"/>
            <a:ext cx="14943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next instruction</a:t>
            </a:r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>
            <a:off x="7721600" y="4054475"/>
            <a:ext cx="508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8031163" y="1366838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TRUE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6232526" y="1355725"/>
            <a:ext cx="6684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FALSE</a:t>
            </a:r>
          </a:p>
        </p:txBody>
      </p:sp>
      <p:grpSp>
        <p:nvGrpSpPr>
          <p:cNvPr id="382999" name="Group 23"/>
          <p:cNvGrpSpPr>
            <a:grpSpLocks/>
          </p:cNvGrpSpPr>
          <p:nvPr/>
        </p:nvGrpSpPr>
        <p:grpSpPr bwMode="auto">
          <a:xfrm>
            <a:off x="1676400" y="152401"/>
            <a:ext cx="4114800" cy="3644847"/>
            <a:chOff x="144" y="669"/>
            <a:chExt cx="2544" cy="2894"/>
          </a:xfrm>
        </p:grpSpPr>
        <p:sp>
          <p:nvSpPr>
            <p:cNvPr id="383000" name="Text Box 24"/>
            <p:cNvSpPr txBox="1">
              <a:spLocks noChangeArrowheads="1"/>
            </p:cNvSpPr>
            <p:nvPr/>
          </p:nvSpPr>
          <p:spPr bwMode="auto">
            <a:xfrm>
              <a:off x="297" y="712"/>
              <a:ext cx="712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if ( </a:t>
              </a:r>
              <a:r>
                <a:rPr lang="en-US" sz="2000" i="1"/>
                <a:t>cond </a:t>
              </a:r>
              <a:r>
                <a:rPr lang="en-US" sz="2000"/>
                <a:t>)</a:t>
              </a:r>
            </a:p>
            <a:p>
              <a:r>
                <a:rPr lang="en-US" sz="2000"/>
                <a:t>      {</a:t>
              </a:r>
            </a:p>
          </p:txBody>
        </p:sp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13" y="1002"/>
              <a:ext cx="163" cy="8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</p:txBody>
        </p:sp>
        <p:sp>
          <p:nvSpPr>
            <p:cNvPr id="383002" name="Text Box 26"/>
            <p:cNvSpPr txBox="1">
              <a:spLocks noChangeArrowheads="1"/>
            </p:cNvSpPr>
            <p:nvPr/>
          </p:nvSpPr>
          <p:spPr bwMode="auto">
            <a:xfrm>
              <a:off x="336" y="1567"/>
              <a:ext cx="378" cy="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      }</a:t>
              </a:r>
            </a:p>
            <a:p>
              <a:r>
                <a:rPr lang="en-US" sz="2000"/>
                <a:t>else</a:t>
              </a:r>
            </a:p>
            <a:p>
              <a:r>
                <a:rPr lang="en-US" sz="2000"/>
                <a:t>      {</a:t>
              </a:r>
            </a:p>
          </p:txBody>
        </p:sp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921" y="2096"/>
              <a:ext cx="163" cy="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  <a:p>
              <a:pPr>
                <a:lnSpc>
                  <a:spcPct val="60000"/>
                </a:lnSpc>
              </a:pPr>
              <a:r>
                <a:rPr lang="en-US" sz="2000"/>
                <a:t>-</a:t>
              </a:r>
            </a:p>
          </p:txBody>
        </p:sp>
        <p:sp>
          <p:nvSpPr>
            <p:cNvPr id="383004" name="Text Box 28"/>
            <p:cNvSpPr txBox="1">
              <a:spLocks noChangeArrowheads="1"/>
            </p:cNvSpPr>
            <p:nvPr/>
          </p:nvSpPr>
          <p:spPr bwMode="auto">
            <a:xfrm>
              <a:off x="721" y="2689"/>
              <a:ext cx="19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 }</a:t>
              </a:r>
            </a:p>
          </p:txBody>
        </p:sp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432" y="3050"/>
              <a:ext cx="173" cy="51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400"/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400"/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400"/>
                <a:t>-</a:t>
              </a:r>
            </a:p>
          </p:txBody>
        </p:sp>
        <p:sp>
          <p:nvSpPr>
            <p:cNvPr id="383006" name="Text Box 30"/>
            <p:cNvSpPr txBox="1">
              <a:spLocks noChangeArrowheads="1"/>
            </p:cNvSpPr>
            <p:nvPr/>
          </p:nvSpPr>
          <p:spPr bwMode="auto">
            <a:xfrm>
              <a:off x="1146" y="1125"/>
              <a:ext cx="1048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statements-true</a:t>
              </a:r>
            </a:p>
          </p:txBody>
        </p:sp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1146" y="2258"/>
              <a:ext cx="107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statements-false</a:t>
              </a:r>
            </a:p>
          </p:txBody>
        </p:sp>
        <p:sp>
          <p:nvSpPr>
            <p:cNvPr id="383008" name="Text Box 32"/>
            <p:cNvSpPr txBox="1">
              <a:spLocks noChangeArrowheads="1"/>
            </p:cNvSpPr>
            <p:nvPr/>
          </p:nvSpPr>
          <p:spPr bwMode="auto">
            <a:xfrm>
              <a:off x="1157" y="3017"/>
              <a:ext cx="1027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next instruction</a:t>
              </a:r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>
              <a:off x="643" y="3129"/>
              <a:ext cx="531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144" y="669"/>
              <a:ext cx="2544" cy="2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83011" name="Text Box 35"/>
          <p:cNvSpPr txBox="1">
            <a:spLocks noChangeArrowheads="1"/>
          </p:cNvSpPr>
          <p:nvPr/>
        </p:nvSpPr>
        <p:spPr bwMode="auto">
          <a:xfrm>
            <a:off x="1736726" y="4570413"/>
            <a:ext cx="893127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/>
              <a:t>Bila nilai cond </a:t>
            </a:r>
          </a:p>
          <a:p>
            <a:r>
              <a:rPr lang="en-GB" sz="2000"/>
              <a:t>- TRUE, </a:t>
            </a:r>
            <a:r>
              <a:rPr lang="en-GB"/>
              <a:t>maka kerjakan semua instruksi yang ada dalam statements-true</a:t>
            </a:r>
          </a:p>
          <a:p>
            <a:r>
              <a:rPr lang="en-GB"/>
              <a:t>            Setelah selesai, lanjutkan ke next-instruction</a:t>
            </a:r>
          </a:p>
          <a:p>
            <a:endParaRPr lang="en-GB"/>
          </a:p>
          <a:p>
            <a:r>
              <a:rPr lang="en-GB" sz="2000"/>
              <a:t>- FALSE, </a:t>
            </a:r>
            <a:r>
              <a:rPr lang="en-GB"/>
              <a:t>maka kerjakan semua instruksi yang ada dalam statements-false</a:t>
            </a:r>
          </a:p>
          <a:p>
            <a:r>
              <a:rPr lang="en-GB"/>
              <a:t>             Setelah selesai, lanjutkan ke next-instruction</a:t>
            </a:r>
            <a:r>
              <a:rPr lang="en-GB" sz="200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9760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AutoShape 2"/>
          <p:cNvSpPr>
            <a:spLocks noChangeArrowheads="1"/>
          </p:cNvSpPr>
          <p:nvPr/>
        </p:nvSpPr>
        <p:spPr bwMode="auto">
          <a:xfrm>
            <a:off x="3505200" y="1879600"/>
            <a:ext cx="12192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/>
              <a:t>cond</a:t>
            </a:r>
          </a:p>
        </p:txBody>
      </p:sp>
      <p:sp>
        <p:nvSpPr>
          <p:cNvPr id="384003" name="Line 3"/>
          <p:cNvSpPr>
            <a:spLocks noChangeShapeType="1"/>
          </p:cNvSpPr>
          <p:nvPr/>
        </p:nvSpPr>
        <p:spPr bwMode="auto">
          <a:xfrm>
            <a:off x="4114800" y="142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04" name="Line 4"/>
          <p:cNvSpPr>
            <a:spLocks noChangeShapeType="1"/>
          </p:cNvSpPr>
          <p:nvPr/>
        </p:nvSpPr>
        <p:spPr bwMode="auto">
          <a:xfrm>
            <a:off x="4724400" y="226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05" name="Line 5"/>
          <p:cNvSpPr>
            <a:spLocks noChangeShapeType="1"/>
          </p:cNvSpPr>
          <p:nvPr/>
        </p:nvSpPr>
        <p:spPr bwMode="auto">
          <a:xfrm flipH="1">
            <a:off x="2971800" y="226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06" name="Line 6"/>
          <p:cNvSpPr>
            <a:spLocks noChangeShapeType="1"/>
          </p:cNvSpPr>
          <p:nvPr/>
        </p:nvSpPr>
        <p:spPr bwMode="auto">
          <a:xfrm>
            <a:off x="2971800" y="226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07" name="Line 7"/>
          <p:cNvSpPr>
            <a:spLocks noChangeShapeType="1"/>
          </p:cNvSpPr>
          <p:nvPr/>
        </p:nvSpPr>
        <p:spPr bwMode="auto">
          <a:xfrm>
            <a:off x="5257800" y="226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08" name="Rectangle 8"/>
          <p:cNvSpPr>
            <a:spLocks noChangeArrowheads="1"/>
          </p:cNvSpPr>
          <p:nvPr/>
        </p:nvSpPr>
        <p:spPr bwMode="auto">
          <a:xfrm>
            <a:off x="2627313" y="2794000"/>
            <a:ext cx="711200" cy="8461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US" sz="1600"/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  <a:endParaRPr lang="en-US" sz="2000"/>
          </a:p>
        </p:txBody>
      </p:sp>
      <p:sp>
        <p:nvSpPr>
          <p:cNvPr id="384009" name="Rectangle 9"/>
          <p:cNvSpPr>
            <a:spLocks noChangeArrowheads="1"/>
          </p:cNvSpPr>
          <p:nvPr/>
        </p:nvSpPr>
        <p:spPr bwMode="auto">
          <a:xfrm>
            <a:off x="4913313" y="2794000"/>
            <a:ext cx="711200" cy="846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US" sz="1600"/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  <a:endParaRPr lang="en-US" sz="2000"/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5575300" y="3046413"/>
            <a:ext cx="570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3314700" y="3046413"/>
            <a:ext cx="5357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384012" name="Line 12"/>
          <p:cNvSpPr>
            <a:spLocks noChangeShapeType="1"/>
          </p:cNvSpPr>
          <p:nvPr/>
        </p:nvSpPr>
        <p:spPr bwMode="auto">
          <a:xfrm>
            <a:off x="3008313" y="3616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13" name="Line 13"/>
          <p:cNvSpPr>
            <a:spLocks noChangeShapeType="1"/>
          </p:cNvSpPr>
          <p:nvPr/>
        </p:nvSpPr>
        <p:spPr bwMode="auto">
          <a:xfrm>
            <a:off x="5218113" y="363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14" name="Line 14"/>
          <p:cNvSpPr>
            <a:spLocks noChangeShapeType="1"/>
          </p:cNvSpPr>
          <p:nvPr/>
        </p:nvSpPr>
        <p:spPr bwMode="auto">
          <a:xfrm>
            <a:off x="3008313" y="4089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15" name="Line 15"/>
          <p:cNvSpPr>
            <a:spLocks noChangeShapeType="1"/>
          </p:cNvSpPr>
          <p:nvPr/>
        </p:nvSpPr>
        <p:spPr bwMode="auto">
          <a:xfrm>
            <a:off x="4227513" y="408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4040189" y="4527551"/>
            <a:ext cx="268287" cy="701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4891088" y="4433888"/>
            <a:ext cx="14943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next instruction</a:t>
            </a:r>
          </a:p>
        </p:txBody>
      </p:sp>
      <p:sp>
        <p:nvSpPr>
          <p:cNvPr id="384018" name="Line 18"/>
          <p:cNvSpPr>
            <a:spLocks noChangeShapeType="1"/>
          </p:cNvSpPr>
          <p:nvPr/>
        </p:nvSpPr>
        <p:spPr bwMode="auto">
          <a:xfrm>
            <a:off x="4329113" y="4622800"/>
            <a:ext cx="508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2809875" y="1935163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TRUE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4608514" y="1924050"/>
            <a:ext cx="6684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FALSE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2193926" y="315913"/>
            <a:ext cx="39220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Penulisan PROGRAM terikat aturan,</a:t>
            </a:r>
          </a:p>
          <a:p>
            <a:r>
              <a:rPr lang="en-GB" sz="2000"/>
              <a:t>Penggambaran  FLOWCHART bebas.</a:t>
            </a:r>
          </a:p>
        </p:txBody>
      </p:sp>
      <p:sp>
        <p:nvSpPr>
          <p:cNvPr id="384022" name="AutoShape 22"/>
          <p:cNvSpPr>
            <a:spLocks noChangeArrowheads="1"/>
          </p:cNvSpPr>
          <p:nvPr/>
        </p:nvSpPr>
        <p:spPr bwMode="auto">
          <a:xfrm>
            <a:off x="7123113" y="1735138"/>
            <a:ext cx="12192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000"/>
              <a:t>cond</a:t>
            </a:r>
          </a:p>
        </p:txBody>
      </p:sp>
      <p:sp>
        <p:nvSpPr>
          <p:cNvPr id="384023" name="Line 23"/>
          <p:cNvSpPr>
            <a:spLocks noChangeShapeType="1"/>
          </p:cNvSpPr>
          <p:nvPr/>
        </p:nvSpPr>
        <p:spPr bwMode="auto">
          <a:xfrm>
            <a:off x="7732713" y="1277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24" name="Line 24"/>
          <p:cNvSpPr>
            <a:spLocks noChangeShapeType="1"/>
          </p:cNvSpPr>
          <p:nvPr/>
        </p:nvSpPr>
        <p:spPr bwMode="auto">
          <a:xfrm>
            <a:off x="8342313" y="2116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25" name="Line 25"/>
          <p:cNvSpPr>
            <a:spLocks noChangeShapeType="1"/>
          </p:cNvSpPr>
          <p:nvPr/>
        </p:nvSpPr>
        <p:spPr bwMode="auto">
          <a:xfrm>
            <a:off x="7723188" y="24971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26" name="Line 26"/>
          <p:cNvSpPr>
            <a:spLocks noChangeShapeType="1"/>
          </p:cNvSpPr>
          <p:nvPr/>
        </p:nvSpPr>
        <p:spPr bwMode="auto">
          <a:xfrm>
            <a:off x="8875713" y="21161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27" name="Rectangle 27"/>
          <p:cNvSpPr>
            <a:spLocks noChangeArrowheads="1"/>
          </p:cNvSpPr>
          <p:nvPr/>
        </p:nvSpPr>
        <p:spPr bwMode="auto">
          <a:xfrm>
            <a:off x="7392988" y="2870200"/>
            <a:ext cx="711200" cy="8461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US" sz="1600"/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  <a:endParaRPr lang="en-US" sz="2000"/>
          </a:p>
        </p:txBody>
      </p:sp>
      <p:sp>
        <p:nvSpPr>
          <p:cNvPr id="384028" name="Rectangle 28"/>
          <p:cNvSpPr>
            <a:spLocks noChangeArrowheads="1"/>
          </p:cNvSpPr>
          <p:nvPr/>
        </p:nvSpPr>
        <p:spPr bwMode="auto">
          <a:xfrm>
            <a:off x="8531225" y="2649539"/>
            <a:ext cx="711200" cy="846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US" sz="1600"/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</a:p>
          <a:p>
            <a:pPr algn="ctr">
              <a:lnSpc>
                <a:spcPct val="50000"/>
              </a:lnSpc>
            </a:pPr>
            <a:r>
              <a:rPr lang="en-US" sz="1600"/>
              <a:t>-</a:t>
            </a:r>
            <a:endParaRPr lang="en-US" sz="2000"/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9193213" y="2917825"/>
            <a:ext cx="570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6808788" y="3101975"/>
            <a:ext cx="5357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8866188" y="34877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32" name="Line 32"/>
          <p:cNvSpPr>
            <a:spLocks noChangeShapeType="1"/>
          </p:cNvSpPr>
          <p:nvPr/>
        </p:nvSpPr>
        <p:spPr bwMode="auto">
          <a:xfrm>
            <a:off x="7799388" y="37163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7612064" y="4383089"/>
            <a:ext cx="268287" cy="701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  <a:p>
            <a:pPr>
              <a:lnSpc>
                <a:spcPct val="50000"/>
              </a:lnSpc>
            </a:pPr>
            <a:r>
              <a:rPr lang="en-US" sz="2000"/>
              <a:t>-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8462964" y="4289426"/>
            <a:ext cx="10832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next </a:t>
            </a:r>
          </a:p>
          <a:p>
            <a:r>
              <a:rPr lang="en-US" sz="1600"/>
              <a:t>instruction</a:t>
            </a:r>
          </a:p>
        </p:txBody>
      </p:sp>
      <p:sp>
        <p:nvSpPr>
          <p:cNvPr id="384035" name="Line 35"/>
          <p:cNvSpPr>
            <a:spLocks noChangeShapeType="1"/>
          </p:cNvSpPr>
          <p:nvPr/>
        </p:nvSpPr>
        <p:spPr bwMode="auto">
          <a:xfrm>
            <a:off x="7900988" y="4478338"/>
            <a:ext cx="508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7693026" y="2493963"/>
            <a:ext cx="681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TRUE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8180389" y="1779588"/>
            <a:ext cx="6684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FALSE</a:t>
            </a:r>
          </a:p>
        </p:txBody>
      </p:sp>
      <p:sp>
        <p:nvSpPr>
          <p:cNvPr id="384038" name="Line 38"/>
          <p:cNvSpPr>
            <a:spLocks noChangeShapeType="1"/>
          </p:cNvSpPr>
          <p:nvPr/>
        </p:nvSpPr>
        <p:spPr bwMode="auto">
          <a:xfrm flipH="1">
            <a:off x="7845425" y="40211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58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Text Box 2"/>
          <p:cNvSpPr txBox="1">
            <a:spLocks noChangeArrowheads="1"/>
          </p:cNvSpPr>
          <p:nvPr/>
        </p:nvSpPr>
        <p:spPr bwMode="auto">
          <a:xfrm>
            <a:off x="2667000" y="457201"/>
            <a:ext cx="693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IF-THEN-ELSE</a:t>
            </a:r>
            <a:r>
              <a:rPr lang="en-US" sz="2000" dirty="0"/>
              <a:t> 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IF-THEN</a:t>
            </a:r>
            <a:r>
              <a:rPr lang="en-US" sz="2000" dirty="0"/>
              <a:t> Statement </a:t>
            </a: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diterangkan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</p:txBody>
      </p:sp>
      <p:sp>
        <p:nvSpPr>
          <p:cNvPr id="672771" name="AutoShape 3"/>
          <p:cNvSpPr>
            <a:spLocks noChangeArrowheads="1"/>
          </p:cNvSpPr>
          <p:nvPr/>
        </p:nvSpPr>
        <p:spPr bwMode="auto">
          <a:xfrm>
            <a:off x="3614738" y="1609726"/>
            <a:ext cx="1352550" cy="828675"/>
          </a:xfrm>
          <a:prstGeom prst="flowChartDecision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  <a:p>
            <a:pPr algn="ctr"/>
            <a:r>
              <a:rPr lang="en-US"/>
              <a:t>Cond</a:t>
            </a:r>
          </a:p>
          <a:p>
            <a:pPr algn="ctr"/>
            <a:endParaRPr lang="en-US"/>
          </a:p>
        </p:txBody>
      </p:sp>
      <p:sp>
        <p:nvSpPr>
          <p:cNvPr id="672772" name="Line 4"/>
          <p:cNvSpPr>
            <a:spLocks noChangeShapeType="1"/>
          </p:cNvSpPr>
          <p:nvPr/>
        </p:nvSpPr>
        <p:spPr bwMode="auto">
          <a:xfrm>
            <a:off x="4967288" y="2014538"/>
            <a:ext cx="4048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73" name="Line 5"/>
          <p:cNvSpPr>
            <a:spLocks noChangeShapeType="1"/>
          </p:cNvSpPr>
          <p:nvPr/>
        </p:nvSpPr>
        <p:spPr bwMode="auto">
          <a:xfrm>
            <a:off x="5372100" y="2014538"/>
            <a:ext cx="0" cy="5318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74" name="Line 6"/>
          <p:cNvSpPr>
            <a:spLocks noChangeShapeType="1"/>
          </p:cNvSpPr>
          <p:nvPr/>
        </p:nvSpPr>
        <p:spPr bwMode="auto">
          <a:xfrm>
            <a:off x="3208338" y="2014538"/>
            <a:ext cx="406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75" name="Line 7"/>
          <p:cNvSpPr>
            <a:spLocks noChangeShapeType="1"/>
          </p:cNvSpPr>
          <p:nvPr/>
        </p:nvSpPr>
        <p:spPr bwMode="auto">
          <a:xfrm>
            <a:off x="3208338" y="2014538"/>
            <a:ext cx="0" cy="5318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76" name="Line 8"/>
          <p:cNvSpPr>
            <a:spLocks noChangeShapeType="1"/>
          </p:cNvSpPr>
          <p:nvPr/>
        </p:nvSpPr>
        <p:spPr bwMode="auto">
          <a:xfrm>
            <a:off x="3073400" y="3473451"/>
            <a:ext cx="0" cy="3397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77" name="Line 9"/>
          <p:cNvSpPr>
            <a:spLocks noChangeShapeType="1"/>
          </p:cNvSpPr>
          <p:nvPr/>
        </p:nvSpPr>
        <p:spPr bwMode="auto">
          <a:xfrm>
            <a:off x="5372100" y="3473451"/>
            <a:ext cx="0" cy="3397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78" name="Line 10"/>
          <p:cNvSpPr>
            <a:spLocks noChangeShapeType="1"/>
          </p:cNvSpPr>
          <p:nvPr/>
        </p:nvSpPr>
        <p:spPr bwMode="auto">
          <a:xfrm>
            <a:off x="3073400" y="3813175"/>
            <a:ext cx="2298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79" name="Text Box 11"/>
          <p:cNvSpPr txBox="1">
            <a:spLocks noChangeArrowheads="1"/>
          </p:cNvSpPr>
          <p:nvPr/>
        </p:nvSpPr>
        <p:spPr bwMode="auto">
          <a:xfrm>
            <a:off x="4795838" y="1701801"/>
            <a:ext cx="5741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TRUE</a:t>
            </a:r>
          </a:p>
        </p:txBody>
      </p:sp>
      <p:sp>
        <p:nvSpPr>
          <p:cNvPr id="672780" name="Text Box 12"/>
          <p:cNvSpPr txBox="1">
            <a:spLocks noChangeArrowheads="1"/>
          </p:cNvSpPr>
          <p:nvPr/>
        </p:nvSpPr>
        <p:spPr bwMode="auto">
          <a:xfrm>
            <a:off x="2916239" y="1701801"/>
            <a:ext cx="6058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FALSE</a:t>
            </a:r>
          </a:p>
        </p:txBody>
      </p:sp>
      <p:sp>
        <p:nvSpPr>
          <p:cNvPr id="672781" name="Line 13"/>
          <p:cNvSpPr>
            <a:spLocks noChangeShapeType="1"/>
          </p:cNvSpPr>
          <p:nvPr/>
        </p:nvSpPr>
        <p:spPr bwMode="auto">
          <a:xfrm>
            <a:off x="4291013" y="1219201"/>
            <a:ext cx="0" cy="398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82" name="Line 14"/>
          <p:cNvSpPr>
            <a:spLocks noChangeShapeType="1"/>
          </p:cNvSpPr>
          <p:nvPr/>
        </p:nvSpPr>
        <p:spPr bwMode="auto">
          <a:xfrm>
            <a:off x="4291013" y="3813176"/>
            <a:ext cx="0" cy="2651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4967288" y="2546350"/>
            <a:ext cx="811212" cy="927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672784" name="Rectangle 16"/>
          <p:cNvSpPr>
            <a:spLocks noChangeArrowheads="1"/>
          </p:cNvSpPr>
          <p:nvPr/>
        </p:nvSpPr>
        <p:spPr bwMode="auto">
          <a:xfrm>
            <a:off x="2667001" y="2546350"/>
            <a:ext cx="811213" cy="927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S2</a:t>
            </a:r>
          </a:p>
        </p:txBody>
      </p:sp>
      <p:sp>
        <p:nvSpPr>
          <p:cNvPr id="672785" name="AutoShape 17"/>
          <p:cNvSpPr>
            <a:spLocks noChangeArrowheads="1"/>
          </p:cNvSpPr>
          <p:nvPr/>
        </p:nvSpPr>
        <p:spPr bwMode="auto">
          <a:xfrm>
            <a:off x="6689726" y="1617664"/>
            <a:ext cx="1389063" cy="928687"/>
          </a:xfrm>
          <a:prstGeom prst="flowChartDecision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  <a:p>
            <a:pPr algn="ctr"/>
            <a:r>
              <a:rPr lang="en-US"/>
              <a:t>Cond</a:t>
            </a:r>
          </a:p>
          <a:p>
            <a:pPr algn="ctr"/>
            <a:endParaRPr lang="en-US"/>
          </a:p>
        </p:txBody>
      </p:sp>
      <p:sp>
        <p:nvSpPr>
          <p:cNvPr id="672786" name="Line 18"/>
          <p:cNvSpPr>
            <a:spLocks noChangeShapeType="1"/>
          </p:cNvSpPr>
          <p:nvPr/>
        </p:nvSpPr>
        <p:spPr bwMode="auto">
          <a:xfrm>
            <a:off x="8078788" y="2078038"/>
            <a:ext cx="8112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87" name="Line 19"/>
          <p:cNvSpPr>
            <a:spLocks noChangeShapeType="1"/>
          </p:cNvSpPr>
          <p:nvPr/>
        </p:nvSpPr>
        <p:spPr bwMode="auto">
          <a:xfrm>
            <a:off x="8890000" y="2084388"/>
            <a:ext cx="0" cy="5318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88" name="Line 20"/>
          <p:cNvSpPr>
            <a:spLocks noChangeShapeType="1"/>
          </p:cNvSpPr>
          <p:nvPr/>
        </p:nvSpPr>
        <p:spPr bwMode="auto">
          <a:xfrm>
            <a:off x="8890000" y="3544888"/>
            <a:ext cx="0" cy="1952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89" name="Text Box 21"/>
          <p:cNvSpPr txBox="1">
            <a:spLocks noChangeArrowheads="1"/>
          </p:cNvSpPr>
          <p:nvPr/>
        </p:nvSpPr>
        <p:spPr bwMode="auto">
          <a:xfrm>
            <a:off x="7321551" y="2498726"/>
            <a:ext cx="6058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FALSE</a:t>
            </a:r>
          </a:p>
        </p:txBody>
      </p:sp>
      <p:sp>
        <p:nvSpPr>
          <p:cNvPr id="672790" name="Text Box 22"/>
          <p:cNvSpPr txBox="1">
            <a:spLocks noChangeArrowheads="1"/>
          </p:cNvSpPr>
          <p:nvPr/>
        </p:nvSpPr>
        <p:spPr bwMode="auto">
          <a:xfrm>
            <a:off x="8021638" y="1778001"/>
            <a:ext cx="5741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TRUE</a:t>
            </a:r>
          </a:p>
        </p:txBody>
      </p:sp>
      <p:sp>
        <p:nvSpPr>
          <p:cNvPr id="672791" name="Line 23"/>
          <p:cNvSpPr>
            <a:spLocks noChangeShapeType="1"/>
          </p:cNvSpPr>
          <p:nvPr/>
        </p:nvSpPr>
        <p:spPr bwMode="auto">
          <a:xfrm>
            <a:off x="7366000" y="1219201"/>
            <a:ext cx="0" cy="398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92" name="Rectangle 24"/>
          <p:cNvSpPr>
            <a:spLocks noChangeArrowheads="1"/>
          </p:cNvSpPr>
          <p:nvPr/>
        </p:nvSpPr>
        <p:spPr bwMode="auto">
          <a:xfrm>
            <a:off x="8485188" y="2616200"/>
            <a:ext cx="811212" cy="9286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672793" name="Line 25"/>
          <p:cNvSpPr>
            <a:spLocks noChangeShapeType="1"/>
          </p:cNvSpPr>
          <p:nvPr/>
        </p:nvSpPr>
        <p:spPr bwMode="auto">
          <a:xfrm>
            <a:off x="7366000" y="2546351"/>
            <a:ext cx="0" cy="14589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94" name="Line 26"/>
          <p:cNvSpPr>
            <a:spLocks noChangeShapeType="1"/>
          </p:cNvSpPr>
          <p:nvPr/>
        </p:nvSpPr>
        <p:spPr bwMode="auto">
          <a:xfrm flipH="1">
            <a:off x="7366000" y="3740150"/>
            <a:ext cx="152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2795" name="Text Box 27"/>
          <p:cNvSpPr txBox="1">
            <a:spLocks noChangeArrowheads="1"/>
          </p:cNvSpPr>
          <p:nvPr/>
        </p:nvSpPr>
        <p:spPr bwMode="auto">
          <a:xfrm>
            <a:off x="3590971" y="4106864"/>
            <a:ext cx="14350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Struktur</a:t>
            </a:r>
          </a:p>
          <a:p>
            <a:pPr algn="ctr"/>
            <a:r>
              <a:rPr lang="en-US"/>
              <a:t>IF-THEN-ELSE</a:t>
            </a:r>
          </a:p>
        </p:txBody>
      </p:sp>
      <p:sp>
        <p:nvSpPr>
          <p:cNvPr id="672796" name="Text Box 28"/>
          <p:cNvSpPr txBox="1">
            <a:spLocks noChangeArrowheads="1"/>
          </p:cNvSpPr>
          <p:nvPr/>
        </p:nvSpPr>
        <p:spPr bwMode="auto">
          <a:xfrm>
            <a:off x="6941125" y="4183064"/>
            <a:ext cx="951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Struktur</a:t>
            </a:r>
          </a:p>
          <a:p>
            <a:pPr algn="ctr"/>
            <a:r>
              <a:rPr lang="en-US"/>
              <a:t>IF-THEN</a:t>
            </a:r>
          </a:p>
        </p:txBody>
      </p:sp>
      <p:sp>
        <p:nvSpPr>
          <p:cNvPr id="672800" name="Text Box 32"/>
          <p:cNvSpPr txBox="1">
            <a:spLocks noChangeArrowheads="1"/>
          </p:cNvSpPr>
          <p:nvPr/>
        </p:nvSpPr>
        <p:spPr bwMode="auto">
          <a:xfrm>
            <a:off x="2133600" y="5087939"/>
            <a:ext cx="8077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Dari ilustrasi struktur diatas,   S  adalah satu atau sekelompok statement. Didalam kelompok  S mungkin terdapat statement IF sehingga terjadi IF secara berjenjang atau  secara tersarang yang biasa disebut Nested If </a:t>
            </a:r>
          </a:p>
          <a:p>
            <a:r>
              <a:rPr lang="en-US" sz="1600"/>
              <a:t>(nest = sarang)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1676401" y="47490"/>
            <a:ext cx="1356077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22089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Text Box 2"/>
          <p:cNvSpPr txBox="1">
            <a:spLocks noChangeArrowheads="1"/>
          </p:cNvSpPr>
          <p:nvPr/>
        </p:nvSpPr>
        <p:spPr bwMode="auto">
          <a:xfrm>
            <a:off x="2590800" y="533401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Dari ilustrasi struktur diatas,   S  adalah satu atau sekelompok statement. Didalam kelompok  S mungkin terdapat statement IF sehingga terjadi IF secara berjenjang atau  secara tersarang yang biasa disebut Nested If </a:t>
            </a:r>
          </a:p>
          <a:p>
            <a:r>
              <a:rPr lang="en-US"/>
              <a:t>(nest = sarang)</a:t>
            </a:r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1676401" y="2251075"/>
            <a:ext cx="983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Contoh :</a:t>
            </a:r>
          </a:p>
        </p:txBody>
      </p:sp>
      <p:sp>
        <p:nvSpPr>
          <p:cNvPr id="673796" name="Text Box 4"/>
          <p:cNvSpPr txBox="1">
            <a:spLocks noChangeArrowheads="1"/>
          </p:cNvSpPr>
          <p:nvPr/>
        </p:nvSpPr>
        <p:spPr bwMode="auto">
          <a:xfrm>
            <a:off x="2514601" y="2717801"/>
            <a:ext cx="2671763" cy="31226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urier New" panose="02070309020205020404" pitchFamily="49" charset="0"/>
              </a:rPr>
              <a:t>if (cond1) </a:t>
            </a:r>
          </a:p>
          <a:p>
            <a:r>
              <a:rPr lang="en-US">
                <a:latin typeface="Courier New" panose="02070309020205020404" pitchFamily="49" charset="0"/>
              </a:rPr>
              <a:t>   { if (cond2)</a:t>
            </a:r>
          </a:p>
          <a:p>
            <a:r>
              <a:rPr lang="en-US">
                <a:latin typeface="Courier New" panose="02070309020205020404" pitchFamily="49" charset="0"/>
              </a:rPr>
              <a:t>        { -</a:t>
            </a:r>
          </a:p>
          <a:p>
            <a:r>
              <a:rPr lang="en-US">
                <a:latin typeface="Courier New" panose="02070309020205020404" pitchFamily="49" charset="0"/>
              </a:rPr>
              <a:t>          - S1</a:t>
            </a:r>
          </a:p>
          <a:p>
            <a:r>
              <a:rPr lang="en-US">
                <a:latin typeface="Courier New" panose="02070309020205020404" pitchFamily="49" charset="0"/>
              </a:rPr>
              <a:t>          -</a:t>
            </a:r>
          </a:p>
          <a:p>
            <a:r>
              <a:rPr lang="en-US">
                <a:latin typeface="Courier New" panose="02070309020205020404" pitchFamily="49" charset="0"/>
              </a:rPr>
              <a:t>        }</a:t>
            </a:r>
          </a:p>
          <a:p>
            <a:r>
              <a:rPr lang="en-US">
                <a:latin typeface="Courier New" panose="02070309020205020404" pitchFamily="49" charset="0"/>
              </a:rPr>
              <a:t>  }</a:t>
            </a:r>
          </a:p>
          <a:p>
            <a:r>
              <a:rPr lang="en-US">
                <a:latin typeface="Courier New" panose="02070309020205020404" pitchFamily="49" charset="0"/>
              </a:rPr>
              <a:t>else { -</a:t>
            </a:r>
          </a:p>
          <a:p>
            <a:r>
              <a:rPr lang="en-US">
                <a:latin typeface="Courier New" panose="02070309020205020404" pitchFamily="49" charset="0"/>
              </a:rPr>
              <a:t>       - S2</a:t>
            </a:r>
          </a:p>
          <a:p>
            <a:r>
              <a:rPr lang="en-US">
                <a:latin typeface="Courier New" panose="02070309020205020404" pitchFamily="49" charset="0"/>
              </a:rPr>
              <a:t>       -</a:t>
            </a:r>
          </a:p>
          <a:p>
            <a:r>
              <a:rPr lang="en-US">
                <a:latin typeface="Courier New" panose="02070309020205020404" pitchFamily="49" charset="0"/>
              </a:rPr>
              <a:t>     }</a:t>
            </a:r>
          </a:p>
        </p:txBody>
      </p:sp>
      <p:sp>
        <p:nvSpPr>
          <p:cNvPr id="673797" name="AutoShape 5"/>
          <p:cNvSpPr>
            <a:spLocks noChangeArrowheads="1"/>
          </p:cNvSpPr>
          <p:nvPr/>
        </p:nvSpPr>
        <p:spPr bwMode="auto">
          <a:xfrm>
            <a:off x="6418263" y="2825751"/>
            <a:ext cx="1200150" cy="773113"/>
          </a:xfrm>
          <a:prstGeom prst="flowChartDecision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Cond1</a:t>
            </a:r>
          </a:p>
        </p:txBody>
      </p:sp>
      <p:sp>
        <p:nvSpPr>
          <p:cNvPr id="673798" name="Line 6"/>
          <p:cNvSpPr>
            <a:spLocks noChangeShapeType="1"/>
          </p:cNvSpPr>
          <p:nvPr/>
        </p:nvSpPr>
        <p:spPr bwMode="auto">
          <a:xfrm>
            <a:off x="7032625" y="2465388"/>
            <a:ext cx="0" cy="387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799" name="Line 7"/>
          <p:cNvSpPr>
            <a:spLocks noChangeShapeType="1"/>
          </p:cNvSpPr>
          <p:nvPr/>
        </p:nvSpPr>
        <p:spPr bwMode="auto">
          <a:xfrm>
            <a:off x="7618414" y="3211513"/>
            <a:ext cx="8985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00" name="Line 8"/>
          <p:cNvSpPr>
            <a:spLocks noChangeShapeType="1"/>
          </p:cNvSpPr>
          <p:nvPr/>
        </p:nvSpPr>
        <p:spPr bwMode="auto">
          <a:xfrm>
            <a:off x="5824538" y="4630739"/>
            <a:ext cx="0" cy="6445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01" name="AutoShape 9"/>
          <p:cNvSpPr>
            <a:spLocks noChangeArrowheads="1"/>
          </p:cNvSpPr>
          <p:nvPr/>
        </p:nvSpPr>
        <p:spPr bwMode="auto">
          <a:xfrm>
            <a:off x="7916863" y="3470276"/>
            <a:ext cx="1200150" cy="796925"/>
          </a:xfrm>
          <a:prstGeom prst="flowChartDecision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Cond2</a:t>
            </a:r>
          </a:p>
        </p:txBody>
      </p:sp>
      <p:sp>
        <p:nvSpPr>
          <p:cNvPr id="673802" name="Line 10"/>
          <p:cNvSpPr>
            <a:spLocks noChangeShapeType="1"/>
          </p:cNvSpPr>
          <p:nvPr/>
        </p:nvSpPr>
        <p:spPr bwMode="auto">
          <a:xfrm>
            <a:off x="9101139" y="3886200"/>
            <a:ext cx="59848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03" name="Text Box 11"/>
          <p:cNvSpPr txBox="1">
            <a:spLocks noChangeArrowheads="1"/>
          </p:cNvSpPr>
          <p:nvPr/>
        </p:nvSpPr>
        <p:spPr bwMode="auto">
          <a:xfrm>
            <a:off x="7466014" y="2892426"/>
            <a:ext cx="50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True</a:t>
            </a:r>
          </a:p>
        </p:txBody>
      </p:sp>
      <p:sp>
        <p:nvSpPr>
          <p:cNvPr id="673804" name="Text Box 12"/>
          <p:cNvSpPr txBox="1">
            <a:spLocks noChangeArrowheads="1"/>
          </p:cNvSpPr>
          <p:nvPr/>
        </p:nvSpPr>
        <p:spPr bwMode="auto">
          <a:xfrm>
            <a:off x="9024939" y="3578226"/>
            <a:ext cx="50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True</a:t>
            </a:r>
          </a:p>
        </p:txBody>
      </p:sp>
      <p:sp>
        <p:nvSpPr>
          <p:cNvPr id="673805" name="Line 13"/>
          <p:cNvSpPr>
            <a:spLocks noChangeShapeType="1"/>
          </p:cNvSpPr>
          <p:nvPr/>
        </p:nvSpPr>
        <p:spPr bwMode="auto">
          <a:xfrm>
            <a:off x="8516938" y="4887913"/>
            <a:ext cx="0" cy="387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06" name="Text Box 14"/>
          <p:cNvSpPr txBox="1">
            <a:spLocks noChangeArrowheads="1"/>
          </p:cNvSpPr>
          <p:nvPr/>
        </p:nvSpPr>
        <p:spPr bwMode="auto">
          <a:xfrm>
            <a:off x="5807076" y="2892426"/>
            <a:ext cx="5501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False</a:t>
            </a:r>
          </a:p>
        </p:txBody>
      </p:sp>
      <p:sp>
        <p:nvSpPr>
          <p:cNvPr id="673807" name="Line 15"/>
          <p:cNvSpPr>
            <a:spLocks noChangeShapeType="1"/>
          </p:cNvSpPr>
          <p:nvPr/>
        </p:nvSpPr>
        <p:spPr bwMode="auto">
          <a:xfrm>
            <a:off x="8516938" y="3211513"/>
            <a:ext cx="0" cy="258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08" name="Line 16"/>
          <p:cNvSpPr>
            <a:spLocks noChangeShapeType="1"/>
          </p:cNvSpPr>
          <p:nvPr/>
        </p:nvSpPr>
        <p:spPr bwMode="auto">
          <a:xfrm>
            <a:off x="9710738" y="3886200"/>
            <a:ext cx="0" cy="228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09" name="Rectangle 17"/>
          <p:cNvSpPr>
            <a:spLocks noChangeArrowheads="1"/>
          </p:cNvSpPr>
          <p:nvPr/>
        </p:nvSpPr>
        <p:spPr bwMode="auto">
          <a:xfrm>
            <a:off x="9415464" y="4114801"/>
            <a:ext cx="600075" cy="644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S1</a:t>
            </a:r>
          </a:p>
        </p:txBody>
      </p:sp>
      <p:sp>
        <p:nvSpPr>
          <p:cNvPr id="673810" name="Line 18"/>
          <p:cNvSpPr>
            <a:spLocks noChangeShapeType="1"/>
          </p:cNvSpPr>
          <p:nvPr/>
        </p:nvSpPr>
        <p:spPr bwMode="auto">
          <a:xfrm>
            <a:off x="9710738" y="4759325"/>
            <a:ext cx="0" cy="128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11" name="Line 19"/>
          <p:cNvSpPr>
            <a:spLocks noChangeShapeType="1"/>
          </p:cNvSpPr>
          <p:nvPr/>
        </p:nvSpPr>
        <p:spPr bwMode="auto">
          <a:xfrm flipH="1">
            <a:off x="8567738" y="4876800"/>
            <a:ext cx="11477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12" name="Line 20"/>
          <p:cNvSpPr>
            <a:spLocks noChangeShapeType="1"/>
          </p:cNvSpPr>
          <p:nvPr/>
        </p:nvSpPr>
        <p:spPr bwMode="auto">
          <a:xfrm flipH="1">
            <a:off x="5765801" y="3211513"/>
            <a:ext cx="6524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13" name="Line 21"/>
          <p:cNvSpPr>
            <a:spLocks noChangeShapeType="1"/>
          </p:cNvSpPr>
          <p:nvPr/>
        </p:nvSpPr>
        <p:spPr bwMode="auto">
          <a:xfrm>
            <a:off x="5765800" y="3211513"/>
            <a:ext cx="0" cy="774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14" name="Rectangle 22"/>
          <p:cNvSpPr>
            <a:spLocks noChangeArrowheads="1"/>
          </p:cNvSpPr>
          <p:nvPr/>
        </p:nvSpPr>
        <p:spPr bwMode="auto">
          <a:xfrm>
            <a:off x="5519739" y="3986214"/>
            <a:ext cx="600075" cy="644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S2</a:t>
            </a:r>
          </a:p>
        </p:txBody>
      </p:sp>
      <p:sp>
        <p:nvSpPr>
          <p:cNvPr id="673815" name="Text Box 23"/>
          <p:cNvSpPr txBox="1">
            <a:spLocks noChangeArrowheads="1"/>
          </p:cNvSpPr>
          <p:nvPr/>
        </p:nvSpPr>
        <p:spPr bwMode="auto">
          <a:xfrm>
            <a:off x="8474076" y="4264026"/>
            <a:ext cx="5501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False</a:t>
            </a:r>
          </a:p>
        </p:txBody>
      </p:sp>
      <p:sp>
        <p:nvSpPr>
          <p:cNvPr id="673816" name="Line 24"/>
          <p:cNvSpPr>
            <a:spLocks noChangeShapeType="1"/>
          </p:cNvSpPr>
          <p:nvPr/>
        </p:nvSpPr>
        <p:spPr bwMode="auto">
          <a:xfrm>
            <a:off x="5819776" y="5275263"/>
            <a:ext cx="26971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17" name="Line 25"/>
          <p:cNvSpPr>
            <a:spLocks noChangeShapeType="1"/>
          </p:cNvSpPr>
          <p:nvPr/>
        </p:nvSpPr>
        <p:spPr bwMode="auto">
          <a:xfrm>
            <a:off x="7018338" y="5275264"/>
            <a:ext cx="0" cy="5159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18" name="Line 26"/>
          <p:cNvSpPr>
            <a:spLocks noChangeShapeType="1"/>
          </p:cNvSpPr>
          <p:nvPr/>
        </p:nvSpPr>
        <p:spPr bwMode="auto">
          <a:xfrm>
            <a:off x="8516938" y="4243389"/>
            <a:ext cx="0" cy="6445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3819" name="Text Box 27"/>
          <p:cNvSpPr txBox="1">
            <a:spLocks noChangeArrowheads="1"/>
          </p:cNvSpPr>
          <p:nvPr/>
        </p:nvSpPr>
        <p:spPr bwMode="auto">
          <a:xfrm>
            <a:off x="2057401" y="2708275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1)</a:t>
            </a:r>
          </a:p>
        </p:txBody>
      </p:sp>
      <p:sp>
        <p:nvSpPr>
          <p:cNvPr id="673822" name="Text Box 30"/>
          <p:cNvSpPr txBox="1">
            <a:spLocks noChangeArrowheads="1"/>
          </p:cNvSpPr>
          <p:nvPr/>
        </p:nvSpPr>
        <p:spPr bwMode="auto">
          <a:xfrm>
            <a:off x="1676401" y="47490"/>
            <a:ext cx="1356077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20267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1752601" y="1404939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Courier New" panose="02070309020205020404" pitchFamily="49" charset="0"/>
              </a:rPr>
              <a:t>2)</a:t>
            </a:r>
          </a:p>
        </p:txBody>
      </p:sp>
      <p:sp>
        <p:nvSpPr>
          <p:cNvPr id="674820" name="AutoShape 4"/>
          <p:cNvSpPr>
            <a:spLocks noChangeArrowheads="1"/>
          </p:cNvSpPr>
          <p:nvPr/>
        </p:nvSpPr>
        <p:spPr bwMode="auto">
          <a:xfrm>
            <a:off x="6297613" y="1693864"/>
            <a:ext cx="1181100" cy="909637"/>
          </a:xfrm>
          <a:prstGeom prst="flowChartDecision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Cond1</a:t>
            </a:r>
          </a:p>
        </p:txBody>
      </p:sp>
      <p:sp>
        <p:nvSpPr>
          <p:cNvPr id="674821" name="Line 5"/>
          <p:cNvSpPr>
            <a:spLocks noChangeShapeType="1"/>
          </p:cNvSpPr>
          <p:nvPr/>
        </p:nvSpPr>
        <p:spPr bwMode="auto">
          <a:xfrm>
            <a:off x="6888163" y="1238251"/>
            <a:ext cx="0" cy="4556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22" name="Line 6"/>
          <p:cNvSpPr>
            <a:spLocks noChangeShapeType="1"/>
          </p:cNvSpPr>
          <p:nvPr/>
        </p:nvSpPr>
        <p:spPr bwMode="auto">
          <a:xfrm>
            <a:off x="7478714" y="2149475"/>
            <a:ext cx="13303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23" name="Line 7"/>
          <p:cNvSpPr>
            <a:spLocks noChangeShapeType="1"/>
          </p:cNvSpPr>
          <p:nvPr/>
        </p:nvSpPr>
        <p:spPr bwMode="auto">
          <a:xfrm>
            <a:off x="5707063" y="3816351"/>
            <a:ext cx="0" cy="7588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24" name="AutoShape 8"/>
          <p:cNvSpPr>
            <a:spLocks noChangeArrowheads="1"/>
          </p:cNvSpPr>
          <p:nvPr/>
        </p:nvSpPr>
        <p:spPr bwMode="auto">
          <a:xfrm>
            <a:off x="8218488" y="2451101"/>
            <a:ext cx="1181100" cy="911225"/>
          </a:xfrm>
          <a:prstGeom prst="flowChartDecision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Cond2</a:t>
            </a:r>
          </a:p>
        </p:txBody>
      </p:sp>
      <p:sp>
        <p:nvSpPr>
          <p:cNvPr id="674825" name="Line 9"/>
          <p:cNvSpPr>
            <a:spLocks noChangeShapeType="1"/>
          </p:cNvSpPr>
          <p:nvPr/>
        </p:nvSpPr>
        <p:spPr bwMode="auto">
          <a:xfrm>
            <a:off x="9399588" y="2906713"/>
            <a:ext cx="5905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26" name="Text Box 10"/>
          <p:cNvSpPr txBox="1">
            <a:spLocks noChangeArrowheads="1"/>
          </p:cNvSpPr>
          <p:nvPr/>
        </p:nvSpPr>
        <p:spPr bwMode="auto">
          <a:xfrm>
            <a:off x="7488239" y="1797050"/>
            <a:ext cx="553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74827" name="Text Box 11"/>
          <p:cNvSpPr txBox="1">
            <a:spLocks noChangeArrowheads="1"/>
          </p:cNvSpPr>
          <p:nvPr/>
        </p:nvSpPr>
        <p:spPr bwMode="auto">
          <a:xfrm>
            <a:off x="9302751" y="2635250"/>
            <a:ext cx="553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True</a:t>
            </a:r>
          </a:p>
        </p:txBody>
      </p:sp>
      <p:sp>
        <p:nvSpPr>
          <p:cNvPr id="674828" name="Text Box 12"/>
          <p:cNvSpPr txBox="1">
            <a:spLocks noChangeArrowheads="1"/>
          </p:cNvSpPr>
          <p:nvPr/>
        </p:nvSpPr>
        <p:spPr bwMode="auto">
          <a:xfrm>
            <a:off x="5557838" y="1816100"/>
            <a:ext cx="6007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674829" name="Line 13"/>
          <p:cNvSpPr>
            <a:spLocks noChangeShapeType="1"/>
          </p:cNvSpPr>
          <p:nvPr/>
        </p:nvSpPr>
        <p:spPr bwMode="auto">
          <a:xfrm>
            <a:off x="8809038" y="2149476"/>
            <a:ext cx="0" cy="3016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30" name="Line 14"/>
          <p:cNvSpPr>
            <a:spLocks noChangeShapeType="1"/>
          </p:cNvSpPr>
          <p:nvPr/>
        </p:nvSpPr>
        <p:spPr bwMode="auto">
          <a:xfrm>
            <a:off x="9990138" y="2906713"/>
            <a:ext cx="0" cy="3032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31" name="Rectangle 15"/>
          <p:cNvSpPr>
            <a:spLocks noChangeArrowheads="1"/>
          </p:cNvSpPr>
          <p:nvPr/>
        </p:nvSpPr>
        <p:spPr bwMode="auto">
          <a:xfrm>
            <a:off x="9696450" y="3209926"/>
            <a:ext cx="590550" cy="7588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S1</a:t>
            </a:r>
          </a:p>
        </p:txBody>
      </p:sp>
      <p:sp>
        <p:nvSpPr>
          <p:cNvPr id="674832" name="Line 16"/>
          <p:cNvSpPr>
            <a:spLocks noChangeShapeType="1"/>
          </p:cNvSpPr>
          <p:nvPr/>
        </p:nvSpPr>
        <p:spPr bwMode="auto">
          <a:xfrm>
            <a:off x="9990138" y="3968750"/>
            <a:ext cx="0" cy="152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33" name="Line 17"/>
          <p:cNvSpPr>
            <a:spLocks noChangeShapeType="1"/>
          </p:cNvSpPr>
          <p:nvPr/>
        </p:nvSpPr>
        <p:spPr bwMode="auto">
          <a:xfrm flipH="1">
            <a:off x="5707063" y="2149475"/>
            <a:ext cx="5905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34" name="Line 18"/>
          <p:cNvSpPr>
            <a:spLocks noChangeShapeType="1"/>
          </p:cNvSpPr>
          <p:nvPr/>
        </p:nvSpPr>
        <p:spPr bwMode="auto">
          <a:xfrm>
            <a:off x="5707063" y="2149475"/>
            <a:ext cx="0" cy="9080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35" name="Rectangle 19"/>
          <p:cNvSpPr>
            <a:spLocks noChangeArrowheads="1"/>
          </p:cNvSpPr>
          <p:nvPr/>
        </p:nvSpPr>
        <p:spPr bwMode="auto">
          <a:xfrm>
            <a:off x="5410200" y="3057526"/>
            <a:ext cx="590550" cy="7588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S3</a:t>
            </a:r>
          </a:p>
        </p:txBody>
      </p:sp>
      <p:sp>
        <p:nvSpPr>
          <p:cNvPr id="674836" name="Line 20"/>
          <p:cNvSpPr>
            <a:spLocks noChangeShapeType="1"/>
          </p:cNvSpPr>
          <p:nvPr/>
        </p:nvSpPr>
        <p:spPr bwMode="auto">
          <a:xfrm>
            <a:off x="5707064" y="4575175"/>
            <a:ext cx="31019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37" name="Line 21"/>
          <p:cNvSpPr>
            <a:spLocks noChangeShapeType="1"/>
          </p:cNvSpPr>
          <p:nvPr/>
        </p:nvSpPr>
        <p:spPr bwMode="auto">
          <a:xfrm>
            <a:off x="6888163" y="4575176"/>
            <a:ext cx="0" cy="606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38" name="Text Box 22"/>
          <p:cNvSpPr txBox="1">
            <a:spLocks noChangeArrowheads="1"/>
          </p:cNvSpPr>
          <p:nvPr/>
        </p:nvSpPr>
        <p:spPr bwMode="auto">
          <a:xfrm>
            <a:off x="7478713" y="2635250"/>
            <a:ext cx="6007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False</a:t>
            </a:r>
          </a:p>
        </p:txBody>
      </p:sp>
      <p:sp>
        <p:nvSpPr>
          <p:cNvPr id="674839" name="Line 23"/>
          <p:cNvSpPr>
            <a:spLocks noChangeShapeType="1"/>
          </p:cNvSpPr>
          <p:nvPr/>
        </p:nvSpPr>
        <p:spPr bwMode="auto">
          <a:xfrm flipH="1">
            <a:off x="7626350" y="2906713"/>
            <a:ext cx="59213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40" name="Line 24"/>
          <p:cNvSpPr>
            <a:spLocks noChangeShapeType="1"/>
          </p:cNvSpPr>
          <p:nvPr/>
        </p:nvSpPr>
        <p:spPr bwMode="auto">
          <a:xfrm>
            <a:off x="7626350" y="2906713"/>
            <a:ext cx="0" cy="3032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41" name="Rectangle 25"/>
          <p:cNvSpPr>
            <a:spLocks noChangeArrowheads="1"/>
          </p:cNvSpPr>
          <p:nvPr/>
        </p:nvSpPr>
        <p:spPr bwMode="auto">
          <a:xfrm>
            <a:off x="7332663" y="3209926"/>
            <a:ext cx="590550" cy="7588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S2</a:t>
            </a:r>
          </a:p>
        </p:txBody>
      </p:sp>
      <p:sp>
        <p:nvSpPr>
          <p:cNvPr id="674842" name="Line 26"/>
          <p:cNvSpPr>
            <a:spLocks noChangeShapeType="1"/>
          </p:cNvSpPr>
          <p:nvPr/>
        </p:nvSpPr>
        <p:spPr bwMode="auto">
          <a:xfrm>
            <a:off x="7626350" y="4121150"/>
            <a:ext cx="236378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43" name="Line 27"/>
          <p:cNvSpPr>
            <a:spLocks noChangeShapeType="1"/>
          </p:cNvSpPr>
          <p:nvPr/>
        </p:nvSpPr>
        <p:spPr bwMode="auto">
          <a:xfrm>
            <a:off x="8809038" y="4121151"/>
            <a:ext cx="0" cy="4540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44" name="Line 28"/>
          <p:cNvSpPr>
            <a:spLocks noChangeShapeType="1"/>
          </p:cNvSpPr>
          <p:nvPr/>
        </p:nvSpPr>
        <p:spPr bwMode="auto">
          <a:xfrm>
            <a:off x="7626350" y="3968750"/>
            <a:ext cx="0" cy="152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4845" name="Text Box 29"/>
          <p:cNvSpPr txBox="1">
            <a:spLocks noChangeArrowheads="1"/>
          </p:cNvSpPr>
          <p:nvPr/>
        </p:nvSpPr>
        <p:spPr bwMode="auto">
          <a:xfrm>
            <a:off x="2343150" y="1512889"/>
            <a:ext cx="2686050" cy="3387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latin typeface="Courier New" panose="02070309020205020404" pitchFamily="49" charset="0"/>
              </a:rPr>
              <a:t>if (cond1)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Courier New" panose="02070309020205020404" pitchFamily="49" charset="0"/>
              </a:rPr>
              <a:t>  {if (cond2)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  {-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   -  S1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   -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Courier New" panose="02070309020205020404" pitchFamily="49" charset="0"/>
              </a:rPr>
              <a:t>      }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else {-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      - S2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      -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     }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else {-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   - S3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   -</a:t>
            </a:r>
          </a:p>
          <a:p>
            <a:pPr>
              <a:lnSpc>
                <a:spcPct val="70000"/>
              </a:lnSpc>
            </a:pPr>
            <a:r>
              <a:rPr lang="en-US" sz="2000">
                <a:latin typeface="Courier New" panose="02070309020205020404" pitchFamily="49" charset="0"/>
              </a:rPr>
              <a:t>      }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676401" y="47490"/>
            <a:ext cx="1356077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10058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AutoShape 2"/>
          <p:cNvSpPr>
            <a:spLocks noChangeArrowheads="1"/>
          </p:cNvSpPr>
          <p:nvPr/>
        </p:nvSpPr>
        <p:spPr bwMode="auto">
          <a:xfrm>
            <a:off x="7419975" y="1025525"/>
            <a:ext cx="996950" cy="679450"/>
          </a:xfrm>
          <a:prstGeom prst="flowChartDecision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Cond1</a:t>
            </a:r>
          </a:p>
        </p:txBody>
      </p:sp>
      <p:sp>
        <p:nvSpPr>
          <p:cNvPr id="675843" name="Line 3"/>
          <p:cNvSpPr>
            <a:spLocks noChangeShapeType="1"/>
          </p:cNvSpPr>
          <p:nvPr/>
        </p:nvSpPr>
        <p:spPr bwMode="auto">
          <a:xfrm>
            <a:off x="7896225" y="685801"/>
            <a:ext cx="0" cy="3397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44" name="Line 4"/>
          <p:cNvSpPr>
            <a:spLocks noChangeShapeType="1"/>
          </p:cNvSpPr>
          <p:nvPr/>
        </p:nvSpPr>
        <p:spPr bwMode="auto">
          <a:xfrm>
            <a:off x="8416926" y="1365250"/>
            <a:ext cx="7477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45" name="AutoShape 5"/>
          <p:cNvSpPr>
            <a:spLocks noChangeArrowheads="1"/>
          </p:cNvSpPr>
          <p:nvPr/>
        </p:nvSpPr>
        <p:spPr bwMode="auto">
          <a:xfrm>
            <a:off x="8666163" y="2384425"/>
            <a:ext cx="995362" cy="679450"/>
          </a:xfrm>
          <a:prstGeom prst="flowChartDecision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Cond2</a:t>
            </a:r>
          </a:p>
        </p:txBody>
      </p:sp>
      <p:sp>
        <p:nvSpPr>
          <p:cNvPr id="675846" name="Line 6"/>
          <p:cNvSpPr>
            <a:spLocks noChangeShapeType="1"/>
          </p:cNvSpPr>
          <p:nvPr/>
        </p:nvSpPr>
        <p:spPr bwMode="auto">
          <a:xfrm>
            <a:off x="9661526" y="2724150"/>
            <a:ext cx="4984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47" name="Text Box 7"/>
          <p:cNvSpPr txBox="1">
            <a:spLocks noChangeArrowheads="1"/>
          </p:cNvSpPr>
          <p:nvPr/>
        </p:nvSpPr>
        <p:spPr bwMode="auto">
          <a:xfrm>
            <a:off x="8289925" y="1066800"/>
            <a:ext cx="585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anose="030F0702030302020204" pitchFamily="66" charset="0"/>
              </a:rPr>
              <a:t>True</a:t>
            </a:r>
          </a:p>
        </p:txBody>
      </p:sp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9571039" y="2438400"/>
            <a:ext cx="585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anose="030F0702030302020204" pitchFamily="66" charset="0"/>
              </a:rPr>
              <a:t>True</a:t>
            </a:r>
          </a:p>
        </p:txBody>
      </p:sp>
      <p:sp>
        <p:nvSpPr>
          <p:cNvPr id="675849" name="Line 9"/>
          <p:cNvSpPr>
            <a:spLocks noChangeShapeType="1"/>
          </p:cNvSpPr>
          <p:nvPr/>
        </p:nvSpPr>
        <p:spPr bwMode="auto">
          <a:xfrm>
            <a:off x="9164638" y="3630614"/>
            <a:ext cx="0" cy="3397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50" name="Text Box 10"/>
          <p:cNvSpPr txBox="1">
            <a:spLocks noChangeArrowheads="1"/>
          </p:cNvSpPr>
          <p:nvPr/>
        </p:nvSpPr>
        <p:spPr bwMode="auto">
          <a:xfrm>
            <a:off x="6797676" y="1125538"/>
            <a:ext cx="627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anose="030F0702030302020204" pitchFamily="66" charset="0"/>
              </a:rPr>
              <a:t>False</a:t>
            </a:r>
          </a:p>
        </p:txBody>
      </p:sp>
      <p:sp>
        <p:nvSpPr>
          <p:cNvPr id="675851" name="Line 11"/>
          <p:cNvSpPr>
            <a:spLocks noChangeShapeType="1"/>
          </p:cNvSpPr>
          <p:nvPr/>
        </p:nvSpPr>
        <p:spPr bwMode="auto">
          <a:xfrm>
            <a:off x="9164638" y="1365251"/>
            <a:ext cx="0" cy="2270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52" name="Line 12"/>
          <p:cNvSpPr>
            <a:spLocks noChangeShapeType="1"/>
          </p:cNvSpPr>
          <p:nvPr/>
        </p:nvSpPr>
        <p:spPr bwMode="auto">
          <a:xfrm>
            <a:off x="10160000" y="2724151"/>
            <a:ext cx="0" cy="2270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53" name="Rectangle 13"/>
          <p:cNvSpPr>
            <a:spLocks noChangeArrowheads="1"/>
          </p:cNvSpPr>
          <p:nvPr/>
        </p:nvSpPr>
        <p:spPr bwMode="auto">
          <a:xfrm>
            <a:off x="9910764" y="2951164"/>
            <a:ext cx="498475" cy="5667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S2</a:t>
            </a:r>
          </a:p>
        </p:txBody>
      </p:sp>
      <p:sp>
        <p:nvSpPr>
          <p:cNvPr id="675854" name="Line 14"/>
          <p:cNvSpPr>
            <a:spLocks noChangeShapeType="1"/>
          </p:cNvSpPr>
          <p:nvPr/>
        </p:nvSpPr>
        <p:spPr bwMode="auto">
          <a:xfrm>
            <a:off x="10160000" y="3517901"/>
            <a:ext cx="0" cy="1127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55" name="Line 15"/>
          <p:cNvSpPr>
            <a:spLocks noChangeShapeType="1"/>
          </p:cNvSpPr>
          <p:nvPr/>
        </p:nvSpPr>
        <p:spPr bwMode="auto">
          <a:xfrm flipH="1">
            <a:off x="9288464" y="3630613"/>
            <a:ext cx="87153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56" name="Line 16"/>
          <p:cNvSpPr>
            <a:spLocks noChangeShapeType="1"/>
          </p:cNvSpPr>
          <p:nvPr/>
        </p:nvSpPr>
        <p:spPr bwMode="auto">
          <a:xfrm flipH="1">
            <a:off x="6548439" y="1365250"/>
            <a:ext cx="87153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57" name="Line 17"/>
          <p:cNvSpPr>
            <a:spLocks noChangeShapeType="1"/>
          </p:cNvSpPr>
          <p:nvPr/>
        </p:nvSpPr>
        <p:spPr bwMode="auto">
          <a:xfrm>
            <a:off x="6548438" y="1365251"/>
            <a:ext cx="0" cy="2270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58" name="Text Box 18"/>
          <p:cNvSpPr txBox="1">
            <a:spLocks noChangeArrowheads="1"/>
          </p:cNvSpPr>
          <p:nvPr/>
        </p:nvSpPr>
        <p:spPr bwMode="auto">
          <a:xfrm>
            <a:off x="9096376" y="3048000"/>
            <a:ext cx="627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anose="030F0702030302020204" pitchFamily="66" charset="0"/>
              </a:rPr>
              <a:t>False</a:t>
            </a:r>
          </a:p>
        </p:txBody>
      </p:sp>
      <p:sp>
        <p:nvSpPr>
          <p:cNvPr id="675859" name="Line 19"/>
          <p:cNvSpPr>
            <a:spLocks noChangeShapeType="1"/>
          </p:cNvSpPr>
          <p:nvPr/>
        </p:nvSpPr>
        <p:spPr bwMode="auto">
          <a:xfrm>
            <a:off x="6548438" y="4764088"/>
            <a:ext cx="2616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60" name="Line 20"/>
          <p:cNvSpPr>
            <a:spLocks noChangeShapeType="1"/>
          </p:cNvSpPr>
          <p:nvPr/>
        </p:nvSpPr>
        <p:spPr bwMode="auto">
          <a:xfrm>
            <a:off x="7918450" y="4786314"/>
            <a:ext cx="0" cy="4524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61" name="Line 21"/>
          <p:cNvSpPr>
            <a:spLocks noChangeShapeType="1"/>
          </p:cNvSpPr>
          <p:nvPr/>
        </p:nvSpPr>
        <p:spPr bwMode="auto">
          <a:xfrm>
            <a:off x="9164638" y="3063875"/>
            <a:ext cx="0" cy="5667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62" name="AutoShape 22"/>
          <p:cNvSpPr>
            <a:spLocks noChangeArrowheads="1"/>
          </p:cNvSpPr>
          <p:nvPr/>
        </p:nvSpPr>
        <p:spPr bwMode="auto">
          <a:xfrm>
            <a:off x="6051551" y="1592263"/>
            <a:ext cx="995363" cy="679450"/>
          </a:xfrm>
          <a:prstGeom prst="flowChartDecision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Cond3</a:t>
            </a:r>
          </a:p>
        </p:txBody>
      </p:sp>
      <p:sp>
        <p:nvSpPr>
          <p:cNvPr id="675863" name="Line 23"/>
          <p:cNvSpPr>
            <a:spLocks noChangeShapeType="1"/>
          </p:cNvSpPr>
          <p:nvPr/>
        </p:nvSpPr>
        <p:spPr bwMode="auto">
          <a:xfrm>
            <a:off x="7046914" y="1931988"/>
            <a:ext cx="4984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64" name="Text Box 24"/>
          <p:cNvSpPr txBox="1">
            <a:spLocks noChangeArrowheads="1"/>
          </p:cNvSpPr>
          <p:nvPr/>
        </p:nvSpPr>
        <p:spPr bwMode="auto">
          <a:xfrm>
            <a:off x="7004050" y="1676400"/>
            <a:ext cx="585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anose="030F0702030302020204" pitchFamily="66" charset="0"/>
              </a:rPr>
              <a:t>True</a:t>
            </a:r>
          </a:p>
        </p:txBody>
      </p:sp>
      <p:sp>
        <p:nvSpPr>
          <p:cNvPr id="675865" name="Line 25"/>
          <p:cNvSpPr>
            <a:spLocks noChangeShapeType="1"/>
          </p:cNvSpPr>
          <p:nvPr/>
        </p:nvSpPr>
        <p:spPr bwMode="auto">
          <a:xfrm>
            <a:off x="7545388" y="1931988"/>
            <a:ext cx="0" cy="2270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66" name="Rectangle 26"/>
          <p:cNvSpPr>
            <a:spLocks noChangeArrowheads="1"/>
          </p:cNvSpPr>
          <p:nvPr/>
        </p:nvSpPr>
        <p:spPr bwMode="auto">
          <a:xfrm>
            <a:off x="7296151" y="2159000"/>
            <a:ext cx="498475" cy="5651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S4</a:t>
            </a:r>
          </a:p>
        </p:txBody>
      </p:sp>
      <p:sp>
        <p:nvSpPr>
          <p:cNvPr id="675867" name="Line 27"/>
          <p:cNvSpPr>
            <a:spLocks noChangeShapeType="1"/>
          </p:cNvSpPr>
          <p:nvPr/>
        </p:nvSpPr>
        <p:spPr bwMode="auto">
          <a:xfrm>
            <a:off x="7545388" y="2724151"/>
            <a:ext cx="0" cy="3397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68" name="Text Box 28"/>
          <p:cNvSpPr txBox="1">
            <a:spLocks noChangeArrowheads="1"/>
          </p:cNvSpPr>
          <p:nvPr/>
        </p:nvSpPr>
        <p:spPr bwMode="auto">
          <a:xfrm>
            <a:off x="5427663" y="1676400"/>
            <a:ext cx="627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Comic Sans MS" panose="030F0702030302020204" pitchFamily="66" charset="0"/>
              </a:rPr>
              <a:t>False</a:t>
            </a:r>
          </a:p>
        </p:txBody>
      </p:sp>
      <p:sp>
        <p:nvSpPr>
          <p:cNvPr id="675869" name="Line 29"/>
          <p:cNvSpPr>
            <a:spLocks noChangeShapeType="1"/>
          </p:cNvSpPr>
          <p:nvPr/>
        </p:nvSpPr>
        <p:spPr bwMode="auto">
          <a:xfrm flipH="1">
            <a:off x="5553076" y="1931988"/>
            <a:ext cx="4984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70" name="Line 30"/>
          <p:cNvSpPr>
            <a:spLocks noChangeShapeType="1"/>
          </p:cNvSpPr>
          <p:nvPr/>
        </p:nvSpPr>
        <p:spPr bwMode="auto">
          <a:xfrm>
            <a:off x="5553075" y="1931988"/>
            <a:ext cx="0" cy="2270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71" name="Rectangle 31"/>
          <p:cNvSpPr>
            <a:spLocks noChangeArrowheads="1"/>
          </p:cNvSpPr>
          <p:nvPr/>
        </p:nvSpPr>
        <p:spPr bwMode="auto">
          <a:xfrm>
            <a:off x="5303839" y="2159000"/>
            <a:ext cx="498475" cy="5651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S5</a:t>
            </a:r>
          </a:p>
        </p:txBody>
      </p:sp>
      <p:sp>
        <p:nvSpPr>
          <p:cNvPr id="675872" name="Line 32"/>
          <p:cNvSpPr>
            <a:spLocks noChangeShapeType="1"/>
          </p:cNvSpPr>
          <p:nvPr/>
        </p:nvSpPr>
        <p:spPr bwMode="auto">
          <a:xfrm>
            <a:off x="5553076" y="3063875"/>
            <a:ext cx="19923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73" name="Line 33"/>
          <p:cNvSpPr>
            <a:spLocks noChangeShapeType="1"/>
          </p:cNvSpPr>
          <p:nvPr/>
        </p:nvSpPr>
        <p:spPr bwMode="auto">
          <a:xfrm>
            <a:off x="6548438" y="3063876"/>
            <a:ext cx="0" cy="17002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74" name="Line 34"/>
          <p:cNvSpPr>
            <a:spLocks noChangeShapeType="1"/>
          </p:cNvSpPr>
          <p:nvPr/>
        </p:nvSpPr>
        <p:spPr bwMode="auto">
          <a:xfrm>
            <a:off x="5553075" y="2724151"/>
            <a:ext cx="0" cy="3397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75" name="Rectangle 35"/>
          <p:cNvSpPr>
            <a:spLocks noChangeArrowheads="1"/>
          </p:cNvSpPr>
          <p:nvPr/>
        </p:nvSpPr>
        <p:spPr bwMode="auto">
          <a:xfrm>
            <a:off x="8915400" y="1592264"/>
            <a:ext cx="496888" cy="5667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S1</a:t>
            </a:r>
          </a:p>
        </p:txBody>
      </p:sp>
      <p:sp>
        <p:nvSpPr>
          <p:cNvPr id="675876" name="Line 36"/>
          <p:cNvSpPr>
            <a:spLocks noChangeShapeType="1"/>
          </p:cNvSpPr>
          <p:nvPr/>
        </p:nvSpPr>
        <p:spPr bwMode="auto">
          <a:xfrm>
            <a:off x="9164638" y="2159001"/>
            <a:ext cx="0" cy="225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77" name="Rectangle 37"/>
          <p:cNvSpPr>
            <a:spLocks noChangeArrowheads="1"/>
          </p:cNvSpPr>
          <p:nvPr/>
        </p:nvSpPr>
        <p:spPr bwMode="auto">
          <a:xfrm>
            <a:off x="8915400" y="3970339"/>
            <a:ext cx="496888" cy="5667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S3</a:t>
            </a:r>
          </a:p>
        </p:txBody>
      </p:sp>
      <p:sp>
        <p:nvSpPr>
          <p:cNvPr id="675878" name="Line 38"/>
          <p:cNvSpPr>
            <a:spLocks noChangeShapeType="1"/>
          </p:cNvSpPr>
          <p:nvPr/>
        </p:nvSpPr>
        <p:spPr bwMode="auto">
          <a:xfrm>
            <a:off x="9164638" y="4537076"/>
            <a:ext cx="0" cy="2270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2209800" y="5470525"/>
            <a:ext cx="7772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Book Antiqua" panose="02040602050305030304" pitchFamily="18" charset="0"/>
              </a:rPr>
              <a:t>Perhatikan posisi letak ‘titik’  Endif (akhir fungsi if )  dalam flowchart.</a:t>
            </a:r>
          </a:p>
          <a:p>
            <a:r>
              <a:rPr lang="en-US">
                <a:latin typeface="Book Antiqua" panose="02040602050305030304" pitchFamily="18" charset="0"/>
              </a:rPr>
              <a:t>Posisi ini penting untuk menganalisa aliran terutama untuk nested IF yang komplek atau untuk  proses pengulangan yang bersifat rekursif.</a:t>
            </a:r>
          </a:p>
        </p:txBody>
      </p:sp>
      <p:sp>
        <p:nvSpPr>
          <p:cNvPr id="675880" name="Text Box 40"/>
          <p:cNvSpPr txBox="1">
            <a:spLocks noChangeArrowheads="1"/>
          </p:cNvSpPr>
          <p:nvPr/>
        </p:nvSpPr>
        <p:spPr bwMode="auto">
          <a:xfrm>
            <a:off x="2100264" y="331789"/>
            <a:ext cx="3005137" cy="5030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endParaRPr lang="en-US" sz="20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if cond1 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{ -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- S1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- 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if cond2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 { -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   -  S2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   -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-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- S3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-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else 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{if cond3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{ -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  - S4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  -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}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{ -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  - S5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  -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    }</a:t>
            </a:r>
          </a:p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60000"/>
              </a:lnSpc>
            </a:pPr>
            <a:endParaRPr lang="en-US" sz="2000">
              <a:latin typeface="Courier New" panose="02070309020205020404" pitchFamily="49" charset="0"/>
            </a:endParaRPr>
          </a:p>
        </p:txBody>
      </p:sp>
      <p:sp>
        <p:nvSpPr>
          <p:cNvPr id="675881" name="Text Box 41"/>
          <p:cNvSpPr txBox="1">
            <a:spLocks noChangeArrowheads="1"/>
          </p:cNvSpPr>
          <p:nvPr/>
        </p:nvSpPr>
        <p:spPr bwMode="auto">
          <a:xfrm>
            <a:off x="1600200" y="317500"/>
            <a:ext cx="723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Courier New" panose="02070309020205020404" pitchFamily="49" charset="0"/>
              </a:rPr>
              <a:t>3)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244123" y="100956"/>
            <a:ext cx="1356077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/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20682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r>
              <a:rPr lang="en-US" sz="2400" dirty="0" smtClean="0">
                <a:solidFill>
                  <a:srgbClr val="C00000"/>
                </a:solidFill>
              </a:rPr>
              <a:t>TIDAK BOLEH MENGGUNAKAN OPERATOR LOGIKA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/ flowchart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menginputkan</a:t>
            </a:r>
            <a:r>
              <a:rPr lang="en-US" sz="2400" dirty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TERBESAR </a:t>
            </a:r>
            <a:r>
              <a:rPr lang="en-US" sz="2400" dirty="0" err="1"/>
              <a:t>diantara</a:t>
            </a:r>
            <a:r>
              <a:rPr lang="en-US" sz="2400" dirty="0"/>
              <a:t> </a:t>
            </a:r>
            <a:r>
              <a:rPr lang="en-US" sz="2400" dirty="0" err="1"/>
              <a:t>ketiganya</a:t>
            </a:r>
            <a:r>
              <a:rPr lang="en-US" sz="2400" dirty="0"/>
              <a:t> 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). </a:t>
            </a:r>
            <a:r>
              <a:rPr lang="en-US" sz="2400" dirty="0" smtClean="0">
                <a:solidFill>
                  <a:srgbClr val="C00000"/>
                </a:solidFill>
              </a:rPr>
              <a:t>BOLEH </a:t>
            </a:r>
            <a:r>
              <a:rPr lang="en-US" sz="2400" dirty="0">
                <a:solidFill>
                  <a:srgbClr val="C00000"/>
                </a:solidFill>
              </a:rPr>
              <a:t>MENGGUNAKAN OPERATOR </a:t>
            </a:r>
            <a:r>
              <a:rPr lang="en-US" sz="2400" dirty="0" smtClean="0">
                <a:solidFill>
                  <a:srgbClr val="C00000"/>
                </a:solidFill>
              </a:rPr>
              <a:t>LOGIKA</a:t>
            </a: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5515151"/>
            <a:ext cx="6513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Mari </a:t>
            </a:r>
            <a:r>
              <a:rPr lang="en-U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kita</a:t>
            </a: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bahas</a:t>
            </a: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satu</a:t>
            </a: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40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satu</a:t>
            </a:r>
            <a:r>
              <a:rPr lang="en-US" sz="40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…..</a:t>
            </a:r>
            <a:endParaRPr lang="id-ID" sz="40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90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 err="1"/>
              <a:t>Buatlah</a:t>
            </a:r>
            <a:r>
              <a:rPr lang="en-US" sz="2400" dirty="0"/>
              <a:t> program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C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 </a:t>
            </a:r>
            <a:endParaRPr lang="id-ID" sz="2400" dirty="0"/>
          </a:p>
          <a:p>
            <a:pPr marL="0" indent="0">
              <a:buNone/>
            </a:pPr>
            <a:r>
              <a:rPr lang="en-US" sz="2400" dirty="0"/>
              <a:t>Program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,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"A", "B", </a:t>
            </a:r>
            <a:r>
              <a:rPr lang="en-US" sz="2400" dirty="0" err="1"/>
              <a:t>dan</a:t>
            </a:r>
            <a:r>
              <a:rPr lang="en-US" sz="2400" dirty="0"/>
              <a:t> "C".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,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diskon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10% </a:t>
            </a:r>
            <a:r>
              <a:rPr lang="en-US" sz="2400" dirty="0" err="1"/>
              <a:t>untuk</a:t>
            </a:r>
            <a:r>
              <a:rPr lang="en-US" sz="2400" dirty="0"/>
              <a:t> A, 15% </a:t>
            </a:r>
            <a:r>
              <a:rPr lang="en-US" sz="2400" dirty="0" err="1"/>
              <a:t>untuk</a:t>
            </a:r>
            <a:r>
              <a:rPr lang="en-US" sz="2400" dirty="0"/>
              <a:t> B, </a:t>
            </a:r>
            <a:r>
              <a:rPr lang="en-US" sz="2400" dirty="0" err="1"/>
              <a:t>dan</a:t>
            </a:r>
            <a:r>
              <a:rPr lang="en-US" sz="2400" dirty="0"/>
              <a:t> 20% </a:t>
            </a:r>
            <a:r>
              <a:rPr lang="en-US" sz="2400" dirty="0" err="1"/>
              <a:t>untuk</a:t>
            </a:r>
            <a:r>
              <a:rPr lang="en-US" sz="2400" dirty="0"/>
              <a:t> C. Program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didiskon</a:t>
            </a:r>
            <a:r>
              <a:rPr lang="en-US" sz="2400" dirty="0"/>
              <a:t>.</a:t>
            </a:r>
            <a:endParaRPr lang="id-ID" sz="2400" dirty="0"/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:</a:t>
            </a:r>
            <a:endParaRPr lang="id-ID" sz="2400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= 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= 10000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:</a:t>
            </a:r>
            <a:endParaRPr lang="id-ID" sz="2400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barang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mendapat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15%,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Harga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setelah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didiskon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8500</a:t>
            </a:r>
            <a:endParaRPr lang="id-ID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id-ID" dirty="0" smtClean="0"/>
              <a:t>2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err="1" smtClean="0"/>
              <a:t>Buatlah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program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menginput</a:t>
            </a:r>
            <a:r>
              <a:rPr lang="en-US" sz="3200" dirty="0" smtClean="0"/>
              <a:t> data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matakuliah</a:t>
            </a:r>
            <a:r>
              <a:rPr lang="en-US" sz="3200" dirty="0" smtClean="0"/>
              <a:t> </a:t>
            </a:r>
            <a:r>
              <a:rPr lang="en-US" sz="3200" dirty="0" err="1" smtClean="0"/>
              <a:t>berupa</a:t>
            </a:r>
            <a:r>
              <a:rPr lang="en-US" sz="3200" dirty="0" smtClean="0"/>
              <a:t> NAMA MATAKULIAH, SKS </a:t>
            </a:r>
            <a:r>
              <a:rPr lang="en-US" sz="3200" dirty="0" err="1" smtClean="0"/>
              <a:t>dan</a:t>
            </a:r>
            <a:r>
              <a:rPr lang="en-US" sz="3200" dirty="0" smtClean="0"/>
              <a:t> NILAI. </a:t>
            </a:r>
            <a:r>
              <a:rPr lang="en-US" sz="3200" dirty="0" err="1" smtClean="0"/>
              <a:t>Selanjutnya</a:t>
            </a:r>
            <a:r>
              <a:rPr lang="en-US" sz="3200" dirty="0" smtClean="0"/>
              <a:t> </a:t>
            </a:r>
            <a:r>
              <a:rPr lang="en-US" sz="3200" dirty="0" err="1" smtClean="0"/>
              <a:t>tentukan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tampilkan</a:t>
            </a:r>
            <a:r>
              <a:rPr lang="en-US" sz="3200" dirty="0" smtClean="0"/>
              <a:t> GRADE </a:t>
            </a:r>
            <a:r>
              <a:rPr lang="en-US" sz="3200" dirty="0" err="1" smtClean="0"/>
              <a:t>matakuliah</a:t>
            </a:r>
            <a:r>
              <a:rPr lang="en-US" sz="3200" dirty="0" smtClean="0"/>
              <a:t> </a:t>
            </a:r>
            <a:r>
              <a:rPr lang="en-US" sz="3200" dirty="0" err="1" smtClean="0"/>
              <a:t>berdasarkan</a:t>
            </a:r>
            <a:r>
              <a:rPr lang="en-US" sz="3200" dirty="0" smtClean="0"/>
              <a:t> NILAI yang </a:t>
            </a:r>
            <a:r>
              <a:rPr lang="en-US" sz="3200" dirty="0" err="1" smtClean="0"/>
              <a:t>diinput</a:t>
            </a:r>
            <a:r>
              <a:rPr lang="en-US" sz="3200" dirty="0" smtClean="0"/>
              <a:t> (</a:t>
            </a:r>
            <a:r>
              <a:rPr lang="en-US" sz="3200" dirty="0" err="1" smtClean="0"/>
              <a:t>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aturan</a:t>
            </a:r>
            <a:r>
              <a:rPr lang="en-US" sz="3200" dirty="0" smtClean="0"/>
              <a:t> grade </a:t>
            </a:r>
            <a:r>
              <a:rPr lang="en-US" sz="3200" dirty="0" err="1" smtClean="0"/>
              <a:t>baru</a:t>
            </a:r>
            <a:r>
              <a:rPr lang="en-US" sz="3200" dirty="0" smtClean="0"/>
              <a:t>).</a:t>
            </a:r>
          </a:p>
          <a:p>
            <a:pPr marL="0" indent="0">
              <a:buNone/>
            </a:pP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r>
              <a:rPr lang="en-US" sz="2800" dirty="0"/>
              <a:t> :</a:t>
            </a:r>
            <a:endParaRPr lang="id-ID" sz="2800" dirty="0"/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Matakuliah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Logika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Matematika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 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  <a:endParaRPr lang="id-I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keluaran</a:t>
            </a:r>
            <a:r>
              <a:rPr lang="en-US" sz="2800" dirty="0"/>
              <a:t> :</a:t>
            </a:r>
            <a:endParaRPr lang="id-ID" sz="2800" dirty="0"/>
          </a:p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		= A-</a:t>
            </a:r>
            <a:endParaRPr lang="id-ID" sz="3200" dirty="0"/>
          </a:p>
          <a:p>
            <a:pPr marL="0" indent="0">
              <a:buNone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872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smtClean="0"/>
              <a:t>…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8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r>
              <a:rPr lang="en-US" sz="2400" dirty="0" smtClean="0">
                <a:solidFill>
                  <a:srgbClr val="C00000"/>
                </a:solidFill>
              </a:rPr>
              <a:t>TIDAK BOLEH MENGGUNAKAN OPERATOR LOGIKA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529" y="3334194"/>
            <a:ext cx="68707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Pahami</a:t>
            </a:r>
            <a:r>
              <a:rPr lang="en-US" sz="2800" dirty="0" smtClean="0"/>
              <a:t> </a:t>
            </a:r>
            <a:r>
              <a:rPr lang="en-US" sz="2800" dirty="0" err="1" smtClean="0"/>
              <a:t>soal</a:t>
            </a:r>
            <a:r>
              <a:rPr lang="en-US" sz="2800" dirty="0" smtClean="0"/>
              <a:t> / </a:t>
            </a:r>
            <a:r>
              <a:rPr lang="en-US" sz="2800" dirty="0" err="1" smtClean="0"/>
              <a:t>kasusnya</a:t>
            </a:r>
            <a:r>
              <a:rPr lang="en-US" sz="2800" dirty="0" smtClean="0"/>
              <a:t> </a:t>
            </a:r>
            <a:r>
              <a:rPr lang="en-US" sz="2800" dirty="0" err="1" smtClean="0"/>
              <a:t>terlebih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dahulu</a:t>
            </a:r>
            <a:r>
              <a:rPr lang="en-US" sz="2800" dirty="0" smtClean="0"/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inputan</a:t>
            </a:r>
            <a:r>
              <a:rPr lang="en-US" sz="2800" dirty="0" smtClean="0"/>
              <a:t>? 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/>
              <a:t>Berapa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diinput</a:t>
            </a:r>
            <a:r>
              <a:rPr lang="en-US" sz="2800" dirty="0" smtClean="0"/>
              <a:t>?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/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diinput</a:t>
            </a:r>
            <a:r>
              <a:rPr lang="en-US" sz="2800" dirty="0" smtClean="0"/>
              <a:t>?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diminta</a:t>
            </a:r>
            <a:r>
              <a:rPr lang="en-US" sz="2800" dirty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ditampilkan</a:t>
            </a:r>
            <a:r>
              <a:rPr lang="en-US" sz="2800" dirty="0" smtClean="0"/>
              <a:t>?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ketentuan</a:t>
            </a:r>
            <a:r>
              <a:rPr lang="en-US" sz="2800" dirty="0" smtClean="0"/>
              <a:t> lain?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97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r>
              <a:rPr lang="en-US" sz="2400" dirty="0" smtClean="0">
                <a:solidFill>
                  <a:srgbClr val="C00000"/>
                </a:solidFill>
              </a:rPr>
              <a:t>TIDAK BOLEH MENGGUNAKAN OPERATOR LOGIKA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529" y="3011466"/>
            <a:ext cx="647241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Alur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berpikir</a:t>
            </a:r>
            <a:endParaRPr lang="en-US" sz="2400" dirty="0" smtClean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Deklarasi</a:t>
            </a:r>
            <a:r>
              <a:rPr lang="en-US" sz="2200" dirty="0" smtClean="0"/>
              <a:t> </a:t>
            </a:r>
            <a:r>
              <a:rPr lang="en-US" sz="2200" dirty="0" err="1" smtClean="0"/>
              <a:t>variabel</a:t>
            </a:r>
            <a:r>
              <a:rPr lang="en-US" sz="2200" dirty="0" smtClean="0"/>
              <a:t> A, B, C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smtClean="0"/>
              <a:t>Input </a:t>
            </a:r>
            <a:r>
              <a:rPr lang="en-US" sz="2200" dirty="0" err="1" smtClean="0"/>
              <a:t>nilai</a:t>
            </a:r>
            <a:r>
              <a:rPr lang="en-US" sz="2200" dirty="0" smtClean="0"/>
              <a:t> A, B, C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Jika</a:t>
            </a:r>
            <a:r>
              <a:rPr lang="en-US" sz="2200" dirty="0" smtClean="0"/>
              <a:t> A &gt; B, </a:t>
            </a:r>
            <a:r>
              <a:rPr lang="en-US" sz="2200" dirty="0" err="1" smtClean="0"/>
              <a:t>maka</a:t>
            </a:r>
            <a:r>
              <a:rPr lang="en-US" sz="2200" dirty="0" smtClean="0"/>
              <a:t> A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kandidat</a:t>
            </a:r>
            <a:r>
              <a:rPr lang="en-US" sz="2200" dirty="0" smtClean="0"/>
              <a:t> TERBESAR</a:t>
            </a:r>
          </a:p>
          <a:p>
            <a:pPr marL="820738" lvl="1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Jika</a:t>
            </a:r>
            <a:r>
              <a:rPr lang="en-US" sz="2200" dirty="0" smtClean="0"/>
              <a:t> A &gt; C, </a:t>
            </a:r>
            <a:r>
              <a:rPr lang="en-US" sz="2200" dirty="0" err="1" smtClean="0"/>
              <a:t>maka</a:t>
            </a:r>
            <a:r>
              <a:rPr lang="en-US" sz="2200" dirty="0" smtClean="0"/>
              <a:t> A 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pasti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TERBESAR</a:t>
            </a:r>
          </a:p>
          <a:p>
            <a:pPr marL="820738" lvl="1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Jika</a:t>
            </a:r>
            <a:r>
              <a:rPr lang="en-US" sz="2200" dirty="0" smtClean="0"/>
              <a:t> C &gt; A,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smtClean="0"/>
              <a:t>C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pasti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TERBESAR</a:t>
            </a:r>
            <a:endParaRPr lang="en-US" sz="2200" dirty="0" smtClean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Jika</a:t>
            </a:r>
            <a:r>
              <a:rPr lang="en-US" sz="2200" dirty="0" smtClean="0"/>
              <a:t> B &gt; A, </a:t>
            </a:r>
            <a:r>
              <a:rPr lang="en-US" sz="2200" dirty="0" err="1" smtClean="0"/>
              <a:t>maka</a:t>
            </a:r>
            <a:r>
              <a:rPr lang="en-US" sz="2200" dirty="0" smtClean="0"/>
              <a:t> B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kandidat</a:t>
            </a:r>
            <a:r>
              <a:rPr lang="en-US" sz="2200" dirty="0" smtClean="0"/>
              <a:t> TERBESAR</a:t>
            </a:r>
          </a:p>
          <a:p>
            <a:pPr marL="820738" lvl="1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Jika</a:t>
            </a:r>
            <a:r>
              <a:rPr lang="en-US" sz="2200" dirty="0" smtClean="0"/>
              <a:t> B &gt; C, </a:t>
            </a:r>
            <a:r>
              <a:rPr lang="en-US" sz="2200" dirty="0" err="1" smtClean="0"/>
              <a:t>maka</a:t>
            </a:r>
            <a:r>
              <a:rPr lang="en-US" sz="2200" dirty="0" smtClean="0"/>
              <a:t> B 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pasti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TERBESAR</a:t>
            </a:r>
          </a:p>
          <a:p>
            <a:pPr marL="820738" lvl="1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Jika</a:t>
            </a:r>
            <a:r>
              <a:rPr lang="en-US" sz="2200" dirty="0" smtClean="0"/>
              <a:t> C &gt; B, </a:t>
            </a:r>
            <a:r>
              <a:rPr lang="en-US" sz="2200" dirty="0" err="1" smtClean="0"/>
              <a:t>maka</a:t>
            </a:r>
            <a:r>
              <a:rPr lang="en-US" sz="2200" dirty="0" smtClean="0"/>
              <a:t> C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pasti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TERBESAR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1538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: Operator </a:t>
            </a:r>
            <a:r>
              <a:rPr lang="en-US" dirty="0" err="1" smtClean="0"/>
              <a:t>Perbandingan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83341" y="1926137"/>
          <a:ext cx="9972339" cy="3771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388"/>
                <a:gridCol w="2964591"/>
                <a:gridCol w="1338468"/>
                <a:gridCol w="4243892"/>
              </a:tblGrid>
              <a:tr h="3630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Operator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Arti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Contoh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 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</a:tr>
              <a:tr h="3645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&lt;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Kurang dari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x &lt;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Apakah x kurang dari y </a:t>
                      </a:r>
                      <a:endParaRPr lang="id-ID" sz="24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</a:tr>
              <a:tr h="4288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&lt;=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Kurang dari sama dengan </a:t>
                      </a:r>
                      <a:endParaRPr lang="id-ID" sz="24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x &lt;=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Apakah x kurang dari sama dengan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</a:tr>
              <a:tr h="3645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&gt;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Lebih dari </a:t>
                      </a:r>
                      <a:endParaRPr lang="id-ID" sz="24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x &gt;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Apakah x lebih dari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</a:tr>
              <a:tr h="4153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&gt;=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Lebih dari sama dengan </a:t>
                      </a:r>
                      <a:endParaRPr lang="id-ID" sz="24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x &gt;=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Apakah x lebih dari sama dengan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</a:tr>
              <a:tr h="3765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==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Sama dengan </a:t>
                      </a:r>
                      <a:endParaRPr lang="id-ID" sz="24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x ==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Apakah x sama dengan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!=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 err="1" smtClean="0">
                          <a:effectLst/>
                        </a:rPr>
                        <a:t>Tida</a:t>
                      </a:r>
                      <a:r>
                        <a:rPr lang="en-US" sz="2400" dirty="0" smtClean="0">
                          <a:effectLst/>
                        </a:rPr>
                        <a:t>k</a:t>
                      </a:r>
                      <a:r>
                        <a:rPr lang="id-ID" sz="2400" dirty="0" smtClean="0">
                          <a:effectLst/>
                        </a:rPr>
                        <a:t> </a:t>
                      </a:r>
                      <a:r>
                        <a:rPr lang="id-ID" sz="2400" dirty="0">
                          <a:effectLst/>
                        </a:rPr>
                        <a:t>sama dengan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x !=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Apakah x tidak sama dengan y </a:t>
                      </a:r>
                      <a:endParaRPr lang="id-ID" sz="24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17780" marB="177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9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bikin</a:t>
            </a:r>
            <a:r>
              <a:rPr lang="en-US" dirty="0" smtClean="0"/>
              <a:t> </a:t>
            </a:r>
            <a:r>
              <a:rPr lang="en-US" dirty="0" err="1" smtClean="0"/>
              <a:t>Flowchartnya</a:t>
            </a:r>
            <a:endParaRPr lang="id-ID" dirty="0"/>
          </a:p>
        </p:txBody>
      </p:sp>
      <p:grpSp>
        <p:nvGrpSpPr>
          <p:cNvPr id="72" name="Group 71"/>
          <p:cNvGrpSpPr/>
          <p:nvPr/>
        </p:nvGrpSpPr>
        <p:grpSpPr>
          <a:xfrm>
            <a:off x="982984" y="1668779"/>
            <a:ext cx="10618240" cy="5019763"/>
            <a:chOff x="1346053" y="1668779"/>
            <a:chExt cx="10618240" cy="5019763"/>
          </a:xfrm>
          <a:solidFill>
            <a:srgbClr val="FFFF66"/>
          </a:solidFill>
        </p:grpSpPr>
        <p:sp>
          <p:nvSpPr>
            <p:cNvPr id="5" name="Rounded Rectangle 4"/>
            <p:cNvSpPr/>
            <p:nvPr/>
          </p:nvSpPr>
          <p:spPr>
            <a:xfrm>
              <a:off x="1621718" y="1909483"/>
              <a:ext cx="865991" cy="42026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MULAI</a:t>
              </a:r>
              <a:endParaRPr lang="id-ID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226" y="2796987"/>
              <a:ext cx="1060974" cy="49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Deklarasi</a:t>
              </a:r>
              <a:r>
                <a:rPr lang="en-US" dirty="0" smtClean="0">
                  <a:solidFill>
                    <a:schemeClr val="tx1"/>
                  </a:solidFill>
                </a:rPr>
                <a:t> A, B, C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1346053" y="3775932"/>
              <a:ext cx="1417320" cy="524435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Input A, B, C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7113492" y="2245658"/>
              <a:ext cx="1385047" cy="779929"/>
            </a:xfrm>
            <a:prstGeom prst="flowChartDecisi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 &gt; B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9161926" y="3025587"/>
              <a:ext cx="1385047" cy="779929"/>
            </a:xfrm>
            <a:prstGeom prst="flowChartDecisi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 &gt; C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4903694" y="3025587"/>
              <a:ext cx="1385047" cy="779929"/>
            </a:xfrm>
            <a:prstGeom prst="flowChartDecisi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 &gt; C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Data 10"/>
            <p:cNvSpPr/>
            <p:nvPr/>
          </p:nvSpPr>
          <p:spPr>
            <a:xfrm>
              <a:off x="3703768" y="4340705"/>
              <a:ext cx="1417320" cy="524435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Cetak</a:t>
              </a:r>
              <a:r>
                <a:rPr lang="en-US" dirty="0" smtClean="0">
                  <a:solidFill>
                    <a:schemeClr val="tx1"/>
                  </a:solidFill>
                </a:rPr>
                <a:t> C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6288741" y="4340704"/>
              <a:ext cx="1417320" cy="524435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Cetak</a:t>
              </a:r>
              <a:r>
                <a:rPr lang="en-US" dirty="0" smtClean="0">
                  <a:solidFill>
                    <a:schemeClr val="tx1"/>
                  </a:solidFill>
                </a:rPr>
                <a:t> B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Data 12"/>
            <p:cNvSpPr/>
            <p:nvPr/>
          </p:nvSpPr>
          <p:spPr>
            <a:xfrm>
              <a:off x="10546973" y="4340704"/>
              <a:ext cx="1417320" cy="524435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Cetak</a:t>
              </a:r>
              <a:r>
                <a:rPr lang="en-US" smtClean="0">
                  <a:solidFill>
                    <a:schemeClr val="tx1"/>
                  </a:solidFill>
                </a:rPr>
                <a:t> A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Data 13"/>
            <p:cNvSpPr/>
            <p:nvPr/>
          </p:nvSpPr>
          <p:spPr>
            <a:xfrm>
              <a:off x="7744606" y="4340703"/>
              <a:ext cx="1417320" cy="524435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Cetak</a:t>
              </a:r>
              <a:r>
                <a:rPr lang="en-US" dirty="0" smtClean="0">
                  <a:solidFill>
                    <a:schemeClr val="tx1"/>
                  </a:solidFill>
                </a:rPr>
                <a:t> C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>
            <a:xfrm flipH="1">
              <a:off x="2054713" y="2329743"/>
              <a:ext cx="1" cy="46724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7" idx="1"/>
            </p:cNvCxnSpPr>
            <p:nvPr/>
          </p:nvCxnSpPr>
          <p:spPr>
            <a:xfrm>
              <a:off x="2054713" y="3294528"/>
              <a:ext cx="0" cy="48140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893348" y="4781771"/>
              <a:ext cx="322730" cy="32273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7" idx="4"/>
              <a:endCxn id="22" idx="0"/>
            </p:cNvCxnSpPr>
            <p:nvPr/>
          </p:nvCxnSpPr>
          <p:spPr>
            <a:xfrm>
              <a:off x="2054713" y="4300367"/>
              <a:ext cx="0" cy="48140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644650" y="1668779"/>
              <a:ext cx="322730" cy="32273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4"/>
              <a:endCxn id="8" idx="0"/>
            </p:cNvCxnSpPr>
            <p:nvPr/>
          </p:nvCxnSpPr>
          <p:spPr>
            <a:xfrm>
              <a:off x="7806015" y="1991509"/>
              <a:ext cx="1" cy="25414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8" idx="3"/>
              <a:endCxn id="9" idx="0"/>
            </p:cNvCxnSpPr>
            <p:nvPr/>
          </p:nvCxnSpPr>
          <p:spPr>
            <a:xfrm>
              <a:off x="8498539" y="2635623"/>
              <a:ext cx="1355911" cy="389964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3"/>
              <a:endCxn id="13" idx="1"/>
            </p:cNvCxnSpPr>
            <p:nvPr/>
          </p:nvCxnSpPr>
          <p:spPr>
            <a:xfrm>
              <a:off x="10546973" y="3415552"/>
              <a:ext cx="708660" cy="925152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0" idx="3"/>
              <a:endCxn id="12" idx="1"/>
            </p:cNvCxnSpPr>
            <p:nvPr/>
          </p:nvCxnSpPr>
          <p:spPr>
            <a:xfrm>
              <a:off x="6288741" y="3415552"/>
              <a:ext cx="708660" cy="925152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1"/>
              <a:endCxn id="10" idx="0"/>
            </p:cNvCxnSpPr>
            <p:nvPr/>
          </p:nvCxnSpPr>
          <p:spPr>
            <a:xfrm rot="10800000" flipV="1">
              <a:off x="5596218" y="2635623"/>
              <a:ext cx="1517274" cy="389964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1"/>
              <a:endCxn id="11" idx="1"/>
            </p:cNvCxnSpPr>
            <p:nvPr/>
          </p:nvCxnSpPr>
          <p:spPr>
            <a:xfrm rot="10800000" flipV="1">
              <a:off x="4412428" y="3415551"/>
              <a:ext cx="491266" cy="925153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9" idx="1"/>
              <a:endCxn id="14" idx="1"/>
            </p:cNvCxnSpPr>
            <p:nvPr/>
          </p:nvCxnSpPr>
          <p:spPr>
            <a:xfrm rot="10800000" flipV="1">
              <a:off x="8453266" y="3415551"/>
              <a:ext cx="708660" cy="925151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7644650" y="5696159"/>
              <a:ext cx="322730" cy="32273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Elbow Connector 48"/>
            <p:cNvCxnSpPr>
              <a:stCxn id="11" idx="4"/>
              <a:endCxn id="52" idx="2"/>
            </p:cNvCxnSpPr>
            <p:nvPr/>
          </p:nvCxnSpPr>
          <p:spPr>
            <a:xfrm rot="16200000" flipH="1">
              <a:off x="4692362" y="4585206"/>
              <a:ext cx="462557" cy="1022424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434852" y="5166332"/>
              <a:ext cx="322730" cy="32273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Elbow Connector 53"/>
            <p:cNvCxnSpPr>
              <a:stCxn id="12" idx="4"/>
              <a:endCxn id="52" idx="6"/>
            </p:cNvCxnSpPr>
            <p:nvPr/>
          </p:nvCxnSpPr>
          <p:spPr>
            <a:xfrm rot="5400000">
              <a:off x="6146213" y="4476509"/>
              <a:ext cx="462558" cy="1239819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14" idx="4"/>
              <a:endCxn id="58" idx="2"/>
            </p:cNvCxnSpPr>
            <p:nvPr/>
          </p:nvCxnSpPr>
          <p:spPr>
            <a:xfrm rot="16200000" flipH="1">
              <a:off x="8823065" y="4495339"/>
              <a:ext cx="486773" cy="1226370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9679636" y="5190546"/>
              <a:ext cx="322730" cy="32273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13" idx="4"/>
              <a:endCxn id="58" idx="6"/>
            </p:cNvCxnSpPr>
            <p:nvPr/>
          </p:nvCxnSpPr>
          <p:spPr>
            <a:xfrm rot="5400000">
              <a:off x="10385614" y="4481892"/>
              <a:ext cx="486772" cy="1253267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52" idx="4"/>
              <a:endCxn id="48" idx="2"/>
            </p:cNvCxnSpPr>
            <p:nvPr/>
          </p:nvCxnSpPr>
          <p:spPr>
            <a:xfrm rot="16200000" flipH="1">
              <a:off x="6436202" y="4649076"/>
              <a:ext cx="368462" cy="2048433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58" idx="4"/>
              <a:endCxn id="48" idx="6"/>
            </p:cNvCxnSpPr>
            <p:nvPr/>
          </p:nvCxnSpPr>
          <p:spPr>
            <a:xfrm rot="5400000">
              <a:off x="8732067" y="4748590"/>
              <a:ext cx="344248" cy="1873621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7169311" y="6268282"/>
              <a:ext cx="1275330" cy="42026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SELESAI</a:t>
              </a:r>
              <a:endParaRPr lang="id-ID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48" idx="4"/>
              <a:endCxn id="68" idx="0"/>
            </p:cNvCxnSpPr>
            <p:nvPr/>
          </p:nvCxnSpPr>
          <p:spPr>
            <a:xfrm>
              <a:off x="7806015" y="6018889"/>
              <a:ext cx="961" cy="24939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7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4870" y="2030506"/>
            <a:ext cx="5166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Apakah</a:t>
            </a:r>
            <a:r>
              <a:rPr lang="en-US" sz="4400" dirty="0" smtClean="0"/>
              <a:t> </a:t>
            </a:r>
            <a:r>
              <a:rPr lang="en-US" sz="4400" dirty="0" err="1" smtClean="0"/>
              <a:t>ada</a:t>
            </a:r>
            <a:r>
              <a:rPr lang="en-US" sz="4400" dirty="0" smtClean="0"/>
              <a:t> </a:t>
            </a:r>
            <a:r>
              <a:rPr lang="en-US" sz="4400" dirty="0" err="1" smtClean="0"/>
              <a:t>cara</a:t>
            </a:r>
            <a:r>
              <a:rPr lang="en-US" sz="4400" dirty="0" smtClean="0"/>
              <a:t> lain?</a:t>
            </a:r>
            <a:endParaRPr lang="id-ID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265570" y="3070412"/>
            <a:ext cx="7305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SELALU </a:t>
            </a:r>
            <a:r>
              <a:rPr lang="en-US" sz="4400" dirty="0" err="1" smtClean="0">
                <a:solidFill>
                  <a:srgbClr val="FF0000"/>
                </a:solidFill>
              </a:rPr>
              <a:t>akan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ada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cara</a:t>
            </a:r>
            <a:r>
              <a:rPr lang="en-US" sz="4400" dirty="0" smtClean="0">
                <a:solidFill>
                  <a:srgbClr val="FF0000"/>
                </a:solidFill>
              </a:rPr>
              <a:t> yang lain</a:t>
            </a:r>
            <a:endParaRPr lang="id-ID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– Cara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flowchart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menginputkan</a:t>
            </a:r>
            <a:r>
              <a:rPr lang="en-US" sz="2400" dirty="0" smtClean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smtClean="0"/>
              <a:t>TERBESAR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 smtClean="0"/>
              <a:t>). </a:t>
            </a:r>
            <a:r>
              <a:rPr lang="en-US" sz="2400" dirty="0" smtClean="0">
                <a:solidFill>
                  <a:srgbClr val="C00000"/>
                </a:solidFill>
              </a:rPr>
              <a:t>TIDAK BOLEH MENGGUNAKAN OPERATOR LOGIKA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529" y="3011466"/>
            <a:ext cx="717901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Alur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/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berpikir</a:t>
            </a:r>
            <a:endParaRPr lang="en-US" sz="2400" dirty="0" smtClean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Deklarasi</a:t>
            </a:r>
            <a:r>
              <a:rPr lang="en-US" sz="2200" dirty="0" smtClean="0"/>
              <a:t> </a:t>
            </a:r>
            <a:r>
              <a:rPr lang="en-US" sz="2200" dirty="0" err="1" smtClean="0"/>
              <a:t>variabel</a:t>
            </a:r>
            <a:r>
              <a:rPr lang="en-US" sz="2200" dirty="0" smtClean="0"/>
              <a:t> A, B, C, max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smtClean="0"/>
              <a:t>Input </a:t>
            </a:r>
            <a:r>
              <a:rPr lang="en-US" sz="2200" dirty="0" err="1" smtClean="0"/>
              <a:t>nilai</a:t>
            </a:r>
            <a:r>
              <a:rPr lang="en-US" sz="2200" dirty="0" smtClean="0"/>
              <a:t> A, B, C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smtClean="0"/>
              <a:t>max = 0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Jika</a:t>
            </a:r>
            <a:r>
              <a:rPr lang="en-US" sz="2200" dirty="0" smtClean="0"/>
              <a:t> A &gt; max, </a:t>
            </a:r>
            <a:r>
              <a:rPr lang="en-US" sz="2200" dirty="0" err="1" smtClean="0"/>
              <a:t>maka</a:t>
            </a:r>
            <a:r>
              <a:rPr lang="en-US" sz="2200" dirty="0" smtClean="0"/>
              <a:t> max = A (A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kandidat</a:t>
            </a:r>
            <a:r>
              <a:rPr lang="en-US" sz="2200" dirty="0" smtClean="0"/>
              <a:t> TERBESAR)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Jika</a:t>
            </a:r>
            <a:r>
              <a:rPr lang="en-US" sz="2200" dirty="0" smtClean="0"/>
              <a:t> B &gt; max, </a:t>
            </a:r>
            <a:r>
              <a:rPr lang="en-US" sz="2200" dirty="0" err="1"/>
              <a:t>maka</a:t>
            </a:r>
            <a:r>
              <a:rPr lang="en-US" sz="2200" dirty="0"/>
              <a:t> max = </a:t>
            </a:r>
            <a:r>
              <a:rPr lang="en-US" sz="2200" dirty="0" smtClean="0"/>
              <a:t>B (B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kandidat</a:t>
            </a:r>
            <a:r>
              <a:rPr lang="en-US" sz="2200" dirty="0"/>
              <a:t> TERBESAR)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smtClean="0"/>
              <a:t>C </a:t>
            </a:r>
            <a:r>
              <a:rPr lang="en-US" sz="2200" dirty="0"/>
              <a:t>&gt; max, </a:t>
            </a:r>
            <a:r>
              <a:rPr lang="en-US" sz="2200" dirty="0" err="1"/>
              <a:t>maka</a:t>
            </a:r>
            <a:r>
              <a:rPr lang="en-US" sz="2200" dirty="0"/>
              <a:t> max = </a:t>
            </a:r>
            <a:r>
              <a:rPr lang="en-US" sz="2200" dirty="0" smtClean="0"/>
              <a:t>C (C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kandidat</a:t>
            </a:r>
            <a:r>
              <a:rPr lang="en-US" sz="2200" dirty="0"/>
              <a:t> TERBESAR</a:t>
            </a:r>
            <a:r>
              <a:rPr lang="en-US" sz="2200" dirty="0" smtClean="0"/>
              <a:t>)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200" dirty="0" err="1" smtClean="0"/>
              <a:t>Cetak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26091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1376</TotalTime>
  <Words>1707</Words>
  <Application>Microsoft Office PowerPoint</Application>
  <PresentationFormat>Widescreen</PresentationFormat>
  <Paragraphs>558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Book Antiqua</vt:lpstr>
      <vt:lpstr>Calibri</vt:lpstr>
      <vt:lpstr>Calibri Light</vt:lpstr>
      <vt:lpstr>Comic Sans MS</vt:lpstr>
      <vt:lpstr>Courier New</vt:lpstr>
      <vt:lpstr>Tahoma</vt:lpstr>
      <vt:lpstr>Times New Roman</vt:lpstr>
      <vt:lpstr>Wingdings</vt:lpstr>
      <vt:lpstr>Retrospect</vt:lpstr>
      <vt:lpstr>{Pertemuan 4  Struktur Kondisi IF}</vt:lpstr>
      <vt:lpstr>Outline</vt:lpstr>
      <vt:lpstr>Masih ingat dengan Latihan ini?</vt:lpstr>
      <vt:lpstr>Soal Pertama</vt:lpstr>
      <vt:lpstr>Soal Pertama</vt:lpstr>
      <vt:lpstr>Ingat kembali: Operator Perbandingan</vt:lpstr>
      <vt:lpstr>Selanjutnya bikin Flowchartnya</vt:lpstr>
      <vt:lpstr>PowerPoint Presentation</vt:lpstr>
      <vt:lpstr>Soal Pertama – Cara 2</vt:lpstr>
      <vt:lpstr>Flowchart – Cara 2</vt:lpstr>
      <vt:lpstr>PowerPoint Presentation</vt:lpstr>
      <vt:lpstr>Soal Pertama – Cara 3</vt:lpstr>
      <vt:lpstr>Flowchart – Cara 3</vt:lpstr>
      <vt:lpstr>PowerPoint Presentation</vt:lpstr>
      <vt:lpstr>Bagaimana dengan Soal Kedua?</vt:lpstr>
      <vt:lpstr>Ingat kembali: Operator Logika</vt:lpstr>
      <vt:lpstr>Ingat kembali: Operasi Logika</vt:lpstr>
      <vt:lpstr>Soal Kedua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#1</vt:lpstr>
      <vt:lpstr>Latihan #2 </vt:lpstr>
      <vt:lpstr>Terima kasih…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{Pertemuan 1}</dc:title>
  <dc:creator>Achmad Solichin</dc:creator>
  <cp:lastModifiedBy>user</cp:lastModifiedBy>
  <cp:revision>235</cp:revision>
  <dcterms:created xsi:type="dcterms:W3CDTF">2015-09-07T21:44:05Z</dcterms:created>
  <dcterms:modified xsi:type="dcterms:W3CDTF">2020-10-19T04:02:37Z</dcterms:modified>
</cp:coreProperties>
</file>