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23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3" r:id="rId16"/>
    <p:sldId id="365" r:id="rId17"/>
    <p:sldId id="366" r:id="rId18"/>
    <p:sldId id="367" r:id="rId19"/>
    <p:sldId id="364" r:id="rId20"/>
    <p:sldId id="368" r:id="rId21"/>
    <p:sldId id="369" r:id="rId22"/>
    <p:sldId id="370" r:id="rId23"/>
    <p:sldId id="350" r:id="rId24"/>
    <p:sldId id="371" r:id="rId25"/>
    <p:sldId id="372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C6454-381F-4C39-8B2F-D271DF1CD83D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70674-61F5-4879-BCB6-77FDCC4C6C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{</a:t>
            </a:r>
            <a:r>
              <a:rPr lang="en-US" sz="6000" dirty="0" err="1" smtClean="0"/>
              <a:t>Pertemuan</a:t>
            </a:r>
            <a:r>
              <a:rPr lang="en-US" sz="6000" smtClean="0"/>
              <a:t> </a:t>
            </a:r>
            <a:r>
              <a:rPr lang="en-US" sz="6000" smtClean="0"/>
              <a:t>6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err="1" smtClean="0"/>
              <a:t>Struktur</a:t>
            </a:r>
            <a:r>
              <a:rPr lang="en-US" sz="6000" dirty="0" smtClean="0"/>
              <a:t> </a:t>
            </a:r>
            <a:r>
              <a:rPr lang="en-US" sz="6000" dirty="0" err="1" smtClean="0"/>
              <a:t>Perulangan</a:t>
            </a:r>
            <a:r>
              <a:rPr lang="en-US" sz="6000" dirty="0" smtClean="0"/>
              <a:t>}</a:t>
            </a:r>
            <a:endParaRPr lang="id-ID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(PG157)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98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509171" y="631825"/>
            <a:ext cx="6083717" cy="214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for ( </a:t>
            </a:r>
            <a:r>
              <a:rPr 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solidFill>
                  <a:srgbClr val="CC3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cond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chng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of </a:t>
            </a:r>
            <a:r>
              <a:rPr 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cond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{ </a:t>
            </a:r>
          </a:p>
          <a:p>
            <a:pPr>
              <a:lnSpc>
                <a:spcPct val="40000"/>
              </a:lnSpc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  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loop</a:t>
            </a:r>
          </a:p>
          <a:p>
            <a:pPr>
              <a:lnSpc>
                <a:spcPct val="40000"/>
              </a:lnSpc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  </a:t>
            </a:r>
          </a:p>
          <a:p>
            <a:pPr>
              <a:lnSpc>
                <a:spcPct val="40000"/>
              </a:lnSpc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} 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905001" y="71438"/>
            <a:ext cx="221567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>
                <a:latin typeface="Arial" panose="020B0604020202020204" pitchFamily="34" charset="0"/>
              </a:rPr>
              <a:t>Bentuk Umum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6781801" y="631825"/>
            <a:ext cx="3345788" cy="2792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latin typeface="Lucida Console" panose="020B0609040504020204" pitchFamily="49" charset="0"/>
              </a:rPr>
              <a:t>init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while ( </a:t>
            </a:r>
            <a:r>
              <a:rPr lang="en-US" sz="2400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cond</a:t>
            </a:r>
            <a:r>
              <a:rPr lang="en-US" sz="24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{ </a:t>
            </a:r>
          </a:p>
          <a:p>
            <a:pPr>
              <a:lnSpc>
                <a:spcPct val="4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      -  </a:t>
            </a:r>
            <a:r>
              <a:rPr lang="en-US" sz="2000" dirty="0">
                <a:latin typeface="Lucida Console" panose="020B0609040504020204" pitchFamily="49" charset="0"/>
              </a:rPr>
              <a:t>loop</a:t>
            </a:r>
          </a:p>
          <a:p>
            <a:pPr>
              <a:lnSpc>
                <a:spcPct val="4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      -  </a:t>
            </a:r>
          </a:p>
          <a:p>
            <a:pPr>
              <a:lnSpc>
                <a:spcPct val="4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latin typeface="Lucida Console" panose="020B0609040504020204" pitchFamily="49" charset="0"/>
              </a:rPr>
              <a:t>chng</a:t>
            </a:r>
            <a:r>
              <a:rPr lang="en-US" sz="2400" dirty="0">
                <a:latin typeface="Lucida Console" panose="020B0609040504020204" pitchFamily="49" charset="0"/>
              </a:rPr>
              <a:t> of </a:t>
            </a:r>
            <a:r>
              <a:rPr lang="en-US" sz="2400" dirty="0" err="1">
                <a:latin typeface="Lucida Console" panose="020B0609040504020204" pitchFamily="49" charset="0"/>
              </a:rPr>
              <a:t>cond</a:t>
            </a: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    } </a:t>
            </a:r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1919288" y="2708276"/>
            <a:ext cx="24368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CC3300"/>
                </a:solidFill>
                <a:latin typeface="Arial" panose="020B0604020202020204" pitchFamily="34" charset="0"/>
              </a:rPr>
              <a:t>cond</a:t>
            </a:r>
            <a:r>
              <a:rPr lang="en-US" sz="2400" dirty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= condition</a:t>
            </a:r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3000375" y="3136900"/>
            <a:ext cx="3403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Suatu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pernyataan</a:t>
            </a:r>
            <a:r>
              <a:rPr lang="en-US" dirty="0">
                <a:latin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</a:rPr>
              <a:t>mengandung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nilai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</a:rPr>
              <a:t>BENAR </a:t>
            </a:r>
            <a:r>
              <a:rPr lang="en-US" dirty="0">
                <a:latin typeface="Arial" panose="020B0604020202020204" pitchFamily="34" charset="0"/>
              </a:rPr>
              <a:t>(true) </a:t>
            </a:r>
            <a:r>
              <a:rPr lang="en-US" dirty="0" err="1">
                <a:latin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</a:rPr>
              <a:t>SALAH</a:t>
            </a:r>
            <a:r>
              <a:rPr lang="en-US" dirty="0">
                <a:latin typeface="Arial" panose="020B0604020202020204" pitchFamily="34" charset="0"/>
              </a:rPr>
              <a:t> (False)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1890713" y="4221164"/>
            <a:ext cx="201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CC3300"/>
                </a:solidFill>
                <a:latin typeface="Arial" panose="020B0604020202020204" pitchFamily="34" charset="0"/>
              </a:rPr>
              <a:t>init</a:t>
            </a:r>
            <a:r>
              <a:rPr lang="en-US" sz="2000">
                <a:latin typeface="Arial" panose="020B0604020202020204" pitchFamily="34" charset="0"/>
              </a:rPr>
              <a:t> = inisialisai</a:t>
            </a:r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2566989" y="4606925"/>
            <a:ext cx="42497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dirty="0" err="1">
                <a:latin typeface="Arial" panose="020B0604020202020204" pitchFamily="34" charset="0"/>
              </a:rPr>
              <a:t>Instruksi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pemberian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suatu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nilai</a:t>
            </a:r>
            <a:r>
              <a:rPr lang="en-US" sz="1600" dirty="0">
                <a:latin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</a:rPr>
              <a:t>mempengaruhi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nilai</a:t>
            </a:r>
            <a:r>
              <a:rPr lang="en-US" sz="1600" dirty="0">
                <a:latin typeface="Arial" panose="020B0604020202020204" pitchFamily="34" charset="0"/>
              </a:rPr>
              <a:t> condition. </a:t>
            </a:r>
            <a:r>
              <a:rPr lang="en-US" sz="1600" dirty="0" err="1">
                <a:latin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</a:rPr>
              <a:t> proses yang normal, </a:t>
            </a:r>
            <a:r>
              <a:rPr lang="en-US" sz="1600" dirty="0" err="1">
                <a:latin typeface="Arial" panose="020B0604020202020204" pitchFamily="34" charset="0"/>
              </a:rPr>
              <a:t>pemberian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nilai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awal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ini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menyebabkan</a:t>
            </a:r>
            <a:r>
              <a:rPr lang="en-US" sz="1600" dirty="0">
                <a:latin typeface="Arial" panose="020B0604020202020204" pitchFamily="34" charset="0"/>
              </a:rPr>
              <a:t> condition </a:t>
            </a:r>
            <a:r>
              <a:rPr lang="en-US" sz="1600" dirty="0" err="1">
                <a:latin typeface="Arial" panose="020B0604020202020204" pitchFamily="34" charset="0"/>
              </a:rPr>
              <a:t>bernilai</a:t>
            </a:r>
            <a:r>
              <a:rPr lang="en-US" sz="1600" dirty="0">
                <a:latin typeface="Arial" panose="020B0604020202020204" pitchFamily="34" charset="0"/>
              </a:rPr>
              <a:t> true.</a:t>
            </a:r>
          </a:p>
          <a:p>
            <a:pPr algn="just"/>
            <a:r>
              <a:rPr lang="en-US" sz="1600" dirty="0" err="1">
                <a:latin typeface="Arial" panose="020B0604020202020204" pitchFamily="34" charset="0"/>
              </a:rPr>
              <a:t>Instruksi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ini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hanya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pernah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satu</a:t>
            </a:r>
            <a:r>
              <a:rPr lang="en-US" sz="1600" dirty="0">
                <a:latin typeface="Arial" panose="020B0604020202020204" pitchFamily="34" charset="0"/>
              </a:rPr>
              <a:t> kali </a:t>
            </a:r>
            <a:r>
              <a:rPr lang="en-US" sz="1600" dirty="0" err="1">
                <a:latin typeface="Arial" panose="020B0604020202020204" pitchFamily="34" charset="0"/>
              </a:rPr>
              <a:t>dilaksanakan</a:t>
            </a:r>
            <a:r>
              <a:rPr lang="en-US" sz="1600" dirty="0">
                <a:latin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</a:rPr>
              <a:t>yaitu</a:t>
            </a:r>
            <a:r>
              <a:rPr lang="en-US" sz="1600" dirty="0">
                <a:latin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</a:rPr>
              <a:t>hanya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saat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awal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6699251" y="3429000"/>
            <a:ext cx="18197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Arial" panose="020B0604020202020204" pitchFamily="34" charset="0"/>
              </a:rPr>
              <a:t>Chng of cond = </a:t>
            </a: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7104064" y="3722688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Change of condition</a:t>
            </a:r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7175500" y="4076700"/>
            <a:ext cx="29527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dirty="0" err="1">
                <a:latin typeface="Arial" panose="020B0604020202020204" pitchFamily="34" charset="0"/>
              </a:rPr>
              <a:t>Suatu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instruksi</a:t>
            </a:r>
            <a:r>
              <a:rPr lang="en-US" sz="1600" dirty="0">
                <a:latin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mempengaruhi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nilai</a:t>
            </a:r>
            <a:r>
              <a:rPr lang="en-US" sz="1600" dirty="0">
                <a:latin typeface="Arial" panose="020B0604020202020204" pitchFamily="34" charset="0"/>
              </a:rPr>
              <a:t> condition. </a:t>
            </a:r>
            <a:r>
              <a:rPr lang="en-US" sz="1600" dirty="0" err="1">
                <a:latin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</a:rPr>
              <a:t> proses yang normal, </a:t>
            </a:r>
            <a:r>
              <a:rPr lang="en-US" sz="1600" dirty="0" err="1">
                <a:latin typeface="Arial" panose="020B0604020202020204" pitchFamily="34" charset="0"/>
              </a:rPr>
              <a:t>perubahan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nilai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disini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suatu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saat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membuat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nilai</a:t>
            </a:r>
            <a:r>
              <a:rPr lang="en-US" sz="1600" dirty="0">
                <a:latin typeface="Arial" panose="020B0604020202020204" pitchFamily="34" charset="0"/>
              </a:rPr>
              <a:t> condition = false</a:t>
            </a:r>
          </a:p>
        </p:txBody>
      </p:sp>
    </p:spTree>
    <p:extLst>
      <p:ext uri="{BB962C8B-B14F-4D97-AF65-F5344CB8AC3E}">
        <p14:creationId xmlns:p14="http://schemas.microsoft.com/office/powerpoint/2010/main" val="7555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994053" y="806917"/>
            <a:ext cx="5109091" cy="2188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for ( </a:t>
            </a:r>
            <a:r>
              <a:rPr lang="en-US" sz="2000" dirty="0" err="1">
                <a:latin typeface="Lucida Console" panose="020B0609040504020204" pitchFamily="49" charset="0"/>
              </a:rPr>
              <a:t>init</a:t>
            </a:r>
            <a:r>
              <a:rPr lang="en-US" sz="2000" dirty="0">
                <a:latin typeface="Lucida Console" panose="020B0609040504020204" pitchFamily="49" charset="0"/>
              </a:rPr>
              <a:t>;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r>
              <a:rPr lang="en-US" sz="2000" dirty="0">
                <a:latin typeface="Lucida Console" panose="020B0609040504020204" pitchFamily="49" charset="0"/>
              </a:rPr>
              <a:t>; </a:t>
            </a:r>
            <a:r>
              <a:rPr lang="en-US" sz="2000" dirty="0" err="1">
                <a:latin typeface="Lucida Console" panose="020B0609040504020204" pitchFamily="49" charset="0"/>
              </a:rPr>
              <a:t>chng</a:t>
            </a:r>
            <a:r>
              <a:rPr lang="en-US" sz="2000" dirty="0">
                <a:latin typeface="Lucida Console" panose="020B0609040504020204" pitchFamily="49" charset="0"/>
              </a:rPr>
              <a:t> of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r>
              <a:rPr lang="en-US" sz="20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{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loop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 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1905001" y="133350"/>
            <a:ext cx="18790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Bentuk Umum </a:t>
            </a: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983275" y="3238924"/>
            <a:ext cx="2800767" cy="26502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err="1">
                <a:latin typeface="Lucida Console" panose="020B0609040504020204" pitchFamily="49" charset="0"/>
              </a:rPr>
              <a:t>init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while (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r>
              <a:rPr lang="en-US" sz="20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{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loop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chng</a:t>
            </a:r>
            <a:r>
              <a:rPr lang="en-US" sz="2000" dirty="0">
                <a:latin typeface="Lucida Console" panose="020B0609040504020204" pitchFamily="49" charset="0"/>
              </a:rPr>
              <a:t> of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} </a:t>
            </a:r>
          </a:p>
          <a:p>
            <a:pPr>
              <a:lnSpc>
                <a:spcPct val="40000"/>
              </a:lnSpc>
            </a:pP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12325" name="Line 5"/>
          <p:cNvSpPr>
            <a:spLocks noChangeShapeType="1"/>
          </p:cNvSpPr>
          <p:nvPr/>
        </p:nvSpPr>
        <p:spPr bwMode="auto">
          <a:xfrm>
            <a:off x="7826375" y="260350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>
            <a:off x="7143750" y="1433514"/>
            <a:ext cx="1366838" cy="7842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anose="020B0604020202020204" pitchFamily="34" charset="0"/>
              </a:rPr>
              <a:t>condition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12327" name="Text Box 7"/>
          <p:cNvSpPr txBox="1">
            <a:spLocks noChangeArrowheads="1"/>
          </p:cNvSpPr>
          <p:nvPr/>
        </p:nvSpPr>
        <p:spPr bwMode="auto">
          <a:xfrm>
            <a:off x="8382001" y="1520825"/>
            <a:ext cx="6174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7810500" y="2217738"/>
            <a:ext cx="7000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CC3300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312329" name="Rectangle 9"/>
          <p:cNvSpPr>
            <a:spLocks noChangeArrowheads="1"/>
          </p:cNvSpPr>
          <p:nvPr/>
        </p:nvSpPr>
        <p:spPr bwMode="auto">
          <a:xfrm>
            <a:off x="7280275" y="2740026"/>
            <a:ext cx="10937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r>
              <a:rPr lang="en-US" sz="1600">
                <a:latin typeface="Arial" panose="020B0604020202020204" pitchFamily="34" charset="0"/>
              </a:rPr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>
                <a:latin typeface="Arial" panose="020B0604020202020204" pitchFamily="34" charset="0"/>
              </a:rPr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>
                <a:latin typeface="Arial" panose="020B0604020202020204" pitchFamily="34" charset="0"/>
              </a:rPr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>
                <a:latin typeface="Arial" panose="020B0604020202020204" pitchFamily="34" charset="0"/>
              </a:rPr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>
                <a:latin typeface="Arial" panose="020B0604020202020204" pitchFamily="34" charset="0"/>
              </a:rPr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>
                <a:latin typeface="Arial" panose="020B0604020202020204" pitchFamily="34" charset="0"/>
              </a:rPr>
              <a:t>-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12330" name="Rectangle 10"/>
          <p:cNvSpPr>
            <a:spLocks noChangeArrowheads="1"/>
          </p:cNvSpPr>
          <p:nvPr/>
        </p:nvSpPr>
        <p:spPr bwMode="auto">
          <a:xfrm>
            <a:off x="7143750" y="520701"/>
            <a:ext cx="1366838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anose="020B0604020202020204" pitchFamily="34" charset="0"/>
              </a:rPr>
              <a:t>initialization</a:t>
            </a:r>
          </a:p>
        </p:txBody>
      </p:sp>
      <p:sp>
        <p:nvSpPr>
          <p:cNvPr id="312331" name="Rectangle 11"/>
          <p:cNvSpPr>
            <a:spLocks noChangeArrowheads="1"/>
          </p:cNvSpPr>
          <p:nvPr/>
        </p:nvSpPr>
        <p:spPr bwMode="auto">
          <a:xfrm>
            <a:off x="7280275" y="3652839"/>
            <a:ext cx="1093788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anose="020B0604020202020204" pitchFamily="34" charset="0"/>
              </a:rPr>
              <a:t>Change</a:t>
            </a:r>
          </a:p>
          <a:p>
            <a:pPr algn="ctr"/>
            <a:r>
              <a:rPr lang="en-US" sz="1600">
                <a:latin typeface="Arial" panose="020B0604020202020204" pitchFamily="34" charset="0"/>
              </a:rPr>
              <a:t> Condition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>
            <a:off x="7826375" y="2217739"/>
            <a:ext cx="0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661275" y="5138738"/>
            <a:ext cx="2682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sz="2000">
                <a:latin typeface="Arial" panose="020B0604020202020204" pitchFamily="34" charset="0"/>
              </a:rPr>
              <a:t>-</a:t>
            </a:r>
          </a:p>
          <a:p>
            <a:pPr>
              <a:lnSpc>
                <a:spcPct val="40000"/>
              </a:lnSpc>
            </a:pPr>
            <a:r>
              <a:rPr lang="en-US" sz="2000">
                <a:latin typeface="Arial" panose="020B0604020202020204" pitchFamily="34" charset="0"/>
              </a:rPr>
              <a:t>-</a:t>
            </a:r>
          </a:p>
          <a:p>
            <a:pPr>
              <a:lnSpc>
                <a:spcPct val="40000"/>
              </a:lnSpc>
            </a:pPr>
            <a:r>
              <a:rPr lang="en-US" sz="2000">
                <a:latin typeface="Arial" panose="020B0604020202020204" pitchFamily="34" charset="0"/>
              </a:rPr>
              <a:t>-</a:t>
            </a:r>
          </a:p>
          <a:p>
            <a:pPr>
              <a:lnSpc>
                <a:spcPct val="40000"/>
              </a:lnSpc>
            </a:pPr>
            <a:r>
              <a:rPr lang="en-US" sz="2000">
                <a:latin typeface="Arial" panose="020B0604020202020204" pitchFamily="34" charset="0"/>
              </a:rPr>
              <a:t>-</a:t>
            </a:r>
          </a:p>
          <a:p>
            <a:pPr>
              <a:lnSpc>
                <a:spcPct val="40000"/>
              </a:lnSpc>
            </a:pPr>
            <a:r>
              <a:rPr lang="en-US" sz="2000">
                <a:latin typeface="Arial" panose="020B0604020202020204" pitchFamily="34" charset="0"/>
              </a:rPr>
              <a:t>-</a:t>
            </a:r>
          </a:p>
          <a:p>
            <a:pPr>
              <a:lnSpc>
                <a:spcPct val="40000"/>
              </a:lnSpc>
            </a:pPr>
            <a:r>
              <a:rPr lang="en-US" sz="20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877176" y="5024438"/>
            <a:ext cx="15985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</a:rPr>
              <a:t>Next instruction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8358189" y="2668589"/>
            <a:ext cx="9925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</a:rPr>
              <a:t>Kerjakan</a:t>
            </a:r>
          </a:p>
          <a:p>
            <a:r>
              <a:rPr lang="en-US" sz="16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7826375" y="911225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>
            <a:off x="7826375" y="3390900"/>
            <a:ext cx="0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>
            <a:off x="8510589" y="1827213"/>
            <a:ext cx="1228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 flipH="1">
            <a:off x="9739313" y="1827214"/>
            <a:ext cx="0" cy="299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H="1">
            <a:off x="7826375" y="4826000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>
            <a:off x="7826375" y="4826000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>
            <a:off x="7826375" y="4175125"/>
            <a:ext cx="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 flipH="1" flipV="1">
            <a:off x="6324601" y="4564063"/>
            <a:ext cx="1501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 flipV="1">
            <a:off x="6324600" y="1173163"/>
            <a:ext cx="0" cy="3390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>
            <a:off x="6324601" y="1173163"/>
            <a:ext cx="1501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2347" name="Text Box 27"/>
          <p:cNvSpPr txBox="1">
            <a:spLocks noChangeArrowheads="1"/>
          </p:cNvSpPr>
          <p:nvPr/>
        </p:nvSpPr>
        <p:spPr bwMode="auto">
          <a:xfrm>
            <a:off x="4363039" y="4594318"/>
            <a:ext cx="2177199" cy="125572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for </a:t>
            </a:r>
            <a:r>
              <a:rPr lang="en-US" dirty="0">
                <a:latin typeface="Arial Black" panose="020B0A04020102020204" pitchFamily="34" charset="0"/>
              </a:rPr>
              <a:t>&amp; </a:t>
            </a:r>
            <a:r>
              <a:rPr lang="en-US" sz="2400" dirty="0">
                <a:solidFill>
                  <a:srgbClr val="0066FF"/>
                </a:solidFill>
                <a:latin typeface="Georgia" panose="02040502050405020303" pitchFamily="18" charset="0"/>
              </a:rPr>
              <a:t>while</a:t>
            </a:r>
          </a:p>
          <a:p>
            <a:pPr>
              <a:lnSpc>
                <a:spcPct val="40000"/>
              </a:lnSpc>
            </a:pPr>
            <a:endParaRPr lang="en-US" sz="2400" dirty="0">
              <a:solidFill>
                <a:srgbClr val="0066FF"/>
              </a:solidFill>
              <a:latin typeface="Georgia" panose="02040502050405020303" pitchFamily="18" charset="0"/>
            </a:endParaRPr>
          </a:p>
          <a:p>
            <a:r>
              <a:rPr lang="en-US" dirty="0" err="1">
                <a:latin typeface="Georgia" panose="02040502050405020303" pitchFamily="18" charset="0"/>
              </a:rPr>
              <a:t>alur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66FF"/>
                </a:solidFill>
                <a:latin typeface="Georgia" panose="02040502050405020303" pitchFamily="18" charset="0"/>
              </a:rPr>
              <a:t>algoritma</a:t>
            </a:r>
            <a:r>
              <a:rPr lang="en-US" sz="2000" dirty="0" err="1">
                <a:solidFill>
                  <a:schemeClr val="bg2"/>
                </a:solidFill>
                <a:latin typeface="Georgia" panose="02040502050405020303" pitchFamily="18" charset="0"/>
              </a:rPr>
              <a:t>nya</a:t>
            </a:r>
            <a:endParaRPr lang="en-US" sz="2000" dirty="0">
              <a:solidFill>
                <a:schemeClr val="bg2"/>
              </a:solidFill>
              <a:latin typeface="Georgia" panose="02040502050405020303" pitchFamily="18" charset="0"/>
            </a:endParaRPr>
          </a:p>
          <a:p>
            <a:r>
              <a:rPr lang="en-US" dirty="0" err="1">
                <a:latin typeface="Georgia" panose="02040502050405020303" pitchFamily="18" charset="0"/>
              </a:rPr>
              <a:t>sama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"/>
          <p:cNvSpPr txBox="1">
            <a:spLocks noChangeArrowheads="1"/>
          </p:cNvSpPr>
          <p:nvPr/>
        </p:nvSpPr>
        <p:spPr bwMode="auto">
          <a:xfrm>
            <a:off x="1167301" y="632634"/>
            <a:ext cx="5109091" cy="2096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for ( </a:t>
            </a:r>
            <a:r>
              <a:rPr lang="en-US" sz="2000" dirty="0" err="1">
                <a:latin typeface="Lucida Console" panose="020B0609040504020204" pitchFamily="49" charset="0"/>
              </a:rPr>
              <a:t>init</a:t>
            </a:r>
            <a:r>
              <a:rPr lang="en-US" sz="2000" dirty="0">
                <a:latin typeface="Lucida Console" panose="020B0609040504020204" pitchFamily="49" charset="0"/>
              </a:rPr>
              <a:t>;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r>
              <a:rPr lang="en-US" sz="2000" dirty="0">
                <a:latin typeface="Lucida Console" panose="020B0609040504020204" pitchFamily="49" charset="0"/>
              </a:rPr>
              <a:t>; </a:t>
            </a:r>
            <a:r>
              <a:rPr lang="en-US" sz="2000" dirty="0" err="1">
                <a:latin typeface="Lucida Console" panose="020B0609040504020204" pitchFamily="49" charset="0"/>
              </a:rPr>
              <a:t>chng</a:t>
            </a:r>
            <a:r>
              <a:rPr lang="en-US" sz="2000" dirty="0">
                <a:latin typeface="Lucida Console" panose="020B0609040504020204" pitchFamily="49" charset="0"/>
              </a:rPr>
              <a:t> of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r>
              <a:rPr lang="en-US" sz="20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{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loop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} 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1151965" y="3324549"/>
            <a:ext cx="2800767" cy="2342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init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while (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r>
              <a:rPr lang="en-US" sz="20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{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loop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chng</a:t>
            </a:r>
            <a:r>
              <a:rPr lang="en-US" sz="2000" dirty="0">
                <a:latin typeface="Lucida Console" panose="020B0609040504020204" pitchFamily="49" charset="0"/>
              </a:rPr>
              <a:t> of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} </a:t>
            </a:r>
          </a:p>
        </p:txBody>
      </p:sp>
      <p:sp>
        <p:nvSpPr>
          <p:cNvPr id="313349" name="Line 5"/>
          <p:cNvSpPr>
            <a:spLocks noChangeShapeType="1"/>
          </p:cNvSpPr>
          <p:nvPr/>
        </p:nvSpPr>
        <p:spPr bwMode="auto">
          <a:xfrm>
            <a:off x="7891464" y="3533775"/>
            <a:ext cx="782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7142164" y="4076700"/>
            <a:ext cx="6174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7797800" y="3213100"/>
            <a:ext cx="801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CC3300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313352" name="Line 8"/>
          <p:cNvSpPr>
            <a:spLocks noChangeShapeType="1"/>
          </p:cNvSpPr>
          <p:nvPr/>
        </p:nvSpPr>
        <p:spPr bwMode="auto">
          <a:xfrm>
            <a:off x="7107238" y="4017964"/>
            <a:ext cx="0" cy="177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353" name="Line 9"/>
          <p:cNvSpPr>
            <a:spLocks noChangeShapeType="1"/>
          </p:cNvSpPr>
          <p:nvPr/>
        </p:nvSpPr>
        <p:spPr bwMode="auto">
          <a:xfrm>
            <a:off x="7107238" y="1600201"/>
            <a:ext cx="0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auto">
          <a:xfrm>
            <a:off x="6481763" y="1922464"/>
            <a:ext cx="1409700" cy="48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anose="020B0604020202020204" pitchFamily="34" charset="0"/>
              </a:rPr>
              <a:t>initialization</a:t>
            </a:r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7107238" y="2406651"/>
            <a:ext cx="0" cy="64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356" name="AutoShape 12"/>
          <p:cNvSpPr>
            <a:spLocks noChangeArrowheads="1"/>
          </p:cNvSpPr>
          <p:nvPr/>
        </p:nvSpPr>
        <p:spPr bwMode="auto">
          <a:xfrm>
            <a:off x="6324601" y="3051175"/>
            <a:ext cx="1566863" cy="966788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anose="020B0604020202020204" pitchFamily="34" charset="0"/>
              </a:rPr>
              <a:t>cond</a:t>
            </a:r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auto">
          <a:xfrm>
            <a:off x="8674100" y="353377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>
            <a:off x="8674100" y="4502151"/>
            <a:ext cx="0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8204201" y="4824414"/>
            <a:ext cx="1096963" cy="644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anose="020B0604020202020204" pitchFamily="34" charset="0"/>
              </a:rPr>
              <a:t>Chg of</a:t>
            </a:r>
          </a:p>
          <a:p>
            <a:pPr algn="ctr"/>
            <a:r>
              <a:rPr lang="en-US" sz="1600">
                <a:latin typeface="Arial" panose="020B0604020202020204" pitchFamily="34" charset="0"/>
              </a:rPr>
              <a:t>cond</a:t>
            </a:r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8674100" y="5468938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>
            <a:off x="8674100" y="5791200"/>
            <a:ext cx="1409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 flipV="1">
            <a:off x="10083800" y="2728914"/>
            <a:ext cx="0" cy="3062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 flipH="1">
            <a:off x="7107238" y="2728913"/>
            <a:ext cx="29765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364" name="Rectangle 20"/>
          <p:cNvSpPr>
            <a:spLocks noChangeArrowheads="1"/>
          </p:cNvSpPr>
          <p:nvPr/>
        </p:nvSpPr>
        <p:spPr bwMode="auto">
          <a:xfrm>
            <a:off x="7950200" y="3886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anose="020B0604020202020204" pitchFamily="34" charset="0"/>
              </a:rPr>
              <a:t>Kerjakan</a:t>
            </a:r>
          </a:p>
          <a:p>
            <a:pPr algn="ctr"/>
            <a:r>
              <a:rPr lang="en-US" sz="1600">
                <a:latin typeface="Arial" panose="020B0604020202020204" pitchFamily="34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6704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1081901" y="585803"/>
            <a:ext cx="5109091" cy="2096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for ( </a:t>
            </a:r>
            <a:r>
              <a:rPr lang="en-US" sz="2000" dirty="0" err="1">
                <a:latin typeface="Lucida Console" panose="020B0609040504020204" pitchFamily="49" charset="0"/>
              </a:rPr>
              <a:t>init</a:t>
            </a:r>
            <a:r>
              <a:rPr lang="en-US" sz="2000" dirty="0">
                <a:latin typeface="Lucida Console" panose="020B0609040504020204" pitchFamily="49" charset="0"/>
              </a:rPr>
              <a:t>;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r>
              <a:rPr lang="en-US" sz="2000" dirty="0">
                <a:latin typeface="Lucida Console" panose="020B0609040504020204" pitchFamily="49" charset="0"/>
              </a:rPr>
              <a:t>; </a:t>
            </a:r>
            <a:r>
              <a:rPr lang="en-US" sz="2000" dirty="0" err="1">
                <a:latin typeface="Lucida Console" panose="020B0609040504020204" pitchFamily="49" charset="0"/>
              </a:rPr>
              <a:t>chng</a:t>
            </a:r>
            <a:r>
              <a:rPr lang="en-US" sz="2000" dirty="0">
                <a:latin typeface="Lucida Console" panose="020B0609040504020204" pitchFamily="49" charset="0"/>
              </a:rPr>
              <a:t> of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r>
              <a:rPr lang="en-US" sz="20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{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loop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} 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1081901" y="3235181"/>
            <a:ext cx="2800767" cy="2342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init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while (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r>
              <a:rPr lang="en-US" sz="20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{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loop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  </a:t>
            </a:r>
          </a:p>
          <a:p>
            <a:pPr>
              <a:lnSpc>
                <a:spcPct val="4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-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chng</a:t>
            </a:r>
            <a:r>
              <a:rPr lang="en-US" sz="2000" dirty="0">
                <a:latin typeface="Lucida Console" panose="020B0609040504020204" pitchFamily="49" charset="0"/>
              </a:rPr>
              <a:t> of </a:t>
            </a:r>
            <a:r>
              <a:rPr lang="en-US" sz="2000" dirty="0" err="1">
                <a:latin typeface="Lucida Console" panose="020B0609040504020204" pitchFamily="49" charset="0"/>
              </a:rPr>
              <a:t>cond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} </a:t>
            </a:r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 flipV="1">
            <a:off x="8728075" y="340677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4374" name="Line 6"/>
          <p:cNvSpPr>
            <a:spLocks noChangeShapeType="1"/>
          </p:cNvSpPr>
          <p:nvPr/>
        </p:nvSpPr>
        <p:spPr bwMode="auto">
          <a:xfrm>
            <a:off x="7654925" y="1524001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4375" name="AutoShape 7"/>
          <p:cNvSpPr>
            <a:spLocks noChangeArrowheads="1"/>
          </p:cNvSpPr>
          <p:nvPr/>
        </p:nvSpPr>
        <p:spPr bwMode="auto">
          <a:xfrm>
            <a:off x="7119938" y="4419601"/>
            <a:ext cx="1071562" cy="8683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anose="020B0604020202020204" pitchFamily="34" charset="0"/>
              </a:rPr>
              <a:t>cond</a:t>
            </a:r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8191501" y="4854575"/>
            <a:ext cx="536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4377" name="Line 9"/>
          <p:cNvSpPr>
            <a:spLocks noChangeShapeType="1"/>
          </p:cNvSpPr>
          <p:nvPr/>
        </p:nvSpPr>
        <p:spPr bwMode="auto">
          <a:xfrm flipV="1">
            <a:off x="8763000" y="4343401"/>
            <a:ext cx="0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7608889" y="5253038"/>
            <a:ext cx="6174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314379" name="Text Box 11"/>
          <p:cNvSpPr txBox="1">
            <a:spLocks noChangeArrowheads="1"/>
          </p:cNvSpPr>
          <p:nvPr/>
        </p:nvSpPr>
        <p:spPr bwMode="auto">
          <a:xfrm>
            <a:off x="8134350" y="4508500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CC3300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7226300" y="1812926"/>
            <a:ext cx="965200" cy="43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anose="020B0604020202020204" pitchFamily="34" charset="0"/>
              </a:rPr>
              <a:t>init</a:t>
            </a:r>
          </a:p>
        </p:txBody>
      </p:sp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7654925" y="2247900"/>
            <a:ext cx="0" cy="217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 flipH="1">
            <a:off x="7654925" y="2536825"/>
            <a:ext cx="107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8405814" y="2827339"/>
            <a:ext cx="750887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anose="020B0604020202020204" pitchFamily="34" charset="0"/>
              </a:rPr>
              <a:t>Chg of</a:t>
            </a:r>
          </a:p>
          <a:p>
            <a:pPr algn="ctr"/>
            <a:r>
              <a:rPr lang="en-US" sz="1600">
                <a:latin typeface="Arial" panose="020B0604020202020204" pitchFamily="34" charset="0"/>
              </a:rPr>
              <a:t>conf</a:t>
            </a:r>
          </a:p>
        </p:txBody>
      </p:sp>
      <p:sp>
        <p:nvSpPr>
          <p:cNvPr id="314384" name="Line 16"/>
          <p:cNvSpPr>
            <a:spLocks noChangeShapeType="1"/>
          </p:cNvSpPr>
          <p:nvPr/>
        </p:nvSpPr>
        <p:spPr bwMode="auto">
          <a:xfrm flipV="1">
            <a:off x="8728075" y="2536826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>
            <a:off x="7654925" y="5287964"/>
            <a:ext cx="0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4386" name="Rectangle 18"/>
          <p:cNvSpPr>
            <a:spLocks noChangeArrowheads="1"/>
          </p:cNvSpPr>
          <p:nvPr/>
        </p:nvSpPr>
        <p:spPr bwMode="auto">
          <a:xfrm>
            <a:off x="8001000" y="37338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</a:rPr>
              <a:t>Kerjakan</a:t>
            </a:r>
            <a:endParaRPr lang="en-US" sz="1600" dirty="0">
              <a:latin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6892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1052245" y="1218495"/>
            <a:ext cx="3724096" cy="4058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#include&lt;</a:t>
            </a:r>
            <a:r>
              <a:rPr lang="en-US" sz="2000" dirty="0" err="1">
                <a:latin typeface="Lucida Console" panose="020B0609040504020204" pitchFamily="49" charset="0"/>
              </a:rPr>
              <a:t>stdio.h</a:t>
            </a:r>
            <a:r>
              <a:rPr lang="en-US" sz="2000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Lucida Console" panose="020B0609040504020204" pitchFamily="49" charset="0"/>
              </a:rPr>
              <a:t>main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{ </a:t>
            </a: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I;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for(I=1; I&lt;=5; I=I+1)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{ 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6459538" y="913407"/>
            <a:ext cx="3275012" cy="439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#include&lt;</a:t>
            </a:r>
            <a:r>
              <a:rPr lang="en-US" dirty="0" err="1">
                <a:latin typeface="Lucida Console" panose="020B0609040504020204" pitchFamily="49" charset="0"/>
              </a:rPr>
              <a:t>stdio.h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Lucida Console" panose="020B0609040504020204" pitchFamily="49" charset="0"/>
              </a:rPr>
              <a:t>main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{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I;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I = 1;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while(I&lt;=5)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  {</a:t>
            </a:r>
          </a:p>
          <a:p>
            <a:pPr>
              <a:lnSpc>
                <a:spcPct val="12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    I=I+1;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1052245" y="601970"/>
            <a:ext cx="910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200" dirty="0"/>
              <a:t>for()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6459538" y="371137"/>
            <a:ext cx="1189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 dirty="0"/>
              <a:t>while()</a:t>
            </a:r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7297738" y="2905125"/>
            <a:ext cx="1600200" cy="1143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loop</a:t>
            </a:r>
          </a:p>
        </p:txBody>
      </p:sp>
      <p:sp>
        <p:nvSpPr>
          <p:cNvPr id="316423" name="Rectangle 7"/>
          <p:cNvSpPr>
            <a:spLocks noChangeArrowheads="1"/>
          </p:cNvSpPr>
          <p:nvPr/>
        </p:nvSpPr>
        <p:spPr bwMode="auto">
          <a:xfrm>
            <a:off x="3540125" y="3236913"/>
            <a:ext cx="16002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loop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1052245" y="5492751"/>
            <a:ext cx="5669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</a:rPr>
              <a:t>Berapa</a:t>
            </a:r>
            <a:r>
              <a:rPr lang="en-US" sz="2400" dirty="0">
                <a:latin typeface="Arial" panose="020B0604020202020204" pitchFamily="34" charset="0"/>
              </a:rPr>
              <a:t> Kali Loop </a:t>
            </a:r>
            <a:r>
              <a:rPr lang="en-US" sz="2400" dirty="0" err="1">
                <a:latin typeface="Arial" panose="020B0604020202020204" pitchFamily="34" charset="0"/>
              </a:rPr>
              <a:t>Dikerjakan</a:t>
            </a:r>
            <a:r>
              <a:rPr lang="en-US" sz="2400" dirty="0">
                <a:latin typeface="Arial" panose="020B0604020202020204" pitchFamily="34" charset="0"/>
              </a:rPr>
              <a:t>  ?</a:t>
            </a:r>
          </a:p>
        </p:txBody>
      </p:sp>
    </p:spTree>
    <p:extLst>
      <p:ext uri="{BB962C8B-B14F-4D97-AF65-F5344CB8AC3E}">
        <p14:creationId xmlns:p14="http://schemas.microsoft.com/office/powerpoint/2010/main" val="835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1052245" y="1218495"/>
            <a:ext cx="3724096" cy="4058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#include&lt;</a:t>
            </a:r>
            <a:r>
              <a:rPr lang="en-US" sz="2000" dirty="0" err="1">
                <a:latin typeface="Lucida Console" panose="020B0609040504020204" pitchFamily="49" charset="0"/>
              </a:rPr>
              <a:t>stdio.h</a:t>
            </a:r>
            <a:r>
              <a:rPr lang="en-US" sz="2000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Lucida Console" panose="020B0609040504020204" pitchFamily="49" charset="0"/>
              </a:rPr>
              <a:t>main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{ </a:t>
            </a: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I;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for(I=1; I&lt;=5; I=I+1)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{ 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6459538" y="913407"/>
            <a:ext cx="3275012" cy="439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#include&lt;</a:t>
            </a:r>
            <a:r>
              <a:rPr lang="en-US" dirty="0" err="1">
                <a:latin typeface="Lucida Console" panose="020B0609040504020204" pitchFamily="49" charset="0"/>
              </a:rPr>
              <a:t>stdio.h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Lucida Console" panose="020B0609040504020204" pitchFamily="49" charset="0"/>
              </a:rPr>
              <a:t>main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{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I;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I = 1;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while(I&lt;=5)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  {</a:t>
            </a:r>
          </a:p>
          <a:p>
            <a:pPr>
              <a:lnSpc>
                <a:spcPct val="12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    I=I+1;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1052245" y="601970"/>
            <a:ext cx="910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200" dirty="0"/>
              <a:t>for()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6459538" y="371137"/>
            <a:ext cx="1189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 dirty="0"/>
              <a:t>while()</a:t>
            </a:r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7297738" y="2905125"/>
            <a:ext cx="1600200" cy="1143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loop</a:t>
            </a:r>
          </a:p>
        </p:txBody>
      </p:sp>
      <p:sp>
        <p:nvSpPr>
          <p:cNvPr id="316423" name="Rectangle 7"/>
          <p:cNvSpPr>
            <a:spLocks noChangeArrowheads="1"/>
          </p:cNvSpPr>
          <p:nvPr/>
        </p:nvSpPr>
        <p:spPr bwMode="auto">
          <a:xfrm>
            <a:off x="3540125" y="3236913"/>
            <a:ext cx="16002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loop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1052245" y="5492751"/>
            <a:ext cx="5669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</a:rPr>
              <a:t>Jawab</a:t>
            </a:r>
            <a:r>
              <a:rPr lang="en-US" sz="2400" dirty="0" smtClean="0">
                <a:latin typeface="Arial" panose="020B0604020202020204" pitchFamily="34" charset="0"/>
              </a:rPr>
              <a:t>: 5 kali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953761" y="581319"/>
            <a:ext cx="3978974" cy="24837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Lucida Console" panose="020B0609040504020204" pitchFamily="49" charset="0"/>
              </a:rPr>
              <a:t>#include&lt;</a:t>
            </a:r>
            <a:r>
              <a:rPr lang="en-US" dirty="0" err="1">
                <a:latin typeface="Lucida Console" panose="020B0609040504020204" pitchFamily="49" charset="0"/>
              </a:rPr>
              <a:t>stdio.h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void main()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{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I;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for(I=1; I&lt;=5; I=I+1)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{ </a:t>
            </a:r>
            <a:r>
              <a:rPr lang="en-US" dirty="0" err="1" smtClean="0">
                <a:solidFill>
                  <a:srgbClr val="CC3300"/>
                </a:solidFill>
                <a:latin typeface="Lucida Console" panose="020B0609040504020204" pitchFamily="49" charset="0"/>
              </a:rPr>
              <a:t>printf</a:t>
            </a:r>
            <a:r>
              <a:rPr 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\n %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 I 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 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22563" name="Group 3"/>
          <p:cNvGrpSpPr>
            <a:grpSpLocks/>
          </p:cNvGrpSpPr>
          <p:nvPr/>
        </p:nvGrpSpPr>
        <p:grpSpPr bwMode="auto">
          <a:xfrm>
            <a:off x="8275638" y="76200"/>
            <a:ext cx="2074862" cy="3505200"/>
            <a:chOff x="4253" y="48"/>
            <a:chExt cx="1307" cy="2208"/>
          </a:xfrm>
        </p:grpSpPr>
        <p:sp>
          <p:nvSpPr>
            <p:cNvPr id="322564" name="Line 4"/>
            <p:cNvSpPr>
              <a:spLocks noChangeShapeType="1"/>
            </p:cNvSpPr>
            <p:nvPr/>
          </p:nvSpPr>
          <p:spPr bwMode="auto">
            <a:xfrm>
              <a:off x="4872" y="48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65" name="AutoShape 5"/>
            <p:cNvSpPr>
              <a:spLocks noChangeArrowheads="1"/>
            </p:cNvSpPr>
            <p:nvPr/>
          </p:nvSpPr>
          <p:spPr bwMode="auto">
            <a:xfrm>
              <a:off x="4528" y="650"/>
              <a:ext cx="688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I&lt;=5</a:t>
              </a:r>
            </a:p>
          </p:txBody>
        </p:sp>
        <p:sp>
          <p:nvSpPr>
            <p:cNvPr id="322566" name="Rectangle 6"/>
            <p:cNvSpPr>
              <a:spLocks noChangeArrowheads="1"/>
            </p:cNvSpPr>
            <p:nvPr/>
          </p:nvSpPr>
          <p:spPr bwMode="auto">
            <a:xfrm>
              <a:off x="4589" y="182"/>
              <a:ext cx="619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I = 1</a:t>
              </a: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4541" y="1587"/>
              <a:ext cx="643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I = I+1</a:t>
              </a:r>
            </a:p>
          </p:txBody>
        </p:sp>
        <p:sp>
          <p:nvSpPr>
            <p:cNvPr id="322568" name="Line 8"/>
            <p:cNvSpPr>
              <a:spLocks noChangeShapeType="1"/>
            </p:cNvSpPr>
            <p:nvPr/>
          </p:nvSpPr>
          <p:spPr bwMode="auto">
            <a:xfrm>
              <a:off x="4872" y="1052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69" name="AutoShape 9"/>
            <p:cNvSpPr>
              <a:spLocks noChangeArrowheads="1"/>
            </p:cNvSpPr>
            <p:nvPr/>
          </p:nvSpPr>
          <p:spPr bwMode="auto">
            <a:xfrm>
              <a:off x="4512" y="1186"/>
              <a:ext cx="757" cy="267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print</a:t>
              </a: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5210" y="1250"/>
              <a:ext cx="1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322571" name="Line 11"/>
            <p:cNvSpPr>
              <a:spLocks noChangeShapeType="1"/>
            </p:cNvSpPr>
            <p:nvPr/>
          </p:nvSpPr>
          <p:spPr bwMode="auto">
            <a:xfrm>
              <a:off x="4872" y="382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72" name="Line 12"/>
            <p:cNvSpPr>
              <a:spLocks noChangeShapeType="1"/>
            </p:cNvSpPr>
            <p:nvPr/>
          </p:nvSpPr>
          <p:spPr bwMode="auto">
            <a:xfrm>
              <a:off x="4872" y="145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73" name="Line 13"/>
            <p:cNvSpPr>
              <a:spLocks noChangeShapeType="1"/>
            </p:cNvSpPr>
            <p:nvPr/>
          </p:nvSpPr>
          <p:spPr bwMode="auto">
            <a:xfrm>
              <a:off x="4872" y="1854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74" name="Line 14"/>
            <p:cNvSpPr>
              <a:spLocks noChangeShapeType="1"/>
            </p:cNvSpPr>
            <p:nvPr/>
          </p:nvSpPr>
          <p:spPr bwMode="auto">
            <a:xfrm flipH="1">
              <a:off x="4253" y="1988"/>
              <a:ext cx="6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75" name="Line 15"/>
            <p:cNvSpPr>
              <a:spLocks noChangeShapeType="1"/>
            </p:cNvSpPr>
            <p:nvPr/>
          </p:nvSpPr>
          <p:spPr bwMode="auto">
            <a:xfrm flipV="1">
              <a:off x="4253" y="516"/>
              <a:ext cx="0" cy="1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76" name="Line 16"/>
            <p:cNvSpPr>
              <a:spLocks noChangeShapeType="1"/>
            </p:cNvSpPr>
            <p:nvPr/>
          </p:nvSpPr>
          <p:spPr bwMode="auto">
            <a:xfrm>
              <a:off x="4253" y="516"/>
              <a:ext cx="6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77" name="Line 17"/>
            <p:cNvSpPr>
              <a:spLocks noChangeShapeType="1"/>
            </p:cNvSpPr>
            <p:nvPr/>
          </p:nvSpPr>
          <p:spPr bwMode="auto">
            <a:xfrm>
              <a:off x="5216" y="851"/>
              <a:ext cx="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78" name="Line 18"/>
            <p:cNvSpPr>
              <a:spLocks noChangeShapeType="1"/>
            </p:cNvSpPr>
            <p:nvPr/>
          </p:nvSpPr>
          <p:spPr bwMode="auto">
            <a:xfrm>
              <a:off x="5560" y="851"/>
              <a:ext cx="0" cy="1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79" name="Line 19"/>
            <p:cNvSpPr>
              <a:spLocks noChangeShapeType="1"/>
            </p:cNvSpPr>
            <p:nvPr/>
          </p:nvSpPr>
          <p:spPr bwMode="auto">
            <a:xfrm flipH="1">
              <a:off x="4872" y="2122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80" name="Line 20"/>
            <p:cNvSpPr>
              <a:spLocks noChangeShapeType="1"/>
            </p:cNvSpPr>
            <p:nvPr/>
          </p:nvSpPr>
          <p:spPr bwMode="auto">
            <a:xfrm>
              <a:off x="4872" y="2122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5165" y="672"/>
              <a:ext cx="3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false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4877" y="1008"/>
              <a:ext cx="4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true</a:t>
              </a:r>
            </a:p>
          </p:txBody>
        </p:sp>
      </p:grp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898993" y="97397"/>
            <a:ext cx="818301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800" dirty="0"/>
              <a:t>for()</a:t>
            </a:r>
          </a:p>
        </p:txBody>
      </p:sp>
      <p:sp>
        <p:nvSpPr>
          <p:cNvPr id="322584" name="Text Box 24"/>
          <p:cNvSpPr txBox="1">
            <a:spLocks noChangeArrowheads="1"/>
          </p:cNvSpPr>
          <p:nvPr/>
        </p:nvSpPr>
        <p:spPr bwMode="auto">
          <a:xfrm>
            <a:off x="5804512" y="559067"/>
            <a:ext cx="134556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1600" dirty="0" err="1"/>
              <a:t>Tercetak</a:t>
            </a:r>
            <a:r>
              <a:rPr lang="en-GB" sz="1600" dirty="0"/>
              <a:t> :</a:t>
            </a:r>
            <a:r>
              <a:rPr lang="en-GB" sz="1600" dirty="0">
                <a:solidFill>
                  <a:srgbClr val="CC3300"/>
                </a:solidFill>
              </a:rPr>
              <a:t> </a:t>
            </a:r>
            <a:r>
              <a:rPr lang="en-GB" sz="1600" dirty="0" smtClean="0">
                <a:solidFill>
                  <a:srgbClr val="CC3300"/>
                </a:solidFill>
              </a:rPr>
              <a:t>	1</a:t>
            </a:r>
            <a:endParaRPr lang="en-GB" sz="1600" dirty="0">
              <a:solidFill>
                <a:srgbClr val="CC3300"/>
              </a:solidFill>
            </a:endParaRPr>
          </a:p>
          <a:p>
            <a:r>
              <a:rPr lang="en-GB" sz="1600" dirty="0">
                <a:solidFill>
                  <a:srgbClr val="CC3300"/>
                </a:solidFill>
              </a:rPr>
              <a:t>           </a:t>
            </a:r>
            <a:r>
              <a:rPr lang="en-GB" sz="1600" dirty="0" smtClean="0">
                <a:solidFill>
                  <a:srgbClr val="CC3300"/>
                </a:solidFill>
              </a:rPr>
              <a:t>	2</a:t>
            </a:r>
            <a:endParaRPr lang="en-GB" sz="1600" dirty="0">
              <a:solidFill>
                <a:srgbClr val="CC3300"/>
              </a:solidFill>
            </a:endParaRPr>
          </a:p>
          <a:p>
            <a:r>
              <a:rPr lang="en-GB" sz="1600" dirty="0">
                <a:solidFill>
                  <a:srgbClr val="CC3300"/>
                </a:solidFill>
              </a:rPr>
              <a:t>           </a:t>
            </a:r>
            <a:r>
              <a:rPr lang="en-GB" sz="1600" dirty="0" smtClean="0">
                <a:solidFill>
                  <a:srgbClr val="CC3300"/>
                </a:solidFill>
              </a:rPr>
              <a:t>	3</a:t>
            </a:r>
            <a:endParaRPr lang="en-GB" sz="1600" dirty="0">
              <a:solidFill>
                <a:srgbClr val="CC3300"/>
              </a:solidFill>
            </a:endParaRPr>
          </a:p>
          <a:p>
            <a:r>
              <a:rPr lang="en-GB" sz="1600" dirty="0">
                <a:solidFill>
                  <a:srgbClr val="CC3300"/>
                </a:solidFill>
              </a:rPr>
              <a:t>           </a:t>
            </a:r>
            <a:r>
              <a:rPr lang="en-GB" sz="1600" dirty="0" smtClean="0">
                <a:solidFill>
                  <a:srgbClr val="CC3300"/>
                </a:solidFill>
              </a:rPr>
              <a:t>	4</a:t>
            </a:r>
            <a:endParaRPr lang="en-GB" sz="1600" dirty="0">
              <a:solidFill>
                <a:srgbClr val="CC3300"/>
              </a:solidFill>
            </a:endParaRPr>
          </a:p>
          <a:p>
            <a:r>
              <a:rPr lang="en-GB" sz="1600" dirty="0">
                <a:solidFill>
                  <a:srgbClr val="CC3300"/>
                </a:solidFill>
              </a:rPr>
              <a:t>           </a:t>
            </a:r>
            <a:r>
              <a:rPr lang="en-GB" sz="1600" dirty="0" smtClean="0">
                <a:solidFill>
                  <a:srgbClr val="CC3300"/>
                </a:solidFill>
              </a:rPr>
              <a:t>	5</a:t>
            </a:r>
            <a:endParaRPr lang="en-GB" sz="1600" dirty="0">
              <a:solidFill>
                <a:srgbClr val="CC3300"/>
              </a:solidFill>
            </a:endParaRPr>
          </a:p>
        </p:txBody>
      </p:sp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2326714" y="3327400"/>
            <a:ext cx="5757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/>
              <a:t>nilai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I</a:t>
            </a:r>
          </a:p>
        </p:txBody>
      </p:sp>
      <p:sp>
        <p:nvSpPr>
          <p:cNvPr id="322587" name="Text Box 27"/>
          <p:cNvSpPr txBox="1">
            <a:spLocks noChangeArrowheads="1"/>
          </p:cNvSpPr>
          <p:nvPr/>
        </p:nvSpPr>
        <p:spPr bwMode="auto">
          <a:xfrm>
            <a:off x="3519488" y="3373439"/>
            <a:ext cx="7852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Kondisi</a:t>
            </a:r>
          </a:p>
          <a:p>
            <a:pPr>
              <a:lnSpc>
                <a:spcPct val="150000"/>
              </a:lnSpc>
            </a:pPr>
            <a:r>
              <a:rPr lang="en-US" sz="1600"/>
              <a:t>I &lt;= 5</a:t>
            </a:r>
          </a:p>
        </p:txBody>
      </p:sp>
      <p:sp>
        <p:nvSpPr>
          <p:cNvPr id="322588" name="Text Box 28"/>
          <p:cNvSpPr txBox="1">
            <a:spLocks noChangeArrowheads="1"/>
          </p:cNvSpPr>
          <p:nvPr/>
        </p:nvSpPr>
        <p:spPr bwMode="auto">
          <a:xfrm>
            <a:off x="4987925" y="3352800"/>
            <a:ext cx="1557338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Comic Sans MS" panose="030F0702030302020204" pitchFamily="66" charset="0"/>
              </a:rPr>
              <a:t>Tercetak oleh</a:t>
            </a:r>
          </a:p>
          <a:p>
            <a:r>
              <a:rPr lang="en-US" sz="1600">
                <a:solidFill>
                  <a:srgbClr val="CC3300"/>
                </a:solidFill>
                <a:latin typeface="Comic Sans MS" panose="030F0702030302020204" pitchFamily="66" charset="0"/>
              </a:rPr>
              <a:t>   </a:t>
            </a:r>
            <a:r>
              <a:rPr lang="en-US" sz="1600">
                <a:latin typeface="Georgia" panose="02040502050405020303" pitchFamily="18" charset="0"/>
              </a:rPr>
              <a:t> printf</a:t>
            </a:r>
            <a:r>
              <a:rPr lang="en-US" sz="2000"/>
              <a:t> </a:t>
            </a:r>
            <a:r>
              <a:rPr lang="en-US" sz="1600">
                <a:solidFill>
                  <a:srgbClr val="CC3300"/>
                </a:solidFill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322589" name="Text Box 29"/>
          <p:cNvSpPr txBox="1">
            <a:spLocks noChangeArrowheads="1"/>
          </p:cNvSpPr>
          <p:nvPr/>
        </p:nvSpPr>
        <p:spPr bwMode="auto">
          <a:xfrm>
            <a:off x="7558088" y="3352801"/>
            <a:ext cx="16097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Comic Sans MS" panose="030F0702030302020204" pitchFamily="66" charset="0"/>
              </a:rPr>
              <a:t>Oleh I=I+1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mic Sans MS" panose="030F0702030302020204" pitchFamily="66" charset="0"/>
              </a:rPr>
              <a:t>nilai I menjadi:</a:t>
            </a:r>
          </a:p>
        </p:txBody>
      </p:sp>
      <p:sp>
        <p:nvSpPr>
          <p:cNvPr id="322590" name="Text Box 30"/>
          <p:cNvSpPr txBox="1">
            <a:spLocks noChangeArrowheads="1"/>
          </p:cNvSpPr>
          <p:nvPr/>
        </p:nvSpPr>
        <p:spPr bwMode="auto">
          <a:xfrm>
            <a:off x="2417763" y="4184650"/>
            <a:ext cx="2888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/>
              <a:t>6</a:t>
            </a:r>
          </a:p>
        </p:txBody>
      </p:sp>
      <p:sp>
        <p:nvSpPr>
          <p:cNvPr id="322591" name="Text Box 31"/>
          <p:cNvSpPr txBox="1">
            <a:spLocks noChangeArrowheads="1"/>
          </p:cNvSpPr>
          <p:nvPr/>
        </p:nvSpPr>
        <p:spPr bwMode="auto">
          <a:xfrm>
            <a:off x="3702050" y="4184650"/>
            <a:ext cx="6007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True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True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True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True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True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False</a:t>
            </a:r>
          </a:p>
        </p:txBody>
      </p:sp>
      <p:sp>
        <p:nvSpPr>
          <p:cNvPr id="322592" name="Text Box 32"/>
          <p:cNvSpPr txBox="1">
            <a:spLocks noChangeArrowheads="1"/>
          </p:cNvSpPr>
          <p:nvPr/>
        </p:nvSpPr>
        <p:spPr bwMode="auto">
          <a:xfrm>
            <a:off x="5722938" y="4164013"/>
            <a:ext cx="2888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5</a:t>
            </a:r>
          </a:p>
        </p:txBody>
      </p:sp>
      <p:sp>
        <p:nvSpPr>
          <p:cNvPr id="322593" name="Text Box 33"/>
          <p:cNvSpPr txBox="1">
            <a:spLocks noChangeArrowheads="1"/>
          </p:cNvSpPr>
          <p:nvPr/>
        </p:nvSpPr>
        <p:spPr bwMode="auto">
          <a:xfrm>
            <a:off x="4964114" y="6018214"/>
            <a:ext cx="15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Keluar dari loop</a:t>
            </a:r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8108950" y="4114800"/>
            <a:ext cx="2888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2</a:t>
            </a:r>
          </a:p>
          <a:p>
            <a:pPr>
              <a:lnSpc>
                <a:spcPct val="150000"/>
              </a:lnSpc>
            </a:pPr>
            <a:r>
              <a:rPr lang="en-US" sz="1600"/>
              <a:t>3</a:t>
            </a:r>
          </a:p>
          <a:p>
            <a:pPr>
              <a:lnSpc>
                <a:spcPct val="150000"/>
              </a:lnSpc>
            </a:pPr>
            <a:r>
              <a:rPr lang="en-US" sz="1600"/>
              <a:t>4</a:t>
            </a:r>
          </a:p>
          <a:p>
            <a:pPr>
              <a:lnSpc>
                <a:spcPct val="150000"/>
              </a:lnSpc>
            </a:pPr>
            <a:r>
              <a:rPr lang="en-US" sz="1600"/>
              <a:t>5</a:t>
            </a:r>
          </a:p>
          <a:p>
            <a:pPr>
              <a:lnSpc>
                <a:spcPct val="150000"/>
              </a:lnSpc>
            </a:pPr>
            <a:r>
              <a:rPr lang="en-US" sz="1600"/>
              <a:t>6</a:t>
            </a:r>
          </a:p>
        </p:txBody>
      </p:sp>
      <p:sp>
        <p:nvSpPr>
          <p:cNvPr id="322595" name="Line 35"/>
          <p:cNvSpPr>
            <a:spLocks noChangeShapeType="1"/>
          </p:cNvSpPr>
          <p:nvPr/>
        </p:nvSpPr>
        <p:spPr bwMode="auto">
          <a:xfrm>
            <a:off x="2087564" y="4195763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596" name="Line 36"/>
          <p:cNvSpPr>
            <a:spLocks noChangeShapeType="1"/>
          </p:cNvSpPr>
          <p:nvPr/>
        </p:nvSpPr>
        <p:spPr bwMode="auto">
          <a:xfrm>
            <a:off x="2087564" y="4576763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597" name="Line 37"/>
          <p:cNvSpPr>
            <a:spLocks noChangeShapeType="1"/>
          </p:cNvSpPr>
          <p:nvPr/>
        </p:nvSpPr>
        <p:spPr bwMode="auto">
          <a:xfrm>
            <a:off x="2087564" y="4956175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598" name="Line 38"/>
          <p:cNvSpPr>
            <a:spLocks noChangeShapeType="1"/>
          </p:cNvSpPr>
          <p:nvPr/>
        </p:nvSpPr>
        <p:spPr bwMode="auto">
          <a:xfrm>
            <a:off x="2087564" y="5335588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599" name="Line 39"/>
          <p:cNvSpPr>
            <a:spLocks noChangeShapeType="1"/>
          </p:cNvSpPr>
          <p:nvPr/>
        </p:nvSpPr>
        <p:spPr bwMode="auto">
          <a:xfrm>
            <a:off x="2087564" y="5718175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600" name="Line 40"/>
          <p:cNvSpPr>
            <a:spLocks noChangeShapeType="1"/>
          </p:cNvSpPr>
          <p:nvPr/>
        </p:nvSpPr>
        <p:spPr bwMode="auto">
          <a:xfrm>
            <a:off x="2087564" y="6097588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601" name="Line 41"/>
          <p:cNvSpPr>
            <a:spLocks noChangeShapeType="1"/>
          </p:cNvSpPr>
          <p:nvPr/>
        </p:nvSpPr>
        <p:spPr bwMode="auto">
          <a:xfrm>
            <a:off x="2087564" y="6478588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602" name="Line 42"/>
          <p:cNvSpPr>
            <a:spLocks noChangeShapeType="1"/>
          </p:cNvSpPr>
          <p:nvPr/>
        </p:nvSpPr>
        <p:spPr bwMode="auto">
          <a:xfrm>
            <a:off x="3352800" y="3435350"/>
            <a:ext cx="0" cy="304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603" name="Line 43"/>
          <p:cNvSpPr>
            <a:spLocks noChangeShapeType="1"/>
          </p:cNvSpPr>
          <p:nvPr/>
        </p:nvSpPr>
        <p:spPr bwMode="auto">
          <a:xfrm>
            <a:off x="4800600" y="3435350"/>
            <a:ext cx="0" cy="304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604" name="Line 44"/>
          <p:cNvSpPr>
            <a:spLocks noChangeShapeType="1"/>
          </p:cNvSpPr>
          <p:nvPr/>
        </p:nvSpPr>
        <p:spPr bwMode="auto">
          <a:xfrm>
            <a:off x="7467600" y="3435350"/>
            <a:ext cx="0" cy="266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606" name="Text Box 46"/>
          <p:cNvSpPr txBox="1">
            <a:spLocks noChangeArrowheads="1"/>
          </p:cNvSpPr>
          <p:nvPr/>
        </p:nvSpPr>
        <p:spPr bwMode="auto">
          <a:xfrm>
            <a:off x="1847850" y="3062288"/>
            <a:ext cx="24368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FF"/>
                </a:solidFill>
                <a:latin typeface="Georgia" panose="02040502050405020303" pitchFamily="18" charset="0"/>
              </a:rPr>
              <a:t>Perkembangan nilai  </a:t>
            </a:r>
            <a:r>
              <a:rPr lang="en-US">
                <a:solidFill>
                  <a:srgbClr val="CC0000"/>
                </a:solidFill>
                <a:latin typeface="Georgia" panose="02040502050405020303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072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1848004" y="3140726"/>
            <a:ext cx="24368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99FF"/>
                </a:solidFill>
                <a:latin typeface="Georgia" panose="02040502050405020303" pitchFamily="18" charset="0"/>
              </a:rPr>
              <a:t>Perkembangan</a:t>
            </a:r>
            <a:r>
              <a:rPr lang="en-US" dirty="0">
                <a:solidFill>
                  <a:srgbClr val="3399FF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3399FF"/>
                </a:solidFill>
                <a:latin typeface="Georgia" panose="02040502050405020303" pitchFamily="18" charset="0"/>
              </a:rPr>
              <a:t>nilai</a:t>
            </a:r>
            <a:r>
              <a:rPr lang="en-US" dirty="0">
                <a:solidFill>
                  <a:srgbClr val="3399FF"/>
                </a:solidFill>
                <a:latin typeface="Georgia" panose="02040502050405020303" pitchFamily="18" charset="0"/>
              </a:rPr>
              <a:t>  </a:t>
            </a:r>
            <a:r>
              <a:rPr lang="en-US" dirty="0">
                <a:solidFill>
                  <a:srgbClr val="CC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2326714" y="3327400"/>
            <a:ext cx="5757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nilai</a:t>
            </a:r>
          </a:p>
          <a:p>
            <a:pPr algn="ctr">
              <a:lnSpc>
                <a:spcPct val="150000"/>
              </a:lnSpc>
            </a:pPr>
            <a:r>
              <a:rPr lang="en-US"/>
              <a:t>I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3519488" y="3373439"/>
            <a:ext cx="7852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Kondisi</a:t>
            </a:r>
          </a:p>
          <a:p>
            <a:pPr>
              <a:lnSpc>
                <a:spcPct val="150000"/>
              </a:lnSpc>
            </a:pPr>
            <a:r>
              <a:rPr lang="en-US" sz="1600"/>
              <a:t>I &lt;= 5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4987925" y="3352800"/>
            <a:ext cx="1557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omic Sans MS" panose="030F0702030302020204" pitchFamily="66" charset="0"/>
              </a:rPr>
              <a:t>Tercetak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oleh</a:t>
            </a:r>
            <a:endParaRPr lang="en-US" sz="16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C3300"/>
                </a:solidFill>
              </a:rPr>
              <a:t> </a:t>
            </a:r>
            <a:r>
              <a:rPr lang="en-US" sz="1600" dirty="0" err="1">
                <a:solidFill>
                  <a:srgbClr val="CC3300"/>
                </a:solidFill>
              </a:rPr>
              <a:t>printf</a:t>
            </a:r>
            <a:r>
              <a:rPr lang="en-US" sz="1600" dirty="0">
                <a:solidFill>
                  <a:srgbClr val="CC3300"/>
                </a:solidFill>
              </a:rPr>
              <a:t> I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7558088" y="3352801"/>
            <a:ext cx="16097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Comic Sans MS" panose="030F0702030302020204" pitchFamily="66" charset="0"/>
              </a:rPr>
              <a:t>Oleh I=I+1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mic Sans MS" panose="030F0702030302020204" pitchFamily="66" charset="0"/>
              </a:rPr>
              <a:t>nilai I menjadi:</a:t>
            </a:r>
          </a:p>
        </p:txBody>
      </p: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2417763" y="4184650"/>
            <a:ext cx="2888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1</a:t>
            </a:r>
          </a:p>
          <a:p>
            <a:pPr>
              <a:lnSpc>
                <a:spcPct val="150000"/>
              </a:lnSpc>
            </a:pPr>
            <a:r>
              <a:rPr lang="en-US" sz="1600"/>
              <a:t>2</a:t>
            </a:r>
          </a:p>
          <a:p>
            <a:pPr>
              <a:lnSpc>
                <a:spcPct val="150000"/>
              </a:lnSpc>
            </a:pPr>
            <a:r>
              <a:rPr lang="en-US" sz="1600"/>
              <a:t>3</a:t>
            </a:r>
          </a:p>
          <a:p>
            <a:pPr>
              <a:lnSpc>
                <a:spcPct val="150000"/>
              </a:lnSpc>
            </a:pPr>
            <a:r>
              <a:rPr lang="en-US" sz="1600"/>
              <a:t>4</a:t>
            </a:r>
          </a:p>
          <a:p>
            <a:pPr>
              <a:lnSpc>
                <a:spcPct val="150000"/>
              </a:lnSpc>
            </a:pPr>
            <a:r>
              <a:rPr lang="en-US" sz="1600"/>
              <a:t>5</a:t>
            </a:r>
          </a:p>
          <a:p>
            <a:pPr>
              <a:lnSpc>
                <a:spcPct val="150000"/>
              </a:lnSpc>
            </a:pPr>
            <a:r>
              <a:rPr lang="en-US" sz="1600"/>
              <a:t>6</a:t>
            </a: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3702050" y="4184650"/>
            <a:ext cx="6007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True</a:t>
            </a:r>
          </a:p>
          <a:p>
            <a:pPr>
              <a:lnSpc>
                <a:spcPct val="150000"/>
              </a:lnSpc>
            </a:pPr>
            <a:r>
              <a:rPr lang="en-US" sz="1600"/>
              <a:t>True</a:t>
            </a:r>
          </a:p>
          <a:p>
            <a:pPr>
              <a:lnSpc>
                <a:spcPct val="150000"/>
              </a:lnSpc>
            </a:pPr>
            <a:r>
              <a:rPr lang="en-US" sz="1600"/>
              <a:t>True</a:t>
            </a:r>
          </a:p>
          <a:p>
            <a:pPr>
              <a:lnSpc>
                <a:spcPct val="150000"/>
              </a:lnSpc>
            </a:pPr>
            <a:r>
              <a:rPr lang="en-US" sz="1600"/>
              <a:t>True</a:t>
            </a:r>
          </a:p>
          <a:p>
            <a:pPr>
              <a:lnSpc>
                <a:spcPct val="150000"/>
              </a:lnSpc>
            </a:pPr>
            <a:r>
              <a:rPr lang="en-US" sz="1600"/>
              <a:t>True</a:t>
            </a:r>
          </a:p>
          <a:p>
            <a:pPr>
              <a:lnSpc>
                <a:spcPct val="150000"/>
              </a:lnSpc>
            </a:pPr>
            <a:r>
              <a:rPr lang="en-US" sz="1600"/>
              <a:t>False</a:t>
            </a:r>
          </a:p>
        </p:txBody>
      </p:sp>
      <p:sp>
        <p:nvSpPr>
          <p:cNvPr id="323594" name="Text Box 10"/>
          <p:cNvSpPr txBox="1">
            <a:spLocks noChangeArrowheads="1"/>
          </p:cNvSpPr>
          <p:nvPr/>
        </p:nvSpPr>
        <p:spPr bwMode="auto">
          <a:xfrm>
            <a:off x="5722938" y="4164013"/>
            <a:ext cx="2888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CC3300"/>
                </a:solidFill>
              </a:rPr>
              <a:t>5</a:t>
            </a:r>
          </a:p>
        </p:txBody>
      </p:sp>
      <p:sp>
        <p:nvSpPr>
          <p:cNvPr id="323595" name="Text Box 11"/>
          <p:cNvSpPr txBox="1">
            <a:spLocks noChangeArrowheads="1"/>
          </p:cNvSpPr>
          <p:nvPr/>
        </p:nvSpPr>
        <p:spPr bwMode="auto">
          <a:xfrm>
            <a:off x="4964114" y="6018214"/>
            <a:ext cx="15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Keluar dari loop</a:t>
            </a:r>
          </a:p>
        </p:txBody>
      </p:sp>
      <p:sp>
        <p:nvSpPr>
          <p:cNvPr id="323596" name="Text Box 12"/>
          <p:cNvSpPr txBox="1">
            <a:spLocks noChangeArrowheads="1"/>
          </p:cNvSpPr>
          <p:nvPr/>
        </p:nvSpPr>
        <p:spPr bwMode="auto">
          <a:xfrm>
            <a:off x="8108950" y="4114800"/>
            <a:ext cx="2888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2</a:t>
            </a:r>
          </a:p>
          <a:p>
            <a:pPr>
              <a:lnSpc>
                <a:spcPct val="150000"/>
              </a:lnSpc>
            </a:pPr>
            <a:r>
              <a:rPr lang="en-US" sz="1600"/>
              <a:t>3</a:t>
            </a:r>
          </a:p>
          <a:p>
            <a:pPr>
              <a:lnSpc>
                <a:spcPct val="150000"/>
              </a:lnSpc>
            </a:pPr>
            <a:r>
              <a:rPr lang="en-US" sz="1600"/>
              <a:t>4</a:t>
            </a:r>
          </a:p>
          <a:p>
            <a:pPr>
              <a:lnSpc>
                <a:spcPct val="150000"/>
              </a:lnSpc>
            </a:pPr>
            <a:r>
              <a:rPr lang="en-US" sz="1600"/>
              <a:t>5</a:t>
            </a:r>
          </a:p>
          <a:p>
            <a:pPr>
              <a:lnSpc>
                <a:spcPct val="150000"/>
              </a:lnSpc>
            </a:pPr>
            <a:r>
              <a:rPr lang="en-US" sz="1600"/>
              <a:t>6</a:t>
            </a:r>
          </a:p>
        </p:txBody>
      </p:sp>
      <p:sp>
        <p:nvSpPr>
          <p:cNvPr id="323597" name="Line 13"/>
          <p:cNvSpPr>
            <a:spLocks noChangeShapeType="1"/>
          </p:cNvSpPr>
          <p:nvPr/>
        </p:nvSpPr>
        <p:spPr bwMode="auto">
          <a:xfrm>
            <a:off x="2087564" y="4195763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598" name="Line 14"/>
          <p:cNvSpPr>
            <a:spLocks noChangeShapeType="1"/>
          </p:cNvSpPr>
          <p:nvPr/>
        </p:nvSpPr>
        <p:spPr bwMode="auto">
          <a:xfrm>
            <a:off x="2087564" y="4576763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599" name="Line 15"/>
          <p:cNvSpPr>
            <a:spLocks noChangeShapeType="1"/>
          </p:cNvSpPr>
          <p:nvPr/>
        </p:nvSpPr>
        <p:spPr bwMode="auto">
          <a:xfrm>
            <a:off x="2087564" y="4956175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600" name="Line 16"/>
          <p:cNvSpPr>
            <a:spLocks noChangeShapeType="1"/>
          </p:cNvSpPr>
          <p:nvPr/>
        </p:nvSpPr>
        <p:spPr bwMode="auto">
          <a:xfrm>
            <a:off x="2087564" y="5335588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601" name="Line 17"/>
          <p:cNvSpPr>
            <a:spLocks noChangeShapeType="1"/>
          </p:cNvSpPr>
          <p:nvPr/>
        </p:nvSpPr>
        <p:spPr bwMode="auto">
          <a:xfrm>
            <a:off x="2087564" y="5718175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602" name="Line 18"/>
          <p:cNvSpPr>
            <a:spLocks noChangeShapeType="1"/>
          </p:cNvSpPr>
          <p:nvPr/>
        </p:nvSpPr>
        <p:spPr bwMode="auto">
          <a:xfrm>
            <a:off x="2087564" y="6097588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603" name="Line 19"/>
          <p:cNvSpPr>
            <a:spLocks noChangeShapeType="1"/>
          </p:cNvSpPr>
          <p:nvPr/>
        </p:nvSpPr>
        <p:spPr bwMode="auto">
          <a:xfrm>
            <a:off x="2087564" y="6478588"/>
            <a:ext cx="789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604" name="Line 20"/>
          <p:cNvSpPr>
            <a:spLocks noChangeShapeType="1"/>
          </p:cNvSpPr>
          <p:nvPr/>
        </p:nvSpPr>
        <p:spPr bwMode="auto">
          <a:xfrm>
            <a:off x="3352800" y="3435350"/>
            <a:ext cx="0" cy="304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605" name="Line 21"/>
          <p:cNvSpPr>
            <a:spLocks noChangeShapeType="1"/>
          </p:cNvSpPr>
          <p:nvPr/>
        </p:nvSpPr>
        <p:spPr bwMode="auto">
          <a:xfrm>
            <a:off x="4800600" y="3435350"/>
            <a:ext cx="0" cy="304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606" name="Line 22"/>
          <p:cNvSpPr>
            <a:spLocks noChangeShapeType="1"/>
          </p:cNvSpPr>
          <p:nvPr/>
        </p:nvSpPr>
        <p:spPr bwMode="auto">
          <a:xfrm>
            <a:off x="7467600" y="3435350"/>
            <a:ext cx="0" cy="266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607" name="Text Box 23"/>
          <p:cNvSpPr txBox="1">
            <a:spLocks noChangeArrowheads="1"/>
          </p:cNvSpPr>
          <p:nvPr/>
        </p:nvSpPr>
        <p:spPr bwMode="auto">
          <a:xfrm>
            <a:off x="784346" y="569566"/>
            <a:ext cx="3700052" cy="2616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#include&lt;</a:t>
            </a:r>
            <a:r>
              <a:rPr lang="en-US" dirty="0" err="1">
                <a:latin typeface="Lucida Console" panose="020B0609040504020204" pitchFamily="49" charset="0"/>
              </a:rPr>
              <a:t>stdio.h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dirty="0">
                <a:latin typeface="Lucida Console" panose="020B0609040504020204" pitchFamily="49" charset="0"/>
              </a:rPr>
              <a:t>{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I;</a:t>
            </a:r>
          </a:p>
          <a:p>
            <a:r>
              <a:rPr lang="en-US" dirty="0">
                <a:latin typeface="Lucida Console" panose="020B0609040504020204" pitchFamily="49" charset="0"/>
              </a:rPr>
              <a:t>  I = 1;</a:t>
            </a:r>
          </a:p>
          <a:p>
            <a:r>
              <a:rPr lang="en-US" dirty="0">
                <a:latin typeface="Lucida Console" panose="020B0609040504020204" pitchFamily="49" charset="0"/>
              </a:rPr>
              <a:t>  while(I&lt;=5)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{ </a:t>
            </a:r>
            <a:r>
              <a:rPr lang="en-US" dirty="0" err="1" smtClean="0">
                <a:solidFill>
                  <a:srgbClr val="CC3300"/>
                </a:solidFill>
                <a:latin typeface="Lucida Console" panose="020B0609040504020204" pitchFamily="49" charset="0"/>
              </a:rPr>
              <a:t>printf</a:t>
            </a:r>
            <a:r>
              <a:rPr 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\n %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 I=I+1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23608" name="Text Box 24"/>
          <p:cNvSpPr txBox="1">
            <a:spLocks noChangeArrowheads="1"/>
          </p:cNvSpPr>
          <p:nvPr/>
        </p:nvSpPr>
        <p:spPr bwMode="auto">
          <a:xfrm>
            <a:off x="661068" y="144760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/>
              <a:t>while()</a:t>
            </a:r>
          </a:p>
        </p:txBody>
      </p:sp>
      <p:grpSp>
        <p:nvGrpSpPr>
          <p:cNvPr id="323609" name="Group 25"/>
          <p:cNvGrpSpPr>
            <a:grpSpLocks/>
          </p:cNvGrpSpPr>
          <p:nvPr/>
        </p:nvGrpSpPr>
        <p:grpSpPr bwMode="auto">
          <a:xfrm>
            <a:off x="8275638" y="76200"/>
            <a:ext cx="2074862" cy="3505200"/>
            <a:chOff x="4253" y="48"/>
            <a:chExt cx="1307" cy="2208"/>
          </a:xfrm>
        </p:grpSpPr>
        <p:sp>
          <p:nvSpPr>
            <p:cNvPr id="323610" name="Line 26"/>
            <p:cNvSpPr>
              <a:spLocks noChangeShapeType="1"/>
            </p:cNvSpPr>
            <p:nvPr/>
          </p:nvSpPr>
          <p:spPr bwMode="auto">
            <a:xfrm>
              <a:off x="4872" y="48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11" name="AutoShape 27"/>
            <p:cNvSpPr>
              <a:spLocks noChangeArrowheads="1"/>
            </p:cNvSpPr>
            <p:nvPr/>
          </p:nvSpPr>
          <p:spPr bwMode="auto">
            <a:xfrm>
              <a:off x="4528" y="650"/>
              <a:ext cx="688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I&lt;=5</a:t>
              </a:r>
            </a:p>
          </p:txBody>
        </p:sp>
        <p:sp>
          <p:nvSpPr>
            <p:cNvPr id="323612" name="Rectangle 28"/>
            <p:cNvSpPr>
              <a:spLocks noChangeArrowheads="1"/>
            </p:cNvSpPr>
            <p:nvPr/>
          </p:nvSpPr>
          <p:spPr bwMode="auto">
            <a:xfrm>
              <a:off x="4589" y="182"/>
              <a:ext cx="619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I = 1</a:t>
              </a:r>
            </a:p>
          </p:txBody>
        </p:sp>
        <p:sp>
          <p:nvSpPr>
            <p:cNvPr id="323613" name="Rectangle 29"/>
            <p:cNvSpPr>
              <a:spLocks noChangeArrowheads="1"/>
            </p:cNvSpPr>
            <p:nvPr/>
          </p:nvSpPr>
          <p:spPr bwMode="auto">
            <a:xfrm>
              <a:off x="4541" y="1587"/>
              <a:ext cx="643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I = I+1</a:t>
              </a:r>
            </a:p>
          </p:txBody>
        </p:sp>
        <p:sp>
          <p:nvSpPr>
            <p:cNvPr id="323614" name="Line 30"/>
            <p:cNvSpPr>
              <a:spLocks noChangeShapeType="1"/>
            </p:cNvSpPr>
            <p:nvPr/>
          </p:nvSpPr>
          <p:spPr bwMode="auto">
            <a:xfrm>
              <a:off x="4872" y="1052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15" name="AutoShape 31"/>
            <p:cNvSpPr>
              <a:spLocks noChangeArrowheads="1"/>
            </p:cNvSpPr>
            <p:nvPr/>
          </p:nvSpPr>
          <p:spPr bwMode="auto">
            <a:xfrm>
              <a:off x="4512" y="1186"/>
              <a:ext cx="757" cy="267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print</a:t>
              </a:r>
            </a:p>
          </p:txBody>
        </p:sp>
        <p:sp>
          <p:nvSpPr>
            <p:cNvPr id="323616" name="Text Box 32"/>
            <p:cNvSpPr txBox="1">
              <a:spLocks noChangeArrowheads="1"/>
            </p:cNvSpPr>
            <p:nvPr/>
          </p:nvSpPr>
          <p:spPr bwMode="auto">
            <a:xfrm>
              <a:off x="5210" y="1250"/>
              <a:ext cx="1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323617" name="Line 33"/>
            <p:cNvSpPr>
              <a:spLocks noChangeShapeType="1"/>
            </p:cNvSpPr>
            <p:nvPr/>
          </p:nvSpPr>
          <p:spPr bwMode="auto">
            <a:xfrm>
              <a:off x="4872" y="382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18" name="Line 34"/>
            <p:cNvSpPr>
              <a:spLocks noChangeShapeType="1"/>
            </p:cNvSpPr>
            <p:nvPr/>
          </p:nvSpPr>
          <p:spPr bwMode="auto">
            <a:xfrm>
              <a:off x="4872" y="145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19" name="Line 35"/>
            <p:cNvSpPr>
              <a:spLocks noChangeShapeType="1"/>
            </p:cNvSpPr>
            <p:nvPr/>
          </p:nvSpPr>
          <p:spPr bwMode="auto">
            <a:xfrm>
              <a:off x="4872" y="1854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20" name="Line 36"/>
            <p:cNvSpPr>
              <a:spLocks noChangeShapeType="1"/>
            </p:cNvSpPr>
            <p:nvPr/>
          </p:nvSpPr>
          <p:spPr bwMode="auto">
            <a:xfrm flipH="1">
              <a:off x="4253" y="1988"/>
              <a:ext cx="6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21" name="Line 37"/>
            <p:cNvSpPr>
              <a:spLocks noChangeShapeType="1"/>
            </p:cNvSpPr>
            <p:nvPr/>
          </p:nvSpPr>
          <p:spPr bwMode="auto">
            <a:xfrm flipV="1">
              <a:off x="4253" y="516"/>
              <a:ext cx="0" cy="1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22" name="Line 38"/>
            <p:cNvSpPr>
              <a:spLocks noChangeShapeType="1"/>
            </p:cNvSpPr>
            <p:nvPr/>
          </p:nvSpPr>
          <p:spPr bwMode="auto">
            <a:xfrm>
              <a:off x="4253" y="516"/>
              <a:ext cx="6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23" name="Line 39"/>
            <p:cNvSpPr>
              <a:spLocks noChangeShapeType="1"/>
            </p:cNvSpPr>
            <p:nvPr/>
          </p:nvSpPr>
          <p:spPr bwMode="auto">
            <a:xfrm>
              <a:off x="5216" y="851"/>
              <a:ext cx="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24" name="Line 40"/>
            <p:cNvSpPr>
              <a:spLocks noChangeShapeType="1"/>
            </p:cNvSpPr>
            <p:nvPr/>
          </p:nvSpPr>
          <p:spPr bwMode="auto">
            <a:xfrm>
              <a:off x="5560" y="851"/>
              <a:ext cx="0" cy="1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25" name="Line 41"/>
            <p:cNvSpPr>
              <a:spLocks noChangeShapeType="1"/>
            </p:cNvSpPr>
            <p:nvPr/>
          </p:nvSpPr>
          <p:spPr bwMode="auto">
            <a:xfrm flipH="1">
              <a:off x="4872" y="2122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26" name="Line 42"/>
            <p:cNvSpPr>
              <a:spLocks noChangeShapeType="1"/>
            </p:cNvSpPr>
            <p:nvPr/>
          </p:nvSpPr>
          <p:spPr bwMode="auto">
            <a:xfrm>
              <a:off x="4872" y="2122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3627" name="Text Box 43"/>
            <p:cNvSpPr txBox="1">
              <a:spLocks noChangeArrowheads="1"/>
            </p:cNvSpPr>
            <p:nvPr/>
          </p:nvSpPr>
          <p:spPr bwMode="auto">
            <a:xfrm>
              <a:off x="5165" y="672"/>
              <a:ext cx="3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false</a:t>
              </a:r>
            </a:p>
          </p:txBody>
        </p:sp>
        <p:sp>
          <p:nvSpPr>
            <p:cNvPr id="323628" name="Text Box 44"/>
            <p:cNvSpPr txBox="1">
              <a:spLocks noChangeArrowheads="1"/>
            </p:cNvSpPr>
            <p:nvPr/>
          </p:nvSpPr>
          <p:spPr bwMode="auto">
            <a:xfrm>
              <a:off x="4877" y="1008"/>
              <a:ext cx="4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true</a:t>
              </a:r>
            </a:p>
          </p:txBody>
        </p:sp>
      </p:grpSp>
      <p:sp>
        <p:nvSpPr>
          <p:cNvPr id="323630" name="Text Box 46"/>
          <p:cNvSpPr txBox="1">
            <a:spLocks noChangeArrowheads="1"/>
          </p:cNvSpPr>
          <p:nvPr/>
        </p:nvSpPr>
        <p:spPr bwMode="auto">
          <a:xfrm>
            <a:off x="5376346" y="569566"/>
            <a:ext cx="185820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Tercetak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  <a:r>
              <a:rPr lang="en-GB" dirty="0">
                <a:solidFill>
                  <a:srgbClr val="CC33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GB" dirty="0">
                <a:solidFill>
                  <a:srgbClr val="CC3300"/>
                </a:solidFill>
                <a:latin typeface="Lucida Console" panose="020B0609040504020204" pitchFamily="49" charset="0"/>
              </a:rPr>
              <a:t>           2</a:t>
            </a:r>
          </a:p>
          <a:p>
            <a:r>
              <a:rPr lang="en-GB" dirty="0">
                <a:solidFill>
                  <a:srgbClr val="CC3300"/>
                </a:solidFill>
                <a:latin typeface="Lucida Console" panose="020B0609040504020204" pitchFamily="49" charset="0"/>
              </a:rPr>
              <a:t>           3</a:t>
            </a:r>
          </a:p>
          <a:p>
            <a:r>
              <a:rPr lang="en-GB" dirty="0">
                <a:solidFill>
                  <a:srgbClr val="CC3300"/>
                </a:solidFill>
                <a:latin typeface="Lucida Console" panose="020B0609040504020204" pitchFamily="49" charset="0"/>
              </a:rPr>
              <a:t>           4</a:t>
            </a:r>
          </a:p>
          <a:p>
            <a:r>
              <a:rPr lang="en-GB" dirty="0">
                <a:solidFill>
                  <a:srgbClr val="CC3300"/>
                </a:solidFill>
                <a:latin typeface="Lucida Console" panose="020B0609040504020204" pitchFamily="49" charset="0"/>
              </a:rPr>
              <a:t>           5</a:t>
            </a:r>
          </a:p>
        </p:txBody>
      </p:sp>
    </p:spTree>
    <p:extLst>
      <p:ext uri="{BB962C8B-B14F-4D97-AF65-F5344CB8AC3E}">
        <p14:creationId xmlns:p14="http://schemas.microsoft.com/office/powerpoint/2010/main" val="34628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Kita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…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8856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658" y="0"/>
            <a:ext cx="2146048" cy="6793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468" y="3857414"/>
            <a:ext cx="62252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Ada </a:t>
            </a:r>
            <a:r>
              <a:rPr lang="en-US" sz="3200" dirty="0" err="1" smtClean="0">
                <a:solidFill>
                  <a:srgbClr val="FF0000"/>
                </a:solidFill>
              </a:rPr>
              <a:t>bagian</a:t>
            </a:r>
            <a:r>
              <a:rPr lang="en-US" sz="3200" dirty="0" smtClean="0">
                <a:solidFill>
                  <a:srgbClr val="FF0000"/>
                </a:solidFill>
              </a:rPr>
              <a:t> yang SAMA / DIULANG. 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err="1" smtClean="0">
                <a:solidFill>
                  <a:srgbClr val="FF0000"/>
                </a:solidFill>
              </a:rPr>
              <a:t>Bisakah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bagian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ini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ditulis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sekali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saja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5365" y="1640542"/>
            <a:ext cx="2326341" cy="1922930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9305365" y="3646067"/>
            <a:ext cx="2326341" cy="1922930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950468" y="5392693"/>
            <a:ext cx="4834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BISA.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PERULANGAN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5580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6" grpId="0" animBg="1"/>
      <p:bldP spid="9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&amp; </a:t>
            </a:r>
            <a:r>
              <a:rPr lang="en-US" dirty="0" err="1" smtClean="0"/>
              <a:t>flowchartnya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/ flowchart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menginputkan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10 </a:t>
            </a:r>
            <a:r>
              <a:rPr lang="en-US" sz="2400" b="1" dirty="0" err="1">
                <a:solidFill>
                  <a:srgbClr val="FF0000"/>
                </a:solidFill>
              </a:rPr>
              <a:t>buah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bilangan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TERBESAR </a:t>
            </a:r>
            <a:r>
              <a:rPr lang="en-US" sz="2400" dirty="0" err="1"/>
              <a:t>diantara</a:t>
            </a:r>
            <a:r>
              <a:rPr lang="en-US" sz="2400" dirty="0"/>
              <a:t> </a:t>
            </a:r>
            <a:r>
              <a:rPr lang="en-US" sz="2400" dirty="0" err="1"/>
              <a:t>ketiganya</a:t>
            </a:r>
            <a:r>
              <a:rPr lang="en-US" sz="2400" dirty="0"/>
              <a:t> 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99725"/>
            <a:ext cx="51090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Lucida Console" panose="020B0609040504020204" pitchFamily="49" charset="0"/>
              </a:rPr>
              <a:t>Alur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algoritma</a:t>
            </a:r>
            <a:r>
              <a:rPr lang="en-US" sz="2000" dirty="0" smtClean="0">
                <a:latin typeface="Lucida Console" panose="020B0609040504020204" pitchFamily="49" charset="0"/>
              </a:rPr>
              <a:t> / </a:t>
            </a:r>
            <a:r>
              <a:rPr lang="en-US" sz="2000" dirty="0" err="1" smtClean="0">
                <a:latin typeface="Lucida Console" panose="020B0609040504020204" pitchFamily="49" charset="0"/>
              </a:rPr>
              <a:t>logika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berpikir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ucida Console" panose="020B0609040504020204" pitchFamily="49" charset="0"/>
              </a:rPr>
              <a:t>Deklarasi</a:t>
            </a:r>
            <a:r>
              <a:rPr lang="en-US" sz="2000" dirty="0" smtClean="0">
                <a:latin typeface="Lucida Console" panose="020B0609040504020204" pitchFamily="49" charset="0"/>
              </a:rPr>
              <a:t> A, max, I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ucida Console" panose="020B0609040504020204" pitchFamily="49" charset="0"/>
              </a:rPr>
              <a:t>Input </a:t>
            </a:r>
            <a:r>
              <a:rPr lang="en-US" sz="2000" dirty="0" err="1" smtClean="0">
                <a:latin typeface="Lucida Console" panose="020B0609040504020204" pitchFamily="49" charset="0"/>
              </a:rPr>
              <a:t>nilai</a:t>
            </a:r>
            <a:r>
              <a:rPr lang="en-US" sz="2000" dirty="0" smtClean="0">
                <a:latin typeface="Lucida Console" panose="020B0609040504020204" pitchFamily="49" charset="0"/>
              </a:rPr>
              <a:t> 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ucida Console" panose="020B0609040504020204" pitchFamily="49" charset="0"/>
              </a:rPr>
              <a:t>max = 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ucida Console" panose="020B0609040504020204" pitchFamily="49" charset="0"/>
              </a:rPr>
              <a:t>I = 1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ucida Console" panose="020B0609040504020204" pitchFamily="49" charset="0"/>
              </a:rPr>
              <a:t>Ulang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selama</a:t>
            </a:r>
            <a:r>
              <a:rPr lang="en-US" sz="2000" dirty="0" smtClean="0">
                <a:latin typeface="Lucida Console" panose="020B0609040504020204" pitchFamily="49" charset="0"/>
              </a:rPr>
              <a:t> I &lt;= 9</a:t>
            </a:r>
          </a:p>
          <a:p>
            <a:pPr marL="820738" lvl="1" indent="-363538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ucida Console" panose="020B0609040504020204" pitchFamily="49" charset="0"/>
              </a:rPr>
              <a:t>Input </a:t>
            </a:r>
            <a:r>
              <a:rPr lang="en-US" sz="2000" dirty="0" err="1">
                <a:latin typeface="Lucida Console" panose="020B0609040504020204" pitchFamily="49" charset="0"/>
              </a:rPr>
              <a:t>nilai</a:t>
            </a:r>
            <a:r>
              <a:rPr lang="en-US" sz="2000" dirty="0">
                <a:latin typeface="Lucida Console" panose="020B0609040504020204" pitchFamily="49" charset="0"/>
              </a:rPr>
              <a:t> A</a:t>
            </a:r>
          </a:p>
          <a:p>
            <a:pPr marL="820738" lvl="1" indent="-363538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ucida Console" panose="020B0609040504020204" pitchFamily="49" charset="0"/>
              </a:rPr>
              <a:t>Jika</a:t>
            </a:r>
            <a:r>
              <a:rPr lang="en-US" sz="2000" dirty="0">
                <a:latin typeface="Lucida Console" panose="020B0609040504020204" pitchFamily="49" charset="0"/>
              </a:rPr>
              <a:t> A &gt; max, </a:t>
            </a:r>
            <a:r>
              <a:rPr lang="en-US" sz="2000" dirty="0" err="1">
                <a:latin typeface="Lucida Console" panose="020B0609040504020204" pitchFamily="49" charset="0"/>
              </a:rPr>
              <a:t>maka</a:t>
            </a:r>
            <a:r>
              <a:rPr lang="en-US" sz="2000" dirty="0">
                <a:latin typeface="Lucida Console" panose="020B0609040504020204" pitchFamily="49" charset="0"/>
              </a:rPr>
              <a:t> max = </a:t>
            </a:r>
            <a:r>
              <a:rPr lang="en-US" sz="2000" dirty="0" smtClean="0">
                <a:latin typeface="Lucida Console" panose="020B0609040504020204" pitchFamily="49" charset="0"/>
              </a:rPr>
              <a:t>A</a:t>
            </a:r>
          </a:p>
          <a:p>
            <a:pPr marL="820738" lvl="1" indent="-363538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ucida Console" panose="020B0609040504020204" pitchFamily="49" charset="0"/>
              </a:rPr>
              <a:t>I = I + 1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ucida Console" panose="020B0609040504020204" pitchFamily="49" charset="0"/>
              </a:rPr>
              <a:t>Cetak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nilai</a:t>
            </a:r>
            <a:r>
              <a:rPr lang="en-US" sz="2000" dirty="0" smtClean="0">
                <a:latin typeface="Lucida Console" panose="020B0609040504020204" pitchFamily="49" charset="0"/>
              </a:rPr>
              <a:t> max</a:t>
            </a:r>
          </a:p>
        </p:txBody>
      </p:sp>
    </p:spTree>
    <p:extLst>
      <p:ext uri="{BB962C8B-B14F-4D97-AF65-F5344CB8AC3E}">
        <p14:creationId xmlns:p14="http://schemas.microsoft.com/office/powerpoint/2010/main" val="267939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smtClean="0"/>
              <a:t> While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8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1258649" y="1909483"/>
            <a:ext cx="865991" cy="42026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MULAI</a:t>
            </a:r>
            <a:endParaRPr lang="id-ID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2984" y="2796987"/>
            <a:ext cx="1417319" cy="497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Deklarasi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A, max, I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874060" y="3681803"/>
            <a:ext cx="1640540" cy="524435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Input A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288342" y="2798978"/>
            <a:ext cx="1612520" cy="655791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&lt;= 9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691644" y="2329743"/>
            <a:ext cx="1" cy="467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1"/>
          </p:cNvCxnSpPr>
          <p:nvPr/>
        </p:nvCxnSpPr>
        <p:spPr>
          <a:xfrm>
            <a:off x="1691644" y="3294528"/>
            <a:ext cx="2686" cy="387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30279" y="5491774"/>
            <a:ext cx="322730" cy="3227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1691644" y="5010370"/>
            <a:ext cx="0" cy="481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929151" y="1548451"/>
            <a:ext cx="322730" cy="3227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/>
          <p:cNvCxnSpPr>
            <a:stCxn id="42" idx="2"/>
            <a:endCxn id="8" idx="0"/>
          </p:cNvCxnSpPr>
          <p:nvPr/>
        </p:nvCxnSpPr>
        <p:spPr>
          <a:xfrm>
            <a:off x="4092555" y="2541939"/>
            <a:ext cx="2047" cy="257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54" idx="1"/>
          </p:cNvCxnSpPr>
          <p:nvPr/>
        </p:nvCxnSpPr>
        <p:spPr>
          <a:xfrm>
            <a:off x="4900862" y="3126874"/>
            <a:ext cx="872810" cy="3278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85" idx="1"/>
          </p:cNvCxnSpPr>
          <p:nvPr/>
        </p:nvCxnSpPr>
        <p:spPr>
          <a:xfrm>
            <a:off x="4094602" y="3454769"/>
            <a:ext cx="5673" cy="1323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23878" y="4586788"/>
            <a:ext cx="1134179" cy="497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max = A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/>
          <p:cNvCxnSpPr>
            <a:stCxn id="7" idx="4"/>
            <a:endCxn id="33" idx="0"/>
          </p:cNvCxnSpPr>
          <p:nvPr/>
        </p:nvCxnSpPr>
        <p:spPr>
          <a:xfrm flipH="1">
            <a:off x="1690968" y="4206238"/>
            <a:ext cx="3362" cy="380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25465" y="2149539"/>
            <a:ext cx="1134179" cy="39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= 1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Arrow Connector 44"/>
          <p:cNvCxnSpPr>
            <a:stCxn id="26" idx="4"/>
            <a:endCxn id="42" idx="0"/>
          </p:cNvCxnSpPr>
          <p:nvPr/>
        </p:nvCxnSpPr>
        <p:spPr>
          <a:xfrm>
            <a:off x="4090516" y="1871181"/>
            <a:ext cx="2039" cy="27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>
            <a:off x="5013712" y="4088178"/>
            <a:ext cx="1530315" cy="632817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&gt; max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Elbow Connector 48"/>
          <p:cNvCxnSpPr>
            <a:stCxn id="48" idx="3"/>
            <a:endCxn id="50" idx="0"/>
          </p:cNvCxnSpPr>
          <p:nvPr/>
        </p:nvCxnSpPr>
        <p:spPr>
          <a:xfrm>
            <a:off x="6544027" y="4404587"/>
            <a:ext cx="602995" cy="3484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579932" y="4753068"/>
            <a:ext cx="1134179" cy="397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max = A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50" idx="2"/>
          </p:cNvCxnSpPr>
          <p:nvPr/>
        </p:nvCxnSpPr>
        <p:spPr>
          <a:xfrm rot="5400000">
            <a:off x="6354899" y="4569495"/>
            <a:ext cx="210896" cy="13733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  <a:endCxn id="67" idx="0"/>
          </p:cNvCxnSpPr>
          <p:nvPr/>
        </p:nvCxnSpPr>
        <p:spPr>
          <a:xfrm flipH="1">
            <a:off x="5773672" y="4720995"/>
            <a:ext cx="5198" cy="895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4953402" y="3454769"/>
            <a:ext cx="1640540" cy="414824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Input A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>
            <a:stCxn id="54" idx="4"/>
            <a:endCxn id="48" idx="0"/>
          </p:cNvCxnSpPr>
          <p:nvPr/>
        </p:nvCxnSpPr>
        <p:spPr>
          <a:xfrm>
            <a:off x="5773672" y="3869593"/>
            <a:ext cx="5198" cy="218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206582" y="5616359"/>
            <a:ext cx="1134179" cy="409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= I + 1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Elbow Connector 61"/>
          <p:cNvCxnSpPr>
            <a:stCxn id="67" idx="2"/>
          </p:cNvCxnSpPr>
          <p:nvPr/>
        </p:nvCxnSpPr>
        <p:spPr>
          <a:xfrm rot="5400000" flipH="1" flipV="1">
            <a:off x="5218039" y="3188357"/>
            <a:ext cx="3393575" cy="2282310"/>
          </a:xfrm>
          <a:prstGeom prst="bentConnector3">
            <a:avLst>
              <a:gd name="adj1" fmla="val -6736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097456" y="2632724"/>
            <a:ext cx="3958524" cy="6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Data 84"/>
          <p:cNvSpPr/>
          <p:nvPr/>
        </p:nvSpPr>
        <p:spPr>
          <a:xfrm>
            <a:off x="3391615" y="4777903"/>
            <a:ext cx="1417320" cy="524435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Cetak</a:t>
            </a:r>
            <a:r>
              <a:rPr lang="en-US" dirty="0" smtClean="0">
                <a:solidFill>
                  <a:sysClr val="windowText" lastClr="000000"/>
                </a:solidFill>
              </a:rPr>
              <a:t> max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669632" y="5569493"/>
            <a:ext cx="865991" cy="42026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SELESAI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Straight Arrow Connector 86"/>
          <p:cNvCxnSpPr>
            <a:endCxn id="86" idx="0"/>
          </p:cNvCxnSpPr>
          <p:nvPr/>
        </p:nvCxnSpPr>
        <p:spPr>
          <a:xfrm>
            <a:off x="4102628" y="5320100"/>
            <a:ext cx="0" cy="249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86354" y="278541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66405" y="338015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(FOR)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767" y="1750807"/>
            <a:ext cx="7105426" cy="45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(WHILE)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710" y="1861296"/>
            <a:ext cx="7173539" cy="43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tercetak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?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1359"/>
            <a:ext cx="7829902" cy="29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 smtClean="0"/>
              <a:t>Buatlah</a:t>
            </a:r>
            <a:r>
              <a:rPr lang="en-US" sz="2400" dirty="0" smtClean="0"/>
              <a:t> Flowchart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mencetak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deret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10 </a:t>
            </a:r>
            <a:r>
              <a:rPr lang="en-US" sz="2400" dirty="0"/>
              <a:t>20 30 40 50 60 70 80 90 </a:t>
            </a:r>
            <a:r>
              <a:rPr lang="en-US" sz="2400" dirty="0" smtClean="0"/>
              <a:t>100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100 </a:t>
            </a:r>
            <a:r>
              <a:rPr lang="en-US" sz="2400" dirty="0"/>
              <a:t>95 90 85 80 75 70 65 60 </a:t>
            </a:r>
            <a:r>
              <a:rPr lang="en-US" sz="2400" dirty="0" smtClean="0"/>
              <a:t>55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1 </a:t>
            </a:r>
            <a:r>
              <a:rPr lang="en-US" sz="2400" dirty="0"/>
              <a:t>2 4 8 16 32 64 128 256 512 </a:t>
            </a:r>
            <a:r>
              <a:rPr lang="en-US" sz="2400" dirty="0" smtClean="0"/>
              <a:t>1024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5 8 12 17 23 30 38 47 57 68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1 1 2 3 5 8 13 21 34 55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809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en-US" sz="2400" dirty="0" err="1"/>
              <a:t>mengendarai</a:t>
            </a:r>
            <a:r>
              <a:rPr lang="en-US" sz="2400" dirty="0"/>
              <a:t> </a:t>
            </a:r>
            <a:r>
              <a:rPr lang="en-US" sz="2400" dirty="0" err="1"/>
              <a:t>sepeda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2 meter/</a:t>
            </a:r>
            <a:r>
              <a:rPr lang="en-US" sz="2400" dirty="0" err="1"/>
              <a:t>detik</a:t>
            </a:r>
            <a:r>
              <a:rPr lang="en-US" sz="2400" dirty="0"/>
              <a:t>. </a:t>
            </a:r>
            <a:r>
              <a:rPr lang="en-US" sz="2400" dirty="0" err="1"/>
              <a:t>Susun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berapa</a:t>
            </a:r>
            <a:r>
              <a:rPr lang="en-US" sz="2400" dirty="0"/>
              <a:t> meter yang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tempuh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bersepeda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100 </a:t>
            </a:r>
            <a:r>
              <a:rPr lang="en-US" sz="2400" dirty="0" err="1"/>
              <a:t>detik</a:t>
            </a:r>
            <a:r>
              <a:rPr lang="en-US" sz="2400" dirty="0"/>
              <a:t>.</a:t>
            </a:r>
            <a:endParaRPr lang="id-ID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Rp</a:t>
            </a:r>
            <a:r>
              <a:rPr lang="en-US" sz="2400" dirty="0"/>
              <a:t>. 1.000.000 di bank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ber-bunga</a:t>
            </a:r>
            <a:r>
              <a:rPr lang="en-US" sz="2400" dirty="0"/>
              <a:t> 2% </a:t>
            </a:r>
            <a:r>
              <a:rPr lang="en-US" sz="2400" dirty="0" err="1"/>
              <a:t>perbulan</a:t>
            </a:r>
            <a:r>
              <a:rPr lang="en-US" sz="2400" dirty="0"/>
              <a:t>.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uangnya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Rp</a:t>
            </a:r>
            <a:r>
              <a:rPr lang="en-US" sz="2400" dirty="0"/>
              <a:t>. 1.020.000. 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Rp</a:t>
            </a:r>
            <a:r>
              <a:rPr lang="en-US" sz="2400" dirty="0"/>
              <a:t>. 1.020.000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2%, </a:t>
            </a:r>
            <a:r>
              <a:rPr lang="en-US" sz="2400" dirty="0" err="1"/>
              <a:t>yaitu</a:t>
            </a:r>
            <a:r>
              <a:rPr lang="en-US" sz="2400" dirty="0"/>
              <a:t> Rp.20.400 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2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uangnya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Rp</a:t>
            </a:r>
            <a:r>
              <a:rPr lang="en-US" sz="2400" dirty="0"/>
              <a:t>. 1.020.000 + </a:t>
            </a:r>
            <a:r>
              <a:rPr lang="en-US" sz="2400" dirty="0" err="1"/>
              <a:t>Rp</a:t>
            </a:r>
            <a:r>
              <a:rPr lang="en-US" sz="2400" dirty="0"/>
              <a:t>. 20.400 = </a:t>
            </a:r>
            <a:r>
              <a:rPr lang="en-US" sz="2400" dirty="0" err="1"/>
              <a:t>Rp</a:t>
            </a:r>
            <a:r>
              <a:rPr lang="en-US" sz="2400" dirty="0"/>
              <a:t>. 1.040.400.  </a:t>
            </a:r>
            <a:r>
              <a:rPr lang="en-US" sz="2400" dirty="0" err="1"/>
              <a:t>Demikian</a:t>
            </a:r>
            <a:r>
              <a:rPr lang="en-US" sz="2400" dirty="0"/>
              <a:t> </a:t>
            </a:r>
            <a:r>
              <a:rPr lang="en-US" sz="2400" dirty="0" err="1"/>
              <a:t>seterusnya</a:t>
            </a:r>
            <a:r>
              <a:rPr lang="en-US" sz="2400" dirty="0"/>
              <a:t> (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ditambahkan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r>
              <a:rPr lang="en-US" sz="2400" dirty="0"/>
              <a:t> </a:t>
            </a:r>
            <a:r>
              <a:rPr lang="en-US" sz="2400" dirty="0" err="1"/>
              <a:t>uangnya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) . </a:t>
            </a:r>
            <a:r>
              <a:rPr lang="en-US" sz="2400" dirty="0" err="1"/>
              <a:t>Susun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uangnya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10 </a:t>
            </a:r>
            <a:r>
              <a:rPr lang="en-US" sz="2400" dirty="0" err="1"/>
              <a:t>bulan</a:t>
            </a:r>
            <a:r>
              <a:rPr lang="en-US" sz="2400" dirty="0"/>
              <a:t>.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1648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smtClean="0"/>
              <a:t>…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8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0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8856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658" y="0"/>
            <a:ext cx="2146048" cy="67933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1563" y="4410635"/>
            <a:ext cx="3889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Salah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solusinya</a:t>
            </a:r>
            <a:r>
              <a:rPr lang="en-US" sz="3200" dirty="0" smtClean="0"/>
              <a:t>….</a:t>
            </a:r>
            <a:endParaRPr lang="id-ID" sz="3200" dirty="0"/>
          </a:p>
        </p:txBody>
      </p:sp>
      <p:sp>
        <p:nvSpPr>
          <p:cNvPr id="6" name="Right Arrow 5"/>
          <p:cNvSpPr/>
          <p:nvPr/>
        </p:nvSpPr>
        <p:spPr>
          <a:xfrm>
            <a:off x="8423340" y="4477870"/>
            <a:ext cx="779929" cy="45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6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8856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658" y="0"/>
            <a:ext cx="2146048" cy="67933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3915" y="3726748"/>
            <a:ext cx="68219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jika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diinput</a:t>
            </a:r>
            <a:r>
              <a:rPr lang="en-US" sz="3200" dirty="0" smtClean="0"/>
              <a:t> </a:t>
            </a:r>
            <a:r>
              <a:rPr lang="en-US" sz="3200" dirty="0" err="1" smtClean="0"/>
              <a:t>diminta</a:t>
            </a:r>
            <a:r>
              <a:rPr lang="en-US" sz="3200" dirty="0" smtClean="0"/>
              <a:t> 10 </a:t>
            </a:r>
            <a:br>
              <a:rPr lang="en-US" sz="3200" dirty="0" smtClean="0"/>
            </a:br>
            <a:r>
              <a:rPr lang="en-US" sz="3200" dirty="0" err="1" smtClean="0"/>
              <a:t>atau</a:t>
            </a:r>
            <a:r>
              <a:rPr lang="en-US" sz="3200" dirty="0" smtClean="0"/>
              <a:t> 100 </a:t>
            </a:r>
            <a:r>
              <a:rPr lang="en-US" sz="3200" dirty="0" err="1" smtClean="0"/>
              <a:t>bilangan</a:t>
            </a:r>
            <a:r>
              <a:rPr lang="en-US" sz="3200" dirty="0" smtClean="0"/>
              <a:t>??</a:t>
            </a:r>
            <a:endParaRPr lang="id-ID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63915" y="4911805"/>
            <a:ext cx="740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Apakah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flowchart di </a:t>
            </a:r>
            <a:r>
              <a:rPr lang="en-US" sz="3200" dirty="0" err="1" smtClean="0"/>
              <a:t>samping</a:t>
            </a:r>
            <a:r>
              <a:rPr lang="en-US" sz="3200" dirty="0" smtClean="0"/>
              <a:t>, </a:t>
            </a:r>
            <a:r>
              <a:rPr lang="en-US" sz="3200" dirty="0" err="1" smtClean="0"/>
              <a:t>bisa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 err="1" smtClean="0"/>
              <a:t>Bisa</a:t>
            </a:r>
            <a:r>
              <a:rPr lang="en-US" sz="3200" dirty="0" smtClean="0"/>
              <a:t>. </a:t>
            </a:r>
            <a:r>
              <a:rPr lang="en-US" sz="3200" dirty="0" err="1" smtClean="0"/>
              <a:t>Tapi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panjaaang</a:t>
            </a:r>
            <a:r>
              <a:rPr lang="en-US" sz="3200" dirty="0" smtClean="0"/>
              <a:t>……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139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8856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658" y="0"/>
            <a:ext cx="2146048" cy="67933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3915" y="3726748"/>
            <a:ext cx="80345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Tapi</a:t>
            </a:r>
            <a:r>
              <a:rPr lang="en-US" sz="3200" dirty="0" smtClean="0"/>
              <a:t> </a:t>
            </a:r>
            <a:r>
              <a:rPr lang="en-US" sz="3200" dirty="0" err="1" smtClean="0"/>
              <a:t>tunggu</a:t>
            </a:r>
            <a:r>
              <a:rPr lang="en-US" sz="3200" dirty="0" smtClean="0"/>
              <a:t>…. Ada yang </a:t>
            </a:r>
            <a:r>
              <a:rPr lang="en-US" sz="3200" dirty="0" err="1" smtClean="0"/>
              <a:t>menarik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flowchart</a:t>
            </a:r>
            <a:br>
              <a:rPr lang="en-US" sz="3200" dirty="0" smtClean="0"/>
            </a:br>
            <a:r>
              <a:rPr lang="en-US" sz="3200" dirty="0" smtClean="0"/>
              <a:t>di </a:t>
            </a:r>
            <a:r>
              <a:rPr lang="en-US" sz="3200" dirty="0" err="1" smtClean="0"/>
              <a:t>samping</a:t>
            </a:r>
            <a:r>
              <a:rPr lang="en-US" sz="3200" dirty="0" smtClean="0"/>
              <a:t>.</a:t>
            </a:r>
            <a:endParaRPr lang="id-ID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63915" y="4911805"/>
            <a:ext cx="62252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Ada </a:t>
            </a:r>
            <a:r>
              <a:rPr lang="en-US" sz="3200" dirty="0" err="1" smtClean="0">
                <a:solidFill>
                  <a:srgbClr val="FF0000"/>
                </a:solidFill>
              </a:rPr>
              <a:t>bagian</a:t>
            </a:r>
            <a:r>
              <a:rPr lang="en-US" sz="3200" dirty="0" smtClean="0">
                <a:solidFill>
                  <a:srgbClr val="FF0000"/>
                </a:solidFill>
              </a:rPr>
              <a:t> yang SAMA / DIULANG. 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err="1" smtClean="0">
                <a:solidFill>
                  <a:srgbClr val="FF0000"/>
                </a:solidFill>
              </a:rPr>
              <a:t>Bisakah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bagian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ini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ditulis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sekali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saja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5365" y="1640542"/>
            <a:ext cx="2326341" cy="1922930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9305365" y="3646067"/>
            <a:ext cx="2326341" cy="1922930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95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(Loop)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q"/>
            </a:pPr>
            <a:r>
              <a:rPr lang="id-ID" sz="2400" dirty="0"/>
              <a:t>Struktur </a:t>
            </a:r>
            <a:r>
              <a:rPr lang="id-ID" sz="2400" dirty="0" smtClean="0"/>
              <a:t>Perulangan</a:t>
            </a:r>
            <a:r>
              <a:rPr lang="en-US" sz="2400" dirty="0" smtClean="0"/>
              <a:t> (Loop)</a:t>
            </a:r>
            <a:r>
              <a:rPr lang="id-ID" sz="2400" dirty="0" smtClean="0"/>
              <a:t> </a:t>
            </a:r>
            <a:r>
              <a:rPr lang="id-ID" sz="2400" dirty="0"/>
              <a:t>digunakan untuk menyelesaikan persoalan yang melibatkan </a:t>
            </a:r>
            <a:r>
              <a:rPr lang="id-ID" sz="2400" dirty="0" err="1"/>
              <a:t>suatu</a:t>
            </a:r>
            <a:r>
              <a:rPr lang="id-ID" sz="2400" dirty="0"/>
              <a:t> proses yang dikerjakan beberapa kali sesuai pola tertentu. </a:t>
            </a:r>
            <a:endParaRPr lang="en-US" sz="2400" dirty="0" smtClean="0"/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id-ID" sz="2400" dirty="0" smtClean="0"/>
              <a:t>Dengan </a:t>
            </a:r>
            <a:r>
              <a:rPr lang="en-US" sz="2400" dirty="0" smtClean="0"/>
              <a:t>P</a:t>
            </a:r>
            <a:r>
              <a:rPr lang="id-ID" sz="2400" dirty="0" err="1" smtClean="0"/>
              <a:t>erulangan</a:t>
            </a:r>
            <a:r>
              <a:rPr lang="en-US" sz="2400" dirty="0" smtClean="0"/>
              <a:t> (Loop)</a:t>
            </a:r>
            <a:r>
              <a:rPr lang="id-ID" sz="2400" dirty="0" smtClean="0"/>
              <a:t> </a:t>
            </a:r>
            <a:r>
              <a:rPr lang="id-ID" sz="2400" dirty="0"/>
              <a:t>memungkinkan pemrogram untuk menjalankan satu atau beberapa perintah yang ada di dalam blok perulangan secara berulang sesuai dengan nilai yang ditentukan atau sampai mencapai sebuah batas tertentu.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80" y="4031877"/>
            <a:ext cx="4419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Ada 3 </a:t>
            </a:r>
            <a:r>
              <a:rPr lang="en-US" sz="2800" b="1" dirty="0" err="1" smtClean="0"/>
              <a:t>bentuk</a:t>
            </a:r>
            <a:r>
              <a:rPr lang="en-US" sz="2800" b="1" dirty="0" smtClean="0"/>
              <a:t>: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Perulangan</a:t>
            </a:r>
            <a:r>
              <a:rPr lang="en-US" sz="2800" dirty="0" smtClean="0"/>
              <a:t> FOR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Perulangan</a:t>
            </a:r>
            <a:r>
              <a:rPr lang="en-US" sz="2800" dirty="0" smtClean="0"/>
              <a:t> WHILE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Perulangan</a:t>
            </a:r>
            <a:r>
              <a:rPr lang="en-US" sz="2800" dirty="0" smtClean="0"/>
              <a:t> DO…WHILE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712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795" y="1895756"/>
            <a:ext cx="5771369" cy="43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1527</TotalTime>
  <Words>1267</Words>
  <Application>Microsoft Office PowerPoint</Application>
  <PresentationFormat>Widescreen</PresentationFormat>
  <Paragraphs>372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Comic Sans MS</vt:lpstr>
      <vt:lpstr>Courier New</vt:lpstr>
      <vt:lpstr>Georgia</vt:lpstr>
      <vt:lpstr>Lucida Console</vt:lpstr>
      <vt:lpstr>Wingdings</vt:lpstr>
      <vt:lpstr>Retrospect</vt:lpstr>
      <vt:lpstr>{Pertemuan 6  Struktur Perulangan}</vt:lpstr>
      <vt:lpstr>Outline</vt:lpstr>
      <vt:lpstr>Masih ingat dengan Soal ini?</vt:lpstr>
      <vt:lpstr>Masih ingat dengan Soal ini?</vt:lpstr>
      <vt:lpstr>Masih ingat dengan Soal ini?</vt:lpstr>
      <vt:lpstr>Masih ingat dengan Soal ini?</vt:lpstr>
      <vt:lpstr>Perulangan (Loop)</vt:lpstr>
      <vt:lpstr>Perulangan</vt:lpstr>
      <vt:lpstr>Perulangan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Kita kembali ke Persoalan ini…</vt:lpstr>
      <vt:lpstr>Bagaimana algoritma &amp; flowchartnya?</vt:lpstr>
      <vt:lpstr>Flowchart</vt:lpstr>
      <vt:lpstr>Program (FOR)</vt:lpstr>
      <vt:lpstr>Program (WHILE)</vt:lpstr>
      <vt:lpstr>Latihan di Kelas</vt:lpstr>
      <vt:lpstr>Latihan di Kelas</vt:lpstr>
      <vt:lpstr>Latihan di Kelas</vt:lpstr>
      <vt:lpstr>Terima kasih…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{Pertemuan 1}</dc:title>
  <dc:creator>Achmad Solichin</dc:creator>
  <cp:lastModifiedBy>Achmad Solichin</cp:lastModifiedBy>
  <cp:revision>272</cp:revision>
  <dcterms:created xsi:type="dcterms:W3CDTF">2015-09-07T21:44:05Z</dcterms:created>
  <dcterms:modified xsi:type="dcterms:W3CDTF">2015-10-13T04:28:33Z</dcterms:modified>
</cp:coreProperties>
</file>