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73" r:id="rId4"/>
    <p:sldId id="374" r:id="rId5"/>
    <p:sldId id="375" r:id="rId6"/>
    <p:sldId id="376" r:id="rId7"/>
    <p:sldId id="377" r:id="rId8"/>
    <p:sldId id="381" r:id="rId9"/>
    <p:sldId id="389" r:id="rId10"/>
    <p:sldId id="398" r:id="rId11"/>
    <p:sldId id="399" r:id="rId12"/>
    <p:sldId id="371" r:id="rId13"/>
    <p:sldId id="372" r:id="rId14"/>
    <p:sldId id="400" r:id="rId15"/>
    <p:sldId id="401" r:id="rId16"/>
    <p:sldId id="402" r:id="rId17"/>
    <p:sldId id="403" r:id="rId18"/>
    <p:sldId id="404" r:id="rId19"/>
    <p:sldId id="405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C6454-381F-4C39-8B2F-D271DF1CD83D}" type="datetimeFigureOut">
              <a:rPr lang="id-ID" smtClean="0"/>
              <a:t>26/10/2015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0674-61F5-4879-BCB6-77FDCC4C6C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{</a:t>
            </a:r>
            <a:r>
              <a:rPr lang="en-US" sz="6000" dirty="0" err="1" smtClean="0"/>
              <a:t>Pertemuan</a:t>
            </a:r>
            <a:r>
              <a:rPr lang="en-US" sz="6000" dirty="0" smtClean="0"/>
              <a:t> 7 </a:t>
            </a:r>
            <a:br>
              <a:rPr lang="en-US" sz="6000" dirty="0" smtClean="0"/>
            </a:br>
            <a:r>
              <a:rPr lang="en-US" sz="6000" dirty="0" err="1" smtClean="0"/>
              <a:t>Struktur</a:t>
            </a:r>
            <a:r>
              <a:rPr lang="en-US" sz="6000" dirty="0" smtClean="0"/>
              <a:t> </a:t>
            </a:r>
            <a:r>
              <a:rPr lang="en-US" sz="6000" dirty="0" err="1" smtClean="0"/>
              <a:t>Perulangan</a:t>
            </a:r>
            <a:r>
              <a:rPr lang="en-US" sz="6000" dirty="0" smtClean="0"/>
              <a:t> </a:t>
            </a:r>
            <a:r>
              <a:rPr lang="en-US" sz="6000" dirty="0" err="1" smtClean="0"/>
              <a:t>Lanjutan</a:t>
            </a:r>
            <a:r>
              <a:rPr lang="en-US" sz="6000" dirty="0" smtClean="0"/>
              <a:t>}</a:t>
            </a:r>
            <a:endParaRPr lang="id-ID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(PG157)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8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752600" y="-36513"/>
            <a:ext cx="44433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Perhatikan kembali Nested Loop sebelumnya </a:t>
            </a:r>
          </a:p>
          <a:p>
            <a:r>
              <a:rPr lang="en-US"/>
              <a:t>sebagai berikut ini :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04365" y="889001"/>
            <a:ext cx="4410635" cy="474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{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I,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for ( I=1; I&lt;=3; I++)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{</a:t>
            </a: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}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}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49501" y="2716214"/>
            <a:ext cx="3136899" cy="20313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for ( J=1; J&lt;=5; J++)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{</a:t>
            </a: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}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276600" y="3581400"/>
            <a:ext cx="1905000" cy="762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</p:txBody>
      </p:sp>
      <p:sp>
        <p:nvSpPr>
          <p:cNvPr id="3149" name="Line 77"/>
          <p:cNvSpPr>
            <a:spLocks noChangeShapeType="1"/>
          </p:cNvSpPr>
          <p:nvPr/>
        </p:nvSpPr>
        <p:spPr bwMode="auto">
          <a:xfrm>
            <a:off x="5062538" y="3962400"/>
            <a:ext cx="957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50" name="Line 78"/>
          <p:cNvSpPr>
            <a:spLocks noChangeShapeType="1"/>
          </p:cNvSpPr>
          <p:nvPr/>
        </p:nvSpPr>
        <p:spPr bwMode="auto">
          <a:xfrm>
            <a:off x="5029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51" name="Text Box 79"/>
          <p:cNvSpPr txBox="1">
            <a:spLocks noChangeArrowheads="1"/>
          </p:cNvSpPr>
          <p:nvPr/>
        </p:nvSpPr>
        <p:spPr bwMode="auto">
          <a:xfrm>
            <a:off x="6018214" y="2987675"/>
            <a:ext cx="649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Outer </a:t>
            </a:r>
          </a:p>
          <a:p>
            <a:r>
              <a:rPr lang="en-US" sz="1400"/>
              <a:t>loop</a:t>
            </a:r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6019800" y="3805238"/>
            <a:ext cx="5709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Inner</a:t>
            </a:r>
          </a:p>
          <a:p>
            <a:r>
              <a:rPr lang="en-US" sz="1400"/>
              <a:t>loop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8264525" y="609600"/>
            <a:ext cx="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7659689" y="1423988"/>
            <a:ext cx="1208087" cy="557212"/>
          </a:xfrm>
          <a:prstGeom prst="flowChartDecision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I&lt;=3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934326" y="795338"/>
            <a:ext cx="676275" cy="279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I=1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7856538" y="5348288"/>
            <a:ext cx="844550" cy="373062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I++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8264525" y="2003425"/>
            <a:ext cx="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8264525" y="1074739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8264525" y="5721350"/>
            <a:ext cx="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6769101" y="5907088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V="1">
            <a:off x="6769100" y="1260476"/>
            <a:ext cx="0" cy="4646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6769101" y="1260475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9448800" y="1676400"/>
            <a:ext cx="0" cy="441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 flipV="1">
            <a:off x="8218488" y="6096001"/>
            <a:ext cx="123031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8218488" y="6096001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8763000" y="1446214"/>
            <a:ext cx="4750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false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8372476" y="1928814"/>
            <a:ext cx="619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true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7615239" y="2840038"/>
            <a:ext cx="1208087" cy="557212"/>
          </a:xfrm>
          <a:prstGeom prst="flowChartDecision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J&lt;=5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7735889" y="2189163"/>
            <a:ext cx="1087437" cy="279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J=1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7856538" y="4419601"/>
            <a:ext cx="844550" cy="3714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J++</a:t>
            </a: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8218488" y="3397251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8218488" y="2468564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8218488" y="4233864"/>
            <a:ext cx="0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8218488" y="4791075"/>
            <a:ext cx="0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>
            <a:off x="7131050" y="4976813"/>
            <a:ext cx="108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V="1">
            <a:off x="7131050" y="2654301"/>
            <a:ext cx="0" cy="2322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7131050" y="2654300"/>
            <a:ext cx="108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8823326" y="3124200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9067800" y="3119438"/>
            <a:ext cx="0" cy="198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8218488" y="510540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8229600" y="5105400"/>
            <a:ext cx="0" cy="24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8763000" y="2847976"/>
            <a:ext cx="4750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false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8204201" y="3322639"/>
            <a:ext cx="619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true</a:t>
            </a:r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7735888" y="3584575"/>
            <a:ext cx="965200" cy="649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Inner</a:t>
            </a:r>
          </a:p>
          <a:p>
            <a:pPr algn="ctr"/>
            <a:r>
              <a:rPr lang="en-US" sz="1600"/>
              <a:t>loop</a:t>
            </a: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6473826" y="2133600"/>
            <a:ext cx="3432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6400800" y="5029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9677400" y="20970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9677401" y="3511551"/>
            <a:ext cx="546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Outer</a:t>
            </a:r>
          </a:p>
          <a:p>
            <a:r>
              <a:rPr lang="en-US" sz="1200"/>
              <a:t>loop</a:t>
            </a:r>
          </a:p>
        </p:txBody>
      </p:sp>
      <p:sp>
        <p:nvSpPr>
          <p:cNvPr id="3148" name="Text Box 76"/>
          <p:cNvSpPr txBox="1">
            <a:spLocks noChangeArrowheads="1"/>
          </p:cNvSpPr>
          <p:nvPr/>
        </p:nvSpPr>
        <p:spPr bwMode="auto">
          <a:xfrm>
            <a:off x="7831139" y="6369050"/>
            <a:ext cx="6974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keluar</a:t>
            </a:r>
          </a:p>
        </p:txBody>
      </p:sp>
      <p:sp>
        <p:nvSpPr>
          <p:cNvPr id="3158" name="Line 86"/>
          <p:cNvSpPr>
            <a:spLocks noChangeShapeType="1"/>
          </p:cNvSpPr>
          <p:nvPr/>
        </p:nvSpPr>
        <p:spPr bwMode="auto">
          <a:xfrm>
            <a:off x="88392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9906000" y="6286500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258</a:t>
            </a:r>
          </a:p>
        </p:txBody>
      </p:sp>
    </p:spTree>
    <p:extLst>
      <p:ext uri="{BB962C8B-B14F-4D97-AF65-F5344CB8AC3E}">
        <p14:creationId xmlns:p14="http://schemas.microsoft.com/office/powerpoint/2010/main" val="34523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7188200" y="146685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 rot="16200000">
            <a:off x="6519709" y="2259113"/>
            <a:ext cx="5241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7086601" y="114141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6642100" y="1814514"/>
            <a:ext cx="0" cy="428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6642100" y="76201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6205538" y="307976"/>
            <a:ext cx="982662" cy="347663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I=1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6642100" y="65563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77" name="AutoShape 53"/>
          <p:cNvSpPr>
            <a:spLocks noChangeArrowheads="1"/>
          </p:cNvSpPr>
          <p:nvPr/>
        </p:nvSpPr>
        <p:spPr bwMode="auto">
          <a:xfrm>
            <a:off x="6096000" y="1119189"/>
            <a:ext cx="1092200" cy="695325"/>
          </a:xfrm>
          <a:prstGeom prst="flowChartDecision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I&lt;=3</a:t>
            </a: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7734300" y="1466851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7407276" y="4597400"/>
            <a:ext cx="765175" cy="46355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I++</a:t>
            </a: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7734300" y="5060951"/>
            <a:ext cx="0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8826501" y="4829175"/>
            <a:ext cx="765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 flipV="1">
            <a:off x="9591675" y="2278063"/>
            <a:ext cx="0" cy="255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 flipH="1">
            <a:off x="6642100" y="887413"/>
            <a:ext cx="3278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7297738" y="1698626"/>
            <a:ext cx="982662" cy="3476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J=1</a:t>
            </a:r>
          </a:p>
        </p:txBody>
      </p:sp>
      <p:sp>
        <p:nvSpPr>
          <p:cNvPr id="26685" name="AutoShape 61"/>
          <p:cNvSpPr>
            <a:spLocks noChangeArrowheads="1"/>
          </p:cNvSpPr>
          <p:nvPr/>
        </p:nvSpPr>
        <p:spPr bwMode="auto">
          <a:xfrm>
            <a:off x="7188200" y="2509839"/>
            <a:ext cx="1092200" cy="695325"/>
          </a:xfrm>
          <a:prstGeom prst="flowChartDecision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J&lt;=5</a:t>
            </a: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7734300" y="20462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>
            <a:off x="8280400" y="28575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8389938" y="3089275"/>
            <a:ext cx="874712" cy="81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Inner</a:t>
            </a:r>
          </a:p>
          <a:p>
            <a:pPr algn="ctr"/>
            <a:r>
              <a:rPr lang="en-US"/>
              <a:t>loop</a:t>
            </a: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8826500" y="2857501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8499476" y="4133850"/>
            <a:ext cx="765175" cy="4635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J++</a:t>
            </a:r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8826500" y="3902076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2" name="Line 68"/>
          <p:cNvSpPr>
            <a:spLocks noChangeShapeType="1"/>
          </p:cNvSpPr>
          <p:nvPr/>
        </p:nvSpPr>
        <p:spPr bwMode="auto">
          <a:xfrm>
            <a:off x="8826500" y="4597401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3" name="Line 69"/>
          <p:cNvSpPr>
            <a:spLocks noChangeShapeType="1"/>
          </p:cNvSpPr>
          <p:nvPr/>
        </p:nvSpPr>
        <p:spPr bwMode="auto">
          <a:xfrm flipH="1" flipV="1">
            <a:off x="7734301" y="2278063"/>
            <a:ext cx="1857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8172450" y="2509838"/>
            <a:ext cx="81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true</a:t>
            </a:r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>
            <a:off x="7734300" y="3205164"/>
            <a:ext cx="0" cy="139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6" name="Text Box 72"/>
          <p:cNvSpPr txBox="1">
            <a:spLocks noChangeArrowheads="1"/>
          </p:cNvSpPr>
          <p:nvPr/>
        </p:nvSpPr>
        <p:spPr bwMode="auto">
          <a:xfrm rot="16200000">
            <a:off x="7635722" y="3479901"/>
            <a:ext cx="5241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false</a:t>
            </a:r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>
            <a:off x="7734300" y="5408613"/>
            <a:ext cx="2185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 flipV="1">
            <a:off x="9920288" y="887413"/>
            <a:ext cx="0" cy="452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6400801" y="6103938"/>
            <a:ext cx="6974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keluar</a:t>
            </a:r>
          </a:p>
        </p:txBody>
      </p:sp>
      <p:sp>
        <p:nvSpPr>
          <p:cNvPr id="26705" name="Text Box 81"/>
          <p:cNvSpPr txBox="1">
            <a:spLocks noChangeArrowheads="1"/>
          </p:cNvSpPr>
          <p:nvPr/>
        </p:nvSpPr>
        <p:spPr bwMode="auto">
          <a:xfrm rot="16200000">
            <a:off x="9561561" y="2979045"/>
            <a:ext cx="974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Outer loop</a:t>
            </a:r>
          </a:p>
        </p:txBody>
      </p:sp>
      <p:sp>
        <p:nvSpPr>
          <p:cNvPr id="26713" name="Text Box 89"/>
          <p:cNvSpPr txBox="1">
            <a:spLocks noChangeArrowheads="1"/>
          </p:cNvSpPr>
          <p:nvPr/>
        </p:nvSpPr>
        <p:spPr bwMode="auto">
          <a:xfrm>
            <a:off x="1317812" y="412750"/>
            <a:ext cx="4473388" cy="435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{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I,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for ( I=1; I&lt;=3; I++)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{</a:t>
            </a: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}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}</a:t>
            </a:r>
          </a:p>
        </p:txBody>
      </p:sp>
      <p:grpSp>
        <p:nvGrpSpPr>
          <p:cNvPr id="26722" name="Group 98"/>
          <p:cNvGrpSpPr>
            <a:grpSpLocks/>
          </p:cNvGrpSpPr>
          <p:nvPr/>
        </p:nvGrpSpPr>
        <p:grpSpPr bwMode="auto">
          <a:xfrm>
            <a:off x="2312988" y="2514602"/>
            <a:ext cx="3402013" cy="1643063"/>
            <a:chOff x="497" y="1584"/>
            <a:chExt cx="2143" cy="1035"/>
          </a:xfrm>
        </p:grpSpPr>
        <p:sp>
          <p:nvSpPr>
            <p:cNvPr id="26714" name="Text Box 90"/>
            <p:cNvSpPr txBox="1">
              <a:spLocks noChangeArrowheads="1"/>
            </p:cNvSpPr>
            <p:nvPr/>
          </p:nvSpPr>
          <p:spPr bwMode="auto">
            <a:xfrm>
              <a:off x="497" y="1584"/>
              <a:ext cx="2143" cy="103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for ( J=1; J&lt;=5; J++)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     {</a:t>
              </a:r>
            </a:p>
            <a:p>
              <a:pPr>
                <a:lnSpc>
                  <a:spcPct val="140000"/>
                </a:lnSpc>
              </a:pPr>
              <a:endParaRPr lang="en-US" dirty="0">
                <a:latin typeface="Lucida Console" panose="020B0609040504020204" pitchFamily="49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     } </a:t>
              </a:r>
            </a:p>
          </p:txBody>
        </p:sp>
        <p:sp>
          <p:nvSpPr>
            <p:cNvPr id="26715" name="Rectangle 91"/>
            <p:cNvSpPr>
              <a:spLocks noChangeArrowheads="1"/>
            </p:cNvSpPr>
            <p:nvPr/>
          </p:nvSpPr>
          <p:spPr bwMode="auto">
            <a:xfrm>
              <a:off x="1200" y="1956"/>
              <a:ext cx="768" cy="4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40000"/>
                </a:lnSpc>
              </a:pPr>
              <a:r>
                <a:rPr lang="en-US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US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US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US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US">
                  <a:latin typeface="Arial Black" panose="020B0A04020102020204" pitchFamily="34" charset="0"/>
                </a:rPr>
                <a:t>-</a:t>
              </a:r>
            </a:p>
          </p:txBody>
        </p:sp>
      </p:grpSp>
      <p:sp>
        <p:nvSpPr>
          <p:cNvPr id="26721" name="Text Box 97"/>
          <p:cNvSpPr txBox="1">
            <a:spLocks noChangeArrowheads="1"/>
          </p:cNvSpPr>
          <p:nvPr/>
        </p:nvSpPr>
        <p:spPr bwMode="auto">
          <a:xfrm>
            <a:off x="9525000" y="5959475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258</a:t>
            </a:r>
          </a:p>
        </p:txBody>
      </p:sp>
    </p:spTree>
    <p:extLst>
      <p:ext uri="{BB962C8B-B14F-4D97-AF65-F5344CB8AC3E}">
        <p14:creationId xmlns:p14="http://schemas.microsoft.com/office/powerpoint/2010/main" val="24364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Flowchart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deret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10 </a:t>
            </a:r>
            <a:r>
              <a:rPr lang="en-US" sz="2400" dirty="0"/>
              <a:t>20 30 40 50 60 70 80 90 </a:t>
            </a:r>
            <a:r>
              <a:rPr lang="en-US" sz="2400" dirty="0" smtClean="0"/>
              <a:t>100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100 </a:t>
            </a:r>
            <a:r>
              <a:rPr lang="en-US" sz="2400" dirty="0"/>
              <a:t>95 90 85 80 75 70 65 60 </a:t>
            </a:r>
            <a:r>
              <a:rPr lang="en-US" sz="2400" dirty="0" smtClean="0"/>
              <a:t>55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 </a:t>
            </a:r>
            <a:r>
              <a:rPr lang="en-US" sz="2400" dirty="0"/>
              <a:t>2 4 8 16 32 64 128 256 512 </a:t>
            </a:r>
            <a:r>
              <a:rPr lang="en-US" sz="2400" dirty="0" smtClean="0"/>
              <a:t>1024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5 8 12 17 23 30 38 47 57 68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1 1 2 3 5 8 13 21 34 55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809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mengendarai</a:t>
            </a:r>
            <a:r>
              <a:rPr lang="en-US" sz="2400" dirty="0"/>
              <a:t> </a:t>
            </a:r>
            <a:r>
              <a:rPr lang="en-US" sz="2400" dirty="0" err="1"/>
              <a:t>sepeda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2 meter/</a:t>
            </a:r>
            <a:r>
              <a:rPr lang="en-US" sz="2400" dirty="0" err="1"/>
              <a:t>detik</a:t>
            </a:r>
            <a:r>
              <a:rPr lang="en-US" sz="2400" dirty="0"/>
              <a:t>. </a:t>
            </a:r>
            <a:r>
              <a:rPr lang="en-US" sz="2400" dirty="0" err="1"/>
              <a:t>Susun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berapa</a:t>
            </a:r>
            <a:r>
              <a:rPr lang="en-US" sz="2400" dirty="0"/>
              <a:t> meter yang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tempuh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bersepeda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100 </a:t>
            </a:r>
            <a:r>
              <a:rPr lang="en-US" sz="2400" dirty="0" err="1"/>
              <a:t>detik</a:t>
            </a:r>
            <a:r>
              <a:rPr lang="en-US" sz="2400" dirty="0"/>
              <a:t>.</a:t>
            </a:r>
            <a:endParaRPr lang="id-ID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1.000.000 di bank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ber-bunga</a:t>
            </a:r>
            <a:r>
              <a:rPr lang="en-US" sz="2400" dirty="0"/>
              <a:t> 2% </a:t>
            </a:r>
            <a:r>
              <a:rPr lang="en-US" sz="2400" dirty="0" err="1"/>
              <a:t>perbulan</a:t>
            </a:r>
            <a:r>
              <a:rPr lang="en-US" sz="2400" dirty="0"/>
              <a:t>.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1.020.000. 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2%, </a:t>
            </a:r>
            <a:r>
              <a:rPr lang="en-US" sz="2400" dirty="0" err="1"/>
              <a:t>yaitu</a:t>
            </a:r>
            <a:r>
              <a:rPr lang="en-US" sz="2400" dirty="0"/>
              <a:t> Rp.20.400 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2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Rp</a:t>
            </a:r>
            <a:r>
              <a:rPr lang="en-US" sz="2400" dirty="0"/>
              <a:t>. 1.020.000 + </a:t>
            </a:r>
            <a:r>
              <a:rPr lang="en-US" sz="2400" dirty="0" err="1"/>
              <a:t>Rp</a:t>
            </a:r>
            <a:r>
              <a:rPr lang="en-US" sz="2400" dirty="0"/>
              <a:t>. 20.400 = </a:t>
            </a:r>
            <a:r>
              <a:rPr lang="en-US" sz="2400" dirty="0" err="1"/>
              <a:t>Rp</a:t>
            </a:r>
            <a:r>
              <a:rPr lang="en-US" sz="2400" dirty="0"/>
              <a:t>. 1.040.400. 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seterusnya</a:t>
            </a:r>
            <a:r>
              <a:rPr lang="en-US" sz="2400" dirty="0"/>
              <a:t> (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bunga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r>
              <a:rPr lang="en-US" sz="2400" dirty="0"/>
              <a:t>) . </a:t>
            </a:r>
            <a:r>
              <a:rPr lang="en-US" sz="2400" dirty="0" err="1"/>
              <a:t>Susun</a:t>
            </a:r>
            <a:r>
              <a:rPr lang="en-US" sz="2400" dirty="0"/>
              <a:t>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uangnya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10 </a:t>
            </a:r>
            <a:r>
              <a:rPr lang="en-US" sz="2400" dirty="0" err="1"/>
              <a:t>bulan</a:t>
            </a:r>
            <a:r>
              <a:rPr lang="en-US" sz="2400" dirty="0"/>
              <a:t>.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648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041525" y="225426"/>
            <a:ext cx="45960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Susun program untuk mencetak nilai-</a:t>
            </a:r>
          </a:p>
          <a:p>
            <a:r>
              <a:rPr lang="en-GB"/>
              <a:t>nilai ( 1- 15) sehingga tercetak sebagai berikut :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41525" y="1139825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a.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574926" y="1139825"/>
            <a:ext cx="4123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FF3300"/>
                </a:solidFill>
              </a:rPr>
              <a:t>1  2  3  4  5  6  7  8  9  10  11  12  13  14  15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041525" y="167322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b.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651125" y="1673226"/>
            <a:ext cx="4187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CC"/>
                </a:solidFill>
              </a:rPr>
              <a:t>1</a:t>
            </a:r>
          </a:p>
          <a:p>
            <a:r>
              <a:rPr lang="en-GB">
                <a:solidFill>
                  <a:srgbClr val="0000CC"/>
                </a:solidFill>
              </a:rPr>
              <a:t>2</a:t>
            </a:r>
          </a:p>
          <a:p>
            <a:r>
              <a:rPr lang="en-GB">
                <a:solidFill>
                  <a:srgbClr val="0000CC"/>
                </a:solidFill>
              </a:rPr>
              <a:t>3</a:t>
            </a:r>
          </a:p>
          <a:p>
            <a:r>
              <a:rPr lang="en-GB">
                <a:solidFill>
                  <a:srgbClr val="0000CC"/>
                </a:solidFill>
              </a:rPr>
              <a:t>4</a:t>
            </a:r>
          </a:p>
          <a:p>
            <a:r>
              <a:rPr lang="en-GB">
                <a:solidFill>
                  <a:srgbClr val="0000CC"/>
                </a:solidFill>
              </a:rPr>
              <a:t>5</a:t>
            </a:r>
          </a:p>
          <a:p>
            <a:r>
              <a:rPr lang="en-GB">
                <a:solidFill>
                  <a:srgbClr val="0000CC"/>
                </a:solidFill>
              </a:rPr>
              <a:t>6</a:t>
            </a:r>
          </a:p>
          <a:p>
            <a:r>
              <a:rPr lang="en-GB">
                <a:solidFill>
                  <a:srgbClr val="0000CC"/>
                </a:solidFill>
              </a:rPr>
              <a:t>7</a:t>
            </a:r>
          </a:p>
          <a:p>
            <a:r>
              <a:rPr lang="en-GB">
                <a:solidFill>
                  <a:srgbClr val="0000CC"/>
                </a:solidFill>
              </a:rPr>
              <a:t>8</a:t>
            </a:r>
          </a:p>
          <a:p>
            <a:r>
              <a:rPr lang="en-GB">
                <a:solidFill>
                  <a:srgbClr val="0000CC"/>
                </a:solidFill>
              </a:rPr>
              <a:t>9</a:t>
            </a:r>
          </a:p>
          <a:p>
            <a:r>
              <a:rPr lang="en-GB">
                <a:solidFill>
                  <a:srgbClr val="0000CC"/>
                </a:solidFill>
              </a:rPr>
              <a:t>10</a:t>
            </a:r>
          </a:p>
          <a:p>
            <a:r>
              <a:rPr lang="en-GB">
                <a:solidFill>
                  <a:srgbClr val="0000CC"/>
                </a:solidFill>
              </a:rPr>
              <a:t>11</a:t>
            </a:r>
          </a:p>
          <a:p>
            <a:r>
              <a:rPr lang="en-GB">
                <a:solidFill>
                  <a:srgbClr val="0000CC"/>
                </a:solidFill>
              </a:rPr>
              <a:t>12</a:t>
            </a:r>
          </a:p>
          <a:p>
            <a:r>
              <a:rPr lang="en-GB">
                <a:solidFill>
                  <a:srgbClr val="0000CC"/>
                </a:solidFill>
              </a:rPr>
              <a:t>13</a:t>
            </a:r>
          </a:p>
          <a:p>
            <a:r>
              <a:rPr lang="en-GB">
                <a:solidFill>
                  <a:srgbClr val="0000CC"/>
                </a:solidFill>
              </a:rPr>
              <a:t>14</a:t>
            </a:r>
          </a:p>
          <a:p>
            <a:r>
              <a:rPr lang="en-GB">
                <a:solidFill>
                  <a:srgbClr val="0000CC"/>
                </a:solidFill>
              </a:rPr>
              <a:t>15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022725" y="1928813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c.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4267200" y="1879601"/>
            <a:ext cx="21531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0000CC"/>
                </a:solidFill>
              </a:rPr>
              <a:t>  1   2   3   4   5</a:t>
            </a:r>
          </a:p>
          <a:p>
            <a:r>
              <a:rPr lang="en-GB" sz="2400">
                <a:solidFill>
                  <a:srgbClr val="0000CC"/>
                </a:solidFill>
              </a:rPr>
              <a:t>  6   7   8   9   10</a:t>
            </a:r>
          </a:p>
          <a:p>
            <a:r>
              <a:rPr lang="en-GB" sz="2400">
                <a:solidFill>
                  <a:srgbClr val="0000CC"/>
                </a:solidFill>
              </a:rPr>
              <a:t>  11 12 13 14 15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098925" y="35194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d.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632325" y="3470275"/>
            <a:ext cx="13244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 1   2   3</a:t>
            </a:r>
          </a:p>
          <a:p>
            <a:r>
              <a:rPr lang="en-GB" sz="2400"/>
              <a:t> 4   5   6</a:t>
            </a:r>
          </a:p>
          <a:p>
            <a:r>
              <a:rPr lang="en-GB" sz="2400"/>
              <a:t> 7   8   9</a:t>
            </a:r>
          </a:p>
          <a:p>
            <a:r>
              <a:rPr lang="en-GB" sz="2400"/>
              <a:t> 10 11 12</a:t>
            </a:r>
          </a:p>
          <a:p>
            <a:r>
              <a:rPr lang="en-GB" sz="2400"/>
              <a:t> 13 14 15</a:t>
            </a:r>
          </a:p>
        </p:txBody>
      </p:sp>
    </p:spTree>
    <p:extLst>
      <p:ext uri="{BB962C8B-B14F-4D97-AF65-F5344CB8AC3E}">
        <p14:creationId xmlns:p14="http://schemas.microsoft.com/office/powerpoint/2010/main" val="36500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2193925" y="471488"/>
            <a:ext cx="786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SOAL :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193926" y="1004889"/>
            <a:ext cx="4147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Susun program untuk mencetak nilai 1-15,</a:t>
            </a:r>
          </a:p>
          <a:p>
            <a:r>
              <a:rPr lang="en-GB"/>
              <a:t>sehingga tercetak sebagai berikut :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2193925" y="2071688"/>
            <a:ext cx="352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a.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727325" y="2071688"/>
            <a:ext cx="18309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   1</a:t>
            </a:r>
          </a:p>
          <a:p>
            <a:r>
              <a:rPr lang="en-GB"/>
              <a:t>   2    3</a:t>
            </a:r>
          </a:p>
          <a:p>
            <a:r>
              <a:rPr lang="en-GB"/>
              <a:t>   4    5    6</a:t>
            </a:r>
          </a:p>
          <a:p>
            <a:r>
              <a:rPr lang="en-GB"/>
              <a:t>   7    8    9  10</a:t>
            </a:r>
          </a:p>
          <a:p>
            <a:r>
              <a:rPr lang="en-GB"/>
              <a:t> 11  12  13  14  15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140450" y="20970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b.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6673850" y="2097088"/>
            <a:ext cx="17219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  1    2    3    4    5</a:t>
            </a:r>
          </a:p>
          <a:p>
            <a:r>
              <a:rPr lang="en-GB"/>
              <a:t>  6    7    8    9</a:t>
            </a:r>
          </a:p>
          <a:p>
            <a:r>
              <a:rPr lang="en-GB"/>
              <a:t>10  11  12 </a:t>
            </a:r>
          </a:p>
          <a:p>
            <a:r>
              <a:rPr lang="en-GB"/>
              <a:t>13  14</a:t>
            </a:r>
          </a:p>
          <a:p>
            <a:r>
              <a:rPr lang="en-GB"/>
              <a:t>15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193925" y="4052888"/>
            <a:ext cx="340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c.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2727326" y="4052888"/>
            <a:ext cx="17780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                          1</a:t>
            </a:r>
          </a:p>
          <a:p>
            <a:r>
              <a:rPr lang="en-GB"/>
              <a:t>                    2    3</a:t>
            </a:r>
          </a:p>
          <a:p>
            <a:r>
              <a:rPr lang="en-GB"/>
              <a:t>              4    5    6</a:t>
            </a:r>
          </a:p>
          <a:p>
            <a:r>
              <a:rPr lang="en-GB"/>
              <a:t>        7    8    9  10</a:t>
            </a:r>
          </a:p>
          <a:p>
            <a:r>
              <a:rPr lang="en-GB"/>
              <a:t>11  12  13  14  15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6140450" y="407828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d.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6673851" y="4078288"/>
            <a:ext cx="162736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 1   2   3    4    5</a:t>
            </a:r>
          </a:p>
          <a:p>
            <a:r>
              <a:rPr lang="en-GB"/>
              <a:t>      6   7    8    9</a:t>
            </a:r>
          </a:p>
          <a:p>
            <a:r>
              <a:rPr lang="en-GB"/>
              <a:t>         10  11  12 </a:t>
            </a:r>
          </a:p>
          <a:p>
            <a:r>
              <a:rPr lang="en-GB"/>
              <a:t>               13  14</a:t>
            </a:r>
          </a:p>
          <a:p>
            <a:r>
              <a:rPr lang="en-GB"/>
              <a:t>                     15</a:t>
            </a:r>
          </a:p>
        </p:txBody>
      </p:sp>
    </p:spTree>
    <p:extLst>
      <p:ext uri="{BB962C8B-B14F-4D97-AF65-F5344CB8AC3E}">
        <p14:creationId xmlns:p14="http://schemas.microsoft.com/office/powerpoint/2010/main" val="37215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828800" y="301625"/>
            <a:ext cx="786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SOAL :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895600" y="304801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/>
              <a:t>Apa yang tercetak bila program berikut ini dijalankan :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81200" y="113823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a.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981200" y="1582738"/>
            <a:ext cx="3581400" cy="3721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void 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T = 0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   {  for(J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 J&lt;=5; J++)</a:t>
            </a:r>
          </a:p>
          <a:p>
            <a:pPr>
              <a:lnSpc>
                <a:spcPct val="110000"/>
              </a:lnSpc>
            </a:pPr>
            <a:r>
              <a:rPr lang="en-US"/>
              <a:t>               </a:t>
            </a:r>
            <a:r>
              <a:rPr lang="en-US">
                <a:solidFill>
                  <a:srgbClr val="CC0000"/>
                </a:solidFill>
              </a:rPr>
              <a:t>{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=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+ J;</a:t>
            </a:r>
          </a:p>
          <a:p>
            <a:pPr>
              <a:lnSpc>
                <a:spcPct val="110000"/>
              </a:lnSpc>
            </a:pPr>
            <a:r>
              <a:rPr lang="en-US"/>
              <a:t>                 printf(“%3i”,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);</a:t>
            </a:r>
          </a:p>
          <a:p>
            <a:pPr>
              <a:lnSpc>
                <a:spcPct val="110000"/>
              </a:lnSpc>
            </a:pPr>
            <a:r>
              <a:rPr lang="en-US"/>
              <a:t>               </a:t>
            </a:r>
            <a:r>
              <a:rPr lang="en-US">
                <a:solidFill>
                  <a:srgbClr val="CC0000"/>
                </a:solidFill>
              </a:rPr>
              <a:t>}</a:t>
            </a:r>
            <a:r>
              <a:rPr lang="en-US"/>
              <a:t>     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printf(“\n);</a:t>
            </a:r>
          </a:p>
          <a:p>
            <a:pPr>
              <a:lnSpc>
                <a:spcPct val="110000"/>
              </a:lnSpc>
            </a:pPr>
            <a:r>
              <a:rPr lang="en-US"/>
              <a:t>        } 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096000" y="113823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b.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6172200" y="1582738"/>
            <a:ext cx="3671888" cy="3721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void 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T = 0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   { for(J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 J&lt;=5; J++)</a:t>
            </a:r>
          </a:p>
          <a:p>
            <a:pPr>
              <a:lnSpc>
                <a:spcPct val="110000"/>
              </a:lnSpc>
            </a:pPr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{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=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+ J;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              }</a:t>
            </a:r>
            <a:r>
              <a:rPr lang="en-US"/>
              <a:t>     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printf(“%3i”,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);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printf(“\n);</a:t>
            </a:r>
          </a:p>
          <a:p>
            <a:pPr>
              <a:lnSpc>
                <a:spcPct val="110000"/>
              </a:lnSpc>
            </a:pPr>
            <a:r>
              <a:rPr lang="en-US"/>
              <a:t>        } 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611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828800" y="301625"/>
            <a:ext cx="786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SOAL :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895600" y="304801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/>
              <a:t>Apa yang tercetak bila program berikut ini dijalankan :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638425" y="129063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a.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2590800" y="1752600"/>
            <a:ext cx="4495800" cy="34440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void 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T = 0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   {  for(J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 J&lt;=5; J++)</a:t>
            </a:r>
          </a:p>
          <a:p>
            <a:pPr>
              <a:lnSpc>
                <a:spcPct val="110000"/>
              </a:lnSpc>
            </a:pPr>
            <a:r>
              <a:rPr lang="en-US"/>
              <a:t>               </a:t>
            </a:r>
            <a:r>
              <a:rPr lang="en-US">
                <a:solidFill>
                  <a:srgbClr val="CC0000"/>
                </a:solidFill>
              </a:rPr>
              <a:t>{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=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+ J;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              }</a:t>
            </a:r>
            <a:r>
              <a:rPr lang="en-US"/>
              <a:t>     </a:t>
            </a:r>
          </a:p>
          <a:p>
            <a:pPr>
              <a:lnSpc>
                <a:spcPct val="110000"/>
              </a:lnSpc>
            </a:pPr>
            <a:r>
              <a:rPr lang="en-US"/>
              <a:t>        } </a:t>
            </a:r>
          </a:p>
          <a:p>
            <a:pPr>
              <a:lnSpc>
                <a:spcPct val="110000"/>
              </a:lnSpc>
            </a:pPr>
            <a:r>
              <a:rPr lang="en-US"/>
              <a:t>   printf(“%3i”,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);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72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828800" y="301625"/>
            <a:ext cx="786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SOAL :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895600" y="304801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/>
              <a:t>Apa yang tercetak bila program berikut ini dijalankan :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828800" y="1138239"/>
            <a:ext cx="409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a.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752600" y="1582739"/>
            <a:ext cx="3962400" cy="37487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void 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T = 0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   { for(J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 J&lt;=5; J++)</a:t>
            </a:r>
          </a:p>
          <a:p>
            <a:pPr>
              <a:lnSpc>
                <a:spcPct val="110000"/>
              </a:lnSpc>
            </a:pPr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{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=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+ J;</a:t>
            </a:r>
          </a:p>
          <a:p>
            <a:pPr>
              <a:lnSpc>
                <a:spcPct val="110000"/>
              </a:lnSpc>
            </a:pPr>
            <a:r>
              <a:rPr lang="en-US"/>
              <a:t>                printf(“%3i”,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);</a:t>
            </a:r>
          </a:p>
          <a:p>
            <a:pPr>
              <a:lnSpc>
                <a:spcPct val="110000"/>
              </a:lnSpc>
            </a:pPr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}</a:t>
            </a:r>
            <a:r>
              <a:rPr lang="en-US"/>
              <a:t>     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printf(“\n);</a:t>
            </a:r>
          </a:p>
          <a:p>
            <a:pPr>
              <a:lnSpc>
                <a:spcPct val="110000"/>
              </a:lnSpc>
            </a:pPr>
            <a:r>
              <a:rPr lang="en-US"/>
              <a:t>     } 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00800" y="113823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b.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324600" y="1582739"/>
            <a:ext cx="3962400" cy="37487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void 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</a:t>
            </a:r>
            <a:r>
              <a:rPr lang="en-US">
                <a:solidFill>
                  <a:srgbClr val="CC0000"/>
                </a:solidFill>
              </a:rPr>
              <a:t>T = 0</a:t>
            </a:r>
            <a:r>
              <a:rPr lang="en-US"/>
              <a:t>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   { for(J = </a:t>
            </a: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; J&lt;=5; J++)</a:t>
            </a:r>
          </a:p>
          <a:p>
            <a:pPr>
              <a:lnSpc>
                <a:spcPct val="110000"/>
              </a:lnSpc>
            </a:pPr>
            <a:r>
              <a:rPr lang="en-US"/>
              <a:t>              </a:t>
            </a:r>
            <a:r>
              <a:rPr lang="en-US">
                <a:solidFill>
                  <a:srgbClr val="CC0000"/>
                </a:solidFill>
              </a:rPr>
              <a:t>{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=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+ J;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              }</a:t>
            </a:r>
            <a:r>
              <a:rPr lang="en-US"/>
              <a:t>     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printf(“%3i”, </a:t>
            </a:r>
            <a:r>
              <a:rPr lang="en-US">
                <a:solidFill>
                  <a:srgbClr val="CC0000"/>
                </a:solidFill>
              </a:rPr>
              <a:t>T</a:t>
            </a:r>
            <a:r>
              <a:rPr lang="en-US"/>
              <a:t> );</a:t>
            </a:r>
          </a:p>
          <a:p>
            <a:pPr>
              <a:lnSpc>
                <a:spcPct val="110000"/>
              </a:lnSpc>
            </a:pPr>
            <a:r>
              <a:rPr lang="en-US"/>
              <a:t>          printf(“\n);</a:t>
            </a:r>
          </a:p>
          <a:p>
            <a:pPr>
              <a:lnSpc>
                <a:spcPct val="110000"/>
              </a:lnSpc>
            </a:pPr>
            <a:r>
              <a:rPr lang="en-US"/>
              <a:t>        } 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923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743200" y="223839"/>
            <a:ext cx="3914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c.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667000" y="668338"/>
            <a:ext cx="4876800" cy="45196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 sz="2400"/>
              <a:t>main()</a:t>
            </a:r>
          </a:p>
          <a:p>
            <a:pPr>
              <a:lnSpc>
                <a:spcPct val="110000"/>
              </a:lnSpc>
            </a:pPr>
            <a:r>
              <a:rPr lang="en-US" sz="2400"/>
              <a:t>{  int I, J, 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/>
              <a:t>;</a:t>
            </a:r>
          </a:p>
          <a:p>
            <a:pPr>
              <a:lnSpc>
                <a:spcPct val="110000"/>
              </a:lnSpc>
            </a:pPr>
            <a:r>
              <a:rPr lang="en-US" sz="2400"/>
              <a:t>   </a:t>
            </a:r>
            <a:r>
              <a:rPr lang="en-US" sz="2400">
                <a:solidFill>
                  <a:srgbClr val="CC0000"/>
                </a:solidFill>
              </a:rPr>
              <a:t>T = 0</a:t>
            </a:r>
            <a:r>
              <a:rPr lang="en-US" sz="2400"/>
              <a:t>;</a:t>
            </a:r>
          </a:p>
          <a:p>
            <a:pPr>
              <a:lnSpc>
                <a:spcPct val="110000"/>
              </a:lnSpc>
            </a:pPr>
            <a:r>
              <a:rPr lang="en-US" sz="2400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 sz="2400"/>
              <a:t>        {  for(J = </a:t>
            </a:r>
            <a:r>
              <a:rPr lang="en-US" sz="2400">
                <a:solidFill>
                  <a:schemeClr val="accent2"/>
                </a:solidFill>
              </a:rPr>
              <a:t>I</a:t>
            </a:r>
            <a:r>
              <a:rPr lang="en-US" sz="2400"/>
              <a:t>; J&lt;=5; J++)</a:t>
            </a:r>
          </a:p>
          <a:p>
            <a:pPr>
              <a:lnSpc>
                <a:spcPct val="110000"/>
              </a:lnSpc>
            </a:pPr>
            <a:r>
              <a:rPr lang="en-US" sz="2400"/>
              <a:t>               </a:t>
            </a:r>
            <a:r>
              <a:rPr lang="en-US" sz="2400">
                <a:solidFill>
                  <a:srgbClr val="CC0000"/>
                </a:solidFill>
              </a:rPr>
              <a:t>{</a:t>
            </a:r>
            <a:r>
              <a:rPr lang="en-US" sz="2400"/>
              <a:t> 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/>
              <a:t> = 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/>
              <a:t> + J;</a:t>
            </a: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rgbClr val="CC0000"/>
                </a:solidFill>
              </a:rPr>
              <a:t>               }</a:t>
            </a:r>
            <a:r>
              <a:rPr lang="en-US" sz="2400"/>
              <a:t>     </a:t>
            </a:r>
          </a:p>
          <a:p>
            <a:pPr>
              <a:lnSpc>
                <a:spcPct val="110000"/>
              </a:lnSpc>
            </a:pPr>
            <a:r>
              <a:rPr lang="en-US" sz="2400"/>
              <a:t>        } </a:t>
            </a:r>
          </a:p>
          <a:p>
            <a:pPr>
              <a:lnSpc>
                <a:spcPct val="110000"/>
              </a:lnSpc>
            </a:pPr>
            <a:r>
              <a:rPr lang="en-US" sz="2400"/>
              <a:t>   printf(“%3i”, </a:t>
            </a:r>
            <a:r>
              <a:rPr lang="en-US" sz="2400">
                <a:solidFill>
                  <a:srgbClr val="CC0000"/>
                </a:solidFill>
              </a:rPr>
              <a:t>T</a:t>
            </a:r>
            <a:r>
              <a:rPr lang="en-US" sz="2400"/>
              <a:t> );</a:t>
            </a:r>
          </a:p>
          <a:p>
            <a:pPr>
              <a:lnSpc>
                <a:spcPct val="110000"/>
              </a:lnSpc>
            </a:pPr>
            <a:r>
              <a:rPr lang="en-US" sz="240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561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smtClean="0"/>
              <a:t>Nested Loop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smtClean="0"/>
              <a:t>…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9226" y="3413126"/>
            <a:ext cx="4194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4000">
                <a:solidFill>
                  <a:srgbClr val="3399FF"/>
                </a:solidFill>
                <a:latin typeface="Arial Black" panose="020B0A04020102020204" pitchFamily="34" charset="0"/>
              </a:rPr>
              <a:t>NESTED LOOP</a:t>
            </a:r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2070101" y="549275"/>
            <a:ext cx="3471863" cy="4368800"/>
            <a:chOff x="344" y="346"/>
            <a:chExt cx="2187" cy="2752"/>
          </a:xfrm>
        </p:grpSpPr>
        <p:grpSp>
          <p:nvGrpSpPr>
            <p:cNvPr id="16394" name="Group 10"/>
            <p:cNvGrpSpPr>
              <a:grpSpLocks/>
            </p:cNvGrpSpPr>
            <p:nvPr/>
          </p:nvGrpSpPr>
          <p:grpSpPr bwMode="auto">
            <a:xfrm>
              <a:off x="1527" y="1320"/>
              <a:ext cx="463" cy="471"/>
              <a:chOff x="1527" y="1320"/>
              <a:chExt cx="463" cy="47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1527" y="1320"/>
                <a:ext cx="463" cy="470"/>
              </a:xfrm>
              <a:custGeom>
                <a:avLst/>
                <a:gdLst>
                  <a:gd name="T0" fmla="*/ 192 w 463"/>
                  <a:gd name="T1" fmla="*/ 0 h 470"/>
                  <a:gd name="T2" fmla="*/ 346 w 463"/>
                  <a:gd name="T3" fmla="*/ 81 h 470"/>
                  <a:gd name="T4" fmla="*/ 418 w 463"/>
                  <a:gd name="T5" fmla="*/ 130 h 470"/>
                  <a:gd name="T6" fmla="*/ 452 w 463"/>
                  <a:gd name="T7" fmla="*/ 171 h 470"/>
                  <a:gd name="T8" fmla="*/ 463 w 463"/>
                  <a:gd name="T9" fmla="*/ 243 h 470"/>
                  <a:gd name="T10" fmla="*/ 455 w 463"/>
                  <a:gd name="T11" fmla="*/ 316 h 470"/>
                  <a:gd name="T12" fmla="*/ 425 w 463"/>
                  <a:gd name="T13" fmla="*/ 390 h 470"/>
                  <a:gd name="T14" fmla="*/ 375 w 463"/>
                  <a:gd name="T15" fmla="*/ 433 h 470"/>
                  <a:gd name="T16" fmla="*/ 353 w 463"/>
                  <a:gd name="T17" fmla="*/ 470 h 470"/>
                  <a:gd name="T18" fmla="*/ 274 w 463"/>
                  <a:gd name="T19" fmla="*/ 420 h 470"/>
                  <a:gd name="T20" fmla="*/ 215 w 463"/>
                  <a:gd name="T21" fmla="*/ 394 h 470"/>
                  <a:gd name="T22" fmla="*/ 162 w 463"/>
                  <a:gd name="T23" fmla="*/ 357 h 470"/>
                  <a:gd name="T24" fmla="*/ 113 w 463"/>
                  <a:gd name="T25" fmla="*/ 308 h 470"/>
                  <a:gd name="T26" fmla="*/ 68 w 463"/>
                  <a:gd name="T27" fmla="*/ 263 h 470"/>
                  <a:gd name="T28" fmla="*/ 33 w 463"/>
                  <a:gd name="T29" fmla="*/ 210 h 470"/>
                  <a:gd name="T30" fmla="*/ 0 w 463"/>
                  <a:gd name="T31" fmla="*/ 163 h 470"/>
                  <a:gd name="T32" fmla="*/ 117 w 463"/>
                  <a:gd name="T33" fmla="*/ 81 h 470"/>
                  <a:gd name="T34" fmla="*/ 192 w 463"/>
                  <a:gd name="T35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3" h="470">
                    <a:moveTo>
                      <a:pt x="192" y="0"/>
                    </a:moveTo>
                    <a:lnTo>
                      <a:pt x="346" y="81"/>
                    </a:lnTo>
                    <a:lnTo>
                      <a:pt x="418" y="130"/>
                    </a:lnTo>
                    <a:lnTo>
                      <a:pt x="452" y="171"/>
                    </a:lnTo>
                    <a:lnTo>
                      <a:pt x="463" y="243"/>
                    </a:lnTo>
                    <a:lnTo>
                      <a:pt x="455" y="316"/>
                    </a:lnTo>
                    <a:lnTo>
                      <a:pt x="425" y="390"/>
                    </a:lnTo>
                    <a:lnTo>
                      <a:pt x="375" y="433"/>
                    </a:lnTo>
                    <a:lnTo>
                      <a:pt x="353" y="470"/>
                    </a:lnTo>
                    <a:lnTo>
                      <a:pt x="274" y="420"/>
                    </a:lnTo>
                    <a:lnTo>
                      <a:pt x="215" y="394"/>
                    </a:lnTo>
                    <a:lnTo>
                      <a:pt x="162" y="357"/>
                    </a:lnTo>
                    <a:lnTo>
                      <a:pt x="113" y="308"/>
                    </a:lnTo>
                    <a:lnTo>
                      <a:pt x="68" y="263"/>
                    </a:lnTo>
                    <a:lnTo>
                      <a:pt x="33" y="210"/>
                    </a:lnTo>
                    <a:lnTo>
                      <a:pt x="0" y="163"/>
                    </a:lnTo>
                    <a:lnTo>
                      <a:pt x="117" y="8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auto">
              <a:xfrm>
                <a:off x="1852" y="1494"/>
                <a:ext cx="130" cy="236"/>
              </a:xfrm>
              <a:custGeom>
                <a:avLst/>
                <a:gdLst>
                  <a:gd name="T0" fmla="*/ 55 w 130"/>
                  <a:gd name="T1" fmla="*/ 32 h 236"/>
                  <a:gd name="T2" fmla="*/ 87 w 130"/>
                  <a:gd name="T3" fmla="*/ 5 h 236"/>
                  <a:gd name="T4" fmla="*/ 115 w 130"/>
                  <a:gd name="T5" fmla="*/ 0 h 236"/>
                  <a:gd name="T6" fmla="*/ 130 w 130"/>
                  <a:gd name="T7" fmla="*/ 6 h 236"/>
                  <a:gd name="T8" fmla="*/ 98 w 130"/>
                  <a:gd name="T9" fmla="*/ 51 h 236"/>
                  <a:gd name="T10" fmla="*/ 80 w 130"/>
                  <a:gd name="T11" fmla="*/ 93 h 236"/>
                  <a:gd name="T12" fmla="*/ 71 w 130"/>
                  <a:gd name="T13" fmla="*/ 144 h 236"/>
                  <a:gd name="T14" fmla="*/ 77 w 130"/>
                  <a:gd name="T15" fmla="*/ 167 h 236"/>
                  <a:gd name="T16" fmla="*/ 104 w 130"/>
                  <a:gd name="T17" fmla="*/ 199 h 236"/>
                  <a:gd name="T18" fmla="*/ 69 w 130"/>
                  <a:gd name="T19" fmla="*/ 222 h 236"/>
                  <a:gd name="T20" fmla="*/ 39 w 130"/>
                  <a:gd name="T21" fmla="*/ 221 h 236"/>
                  <a:gd name="T22" fmla="*/ 5 w 130"/>
                  <a:gd name="T23" fmla="*/ 236 h 236"/>
                  <a:gd name="T24" fmla="*/ 0 w 130"/>
                  <a:gd name="T25" fmla="*/ 184 h 236"/>
                  <a:gd name="T26" fmla="*/ 7 w 130"/>
                  <a:gd name="T27" fmla="*/ 141 h 236"/>
                  <a:gd name="T28" fmla="*/ 29 w 130"/>
                  <a:gd name="T29" fmla="*/ 80 h 236"/>
                  <a:gd name="T30" fmla="*/ 55 w 130"/>
                  <a:gd name="T31" fmla="*/ 3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0" h="236">
                    <a:moveTo>
                      <a:pt x="55" y="32"/>
                    </a:moveTo>
                    <a:lnTo>
                      <a:pt x="87" y="5"/>
                    </a:lnTo>
                    <a:lnTo>
                      <a:pt x="115" y="0"/>
                    </a:lnTo>
                    <a:lnTo>
                      <a:pt x="130" y="6"/>
                    </a:lnTo>
                    <a:lnTo>
                      <a:pt x="98" y="51"/>
                    </a:lnTo>
                    <a:lnTo>
                      <a:pt x="80" y="93"/>
                    </a:lnTo>
                    <a:lnTo>
                      <a:pt x="71" y="144"/>
                    </a:lnTo>
                    <a:lnTo>
                      <a:pt x="77" y="167"/>
                    </a:lnTo>
                    <a:lnTo>
                      <a:pt x="104" y="199"/>
                    </a:lnTo>
                    <a:lnTo>
                      <a:pt x="69" y="222"/>
                    </a:lnTo>
                    <a:lnTo>
                      <a:pt x="39" y="221"/>
                    </a:lnTo>
                    <a:lnTo>
                      <a:pt x="5" y="236"/>
                    </a:lnTo>
                    <a:lnTo>
                      <a:pt x="0" y="184"/>
                    </a:lnTo>
                    <a:lnTo>
                      <a:pt x="7" y="141"/>
                    </a:lnTo>
                    <a:lnTo>
                      <a:pt x="29" y="80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auto">
              <a:xfrm>
                <a:off x="1849" y="1488"/>
                <a:ext cx="130" cy="303"/>
              </a:xfrm>
              <a:custGeom>
                <a:avLst/>
                <a:gdLst>
                  <a:gd name="T0" fmla="*/ 30 w 130"/>
                  <a:gd name="T1" fmla="*/ 303 h 303"/>
                  <a:gd name="T2" fmla="*/ 13 w 130"/>
                  <a:gd name="T3" fmla="*/ 268 h 303"/>
                  <a:gd name="T4" fmla="*/ 0 w 130"/>
                  <a:gd name="T5" fmla="*/ 209 h 303"/>
                  <a:gd name="T6" fmla="*/ 9 w 130"/>
                  <a:gd name="T7" fmla="*/ 146 h 303"/>
                  <a:gd name="T8" fmla="*/ 30 w 130"/>
                  <a:gd name="T9" fmla="*/ 82 h 303"/>
                  <a:gd name="T10" fmla="*/ 61 w 130"/>
                  <a:gd name="T11" fmla="*/ 33 h 303"/>
                  <a:gd name="T12" fmla="*/ 94 w 130"/>
                  <a:gd name="T13" fmla="*/ 6 h 303"/>
                  <a:gd name="T14" fmla="*/ 130 w 130"/>
                  <a:gd name="T15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303">
                    <a:moveTo>
                      <a:pt x="30" y="303"/>
                    </a:moveTo>
                    <a:lnTo>
                      <a:pt x="13" y="268"/>
                    </a:lnTo>
                    <a:lnTo>
                      <a:pt x="0" y="209"/>
                    </a:lnTo>
                    <a:lnTo>
                      <a:pt x="9" y="146"/>
                    </a:lnTo>
                    <a:lnTo>
                      <a:pt x="30" y="82"/>
                    </a:lnTo>
                    <a:lnTo>
                      <a:pt x="61" y="33"/>
                    </a:lnTo>
                    <a:lnTo>
                      <a:pt x="94" y="6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395" name="Freeform 11"/>
            <p:cNvSpPr>
              <a:spLocks/>
            </p:cNvSpPr>
            <p:nvPr/>
          </p:nvSpPr>
          <p:spPr bwMode="auto">
            <a:xfrm>
              <a:off x="1915" y="1302"/>
              <a:ext cx="277" cy="420"/>
            </a:xfrm>
            <a:custGeom>
              <a:avLst/>
              <a:gdLst>
                <a:gd name="T0" fmla="*/ 12 w 277"/>
                <a:gd name="T1" fmla="*/ 273 h 420"/>
                <a:gd name="T2" fmla="*/ 22 w 277"/>
                <a:gd name="T3" fmla="*/ 249 h 420"/>
                <a:gd name="T4" fmla="*/ 32 w 277"/>
                <a:gd name="T5" fmla="*/ 230 h 420"/>
                <a:gd name="T6" fmla="*/ 46 w 277"/>
                <a:gd name="T7" fmla="*/ 219 h 420"/>
                <a:gd name="T8" fmla="*/ 66 w 277"/>
                <a:gd name="T9" fmla="*/ 202 h 420"/>
                <a:gd name="T10" fmla="*/ 81 w 277"/>
                <a:gd name="T11" fmla="*/ 186 h 420"/>
                <a:gd name="T12" fmla="*/ 95 w 277"/>
                <a:gd name="T13" fmla="*/ 169 h 420"/>
                <a:gd name="T14" fmla="*/ 105 w 277"/>
                <a:gd name="T15" fmla="*/ 151 h 420"/>
                <a:gd name="T16" fmla="*/ 123 w 277"/>
                <a:gd name="T17" fmla="*/ 136 h 420"/>
                <a:gd name="T18" fmla="*/ 146 w 277"/>
                <a:gd name="T19" fmla="*/ 125 h 420"/>
                <a:gd name="T20" fmla="*/ 163 w 277"/>
                <a:gd name="T21" fmla="*/ 109 h 420"/>
                <a:gd name="T22" fmla="*/ 171 w 277"/>
                <a:gd name="T23" fmla="*/ 77 h 420"/>
                <a:gd name="T24" fmla="*/ 188 w 277"/>
                <a:gd name="T25" fmla="*/ 56 h 420"/>
                <a:gd name="T26" fmla="*/ 210 w 277"/>
                <a:gd name="T27" fmla="*/ 3 h 420"/>
                <a:gd name="T28" fmla="*/ 222 w 277"/>
                <a:gd name="T29" fmla="*/ 0 h 420"/>
                <a:gd name="T30" fmla="*/ 235 w 277"/>
                <a:gd name="T31" fmla="*/ 10 h 420"/>
                <a:gd name="T32" fmla="*/ 242 w 277"/>
                <a:gd name="T33" fmla="*/ 23 h 420"/>
                <a:gd name="T34" fmla="*/ 244 w 277"/>
                <a:gd name="T35" fmla="*/ 48 h 420"/>
                <a:gd name="T36" fmla="*/ 236 w 277"/>
                <a:gd name="T37" fmla="*/ 79 h 420"/>
                <a:gd name="T38" fmla="*/ 226 w 277"/>
                <a:gd name="T39" fmla="*/ 92 h 420"/>
                <a:gd name="T40" fmla="*/ 217 w 277"/>
                <a:gd name="T41" fmla="*/ 109 h 420"/>
                <a:gd name="T42" fmla="*/ 206 w 277"/>
                <a:gd name="T43" fmla="*/ 136 h 420"/>
                <a:gd name="T44" fmla="*/ 219 w 277"/>
                <a:gd name="T45" fmla="*/ 130 h 420"/>
                <a:gd name="T46" fmla="*/ 239 w 277"/>
                <a:gd name="T47" fmla="*/ 130 h 420"/>
                <a:gd name="T48" fmla="*/ 247 w 277"/>
                <a:gd name="T49" fmla="*/ 136 h 420"/>
                <a:gd name="T50" fmla="*/ 269 w 277"/>
                <a:gd name="T51" fmla="*/ 152 h 420"/>
                <a:gd name="T52" fmla="*/ 276 w 277"/>
                <a:gd name="T53" fmla="*/ 179 h 420"/>
                <a:gd name="T54" fmla="*/ 277 w 277"/>
                <a:gd name="T55" fmla="*/ 219 h 420"/>
                <a:gd name="T56" fmla="*/ 272 w 277"/>
                <a:gd name="T57" fmla="*/ 266 h 420"/>
                <a:gd name="T58" fmla="*/ 259 w 277"/>
                <a:gd name="T59" fmla="*/ 298 h 420"/>
                <a:gd name="T60" fmla="*/ 246 w 277"/>
                <a:gd name="T61" fmla="*/ 337 h 420"/>
                <a:gd name="T62" fmla="*/ 222 w 277"/>
                <a:gd name="T63" fmla="*/ 379 h 420"/>
                <a:gd name="T64" fmla="*/ 208 w 277"/>
                <a:gd name="T65" fmla="*/ 404 h 420"/>
                <a:gd name="T66" fmla="*/ 192 w 277"/>
                <a:gd name="T67" fmla="*/ 416 h 420"/>
                <a:gd name="T68" fmla="*/ 171 w 277"/>
                <a:gd name="T69" fmla="*/ 420 h 420"/>
                <a:gd name="T70" fmla="*/ 148 w 277"/>
                <a:gd name="T71" fmla="*/ 416 h 420"/>
                <a:gd name="T72" fmla="*/ 129 w 277"/>
                <a:gd name="T73" fmla="*/ 408 h 420"/>
                <a:gd name="T74" fmla="*/ 116 w 277"/>
                <a:gd name="T75" fmla="*/ 398 h 420"/>
                <a:gd name="T76" fmla="*/ 104 w 277"/>
                <a:gd name="T77" fmla="*/ 389 h 420"/>
                <a:gd name="T78" fmla="*/ 93 w 277"/>
                <a:gd name="T79" fmla="*/ 394 h 420"/>
                <a:gd name="T80" fmla="*/ 75 w 277"/>
                <a:gd name="T81" fmla="*/ 397 h 420"/>
                <a:gd name="T82" fmla="*/ 58 w 277"/>
                <a:gd name="T83" fmla="*/ 400 h 420"/>
                <a:gd name="T84" fmla="*/ 34 w 277"/>
                <a:gd name="T85" fmla="*/ 394 h 420"/>
                <a:gd name="T86" fmla="*/ 20 w 277"/>
                <a:gd name="T87" fmla="*/ 380 h 420"/>
                <a:gd name="T88" fmla="*/ 6 w 277"/>
                <a:gd name="T89" fmla="*/ 356 h 420"/>
                <a:gd name="T90" fmla="*/ 0 w 277"/>
                <a:gd name="T91" fmla="*/ 319 h 420"/>
                <a:gd name="T92" fmla="*/ 7 w 277"/>
                <a:gd name="T93" fmla="*/ 280 h 420"/>
                <a:gd name="T94" fmla="*/ 12 w 277"/>
                <a:gd name="T95" fmla="*/ 27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7" h="420">
                  <a:moveTo>
                    <a:pt x="12" y="273"/>
                  </a:moveTo>
                  <a:lnTo>
                    <a:pt x="22" y="249"/>
                  </a:lnTo>
                  <a:lnTo>
                    <a:pt x="32" y="230"/>
                  </a:lnTo>
                  <a:lnTo>
                    <a:pt x="46" y="219"/>
                  </a:lnTo>
                  <a:lnTo>
                    <a:pt x="66" y="202"/>
                  </a:lnTo>
                  <a:lnTo>
                    <a:pt x="81" y="186"/>
                  </a:lnTo>
                  <a:lnTo>
                    <a:pt x="95" y="169"/>
                  </a:lnTo>
                  <a:lnTo>
                    <a:pt x="105" y="151"/>
                  </a:lnTo>
                  <a:lnTo>
                    <a:pt x="123" y="136"/>
                  </a:lnTo>
                  <a:lnTo>
                    <a:pt x="146" y="125"/>
                  </a:lnTo>
                  <a:lnTo>
                    <a:pt x="163" y="109"/>
                  </a:lnTo>
                  <a:lnTo>
                    <a:pt x="171" y="77"/>
                  </a:lnTo>
                  <a:lnTo>
                    <a:pt x="188" y="56"/>
                  </a:lnTo>
                  <a:lnTo>
                    <a:pt x="210" y="3"/>
                  </a:lnTo>
                  <a:lnTo>
                    <a:pt x="222" y="0"/>
                  </a:lnTo>
                  <a:lnTo>
                    <a:pt x="235" y="10"/>
                  </a:lnTo>
                  <a:lnTo>
                    <a:pt x="242" y="23"/>
                  </a:lnTo>
                  <a:lnTo>
                    <a:pt x="244" y="48"/>
                  </a:lnTo>
                  <a:lnTo>
                    <a:pt x="236" y="79"/>
                  </a:lnTo>
                  <a:lnTo>
                    <a:pt x="226" y="92"/>
                  </a:lnTo>
                  <a:lnTo>
                    <a:pt x="217" y="109"/>
                  </a:lnTo>
                  <a:lnTo>
                    <a:pt x="206" y="136"/>
                  </a:lnTo>
                  <a:lnTo>
                    <a:pt x="219" y="130"/>
                  </a:lnTo>
                  <a:lnTo>
                    <a:pt x="239" y="130"/>
                  </a:lnTo>
                  <a:lnTo>
                    <a:pt x="247" y="136"/>
                  </a:lnTo>
                  <a:lnTo>
                    <a:pt x="269" y="152"/>
                  </a:lnTo>
                  <a:lnTo>
                    <a:pt x="276" y="179"/>
                  </a:lnTo>
                  <a:lnTo>
                    <a:pt x="277" y="219"/>
                  </a:lnTo>
                  <a:lnTo>
                    <a:pt x="272" y="266"/>
                  </a:lnTo>
                  <a:lnTo>
                    <a:pt x="259" y="298"/>
                  </a:lnTo>
                  <a:lnTo>
                    <a:pt x="246" y="337"/>
                  </a:lnTo>
                  <a:lnTo>
                    <a:pt x="222" y="379"/>
                  </a:lnTo>
                  <a:lnTo>
                    <a:pt x="208" y="404"/>
                  </a:lnTo>
                  <a:lnTo>
                    <a:pt x="192" y="416"/>
                  </a:lnTo>
                  <a:lnTo>
                    <a:pt x="171" y="420"/>
                  </a:lnTo>
                  <a:lnTo>
                    <a:pt x="148" y="416"/>
                  </a:lnTo>
                  <a:lnTo>
                    <a:pt x="129" y="408"/>
                  </a:lnTo>
                  <a:lnTo>
                    <a:pt x="116" y="398"/>
                  </a:lnTo>
                  <a:lnTo>
                    <a:pt x="104" y="389"/>
                  </a:lnTo>
                  <a:lnTo>
                    <a:pt x="93" y="394"/>
                  </a:lnTo>
                  <a:lnTo>
                    <a:pt x="75" y="397"/>
                  </a:lnTo>
                  <a:lnTo>
                    <a:pt x="58" y="400"/>
                  </a:lnTo>
                  <a:lnTo>
                    <a:pt x="34" y="394"/>
                  </a:lnTo>
                  <a:lnTo>
                    <a:pt x="20" y="380"/>
                  </a:lnTo>
                  <a:lnTo>
                    <a:pt x="6" y="356"/>
                  </a:lnTo>
                  <a:lnTo>
                    <a:pt x="0" y="319"/>
                  </a:lnTo>
                  <a:lnTo>
                    <a:pt x="7" y="280"/>
                  </a:lnTo>
                  <a:lnTo>
                    <a:pt x="12" y="273"/>
                  </a:lnTo>
                  <a:close/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978" y="1003"/>
              <a:ext cx="553" cy="650"/>
              <a:chOff x="1978" y="1003"/>
              <a:chExt cx="553" cy="650"/>
            </a:xfrm>
          </p:grpSpPr>
          <p:sp>
            <p:nvSpPr>
              <p:cNvPr id="16396" name="Freeform 12"/>
              <p:cNvSpPr>
                <a:spLocks/>
              </p:cNvSpPr>
              <p:nvPr/>
            </p:nvSpPr>
            <p:spPr bwMode="auto">
              <a:xfrm>
                <a:off x="1978" y="1003"/>
                <a:ext cx="553" cy="650"/>
              </a:xfrm>
              <a:custGeom>
                <a:avLst/>
                <a:gdLst>
                  <a:gd name="T0" fmla="*/ 6 w 553"/>
                  <a:gd name="T1" fmla="*/ 578 h 650"/>
                  <a:gd name="T2" fmla="*/ 34 w 553"/>
                  <a:gd name="T3" fmla="*/ 534 h 650"/>
                  <a:gd name="T4" fmla="*/ 76 w 553"/>
                  <a:gd name="T5" fmla="*/ 474 h 650"/>
                  <a:gd name="T6" fmla="*/ 126 w 553"/>
                  <a:gd name="T7" fmla="*/ 417 h 650"/>
                  <a:gd name="T8" fmla="*/ 164 w 553"/>
                  <a:gd name="T9" fmla="*/ 382 h 650"/>
                  <a:gd name="T10" fmla="*/ 194 w 553"/>
                  <a:gd name="T11" fmla="*/ 368 h 650"/>
                  <a:gd name="T12" fmla="*/ 215 w 553"/>
                  <a:gd name="T13" fmla="*/ 362 h 650"/>
                  <a:gd name="T14" fmla="*/ 229 w 553"/>
                  <a:gd name="T15" fmla="*/ 344 h 650"/>
                  <a:gd name="T16" fmla="*/ 224 w 553"/>
                  <a:gd name="T17" fmla="*/ 303 h 650"/>
                  <a:gd name="T18" fmla="*/ 232 w 553"/>
                  <a:gd name="T19" fmla="*/ 258 h 650"/>
                  <a:gd name="T20" fmla="*/ 252 w 553"/>
                  <a:gd name="T21" fmla="*/ 215 h 650"/>
                  <a:gd name="T22" fmla="*/ 281 w 553"/>
                  <a:gd name="T23" fmla="*/ 167 h 650"/>
                  <a:gd name="T24" fmla="*/ 325 w 553"/>
                  <a:gd name="T25" fmla="*/ 117 h 650"/>
                  <a:gd name="T26" fmla="*/ 371 w 553"/>
                  <a:gd name="T27" fmla="*/ 71 h 650"/>
                  <a:gd name="T28" fmla="*/ 415 w 553"/>
                  <a:gd name="T29" fmla="*/ 33 h 650"/>
                  <a:gd name="T30" fmla="*/ 464 w 553"/>
                  <a:gd name="T31" fmla="*/ 7 h 650"/>
                  <a:gd name="T32" fmla="*/ 498 w 553"/>
                  <a:gd name="T33" fmla="*/ 0 h 650"/>
                  <a:gd name="T34" fmla="*/ 528 w 553"/>
                  <a:gd name="T35" fmla="*/ 12 h 650"/>
                  <a:gd name="T36" fmla="*/ 545 w 553"/>
                  <a:gd name="T37" fmla="*/ 35 h 650"/>
                  <a:gd name="T38" fmla="*/ 553 w 553"/>
                  <a:gd name="T39" fmla="*/ 67 h 650"/>
                  <a:gd name="T40" fmla="*/ 550 w 553"/>
                  <a:gd name="T41" fmla="*/ 112 h 650"/>
                  <a:gd name="T42" fmla="*/ 535 w 553"/>
                  <a:gd name="T43" fmla="*/ 160 h 650"/>
                  <a:gd name="T44" fmla="*/ 515 w 553"/>
                  <a:gd name="T45" fmla="*/ 203 h 650"/>
                  <a:gd name="T46" fmla="*/ 486 w 553"/>
                  <a:gd name="T47" fmla="*/ 249 h 650"/>
                  <a:gd name="T48" fmla="*/ 454 w 553"/>
                  <a:gd name="T49" fmla="*/ 287 h 650"/>
                  <a:gd name="T50" fmla="*/ 408 w 553"/>
                  <a:gd name="T51" fmla="*/ 330 h 650"/>
                  <a:gd name="T52" fmla="*/ 367 w 553"/>
                  <a:gd name="T53" fmla="*/ 366 h 650"/>
                  <a:gd name="T54" fmla="*/ 331 w 553"/>
                  <a:gd name="T55" fmla="*/ 386 h 650"/>
                  <a:gd name="T56" fmla="*/ 298 w 553"/>
                  <a:gd name="T57" fmla="*/ 389 h 650"/>
                  <a:gd name="T58" fmla="*/ 268 w 553"/>
                  <a:gd name="T59" fmla="*/ 385 h 650"/>
                  <a:gd name="T60" fmla="*/ 249 w 553"/>
                  <a:gd name="T61" fmla="*/ 393 h 650"/>
                  <a:gd name="T62" fmla="*/ 236 w 553"/>
                  <a:gd name="T63" fmla="*/ 415 h 650"/>
                  <a:gd name="T64" fmla="*/ 225 w 553"/>
                  <a:gd name="T65" fmla="*/ 453 h 650"/>
                  <a:gd name="T66" fmla="*/ 199 w 553"/>
                  <a:gd name="T67" fmla="*/ 495 h 650"/>
                  <a:gd name="T68" fmla="*/ 158 w 553"/>
                  <a:gd name="T69" fmla="*/ 541 h 650"/>
                  <a:gd name="T70" fmla="*/ 127 w 553"/>
                  <a:gd name="T71" fmla="*/ 580 h 650"/>
                  <a:gd name="T72" fmla="*/ 98 w 553"/>
                  <a:gd name="T73" fmla="*/ 616 h 650"/>
                  <a:gd name="T74" fmla="*/ 73 w 553"/>
                  <a:gd name="T75" fmla="*/ 637 h 650"/>
                  <a:gd name="T76" fmla="*/ 45 w 553"/>
                  <a:gd name="T77" fmla="*/ 648 h 650"/>
                  <a:gd name="T78" fmla="*/ 20 w 553"/>
                  <a:gd name="T79" fmla="*/ 650 h 650"/>
                  <a:gd name="T80" fmla="*/ 1 w 553"/>
                  <a:gd name="T81" fmla="*/ 637 h 650"/>
                  <a:gd name="T82" fmla="*/ 0 w 553"/>
                  <a:gd name="T83" fmla="*/ 607 h 650"/>
                  <a:gd name="T84" fmla="*/ 6 w 553"/>
                  <a:gd name="T85" fmla="*/ 578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3" h="650">
                    <a:moveTo>
                      <a:pt x="6" y="578"/>
                    </a:moveTo>
                    <a:lnTo>
                      <a:pt x="34" y="534"/>
                    </a:lnTo>
                    <a:lnTo>
                      <a:pt x="76" y="474"/>
                    </a:lnTo>
                    <a:lnTo>
                      <a:pt x="126" y="417"/>
                    </a:lnTo>
                    <a:lnTo>
                      <a:pt x="164" y="382"/>
                    </a:lnTo>
                    <a:lnTo>
                      <a:pt x="194" y="368"/>
                    </a:lnTo>
                    <a:lnTo>
                      <a:pt x="215" y="362"/>
                    </a:lnTo>
                    <a:lnTo>
                      <a:pt x="229" y="344"/>
                    </a:lnTo>
                    <a:lnTo>
                      <a:pt x="224" y="303"/>
                    </a:lnTo>
                    <a:lnTo>
                      <a:pt x="232" y="258"/>
                    </a:lnTo>
                    <a:lnTo>
                      <a:pt x="252" y="215"/>
                    </a:lnTo>
                    <a:lnTo>
                      <a:pt x="281" y="167"/>
                    </a:lnTo>
                    <a:lnTo>
                      <a:pt x="325" y="117"/>
                    </a:lnTo>
                    <a:lnTo>
                      <a:pt x="371" y="71"/>
                    </a:lnTo>
                    <a:lnTo>
                      <a:pt x="415" y="33"/>
                    </a:lnTo>
                    <a:lnTo>
                      <a:pt x="464" y="7"/>
                    </a:lnTo>
                    <a:lnTo>
                      <a:pt x="498" y="0"/>
                    </a:lnTo>
                    <a:lnTo>
                      <a:pt x="528" y="12"/>
                    </a:lnTo>
                    <a:lnTo>
                      <a:pt x="545" y="35"/>
                    </a:lnTo>
                    <a:lnTo>
                      <a:pt x="553" y="67"/>
                    </a:lnTo>
                    <a:lnTo>
                      <a:pt x="550" y="112"/>
                    </a:lnTo>
                    <a:lnTo>
                      <a:pt x="535" y="160"/>
                    </a:lnTo>
                    <a:lnTo>
                      <a:pt x="515" y="203"/>
                    </a:lnTo>
                    <a:lnTo>
                      <a:pt x="486" y="249"/>
                    </a:lnTo>
                    <a:lnTo>
                      <a:pt x="454" y="287"/>
                    </a:lnTo>
                    <a:lnTo>
                      <a:pt x="408" y="330"/>
                    </a:lnTo>
                    <a:lnTo>
                      <a:pt x="367" y="366"/>
                    </a:lnTo>
                    <a:lnTo>
                      <a:pt x="331" y="386"/>
                    </a:lnTo>
                    <a:lnTo>
                      <a:pt x="298" y="389"/>
                    </a:lnTo>
                    <a:lnTo>
                      <a:pt x="268" y="385"/>
                    </a:lnTo>
                    <a:lnTo>
                      <a:pt x="249" y="393"/>
                    </a:lnTo>
                    <a:lnTo>
                      <a:pt x="236" y="415"/>
                    </a:lnTo>
                    <a:lnTo>
                      <a:pt x="225" y="453"/>
                    </a:lnTo>
                    <a:lnTo>
                      <a:pt x="199" y="495"/>
                    </a:lnTo>
                    <a:lnTo>
                      <a:pt x="158" y="541"/>
                    </a:lnTo>
                    <a:lnTo>
                      <a:pt x="127" y="580"/>
                    </a:lnTo>
                    <a:lnTo>
                      <a:pt x="98" y="616"/>
                    </a:lnTo>
                    <a:lnTo>
                      <a:pt x="73" y="637"/>
                    </a:lnTo>
                    <a:lnTo>
                      <a:pt x="45" y="648"/>
                    </a:lnTo>
                    <a:lnTo>
                      <a:pt x="20" y="650"/>
                    </a:lnTo>
                    <a:lnTo>
                      <a:pt x="1" y="637"/>
                    </a:lnTo>
                    <a:lnTo>
                      <a:pt x="0" y="607"/>
                    </a:lnTo>
                    <a:lnTo>
                      <a:pt x="6" y="578"/>
                    </a:lnTo>
                    <a:close/>
                  </a:path>
                </a:pathLst>
              </a:custGeom>
              <a:solidFill>
                <a:srgbClr val="FFC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2236" y="1044"/>
                <a:ext cx="265" cy="310"/>
              </a:xfrm>
              <a:custGeom>
                <a:avLst/>
                <a:gdLst>
                  <a:gd name="T0" fmla="*/ 0 w 265"/>
                  <a:gd name="T1" fmla="*/ 251 h 310"/>
                  <a:gd name="T2" fmla="*/ 10 w 265"/>
                  <a:gd name="T3" fmla="*/ 215 h 310"/>
                  <a:gd name="T4" fmla="*/ 28 w 265"/>
                  <a:gd name="T5" fmla="*/ 181 h 310"/>
                  <a:gd name="T6" fmla="*/ 62 w 265"/>
                  <a:gd name="T7" fmla="*/ 133 h 310"/>
                  <a:gd name="T8" fmla="*/ 95 w 265"/>
                  <a:gd name="T9" fmla="*/ 95 h 310"/>
                  <a:gd name="T10" fmla="*/ 137 w 265"/>
                  <a:gd name="T11" fmla="*/ 57 h 310"/>
                  <a:gd name="T12" fmla="*/ 177 w 265"/>
                  <a:gd name="T13" fmla="*/ 26 h 310"/>
                  <a:gd name="T14" fmla="*/ 211 w 265"/>
                  <a:gd name="T15" fmla="*/ 4 h 310"/>
                  <a:gd name="T16" fmla="*/ 238 w 265"/>
                  <a:gd name="T17" fmla="*/ 0 h 310"/>
                  <a:gd name="T18" fmla="*/ 259 w 265"/>
                  <a:gd name="T19" fmla="*/ 9 h 310"/>
                  <a:gd name="T20" fmla="*/ 265 w 265"/>
                  <a:gd name="T21" fmla="*/ 41 h 310"/>
                  <a:gd name="T22" fmla="*/ 256 w 265"/>
                  <a:gd name="T23" fmla="*/ 76 h 310"/>
                  <a:gd name="T24" fmla="*/ 238 w 265"/>
                  <a:gd name="T25" fmla="*/ 117 h 310"/>
                  <a:gd name="T26" fmla="*/ 205 w 265"/>
                  <a:gd name="T27" fmla="*/ 168 h 310"/>
                  <a:gd name="T28" fmla="*/ 172 w 265"/>
                  <a:gd name="T29" fmla="*/ 206 h 310"/>
                  <a:gd name="T30" fmla="*/ 137 w 265"/>
                  <a:gd name="T31" fmla="*/ 243 h 310"/>
                  <a:gd name="T32" fmla="*/ 99 w 265"/>
                  <a:gd name="T33" fmla="*/ 280 h 310"/>
                  <a:gd name="T34" fmla="*/ 52 w 265"/>
                  <a:gd name="T35" fmla="*/ 310 h 310"/>
                  <a:gd name="T36" fmla="*/ 21 w 265"/>
                  <a:gd name="T37" fmla="*/ 306 h 310"/>
                  <a:gd name="T38" fmla="*/ 3 w 265"/>
                  <a:gd name="T39" fmla="*/ 288 h 310"/>
                  <a:gd name="T40" fmla="*/ 0 w 265"/>
                  <a:gd name="T41" fmla="*/ 251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5" h="310">
                    <a:moveTo>
                      <a:pt x="0" y="251"/>
                    </a:moveTo>
                    <a:lnTo>
                      <a:pt x="10" y="215"/>
                    </a:lnTo>
                    <a:lnTo>
                      <a:pt x="28" y="181"/>
                    </a:lnTo>
                    <a:lnTo>
                      <a:pt x="62" y="133"/>
                    </a:lnTo>
                    <a:lnTo>
                      <a:pt x="95" y="95"/>
                    </a:lnTo>
                    <a:lnTo>
                      <a:pt x="137" y="57"/>
                    </a:lnTo>
                    <a:lnTo>
                      <a:pt x="177" y="26"/>
                    </a:lnTo>
                    <a:lnTo>
                      <a:pt x="211" y="4"/>
                    </a:lnTo>
                    <a:lnTo>
                      <a:pt x="238" y="0"/>
                    </a:lnTo>
                    <a:lnTo>
                      <a:pt x="259" y="9"/>
                    </a:lnTo>
                    <a:lnTo>
                      <a:pt x="265" y="41"/>
                    </a:lnTo>
                    <a:lnTo>
                      <a:pt x="256" y="76"/>
                    </a:lnTo>
                    <a:lnTo>
                      <a:pt x="238" y="117"/>
                    </a:lnTo>
                    <a:lnTo>
                      <a:pt x="205" y="168"/>
                    </a:lnTo>
                    <a:lnTo>
                      <a:pt x="172" y="206"/>
                    </a:lnTo>
                    <a:lnTo>
                      <a:pt x="137" y="243"/>
                    </a:lnTo>
                    <a:lnTo>
                      <a:pt x="99" y="280"/>
                    </a:lnTo>
                    <a:lnTo>
                      <a:pt x="52" y="310"/>
                    </a:lnTo>
                    <a:lnTo>
                      <a:pt x="21" y="306"/>
                    </a:lnTo>
                    <a:lnTo>
                      <a:pt x="3" y="288"/>
                    </a:lnTo>
                    <a:lnTo>
                      <a:pt x="0" y="251"/>
                    </a:lnTo>
                    <a:close/>
                  </a:path>
                </a:pathLst>
              </a:custGeom>
              <a:solidFill>
                <a:srgbClr val="FFC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399" name="Freeform 15"/>
            <p:cNvSpPr>
              <a:spLocks/>
            </p:cNvSpPr>
            <p:nvPr/>
          </p:nvSpPr>
          <p:spPr bwMode="auto">
            <a:xfrm>
              <a:off x="2057" y="1469"/>
              <a:ext cx="179" cy="279"/>
            </a:xfrm>
            <a:custGeom>
              <a:avLst/>
              <a:gdLst>
                <a:gd name="T0" fmla="*/ 135 w 179"/>
                <a:gd name="T1" fmla="*/ 0 h 279"/>
                <a:gd name="T2" fmla="*/ 152 w 179"/>
                <a:gd name="T3" fmla="*/ 6 h 279"/>
                <a:gd name="T4" fmla="*/ 163 w 179"/>
                <a:gd name="T5" fmla="*/ 22 h 279"/>
                <a:gd name="T6" fmla="*/ 164 w 179"/>
                <a:gd name="T7" fmla="*/ 38 h 279"/>
                <a:gd name="T8" fmla="*/ 158 w 179"/>
                <a:gd name="T9" fmla="*/ 52 h 279"/>
                <a:gd name="T10" fmla="*/ 167 w 179"/>
                <a:gd name="T11" fmla="*/ 59 h 279"/>
                <a:gd name="T12" fmla="*/ 178 w 179"/>
                <a:gd name="T13" fmla="*/ 76 h 279"/>
                <a:gd name="T14" fmla="*/ 179 w 179"/>
                <a:gd name="T15" fmla="*/ 97 h 279"/>
                <a:gd name="T16" fmla="*/ 168 w 179"/>
                <a:gd name="T17" fmla="*/ 110 h 279"/>
                <a:gd name="T18" fmla="*/ 152 w 179"/>
                <a:gd name="T19" fmla="*/ 120 h 279"/>
                <a:gd name="T20" fmla="*/ 163 w 179"/>
                <a:gd name="T21" fmla="*/ 140 h 279"/>
                <a:gd name="T22" fmla="*/ 164 w 179"/>
                <a:gd name="T23" fmla="*/ 163 h 279"/>
                <a:gd name="T24" fmla="*/ 153 w 179"/>
                <a:gd name="T25" fmla="*/ 181 h 279"/>
                <a:gd name="T26" fmla="*/ 133 w 179"/>
                <a:gd name="T27" fmla="*/ 189 h 279"/>
                <a:gd name="T28" fmla="*/ 100 w 179"/>
                <a:gd name="T29" fmla="*/ 184 h 279"/>
                <a:gd name="T30" fmla="*/ 101 w 179"/>
                <a:gd name="T31" fmla="*/ 203 h 279"/>
                <a:gd name="T32" fmla="*/ 100 w 179"/>
                <a:gd name="T33" fmla="*/ 231 h 279"/>
                <a:gd name="T34" fmla="*/ 94 w 179"/>
                <a:gd name="T35" fmla="*/ 253 h 279"/>
                <a:gd name="T36" fmla="*/ 85 w 179"/>
                <a:gd name="T37" fmla="*/ 268 h 279"/>
                <a:gd name="T38" fmla="*/ 72 w 179"/>
                <a:gd name="T39" fmla="*/ 277 h 279"/>
                <a:gd name="T40" fmla="*/ 54 w 179"/>
                <a:gd name="T41" fmla="*/ 279 h 279"/>
                <a:gd name="T42" fmla="*/ 32 w 179"/>
                <a:gd name="T43" fmla="*/ 269 h 279"/>
                <a:gd name="T44" fmla="*/ 19 w 179"/>
                <a:gd name="T45" fmla="*/ 252 h 279"/>
                <a:gd name="T46" fmla="*/ 4 w 179"/>
                <a:gd name="T47" fmla="*/ 220 h 279"/>
                <a:gd name="T48" fmla="*/ 0 w 179"/>
                <a:gd name="T49" fmla="*/ 197 h 279"/>
                <a:gd name="T50" fmla="*/ 7 w 179"/>
                <a:gd name="T51" fmla="*/ 184 h 279"/>
                <a:gd name="T52" fmla="*/ 19 w 179"/>
                <a:gd name="T53" fmla="*/ 177 h 279"/>
                <a:gd name="T54" fmla="*/ 28 w 179"/>
                <a:gd name="T55" fmla="*/ 174 h 279"/>
                <a:gd name="T56" fmla="*/ 25 w 179"/>
                <a:gd name="T57" fmla="*/ 158 h 279"/>
                <a:gd name="T58" fmla="*/ 12 w 179"/>
                <a:gd name="T59" fmla="*/ 146 h 279"/>
                <a:gd name="T60" fmla="*/ 7 w 179"/>
                <a:gd name="T61" fmla="*/ 131 h 279"/>
                <a:gd name="T62" fmla="*/ 13 w 179"/>
                <a:gd name="T63" fmla="*/ 114 h 279"/>
                <a:gd name="T64" fmla="*/ 31 w 179"/>
                <a:gd name="T65" fmla="*/ 105 h 279"/>
                <a:gd name="T66" fmla="*/ 22 w 179"/>
                <a:gd name="T67" fmla="*/ 93 h 279"/>
                <a:gd name="T68" fmla="*/ 22 w 179"/>
                <a:gd name="T69" fmla="*/ 75 h 279"/>
                <a:gd name="T70" fmla="*/ 35 w 179"/>
                <a:gd name="T71" fmla="*/ 65 h 279"/>
                <a:gd name="T72" fmla="*/ 29 w 179"/>
                <a:gd name="T73" fmla="*/ 49 h 279"/>
                <a:gd name="T74" fmla="*/ 38 w 179"/>
                <a:gd name="T75" fmla="*/ 30 h 279"/>
                <a:gd name="T76" fmla="*/ 49 w 179"/>
                <a:gd name="T77" fmla="*/ 21 h 279"/>
                <a:gd name="T78" fmla="*/ 68 w 179"/>
                <a:gd name="T79" fmla="*/ 18 h 279"/>
                <a:gd name="T80" fmla="*/ 77 w 179"/>
                <a:gd name="T81" fmla="*/ 21 h 279"/>
                <a:gd name="T82" fmla="*/ 87 w 179"/>
                <a:gd name="T83" fmla="*/ 22 h 279"/>
                <a:gd name="T84" fmla="*/ 105 w 179"/>
                <a:gd name="T85" fmla="*/ 14 h 279"/>
                <a:gd name="T86" fmla="*/ 135 w 179"/>
                <a:gd name="T8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" h="279">
                  <a:moveTo>
                    <a:pt x="135" y="0"/>
                  </a:moveTo>
                  <a:lnTo>
                    <a:pt x="152" y="6"/>
                  </a:lnTo>
                  <a:lnTo>
                    <a:pt x="163" y="22"/>
                  </a:lnTo>
                  <a:lnTo>
                    <a:pt x="164" y="38"/>
                  </a:lnTo>
                  <a:lnTo>
                    <a:pt x="158" y="52"/>
                  </a:lnTo>
                  <a:lnTo>
                    <a:pt x="167" y="59"/>
                  </a:lnTo>
                  <a:lnTo>
                    <a:pt x="178" y="76"/>
                  </a:lnTo>
                  <a:lnTo>
                    <a:pt x="179" y="97"/>
                  </a:lnTo>
                  <a:lnTo>
                    <a:pt x="168" y="110"/>
                  </a:lnTo>
                  <a:lnTo>
                    <a:pt x="152" y="120"/>
                  </a:lnTo>
                  <a:lnTo>
                    <a:pt x="163" y="140"/>
                  </a:lnTo>
                  <a:lnTo>
                    <a:pt x="164" y="163"/>
                  </a:lnTo>
                  <a:lnTo>
                    <a:pt x="153" y="181"/>
                  </a:lnTo>
                  <a:lnTo>
                    <a:pt x="133" y="189"/>
                  </a:lnTo>
                  <a:lnTo>
                    <a:pt x="100" y="184"/>
                  </a:lnTo>
                  <a:lnTo>
                    <a:pt x="101" y="203"/>
                  </a:lnTo>
                  <a:lnTo>
                    <a:pt x="100" y="231"/>
                  </a:lnTo>
                  <a:lnTo>
                    <a:pt x="94" y="253"/>
                  </a:lnTo>
                  <a:lnTo>
                    <a:pt x="85" y="268"/>
                  </a:lnTo>
                  <a:lnTo>
                    <a:pt x="72" y="277"/>
                  </a:lnTo>
                  <a:lnTo>
                    <a:pt x="54" y="279"/>
                  </a:lnTo>
                  <a:lnTo>
                    <a:pt x="32" y="269"/>
                  </a:lnTo>
                  <a:lnTo>
                    <a:pt x="19" y="252"/>
                  </a:lnTo>
                  <a:lnTo>
                    <a:pt x="4" y="220"/>
                  </a:lnTo>
                  <a:lnTo>
                    <a:pt x="0" y="197"/>
                  </a:lnTo>
                  <a:lnTo>
                    <a:pt x="7" y="184"/>
                  </a:lnTo>
                  <a:lnTo>
                    <a:pt x="19" y="177"/>
                  </a:lnTo>
                  <a:lnTo>
                    <a:pt x="28" y="174"/>
                  </a:lnTo>
                  <a:lnTo>
                    <a:pt x="25" y="158"/>
                  </a:lnTo>
                  <a:lnTo>
                    <a:pt x="12" y="146"/>
                  </a:lnTo>
                  <a:lnTo>
                    <a:pt x="7" y="131"/>
                  </a:lnTo>
                  <a:lnTo>
                    <a:pt x="13" y="114"/>
                  </a:lnTo>
                  <a:lnTo>
                    <a:pt x="31" y="105"/>
                  </a:lnTo>
                  <a:lnTo>
                    <a:pt x="22" y="93"/>
                  </a:lnTo>
                  <a:lnTo>
                    <a:pt x="22" y="75"/>
                  </a:lnTo>
                  <a:lnTo>
                    <a:pt x="35" y="65"/>
                  </a:lnTo>
                  <a:lnTo>
                    <a:pt x="29" y="49"/>
                  </a:lnTo>
                  <a:lnTo>
                    <a:pt x="38" y="30"/>
                  </a:lnTo>
                  <a:lnTo>
                    <a:pt x="49" y="21"/>
                  </a:lnTo>
                  <a:lnTo>
                    <a:pt x="68" y="18"/>
                  </a:lnTo>
                  <a:lnTo>
                    <a:pt x="77" y="21"/>
                  </a:lnTo>
                  <a:lnTo>
                    <a:pt x="87" y="22"/>
                  </a:lnTo>
                  <a:lnTo>
                    <a:pt x="105" y="1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auto">
            <a:xfrm>
              <a:off x="2120" y="1586"/>
              <a:ext cx="90" cy="19"/>
            </a:xfrm>
            <a:custGeom>
              <a:avLst/>
              <a:gdLst>
                <a:gd name="T0" fmla="*/ 0 w 90"/>
                <a:gd name="T1" fmla="*/ 4 h 19"/>
                <a:gd name="T2" fmla="*/ 14 w 90"/>
                <a:gd name="T3" fmla="*/ 12 h 19"/>
                <a:gd name="T4" fmla="*/ 36 w 90"/>
                <a:gd name="T5" fmla="*/ 19 h 19"/>
                <a:gd name="T6" fmla="*/ 57 w 90"/>
                <a:gd name="T7" fmla="*/ 15 h 19"/>
                <a:gd name="T8" fmla="*/ 78 w 90"/>
                <a:gd name="T9" fmla="*/ 8 h 19"/>
                <a:gd name="T10" fmla="*/ 90 w 90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9">
                  <a:moveTo>
                    <a:pt x="0" y="4"/>
                  </a:moveTo>
                  <a:lnTo>
                    <a:pt x="14" y="12"/>
                  </a:lnTo>
                  <a:lnTo>
                    <a:pt x="36" y="19"/>
                  </a:lnTo>
                  <a:lnTo>
                    <a:pt x="57" y="15"/>
                  </a:lnTo>
                  <a:lnTo>
                    <a:pt x="78" y="8"/>
                  </a:lnTo>
                  <a:lnTo>
                    <a:pt x="90" y="0"/>
                  </a:lnTo>
                </a:path>
              </a:pathLst>
            </a:custGeom>
            <a:solidFill>
              <a:srgbClr val="CCCC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auto">
            <a:xfrm>
              <a:off x="2103" y="1635"/>
              <a:ext cx="54" cy="19"/>
            </a:xfrm>
            <a:custGeom>
              <a:avLst/>
              <a:gdLst>
                <a:gd name="T0" fmla="*/ 54 w 54"/>
                <a:gd name="T1" fmla="*/ 19 h 19"/>
                <a:gd name="T2" fmla="*/ 38 w 54"/>
                <a:gd name="T3" fmla="*/ 18 h 19"/>
                <a:gd name="T4" fmla="*/ 19 w 54"/>
                <a:gd name="T5" fmla="*/ 12 h 19"/>
                <a:gd name="T6" fmla="*/ 0 w 5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9">
                  <a:moveTo>
                    <a:pt x="54" y="19"/>
                  </a:moveTo>
                  <a:lnTo>
                    <a:pt x="38" y="18"/>
                  </a:lnTo>
                  <a:lnTo>
                    <a:pt x="19" y="12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auto">
            <a:xfrm>
              <a:off x="2098" y="1657"/>
              <a:ext cx="50" cy="27"/>
            </a:xfrm>
            <a:custGeom>
              <a:avLst/>
              <a:gdLst>
                <a:gd name="T0" fmla="*/ 50 w 50"/>
                <a:gd name="T1" fmla="*/ 27 h 27"/>
                <a:gd name="T2" fmla="*/ 36 w 50"/>
                <a:gd name="T3" fmla="*/ 19 h 27"/>
                <a:gd name="T4" fmla="*/ 23 w 50"/>
                <a:gd name="T5" fmla="*/ 19 h 27"/>
                <a:gd name="T6" fmla="*/ 10 w 50"/>
                <a:gd name="T7" fmla="*/ 27 h 27"/>
                <a:gd name="T8" fmla="*/ 7 w 50"/>
                <a:gd name="T9" fmla="*/ 13 h 27"/>
                <a:gd name="T10" fmla="*/ 0 w 5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7">
                  <a:moveTo>
                    <a:pt x="50" y="27"/>
                  </a:moveTo>
                  <a:lnTo>
                    <a:pt x="36" y="19"/>
                  </a:lnTo>
                  <a:lnTo>
                    <a:pt x="23" y="19"/>
                  </a:lnTo>
                  <a:lnTo>
                    <a:pt x="10" y="27"/>
                  </a:lnTo>
                  <a:lnTo>
                    <a:pt x="7" y="13"/>
                  </a:lnTo>
                  <a:lnTo>
                    <a:pt x="0" y="0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auto">
            <a:xfrm>
              <a:off x="2121" y="1525"/>
              <a:ext cx="91" cy="24"/>
            </a:xfrm>
            <a:custGeom>
              <a:avLst/>
              <a:gdLst>
                <a:gd name="T0" fmla="*/ 91 w 91"/>
                <a:gd name="T1" fmla="*/ 0 h 24"/>
                <a:gd name="T2" fmla="*/ 78 w 91"/>
                <a:gd name="T3" fmla="*/ 4 h 24"/>
                <a:gd name="T4" fmla="*/ 65 w 91"/>
                <a:gd name="T5" fmla="*/ 8 h 24"/>
                <a:gd name="T6" fmla="*/ 56 w 91"/>
                <a:gd name="T7" fmla="*/ 13 h 24"/>
                <a:gd name="T8" fmla="*/ 45 w 91"/>
                <a:gd name="T9" fmla="*/ 20 h 24"/>
                <a:gd name="T10" fmla="*/ 33 w 91"/>
                <a:gd name="T11" fmla="*/ 24 h 24"/>
                <a:gd name="T12" fmla="*/ 21 w 91"/>
                <a:gd name="T13" fmla="*/ 22 h 24"/>
                <a:gd name="T14" fmla="*/ 9 w 91"/>
                <a:gd name="T15" fmla="*/ 16 h 24"/>
                <a:gd name="T16" fmla="*/ 0 w 91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4">
                  <a:moveTo>
                    <a:pt x="91" y="0"/>
                  </a:moveTo>
                  <a:lnTo>
                    <a:pt x="78" y="4"/>
                  </a:lnTo>
                  <a:lnTo>
                    <a:pt x="65" y="8"/>
                  </a:lnTo>
                  <a:lnTo>
                    <a:pt x="56" y="13"/>
                  </a:lnTo>
                  <a:lnTo>
                    <a:pt x="45" y="20"/>
                  </a:lnTo>
                  <a:lnTo>
                    <a:pt x="33" y="24"/>
                  </a:lnTo>
                  <a:lnTo>
                    <a:pt x="21" y="22"/>
                  </a:lnTo>
                  <a:lnTo>
                    <a:pt x="9" y="16"/>
                  </a:lnTo>
                  <a:lnTo>
                    <a:pt x="0" y="11"/>
                  </a:lnTo>
                </a:path>
              </a:pathLst>
            </a:custGeom>
            <a:solidFill>
              <a:srgbClr val="CC99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18" name="Group 34"/>
            <p:cNvGrpSpPr>
              <a:grpSpLocks/>
            </p:cNvGrpSpPr>
            <p:nvPr/>
          </p:nvGrpSpPr>
          <p:grpSpPr bwMode="auto">
            <a:xfrm>
              <a:off x="1896" y="684"/>
              <a:ext cx="373" cy="712"/>
              <a:chOff x="1896" y="684"/>
              <a:chExt cx="373" cy="712"/>
            </a:xfrm>
          </p:grpSpPr>
          <p:sp>
            <p:nvSpPr>
              <p:cNvPr id="16407" name="Freeform 23"/>
              <p:cNvSpPr>
                <a:spLocks/>
              </p:cNvSpPr>
              <p:nvPr/>
            </p:nvSpPr>
            <p:spPr bwMode="auto">
              <a:xfrm>
                <a:off x="1896" y="684"/>
                <a:ext cx="373" cy="712"/>
              </a:xfrm>
              <a:custGeom>
                <a:avLst/>
                <a:gdLst>
                  <a:gd name="T0" fmla="*/ 12 w 373"/>
                  <a:gd name="T1" fmla="*/ 193 h 712"/>
                  <a:gd name="T2" fmla="*/ 4 w 373"/>
                  <a:gd name="T3" fmla="*/ 236 h 712"/>
                  <a:gd name="T4" fmla="*/ 0 w 373"/>
                  <a:gd name="T5" fmla="*/ 280 h 712"/>
                  <a:gd name="T6" fmla="*/ 10 w 373"/>
                  <a:gd name="T7" fmla="*/ 376 h 712"/>
                  <a:gd name="T8" fmla="*/ 17 w 373"/>
                  <a:gd name="T9" fmla="*/ 459 h 712"/>
                  <a:gd name="T10" fmla="*/ 34 w 373"/>
                  <a:gd name="T11" fmla="*/ 509 h 712"/>
                  <a:gd name="T12" fmla="*/ 53 w 373"/>
                  <a:gd name="T13" fmla="*/ 570 h 712"/>
                  <a:gd name="T14" fmla="*/ 64 w 373"/>
                  <a:gd name="T15" fmla="*/ 602 h 712"/>
                  <a:gd name="T16" fmla="*/ 79 w 373"/>
                  <a:gd name="T17" fmla="*/ 643 h 712"/>
                  <a:gd name="T18" fmla="*/ 91 w 373"/>
                  <a:gd name="T19" fmla="*/ 675 h 712"/>
                  <a:gd name="T20" fmla="*/ 104 w 373"/>
                  <a:gd name="T21" fmla="*/ 698 h 712"/>
                  <a:gd name="T22" fmla="*/ 115 w 373"/>
                  <a:gd name="T23" fmla="*/ 709 h 712"/>
                  <a:gd name="T24" fmla="*/ 129 w 373"/>
                  <a:gd name="T25" fmla="*/ 712 h 712"/>
                  <a:gd name="T26" fmla="*/ 143 w 373"/>
                  <a:gd name="T27" fmla="*/ 706 h 712"/>
                  <a:gd name="T28" fmla="*/ 153 w 373"/>
                  <a:gd name="T29" fmla="*/ 708 h 712"/>
                  <a:gd name="T30" fmla="*/ 161 w 373"/>
                  <a:gd name="T31" fmla="*/ 704 h 712"/>
                  <a:gd name="T32" fmla="*/ 173 w 373"/>
                  <a:gd name="T33" fmla="*/ 685 h 712"/>
                  <a:gd name="T34" fmla="*/ 189 w 373"/>
                  <a:gd name="T35" fmla="*/ 644 h 712"/>
                  <a:gd name="T36" fmla="*/ 203 w 373"/>
                  <a:gd name="T37" fmla="*/ 595 h 712"/>
                  <a:gd name="T38" fmla="*/ 214 w 373"/>
                  <a:gd name="T39" fmla="*/ 551 h 712"/>
                  <a:gd name="T40" fmla="*/ 218 w 373"/>
                  <a:gd name="T41" fmla="*/ 512 h 712"/>
                  <a:gd name="T42" fmla="*/ 226 w 373"/>
                  <a:gd name="T43" fmla="*/ 484 h 712"/>
                  <a:gd name="T44" fmla="*/ 240 w 373"/>
                  <a:gd name="T45" fmla="*/ 448 h 712"/>
                  <a:gd name="T46" fmla="*/ 255 w 373"/>
                  <a:gd name="T47" fmla="*/ 422 h 712"/>
                  <a:gd name="T48" fmla="*/ 241 w 373"/>
                  <a:gd name="T49" fmla="*/ 406 h 712"/>
                  <a:gd name="T50" fmla="*/ 224 w 373"/>
                  <a:gd name="T51" fmla="*/ 395 h 712"/>
                  <a:gd name="T52" fmla="*/ 238 w 373"/>
                  <a:gd name="T53" fmla="*/ 375 h 712"/>
                  <a:gd name="T54" fmla="*/ 240 w 373"/>
                  <a:gd name="T55" fmla="*/ 354 h 712"/>
                  <a:gd name="T56" fmla="*/ 245 w 373"/>
                  <a:gd name="T57" fmla="*/ 341 h 712"/>
                  <a:gd name="T58" fmla="*/ 254 w 373"/>
                  <a:gd name="T59" fmla="*/ 326 h 712"/>
                  <a:gd name="T60" fmla="*/ 261 w 373"/>
                  <a:gd name="T61" fmla="*/ 333 h 712"/>
                  <a:gd name="T62" fmla="*/ 269 w 373"/>
                  <a:gd name="T63" fmla="*/ 337 h 712"/>
                  <a:gd name="T64" fmla="*/ 277 w 373"/>
                  <a:gd name="T65" fmla="*/ 352 h 712"/>
                  <a:gd name="T66" fmla="*/ 281 w 373"/>
                  <a:gd name="T67" fmla="*/ 371 h 712"/>
                  <a:gd name="T68" fmla="*/ 287 w 373"/>
                  <a:gd name="T69" fmla="*/ 378 h 712"/>
                  <a:gd name="T70" fmla="*/ 298 w 373"/>
                  <a:gd name="T71" fmla="*/ 379 h 712"/>
                  <a:gd name="T72" fmla="*/ 306 w 373"/>
                  <a:gd name="T73" fmla="*/ 373 h 712"/>
                  <a:gd name="T74" fmla="*/ 312 w 373"/>
                  <a:gd name="T75" fmla="*/ 360 h 712"/>
                  <a:gd name="T76" fmla="*/ 320 w 373"/>
                  <a:gd name="T77" fmla="*/ 320 h 712"/>
                  <a:gd name="T78" fmla="*/ 336 w 373"/>
                  <a:gd name="T79" fmla="*/ 296 h 712"/>
                  <a:gd name="T80" fmla="*/ 347 w 373"/>
                  <a:gd name="T81" fmla="*/ 281 h 712"/>
                  <a:gd name="T82" fmla="*/ 350 w 373"/>
                  <a:gd name="T83" fmla="*/ 263 h 712"/>
                  <a:gd name="T84" fmla="*/ 341 w 373"/>
                  <a:gd name="T85" fmla="*/ 225 h 712"/>
                  <a:gd name="T86" fmla="*/ 334 w 373"/>
                  <a:gd name="T87" fmla="*/ 204 h 712"/>
                  <a:gd name="T88" fmla="*/ 342 w 373"/>
                  <a:gd name="T89" fmla="*/ 178 h 712"/>
                  <a:gd name="T90" fmla="*/ 361 w 373"/>
                  <a:gd name="T91" fmla="*/ 155 h 712"/>
                  <a:gd name="T92" fmla="*/ 373 w 373"/>
                  <a:gd name="T93" fmla="*/ 134 h 712"/>
                  <a:gd name="T94" fmla="*/ 364 w 373"/>
                  <a:gd name="T95" fmla="*/ 87 h 712"/>
                  <a:gd name="T96" fmla="*/ 343 w 373"/>
                  <a:gd name="T97" fmla="*/ 47 h 712"/>
                  <a:gd name="T98" fmla="*/ 292 w 373"/>
                  <a:gd name="T99" fmla="*/ 15 h 712"/>
                  <a:gd name="T100" fmla="*/ 239 w 373"/>
                  <a:gd name="T101" fmla="*/ 0 h 712"/>
                  <a:gd name="T102" fmla="*/ 185 w 373"/>
                  <a:gd name="T103" fmla="*/ 5 h 712"/>
                  <a:gd name="T104" fmla="*/ 124 w 373"/>
                  <a:gd name="T105" fmla="*/ 30 h 712"/>
                  <a:gd name="T106" fmla="*/ 106 w 373"/>
                  <a:gd name="T107" fmla="*/ 54 h 712"/>
                  <a:gd name="T108" fmla="*/ 97 w 373"/>
                  <a:gd name="T109" fmla="*/ 79 h 712"/>
                  <a:gd name="T110" fmla="*/ 88 w 373"/>
                  <a:gd name="T111" fmla="*/ 113 h 712"/>
                  <a:gd name="T112" fmla="*/ 82 w 373"/>
                  <a:gd name="T113" fmla="*/ 129 h 712"/>
                  <a:gd name="T114" fmla="*/ 41 w 373"/>
                  <a:gd name="T115" fmla="*/ 156 h 712"/>
                  <a:gd name="T116" fmla="*/ 24 w 373"/>
                  <a:gd name="T117" fmla="*/ 174 h 712"/>
                  <a:gd name="T118" fmla="*/ 12 w 373"/>
                  <a:gd name="T119" fmla="*/ 193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3" h="712">
                    <a:moveTo>
                      <a:pt x="12" y="193"/>
                    </a:moveTo>
                    <a:lnTo>
                      <a:pt x="4" y="236"/>
                    </a:lnTo>
                    <a:lnTo>
                      <a:pt x="0" y="280"/>
                    </a:lnTo>
                    <a:lnTo>
                      <a:pt x="10" y="376"/>
                    </a:lnTo>
                    <a:lnTo>
                      <a:pt x="17" y="459"/>
                    </a:lnTo>
                    <a:lnTo>
                      <a:pt x="34" y="509"/>
                    </a:lnTo>
                    <a:lnTo>
                      <a:pt x="53" y="570"/>
                    </a:lnTo>
                    <a:lnTo>
                      <a:pt x="64" y="602"/>
                    </a:lnTo>
                    <a:lnTo>
                      <a:pt x="79" y="643"/>
                    </a:lnTo>
                    <a:lnTo>
                      <a:pt x="91" y="675"/>
                    </a:lnTo>
                    <a:lnTo>
                      <a:pt x="104" y="698"/>
                    </a:lnTo>
                    <a:lnTo>
                      <a:pt x="115" y="709"/>
                    </a:lnTo>
                    <a:lnTo>
                      <a:pt x="129" y="712"/>
                    </a:lnTo>
                    <a:lnTo>
                      <a:pt x="143" y="706"/>
                    </a:lnTo>
                    <a:lnTo>
                      <a:pt x="153" y="708"/>
                    </a:lnTo>
                    <a:lnTo>
                      <a:pt x="161" y="704"/>
                    </a:lnTo>
                    <a:lnTo>
                      <a:pt x="173" y="685"/>
                    </a:lnTo>
                    <a:lnTo>
                      <a:pt x="189" y="644"/>
                    </a:lnTo>
                    <a:lnTo>
                      <a:pt x="203" y="595"/>
                    </a:lnTo>
                    <a:lnTo>
                      <a:pt x="214" y="551"/>
                    </a:lnTo>
                    <a:lnTo>
                      <a:pt x="218" y="512"/>
                    </a:lnTo>
                    <a:lnTo>
                      <a:pt x="226" y="484"/>
                    </a:lnTo>
                    <a:lnTo>
                      <a:pt x="240" y="448"/>
                    </a:lnTo>
                    <a:lnTo>
                      <a:pt x="255" y="422"/>
                    </a:lnTo>
                    <a:lnTo>
                      <a:pt x="241" y="406"/>
                    </a:lnTo>
                    <a:lnTo>
                      <a:pt x="224" y="395"/>
                    </a:lnTo>
                    <a:lnTo>
                      <a:pt x="238" y="375"/>
                    </a:lnTo>
                    <a:lnTo>
                      <a:pt x="240" y="354"/>
                    </a:lnTo>
                    <a:lnTo>
                      <a:pt x="245" y="341"/>
                    </a:lnTo>
                    <a:lnTo>
                      <a:pt x="254" y="326"/>
                    </a:lnTo>
                    <a:lnTo>
                      <a:pt x="261" y="333"/>
                    </a:lnTo>
                    <a:lnTo>
                      <a:pt x="269" y="337"/>
                    </a:lnTo>
                    <a:lnTo>
                      <a:pt x="277" y="352"/>
                    </a:lnTo>
                    <a:lnTo>
                      <a:pt x="281" y="371"/>
                    </a:lnTo>
                    <a:lnTo>
                      <a:pt x="287" y="378"/>
                    </a:lnTo>
                    <a:lnTo>
                      <a:pt x="298" y="379"/>
                    </a:lnTo>
                    <a:lnTo>
                      <a:pt x="306" y="373"/>
                    </a:lnTo>
                    <a:lnTo>
                      <a:pt x="312" y="360"/>
                    </a:lnTo>
                    <a:lnTo>
                      <a:pt x="320" y="320"/>
                    </a:lnTo>
                    <a:lnTo>
                      <a:pt x="336" y="296"/>
                    </a:lnTo>
                    <a:lnTo>
                      <a:pt x="347" y="281"/>
                    </a:lnTo>
                    <a:lnTo>
                      <a:pt x="350" y="263"/>
                    </a:lnTo>
                    <a:lnTo>
                      <a:pt x="341" y="225"/>
                    </a:lnTo>
                    <a:lnTo>
                      <a:pt x="334" y="204"/>
                    </a:lnTo>
                    <a:lnTo>
                      <a:pt x="342" y="178"/>
                    </a:lnTo>
                    <a:lnTo>
                      <a:pt x="361" y="155"/>
                    </a:lnTo>
                    <a:lnTo>
                      <a:pt x="373" y="134"/>
                    </a:lnTo>
                    <a:lnTo>
                      <a:pt x="364" y="87"/>
                    </a:lnTo>
                    <a:lnTo>
                      <a:pt x="343" y="47"/>
                    </a:lnTo>
                    <a:lnTo>
                      <a:pt x="292" y="15"/>
                    </a:lnTo>
                    <a:lnTo>
                      <a:pt x="239" y="0"/>
                    </a:lnTo>
                    <a:lnTo>
                      <a:pt x="185" y="5"/>
                    </a:lnTo>
                    <a:lnTo>
                      <a:pt x="124" y="30"/>
                    </a:lnTo>
                    <a:lnTo>
                      <a:pt x="106" y="54"/>
                    </a:lnTo>
                    <a:lnTo>
                      <a:pt x="97" y="79"/>
                    </a:lnTo>
                    <a:lnTo>
                      <a:pt x="88" y="113"/>
                    </a:lnTo>
                    <a:lnTo>
                      <a:pt x="82" y="129"/>
                    </a:lnTo>
                    <a:lnTo>
                      <a:pt x="41" y="156"/>
                    </a:lnTo>
                    <a:lnTo>
                      <a:pt x="24" y="174"/>
                    </a:lnTo>
                    <a:lnTo>
                      <a:pt x="12" y="193"/>
                    </a:lnTo>
                    <a:close/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17" name="Group 33"/>
              <p:cNvGrpSpPr>
                <a:grpSpLocks/>
              </p:cNvGrpSpPr>
              <p:nvPr/>
            </p:nvGrpSpPr>
            <p:grpSpPr bwMode="auto">
              <a:xfrm>
                <a:off x="1940" y="790"/>
                <a:ext cx="290" cy="378"/>
                <a:chOff x="1940" y="790"/>
                <a:chExt cx="290" cy="378"/>
              </a:xfrm>
            </p:grpSpPr>
            <p:grpSp>
              <p:nvGrpSpPr>
                <p:cNvPr id="16415" name="Group 31"/>
                <p:cNvGrpSpPr>
                  <a:grpSpLocks/>
                </p:cNvGrpSpPr>
                <p:nvPr/>
              </p:nvGrpSpPr>
              <p:grpSpPr bwMode="auto">
                <a:xfrm>
                  <a:off x="1940" y="790"/>
                  <a:ext cx="290" cy="378"/>
                  <a:chOff x="1940" y="790"/>
                  <a:chExt cx="290" cy="378"/>
                </a:xfrm>
              </p:grpSpPr>
              <p:sp>
                <p:nvSpPr>
                  <p:cNvPr id="16408" name="Freeform 24"/>
                  <p:cNvSpPr>
                    <a:spLocks/>
                  </p:cNvSpPr>
                  <p:nvPr/>
                </p:nvSpPr>
                <p:spPr bwMode="auto">
                  <a:xfrm>
                    <a:off x="1940" y="829"/>
                    <a:ext cx="87" cy="339"/>
                  </a:xfrm>
                  <a:custGeom>
                    <a:avLst/>
                    <a:gdLst>
                      <a:gd name="T0" fmla="*/ 3 w 87"/>
                      <a:gd name="T1" fmla="*/ 339 h 339"/>
                      <a:gd name="T2" fmla="*/ 14 w 87"/>
                      <a:gd name="T3" fmla="*/ 306 h 339"/>
                      <a:gd name="T4" fmla="*/ 21 w 87"/>
                      <a:gd name="T5" fmla="*/ 283 h 339"/>
                      <a:gd name="T6" fmla="*/ 18 w 87"/>
                      <a:gd name="T7" fmla="*/ 242 h 339"/>
                      <a:gd name="T8" fmla="*/ 7 w 87"/>
                      <a:gd name="T9" fmla="*/ 205 h 339"/>
                      <a:gd name="T10" fmla="*/ 0 w 87"/>
                      <a:gd name="T11" fmla="*/ 163 h 339"/>
                      <a:gd name="T12" fmla="*/ 3 w 87"/>
                      <a:gd name="T13" fmla="*/ 129 h 339"/>
                      <a:gd name="T14" fmla="*/ 20 w 87"/>
                      <a:gd name="T15" fmla="*/ 94 h 339"/>
                      <a:gd name="T16" fmla="*/ 38 w 87"/>
                      <a:gd name="T17" fmla="*/ 71 h 339"/>
                      <a:gd name="T18" fmla="*/ 63 w 87"/>
                      <a:gd name="T19" fmla="*/ 49 h 339"/>
                      <a:gd name="T20" fmla="*/ 87 w 87"/>
                      <a:gd name="T21" fmla="*/ 38 h 339"/>
                      <a:gd name="T22" fmla="*/ 73 w 87"/>
                      <a:gd name="T23" fmla="*/ 37 h 339"/>
                      <a:gd name="T24" fmla="*/ 64 w 87"/>
                      <a:gd name="T25" fmla="*/ 33 h 339"/>
                      <a:gd name="T26" fmla="*/ 58 w 87"/>
                      <a:gd name="T27" fmla="*/ 25 h 339"/>
                      <a:gd name="T28" fmla="*/ 54 w 87"/>
                      <a:gd name="T29" fmla="*/ 10 h 339"/>
                      <a:gd name="T30" fmla="*/ 56 w 87"/>
                      <a:gd name="T31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339">
                        <a:moveTo>
                          <a:pt x="3" y="339"/>
                        </a:moveTo>
                        <a:lnTo>
                          <a:pt x="14" y="306"/>
                        </a:lnTo>
                        <a:lnTo>
                          <a:pt x="21" y="283"/>
                        </a:lnTo>
                        <a:lnTo>
                          <a:pt x="18" y="242"/>
                        </a:lnTo>
                        <a:lnTo>
                          <a:pt x="7" y="205"/>
                        </a:lnTo>
                        <a:lnTo>
                          <a:pt x="0" y="163"/>
                        </a:lnTo>
                        <a:lnTo>
                          <a:pt x="3" y="129"/>
                        </a:lnTo>
                        <a:lnTo>
                          <a:pt x="20" y="94"/>
                        </a:lnTo>
                        <a:lnTo>
                          <a:pt x="38" y="71"/>
                        </a:lnTo>
                        <a:lnTo>
                          <a:pt x="63" y="49"/>
                        </a:lnTo>
                        <a:lnTo>
                          <a:pt x="87" y="38"/>
                        </a:lnTo>
                        <a:lnTo>
                          <a:pt x="73" y="37"/>
                        </a:lnTo>
                        <a:lnTo>
                          <a:pt x="64" y="33"/>
                        </a:lnTo>
                        <a:lnTo>
                          <a:pt x="58" y="25"/>
                        </a:lnTo>
                        <a:lnTo>
                          <a:pt x="54" y="10"/>
                        </a:lnTo>
                        <a:lnTo>
                          <a:pt x="56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09" name="Freeform 25"/>
                  <p:cNvSpPr>
                    <a:spLocks/>
                  </p:cNvSpPr>
                  <p:nvPr/>
                </p:nvSpPr>
                <p:spPr bwMode="auto">
                  <a:xfrm>
                    <a:off x="2063" y="885"/>
                    <a:ext cx="102" cy="47"/>
                  </a:xfrm>
                  <a:custGeom>
                    <a:avLst/>
                    <a:gdLst>
                      <a:gd name="T0" fmla="*/ 0 w 102"/>
                      <a:gd name="T1" fmla="*/ 24 h 47"/>
                      <a:gd name="T2" fmla="*/ 20 w 102"/>
                      <a:gd name="T3" fmla="*/ 38 h 47"/>
                      <a:gd name="T4" fmla="*/ 40 w 102"/>
                      <a:gd name="T5" fmla="*/ 46 h 47"/>
                      <a:gd name="T6" fmla="*/ 62 w 102"/>
                      <a:gd name="T7" fmla="*/ 47 h 47"/>
                      <a:gd name="T8" fmla="*/ 78 w 102"/>
                      <a:gd name="T9" fmla="*/ 46 h 47"/>
                      <a:gd name="T10" fmla="*/ 93 w 102"/>
                      <a:gd name="T11" fmla="*/ 41 h 47"/>
                      <a:gd name="T12" fmla="*/ 102 w 102"/>
                      <a:gd name="T13" fmla="*/ 27 h 47"/>
                      <a:gd name="T14" fmla="*/ 102 w 102"/>
                      <a:gd name="T15" fmla="*/ 11 h 47"/>
                      <a:gd name="T16" fmla="*/ 91 w 102"/>
                      <a:gd name="T17" fmla="*/ 3 h 47"/>
                      <a:gd name="T18" fmla="*/ 77 w 102"/>
                      <a:gd name="T19" fmla="*/ 0 h 47"/>
                      <a:gd name="T20" fmla="*/ 58 w 102"/>
                      <a:gd name="T21" fmla="*/ 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02" h="47">
                        <a:moveTo>
                          <a:pt x="0" y="24"/>
                        </a:moveTo>
                        <a:lnTo>
                          <a:pt x="20" y="38"/>
                        </a:lnTo>
                        <a:lnTo>
                          <a:pt x="40" y="46"/>
                        </a:lnTo>
                        <a:lnTo>
                          <a:pt x="62" y="47"/>
                        </a:lnTo>
                        <a:lnTo>
                          <a:pt x="78" y="46"/>
                        </a:lnTo>
                        <a:lnTo>
                          <a:pt x="93" y="41"/>
                        </a:lnTo>
                        <a:lnTo>
                          <a:pt x="102" y="27"/>
                        </a:lnTo>
                        <a:lnTo>
                          <a:pt x="102" y="11"/>
                        </a:lnTo>
                        <a:lnTo>
                          <a:pt x="91" y="3"/>
                        </a:lnTo>
                        <a:lnTo>
                          <a:pt x="77" y="0"/>
                        </a:lnTo>
                        <a:lnTo>
                          <a:pt x="58" y="5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0" name="Freeform 26"/>
                  <p:cNvSpPr>
                    <a:spLocks/>
                  </p:cNvSpPr>
                  <p:nvPr/>
                </p:nvSpPr>
                <p:spPr bwMode="auto">
                  <a:xfrm>
                    <a:off x="2038" y="992"/>
                    <a:ext cx="46" cy="71"/>
                  </a:xfrm>
                  <a:custGeom>
                    <a:avLst/>
                    <a:gdLst>
                      <a:gd name="T0" fmla="*/ 46 w 46"/>
                      <a:gd name="T1" fmla="*/ 0 h 71"/>
                      <a:gd name="T2" fmla="*/ 28 w 46"/>
                      <a:gd name="T3" fmla="*/ 10 h 71"/>
                      <a:gd name="T4" fmla="*/ 13 w 46"/>
                      <a:gd name="T5" fmla="*/ 26 h 71"/>
                      <a:gd name="T6" fmla="*/ 3 w 46"/>
                      <a:gd name="T7" fmla="*/ 49 h 71"/>
                      <a:gd name="T8" fmla="*/ 0 w 46"/>
                      <a:gd name="T9" fmla="*/ 71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" h="71">
                        <a:moveTo>
                          <a:pt x="46" y="0"/>
                        </a:moveTo>
                        <a:lnTo>
                          <a:pt x="28" y="10"/>
                        </a:lnTo>
                        <a:lnTo>
                          <a:pt x="13" y="26"/>
                        </a:lnTo>
                        <a:lnTo>
                          <a:pt x="3" y="49"/>
                        </a:lnTo>
                        <a:lnTo>
                          <a:pt x="0" y="71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1" name="Freeform 27"/>
                  <p:cNvSpPr>
                    <a:spLocks/>
                  </p:cNvSpPr>
                  <p:nvPr/>
                </p:nvSpPr>
                <p:spPr bwMode="auto">
                  <a:xfrm>
                    <a:off x="2141" y="820"/>
                    <a:ext cx="37" cy="54"/>
                  </a:xfrm>
                  <a:custGeom>
                    <a:avLst/>
                    <a:gdLst>
                      <a:gd name="T0" fmla="*/ 0 w 37"/>
                      <a:gd name="T1" fmla="*/ 0 h 54"/>
                      <a:gd name="T2" fmla="*/ 17 w 37"/>
                      <a:gd name="T3" fmla="*/ 54 h 54"/>
                      <a:gd name="T4" fmla="*/ 20 w 37"/>
                      <a:gd name="T5" fmla="*/ 40 h 54"/>
                      <a:gd name="T6" fmla="*/ 27 w 37"/>
                      <a:gd name="T7" fmla="*/ 32 h 54"/>
                      <a:gd name="T8" fmla="*/ 37 w 37"/>
                      <a:gd name="T9" fmla="*/ 3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54">
                        <a:moveTo>
                          <a:pt x="0" y="0"/>
                        </a:moveTo>
                        <a:lnTo>
                          <a:pt x="17" y="54"/>
                        </a:lnTo>
                        <a:lnTo>
                          <a:pt x="20" y="40"/>
                        </a:lnTo>
                        <a:lnTo>
                          <a:pt x="27" y="32"/>
                        </a:lnTo>
                        <a:lnTo>
                          <a:pt x="37" y="34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2" name="Freeform 28"/>
                  <p:cNvSpPr>
                    <a:spLocks/>
                  </p:cNvSpPr>
                  <p:nvPr/>
                </p:nvSpPr>
                <p:spPr bwMode="auto">
                  <a:xfrm>
                    <a:off x="2169" y="865"/>
                    <a:ext cx="17" cy="20"/>
                  </a:xfrm>
                  <a:custGeom>
                    <a:avLst/>
                    <a:gdLst>
                      <a:gd name="T0" fmla="*/ 7 w 17"/>
                      <a:gd name="T1" fmla="*/ 17 h 20"/>
                      <a:gd name="T2" fmla="*/ 2 w 17"/>
                      <a:gd name="T3" fmla="*/ 13 h 20"/>
                      <a:gd name="T4" fmla="*/ 0 w 17"/>
                      <a:gd name="T5" fmla="*/ 9 h 20"/>
                      <a:gd name="T6" fmla="*/ 0 w 17"/>
                      <a:gd name="T7" fmla="*/ 4 h 20"/>
                      <a:gd name="T8" fmla="*/ 3 w 17"/>
                      <a:gd name="T9" fmla="*/ 0 h 20"/>
                      <a:gd name="T10" fmla="*/ 8 w 17"/>
                      <a:gd name="T11" fmla="*/ 0 h 20"/>
                      <a:gd name="T12" fmla="*/ 12 w 17"/>
                      <a:gd name="T13" fmla="*/ 2 h 20"/>
                      <a:gd name="T14" fmla="*/ 15 w 17"/>
                      <a:gd name="T15" fmla="*/ 6 h 20"/>
                      <a:gd name="T16" fmla="*/ 15 w 17"/>
                      <a:gd name="T17" fmla="*/ 12 h 20"/>
                      <a:gd name="T18" fmla="*/ 16 w 17"/>
                      <a:gd name="T19" fmla="*/ 17 h 20"/>
                      <a:gd name="T20" fmla="*/ 17 w 17"/>
                      <a:gd name="T21" fmla="*/ 20 h 20"/>
                      <a:gd name="T22" fmla="*/ 12 w 17"/>
                      <a:gd name="T23" fmla="*/ 19 h 20"/>
                      <a:gd name="T24" fmla="*/ 7 w 17"/>
                      <a:gd name="T25" fmla="*/ 1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" h="20">
                        <a:moveTo>
                          <a:pt x="7" y="17"/>
                        </a:moveTo>
                        <a:lnTo>
                          <a:pt x="2" y="13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12" y="2"/>
                        </a:lnTo>
                        <a:lnTo>
                          <a:pt x="15" y="6"/>
                        </a:lnTo>
                        <a:lnTo>
                          <a:pt x="15" y="12"/>
                        </a:lnTo>
                        <a:lnTo>
                          <a:pt x="16" y="17"/>
                        </a:lnTo>
                        <a:lnTo>
                          <a:pt x="17" y="20"/>
                        </a:lnTo>
                        <a:lnTo>
                          <a:pt x="12" y="19"/>
                        </a:lnTo>
                        <a:lnTo>
                          <a:pt x="7" y="1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3" name="Freeform 29"/>
                  <p:cNvSpPr>
                    <a:spLocks/>
                  </p:cNvSpPr>
                  <p:nvPr/>
                </p:nvSpPr>
                <p:spPr bwMode="auto">
                  <a:xfrm>
                    <a:off x="2180" y="790"/>
                    <a:ext cx="50" cy="95"/>
                  </a:xfrm>
                  <a:custGeom>
                    <a:avLst/>
                    <a:gdLst>
                      <a:gd name="T0" fmla="*/ 50 w 50"/>
                      <a:gd name="T1" fmla="*/ 95 h 95"/>
                      <a:gd name="T2" fmla="*/ 49 w 50"/>
                      <a:gd name="T3" fmla="*/ 65 h 95"/>
                      <a:gd name="T4" fmla="*/ 40 w 50"/>
                      <a:gd name="T5" fmla="*/ 39 h 95"/>
                      <a:gd name="T6" fmla="*/ 21 w 50"/>
                      <a:gd name="T7" fmla="*/ 31 h 95"/>
                      <a:gd name="T8" fmla="*/ 3 w 50"/>
                      <a:gd name="T9" fmla="*/ 17 h 95"/>
                      <a:gd name="T10" fmla="*/ 0 w 50"/>
                      <a:gd name="T11" fmla="*/ 0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" h="95">
                        <a:moveTo>
                          <a:pt x="50" y="95"/>
                        </a:moveTo>
                        <a:lnTo>
                          <a:pt x="49" y="65"/>
                        </a:lnTo>
                        <a:lnTo>
                          <a:pt x="40" y="39"/>
                        </a:lnTo>
                        <a:lnTo>
                          <a:pt x="21" y="31"/>
                        </a:lnTo>
                        <a:lnTo>
                          <a:pt x="3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16414" name="Freeform 30"/>
                  <p:cNvSpPr>
                    <a:spLocks/>
                  </p:cNvSpPr>
                  <p:nvPr/>
                </p:nvSpPr>
                <p:spPr bwMode="auto">
                  <a:xfrm>
                    <a:off x="2114" y="924"/>
                    <a:ext cx="66" cy="90"/>
                  </a:xfrm>
                  <a:custGeom>
                    <a:avLst/>
                    <a:gdLst>
                      <a:gd name="T0" fmla="*/ 35 w 66"/>
                      <a:gd name="T1" fmla="*/ 86 h 90"/>
                      <a:gd name="T2" fmla="*/ 21 w 66"/>
                      <a:gd name="T3" fmla="*/ 90 h 90"/>
                      <a:gd name="T4" fmla="*/ 8 w 66"/>
                      <a:gd name="T5" fmla="*/ 89 h 90"/>
                      <a:gd name="T6" fmla="*/ 0 w 66"/>
                      <a:gd name="T7" fmla="*/ 78 h 90"/>
                      <a:gd name="T8" fmla="*/ 1 w 66"/>
                      <a:gd name="T9" fmla="*/ 60 h 90"/>
                      <a:gd name="T10" fmla="*/ 12 w 66"/>
                      <a:gd name="T11" fmla="*/ 48 h 90"/>
                      <a:gd name="T12" fmla="*/ 33 w 66"/>
                      <a:gd name="T13" fmla="*/ 37 h 90"/>
                      <a:gd name="T14" fmla="*/ 49 w 66"/>
                      <a:gd name="T15" fmla="*/ 25 h 90"/>
                      <a:gd name="T16" fmla="*/ 59 w 66"/>
                      <a:gd name="T17" fmla="*/ 17 h 90"/>
                      <a:gd name="T18" fmla="*/ 66 w 66"/>
                      <a:gd name="T1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6" h="90">
                        <a:moveTo>
                          <a:pt x="35" y="86"/>
                        </a:moveTo>
                        <a:lnTo>
                          <a:pt x="21" y="90"/>
                        </a:lnTo>
                        <a:lnTo>
                          <a:pt x="8" y="89"/>
                        </a:lnTo>
                        <a:lnTo>
                          <a:pt x="0" y="78"/>
                        </a:lnTo>
                        <a:lnTo>
                          <a:pt x="1" y="60"/>
                        </a:lnTo>
                        <a:lnTo>
                          <a:pt x="12" y="48"/>
                        </a:lnTo>
                        <a:lnTo>
                          <a:pt x="33" y="37"/>
                        </a:lnTo>
                        <a:lnTo>
                          <a:pt x="49" y="25"/>
                        </a:lnTo>
                        <a:lnTo>
                          <a:pt x="59" y="17"/>
                        </a:lnTo>
                        <a:lnTo>
                          <a:pt x="66" y="0"/>
                        </a:lnTo>
                      </a:path>
                    </a:pathLst>
                  </a:custGeom>
                  <a:solidFill>
                    <a:srgbClr val="CC990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641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2057" y="1021"/>
                  <a:ext cx="73" cy="6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</p:grpSp>
        <p:sp>
          <p:nvSpPr>
            <p:cNvPr id="16419" name="Freeform 35"/>
            <p:cNvSpPr>
              <a:spLocks/>
            </p:cNvSpPr>
            <p:nvPr/>
          </p:nvSpPr>
          <p:spPr bwMode="auto">
            <a:xfrm>
              <a:off x="1937" y="551"/>
              <a:ext cx="401" cy="300"/>
            </a:xfrm>
            <a:custGeom>
              <a:avLst/>
              <a:gdLst>
                <a:gd name="T0" fmla="*/ 14 w 401"/>
                <a:gd name="T1" fmla="*/ 300 h 300"/>
                <a:gd name="T2" fmla="*/ 41 w 401"/>
                <a:gd name="T3" fmla="*/ 284 h 300"/>
                <a:gd name="T4" fmla="*/ 56 w 401"/>
                <a:gd name="T5" fmla="*/ 262 h 300"/>
                <a:gd name="T6" fmla="*/ 65 w 401"/>
                <a:gd name="T7" fmla="*/ 231 h 300"/>
                <a:gd name="T8" fmla="*/ 71 w 401"/>
                <a:gd name="T9" fmla="*/ 202 h 300"/>
                <a:gd name="T10" fmla="*/ 80 w 401"/>
                <a:gd name="T11" fmla="*/ 182 h 300"/>
                <a:gd name="T12" fmla="*/ 96 w 401"/>
                <a:gd name="T13" fmla="*/ 168 h 300"/>
                <a:gd name="T14" fmla="*/ 114 w 401"/>
                <a:gd name="T15" fmla="*/ 161 h 300"/>
                <a:gd name="T16" fmla="*/ 131 w 401"/>
                <a:gd name="T17" fmla="*/ 165 h 300"/>
                <a:gd name="T18" fmla="*/ 146 w 401"/>
                <a:gd name="T19" fmla="*/ 180 h 300"/>
                <a:gd name="T20" fmla="*/ 155 w 401"/>
                <a:gd name="T21" fmla="*/ 203 h 300"/>
                <a:gd name="T22" fmla="*/ 149 w 401"/>
                <a:gd name="T23" fmla="*/ 232 h 300"/>
                <a:gd name="T24" fmla="*/ 136 w 401"/>
                <a:gd name="T25" fmla="*/ 270 h 300"/>
                <a:gd name="T26" fmla="*/ 167 w 401"/>
                <a:gd name="T27" fmla="*/ 280 h 300"/>
                <a:gd name="T28" fmla="*/ 170 w 401"/>
                <a:gd name="T29" fmla="*/ 262 h 300"/>
                <a:gd name="T30" fmla="*/ 186 w 401"/>
                <a:gd name="T31" fmla="*/ 246 h 300"/>
                <a:gd name="T32" fmla="*/ 199 w 401"/>
                <a:gd name="T33" fmla="*/ 227 h 300"/>
                <a:gd name="T34" fmla="*/ 206 w 401"/>
                <a:gd name="T35" fmla="*/ 210 h 300"/>
                <a:gd name="T36" fmla="*/ 210 w 401"/>
                <a:gd name="T37" fmla="*/ 194 h 300"/>
                <a:gd name="T38" fmla="*/ 220 w 401"/>
                <a:gd name="T39" fmla="*/ 202 h 300"/>
                <a:gd name="T40" fmla="*/ 234 w 401"/>
                <a:gd name="T41" fmla="*/ 206 h 300"/>
                <a:gd name="T42" fmla="*/ 247 w 401"/>
                <a:gd name="T43" fmla="*/ 209 h 300"/>
                <a:gd name="T44" fmla="*/ 258 w 401"/>
                <a:gd name="T45" fmla="*/ 206 h 300"/>
                <a:gd name="T46" fmla="*/ 269 w 401"/>
                <a:gd name="T47" fmla="*/ 203 h 300"/>
                <a:gd name="T48" fmla="*/ 278 w 401"/>
                <a:gd name="T49" fmla="*/ 220 h 300"/>
                <a:gd name="T50" fmla="*/ 291 w 401"/>
                <a:gd name="T51" fmla="*/ 240 h 300"/>
                <a:gd name="T52" fmla="*/ 309 w 401"/>
                <a:gd name="T53" fmla="*/ 258 h 300"/>
                <a:gd name="T54" fmla="*/ 324 w 401"/>
                <a:gd name="T55" fmla="*/ 269 h 300"/>
                <a:gd name="T56" fmla="*/ 344 w 401"/>
                <a:gd name="T57" fmla="*/ 278 h 300"/>
                <a:gd name="T58" fmla="*/ 366 w 401"/>
                <a:gd name="T59" fmla="*/ 281 h 300"/>
                <a:gd name="T60" fmla="*/ 383 w 401"/>
                <a:gd name="T61" fmla="*/ 274 h 300"/>
                <a:gd name="T62" fmla="*/ 397 w 401"/>
                <a:gd name="T63" fmla="*/ 255 h 300"/>
                <a:gd name="T64" fmla="*/ 401 w 401"/>
                <a:gd name="T65" fmla="*/ 233 h 300"/>
                <a:gd name="T66" fmla="*/ 395 w 401"/>
                <a:gd name="T67" fmla="*/ 214 h 300"/>
                <a:gd name="T68" fmla="*/ 386 w 401"/>
                <a:gd name="T69" fmla="*/ 187 h 300"/>
                <a:gd name="T70" fmla="*/ 379 w 401"/>
                <a:gd name="T71" fmla="*/ 163 h 300"/>
                <a:gd name="T72" fmla="*/ 372 w 401"/>
                <a:gd name="T73" fmla="*/ 146 h 300"/>
                <a:gd name="T74" fmla="*/ 353 w 401"/>
                <a:gd name="T75" fmla="*/ 126 h 300"/>
                <a:gd name="T76" fmla="*/ 336 w 401"/>
                <a:gd name="T77" fmla="*/ 119 h 300"/>
                <a:gd name="T78" fmla="*/ 319 w 401"/>
                <a:gd name="T79" fmla="*/ 115 h 300"/>
                <a:gd name="T80" fmla="*/ 307 w 401"/>
                <a:gd name="T81" fmla="*/ 118 h 300"/>
                <a:gd name="T82" fmla="*/ 293 w 401"/>
                <a:gd name="T83" fmla="*/ 87 h 300"/>
                <a:gd name="T84" fmla="*/ 272 w 401"/>
                <a:gd name="T85" fmla="*/ 61 h 300"/>
                <a:gd name="T86" fmla="*/ 237 w 401"/>
                <a:gd name="T87" fmla="*/ 34 h 300"/>
                <a:gd name="T88" fmla="*/ 192 w 401"/>
                <a:gd name="T89" fmla="*/ 12 h 300"/>
                <a:gd name="T90" fmla="*/ 147 w 401"/>
                <a:gd name="T91" fmla="*/ 0 h 300"/>
                <a:gd name="T92" fmla="*/ 115 w 401"/>
                <a:gd name="T93" fmla="*/ 5 h 300"/>
                <a:gd name="T94" fmla="*/ 108 w 401"/>
                <a:gd name="T95" fmla="*/ 17 h 300"/>
                <a:gd name="T96" fmla="*/ 100 w 401"/>
                <a:gd name="T97" fmla="*/ 30 h 300"/>
                <a:gd name="T98" fmla="*/ 83 w 401"/>
                <a:gd name="T99" fmla="*/ 42 h 300"/>
                <a:gd name="T100" fmla="*/ 63 w 401"/>
                <a:gd name="T101" fmla="*/ 54 h 300"/>
                <a:gd name="T102" fmla="*/ 46 w 401"/>
                <a:gd name="T103" fmla="*/ 65 h 300"/>
                <a:gd name="T104" fmla="*/ 35 w 401"/>
                <a:gd name="T105" fmla="*/ 77 h 300"/>
                <a:gd name="T106" fmla="*/ 24 w 401"/>
                <a:gd name="T107" fmla="*/ 98 h 300"/>
                <a:gd name="T108" fmla="*/ 16 w 401"/>
                <a:gd name="T109" fmla="*/ 118 h 300"/>
                <a:gd name="T110" fmla="*/ 14 w 401"/>
                <a:gd name="T111" fmla="*/ 140 h 300"/>
                <a:gd name="T112" fmla="*/ 8 w 401"/>
                <a:gd name="T113" fmla="*/ 165 h 300"/>
                <a:gd name="T114" fmla="*/ 2 w 401"/>
                <a:gd name="T115" fmla="*/ 194 h 300"/>
                <a:gd name="T116" fmla="*/ 0 w 401"/>
                <a:gd name="T117" fmla="*/ 228 h 300"/>
                <a:gd name="T118" fmla="*/ 1 w 401"/>
                <a:gd name="T119" fmla="*/ 254 h 300"/>
                <a:gd name="T120" fmla="*/ 6 w 401"/>
                <a:gd name="T121" fmla="*/ 280 h 300"/>
                <a:gd name="T122" fmla="*/ 14 w 401"/>
                <a:gd name="T12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1" h="300">
                  <a:moveTo>
                    <a:pt x="14" y="300"/>
                  </a:moveTo>
                  <a:lnTo>
                    <a:pt x="41" y="284"/>
                  </a:lnTo>
                  <a:lnTo>
                    <a:pt x="56" y="262"/>
                  </a:lnTo>
                  <a:lnTo>
                    <a:pt x="65" y="231"/>
                  </a:lnTo>
                  <a:lnTo>
                    <a:pt x="71" y="202"/>
                  </a:lnTo>
                  <a:lnTo>
                    <a:pt x="80" y="182"/>
                  </a:lnTo>
                  <a:lnTo>
                    <a:pt x="96" y="168"/>
                  </a:lnTo>
                  <a:lnTo>
                    <a:pt x="114" y="161"/>
                  </a:lnTo>
                  <a:lnTo>
                    <a:pt x="131" y="165"/>
                  </a:lnTo>
                  <a:lnTo>
                    <a:pt x="146" y="180"/>
                  </a:lnTo>
                  <a:lnTo>
                    <a:pt x="155" y="203"/>
                  </a:lnTo>
                  <a:lnTo>
                    <a:pt x="149" y="232"/>
                  </a:lnTo>
                  <a:lnTo>
                    <a:pt x="136" y="270"/>
                  </a:lnTo>
                  <a:lnTo>
                    <a:pt x="167" y="280"/>
                  </a:lnTo>
                  <a:lnTo>
                    <a:pt x="170" y="262"/>
                  </a:lnTo>
                  <a:lnTo>
                    <a:pt x="186" y="246"/>
                  </a:lnTo>
                  <a:lnTo>
                    <a:pt x="199" y="227"/>
                  </a:lnTo>
                  <a:lnTo>
                    <a:pt x="206" y="210"/>
                  </a:lnTo>
                  <a:lnTo>
                    <a:pt x="210" y="194"/>
                  </a:lnTo>
                  <a:lnTo>
                    <a:pt x="220" y="202"/>
                  </a:lnTo>
                  <a:lnTo>
                    <a:pt x="234" y="206"/>
                  </a:lnTo>
                  <a:lnTo>
                    <a:pt x="247" y="209"/>
                  </a:lnTo>
                  <a:lnTo>
                    <a:pt x="258" y="206"/>
                  </a:lnTo>
                  <a:lnTo>
                    <a:pt x="269" y="203"/>
                  </a:lnTo>
                  <a:lnTo>
                    <a:pt x="278" y="220"/>
                  </a:lnTo>
                  <a:lnTo>
                    <a:pt x="291" y="240"/>
                  </a:lnTo>
                  <a:lnTo>
                    <a:pt x="309" y="258"/>
                  </a:lnTo>
                  <a:lnTo>
                    <a:pt x="324" y="269"/>
                  </a:lnTo>
                  <a:lnTo>
                    <a:pt x="344" y="278"/>
                  </a:lnTo>
                  <a:lnTo>
                    <a:pt x="366" y="281"/>
                  </a:lnTo>
                  <a:lnTo>
                    <a:pt x="383" y="274"/>
                  </a:lnTo>
                  <a:lnTo>
                    <a:pt x="397" y="255"/>
                  </a:lnTo>
                  <a:lnTo>
                    <a:pt x="401" y="233"/>
                  </a:lnTo>
                  <a:lnTo>
                    <a:pt x="395" y="214"/>
                  </a:lnTo>
                  <a:lnTo>
                    <a:pt x="386" y="187"/>
                  </a:lnTo>
                  <a:lnTo>
                    <a:pt x="379" y="163"/>
                  </a:lnTo>
                  <a:lnTo>
                    <a:pt x="372" y="146"/>
                  </a:lnTo>
                  <a:lnTo>
                    <a:pt x="353" y="126"/>
                  </a:lnTo>
                  <a:lnTo>
                    <a:pt x="336" y="119"/>
                  </a:lnTo>
                  <a:lnTo>
                    <a:pt x="319" y="115"/>
                  </a:lnTo>
                  <a:lnTo>
                    <a:pt x="307" y="118"/>
                  </a:lnTo>
                  <a:lnTo>
                    <a:pt x="293" y="87"/>
                  </a:lnTo>
                  <a:lnTo>
                    <a:pt x="272" y="61"/>
                  </a:lnTo>
                  <a:lnTo>
                    <a:pt x="237" y="34"/>
                  </a:lnTo>
                  <a:lnTo>
                    <a:pt x="192" y="12"/>
                  </a:lnTo>
                  <a:lnTo>
                    <a:pt x="147" y="0"/>
                  </a:lnTo>
                  <a:lnTo>
                    <a:pt x="115" y="5"/>
                  </a:lnTo>
                  <a:lnTo>
                    <a:pt x="108" y="17"/>
                  </a:lnTo>
                  <a:lnTo>
                    <a:pt x="100" y="30"/>
                  </a:lnTo>
                  <a:lnTo>
                    <a:pt x="83" y="42"/>
                  </a:lnTo>
                  <a:lnTo>
                    <a:pt x="63" y="54"/>
                  </a:lnTo>
                  <a:lnTo>
                    <a:pt x="46" y="65"/>
                  </a:lnTo>
                  <a:lnTo>
                    <a:pt x="35" y="77"/>
                  </a:lnTo>
                  <a:lnTo>
                    <a:pt x="24" y="98"/>
                  </a:lnTo>
                  <a:lnTo>
                    <a:pt x="16" y="118"/>
                  </a:lnTo>
                  <a:lnTo>
                    <a:pt x="14" y="140"/>
                  </a:lnTo>
                  <a:lnTo>
                    <a:pt x="8" y="165"/>
                  </a:lnTo>
                  <a:lnTo>
                    <a:pt x="2" y="194"/>
                  </a:lnTo>
                  <a:lnTo>
                    <a:pt x="0" y="228"/>
                  </a:lnTo>
                  <a:lnTo>
                    <a:pt x="1" y="254"/>
                  </a:lnTo>
                  <a:lnTo>
                    <a:pt x="6" y="280"/>
                  </a:lnTo>
                  <a:lnTo>
                    <a:pt x="14" y="3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23" name="Group 39"/>
            <p:cNvGrpSpPr>
              <a:grpSpLocks/>
            </p:cNvGrpSpPr>
            <p:nvPr/>
          </p:nvGrpSpPr>
          <p:grpSpPr bwMode="auto">
            <a:xfrm>
              <a:off x="557" y="2832"/>
              <a:ext cx="745" cy="266"/>
              <a:chOff x="557" y="2843"/>
              <a:chExt cx="745" cy="266"/>
            </a:xfrm>
          </p:grpSpPr>
          <p:sp>
            <p:nvSpPr>
              <p:cNvPr id="16421" name="Freeform 37"/>
              <p:cNvSpPr>
                <a:spLocks/>
              </p:cNvSpPr>
              <p:nvPr/>
            </p:nvSpPr>
            <p:spPr bwMode="auto">
              <a:xfrm>
                <a:off x="557" y="2843"/>
                <a:ext cx="736" cy="204"/>
              </a:xfrm>
              <a:custGeom>
                <a:avLst/>
                <a:gdLst>
                  <a:gd name="T0" fmla="*/ 351 w 736"/>
                  <a:gd name="T1" fmla="*/ 0 h 204"/>
                  <a:gd name="T2" fmla="*/ 399 w 736"/>
                  <a:gd name="T3" fmla="*/ 8 h 204"/>
                  <a:gd name="T4" fmla="*/ 437 w 736"/>
                  <a:gd name="T5" fmla="*/ 24 h 204"/>
                  <a:gd name="T6" fmla="*/ 478 w 736"/>
                  <a:gd name="T7" fmla="*/ 45 h 204"/>
                  <a:gd name="T8" fmla="*/ 537 w 736"/>
                  <a:gd name="T9" fmla="*/ 65 h 204"/>
                  <a:gd name="T10" fmla="*/ 578 w 736"/>
                  <a:gd name="T11" fmla="*/ 65 h 204"/>
                  <a:gd name="T12" fmla="*/ 635 w 736"/>
                  <a:gd name="T13" fmla="*/ 80 h 204"/>
                  <a:gd name="T14" fmla="*/ 683 w 736"/>
                  <a:gd name="T15" fmla="*/ 96 h 204"/>
                  <a:gd name="T16" fmla="*/ 732 w 736"/>
                  <a:gd name="T17" fmla="*/ 119 h 204"/>
                  <a:gd name="T18" fmla="*/ 736 w 736"/>
                  <a:gd name="T19" fmla="*/ 148 h 204"/>
                  <a:gd name="T20" fmla="*/ 715 w 736"/>
                  <a:gd name="T21" fmla="*/ 178 h 204"/>
                  <a:gd name="T22" fmla="*/ 672 w 736"/>
                  <a:gd name="T23" fmla="*/ 198 h 204"/>
                  <a:gd name="T24" fmla="*/ 619 w 736"/>
                  <a:gd name="T25" fmla="*/ 202 h 204"/>
                  <a:gd name="T26" fmla="*/ 439 w 736"/>
                  <a:gd name="T27" fmla="*/ 204 h 204"/>
                  <a:gd name="T28" fmla="*/ 372 w 736"/>
                  <a:gd name="T29" fmla="*/ 198 h 204"/>
                  <a:gd name="T30" fmla="*/ 306 w 736"/>
                  <a:gd name="T31" fmla="*/ 191 h 204"/>
                  <a:gd name="T32" fmla="*/ 245 w 736"/>
                  <a:gd name="T33" fmla="*/ 171 h 204"/>
                  <a:gd name="T34" fmla="*/ 209 w 736"/>
                  <a:gd name="T35" fmla="*/ 162 h 204"/>
                  <a:gd name="T36" fmla="*/ 209 w 736"/>
                  <a:gd name="T37" fmla="*/ 187 h 204"/>
                  <a:gd name="T38" fmla="*/ 44 w 736"/>
                  <a:gd name="T39" fmla="*/ 189 h 204"/>
                  <a:gd name="T40" fmla="*/ 19 w 736"/>
                  <a:gd name="T41" fmla="*/ 163 h 204"/>
                  <a:gd name="T42" fmla="*/ 4 w 736"/>
                  <a:gd name="T43" fmla="*/ 119 h 204"/>
                  <a:gd name="T44" fmla="*/ 0 w 736"/>
                  <a:gd name="T45" fmla="*/ 87 h 204"/>
                  <a:gd name="T46" fmla="*/ 4 w 736"/>
                  <a:gd name="T47" fmla="*/ 41 h 204"/>
                  <a:gd name="T48" fmla="*/ 10 w 736"/>
                  <a:gd name="T49" fmla="*/ 7 h 204"/>
                  <a:gd name="T50" fmla="*/ 49 w 736"/>
                  <a:gd name="T51" fmla="*/ 7 h 204"/>
                  <a:gd name="T52" fmla="*/ 100 w 736"/>
                  <a:gd name="T53" fmla="*/ 28 h 204"/>
                  <a:gd name="T54" fmla="*/ 154 w 736"/>
                  <a:gd name="T55" fmla="*/ 49 h 204"/>
                  <a:gd name="T56" fmla="*/ 194 w 736"/>
                  <a:gd name="T57" fmla="*/ 50 h 204"/>
                  <a:gd name="T58" fmla="*/ 237 w 736"/>
                  <a:gd name="T59" fmla="*/ 41 h 204"/>
                  <a:gd name="T60" fmla="*/ 285 w 736"/>
                  <a:gd name="T61" fmla="*/ 28 h 204"/>
                  <a:gd name="T62" fmla="*/ 374 w 736"/>
                  <a:gd name="T63" fmla="*/ 43 h 204"/>
                  <a:gd name="T64" fmla="*/ 351 w 736"/>
                  <a:gd name="T6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6" h="204">
                    <a:moveTo>
                      <a:pt x="351" y="0"/>
                    </a:moveTo>
                    <a:lnTo>
                      <a:pt x="399" y="8"/>
                    </a:lnTo>
                    <a:lnTo>
                      <a:pt x="437" y="24"/>
                    </a:lnTo>
                    <a:lnTo>
                      <a:pt x="478" y="45"/>
                    </a:lnTo>
                    <a:lnTo>
                      <a:pt x="537" y="65"/>
                    </a:lnTo>
                    <a:lnTo>
                      <a:pt x="578" y="65"/>
                    </a:lnTo>
                    <a:lnTo>
                      <a:pt x="635" y="80"/>
                    </a:lnTo>
                    <a:lnTo>
                      <a:pt x="683" y="96"/>
                    </a:lnTo>
                    <a:lnTo>
                      <a:pt x="732" y="119"/>
                    </a:lnTo>
                    <a:lnTo>
                      <a:pt x="736" y="148"/>
                    </a:lnTo>
                    <a:lnTo>
                      <a:pt x="715" y="178"/>
                    </a:lnTo>
                    <a:lnTo>
                      <a:pt x="672" y="198"/>
                    </a:lnTo>
                    <a:lnTo>
                      <a:pt x="619" y="202"/>
                    </a:lnTo>
                    <a:lnTo>
                      <a:pt x="439" y="204"/>
                    </a:lnTo>
                    <a:lnTo>
                      <a:pt x="372" y="198"/>
                    </a:lnTo>
                    <a:lnTo>
                      <a:pt x="306" y="191"/>
                    </a:lnTo>
                    <a:lnTo>
                      <a:pt x="245" y="171"/>
                    </a:lnTo>
                    <a:lnTo>
                      <a:pt x="209" y="162"/>
                    </a:lnTo>
                    <a:lnTo>
                      <a:pt x="209" y="187"/>
                    </a:lnTo>
                    <a:lnTo>
                      <a:pt x="44" y="189"/>
                    </a:lnTo>
                    <a:lnTo>
                      <a:pt x="19" y="163"/>
                    </a:lnTo>
                    <a:lnTo>
                      <a:pt x="4" y="119"/>
                    </a:lnTo>
                    <a:lnTo>
                      <a:pt x="0" y="87"/>
                    </a:lnTo>
                    <a:lnTo>
                      <a:pt x="4" y="41"/>
                    </a:lnTo>
                    <a:lnTo>
                      <a:pt x="10" y="7"/>
                    </a:lnTo>
                    <a:lnTo>
                      <a:pt x="49" y="7"/>
                    </a:lnTo>
                    <a:lnTo>
                      <a:pt x="100" y="28"/>
                    </a:lnTo>
                    <a:lnTo>
                      <a:pt x="154" y="49"/>
                    </a:lnTo>
                    <a:lnTo>
                      <a:pt x="194" y="50"/>
                    </a:lnTo>
                    <a:lnTo>
                      <a:pt x="237" y="41"/>
                    </a:lnTo>
                    <a:lnTo>
                      <a:pt x="285" y="28"/>
                    </a:lnTo>
                    <a:lnTo>
                      <a:pt x="374" y="43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2" name="Freeform 38"/>
              <p:cNvSpPr>
                <a:spLocks/>
              </p:cNvSpPr>
              <p:nvPr/>
            </p:nvSpPr>
            <p:spPr bwMode="auto">
              <a:xfrm>
                <a:off x="567" y="2907"/>
                <a:ext cx="735" cy="202"/>
              </a:xfrm>
              <a:custGeom>
                <a:avLst/>
                <a:gdLst>
                  <a:gd name="T0" fmla="*/ 351 w 735"/>
                  <a:gd name="T1" fmla="*/ 0 h 202"/>
                  <a:gd name="T2" fmla="*/ 398 w 735"/>
                  <a:gd name="T3" fmla="*/ 8 h 202"/>
                  <a:gd name="T4" fmla="*/ 436 w 735"/>
                  <a:gd name="T5" fmla="*/ 24 h 202"/>
                  <a:gd name="T6" fmla="*/ 477 w 735"/>
                  <a:gd name="T7" fmla="*/ 45 h 202"/>
                  <a:gd name="T8" fmla="*/ 536 w 735"/>
                  <a:gd name="T9" fmla="*/ 65 h 202"/>
                  <a:gd name="T10" fmla="*/ 576 w 735"/>
                  <a:gd name="T11" fmla="*/ 65 h 202"/>
                  <a:gd name="T12" fmla="*/ 634 w 735"/>
                  <a:gd name="T13" fmla="*/ 80 h 202"/>
                  <a:gd name="T14" fmla="*/ 682 w 735"/>
                  <a:gd name="T15" fmla="*/ 96 h 202"/>
                  <a:gd name="T16" fmla="*/ 732 w 735"/>
                  <a:gd name="T17" fmla="*/ 119 h 202"/>
                  <a:gd name="T18" fmla="*/ 735 w 735"/>
                  <a:gd name="T19" fmla="*/ 146 h 202"/>
                  <a:gd name="T20" fmla="*/ 714 w 735"/>
                  <a:gd name="T21" fmla="*/ 176 h 202"/>
                  <a:gd name="T22" fmla="*/ 671 w 735"/>
                  <a:gd name="T23" fmla="*/ 195 h 202"/>
                  <a:gd name="T24" fmla="*/ 618 w 735"/>
                  <a:gd name="T25" fmla="*/ 201 h 202"/>
                  <a:gd name="T26" fmla="*/ 439 w 735"/>
                  <a:gd name="T27" fmla="*/ 202 h 202"/>
                  <a:gd name="T28" fmla="*/ 370 w 735"/>
                  <a:gd name="T29" fmla="*/ 197 h 202"/>
                  <a:gd name="T30" fmla="*/ 305 w 735"/>
                  <a:gd name="T31" fmla="*/ 189 h 202"/>
                  <a:gd name="T32" fmla="*/ 244 w 735"/>
                  <a:gd name="T33" fmla="*/ 170 h 202"/>
                  <a:gd name="T34" fmla="*/ 208 w 735"/>
                  <a:gd name="T35" fmla="*/ 160 h 202"/>
                  <a:gd name="T36" fmla="*/ 208 w 735"/>
                  <a:gd name="T37" fmla="*/ 184 h 202"/>
                  <a:gd name="T38" fmla="*/ 44 w 735"/>
                  <a:gd name="T39" fmla="*/ 186 h 202"/>
                  <a:gd name="T40" fmla="*/ 18 w 735"/>
                  <a:gd name="T41" fmla="*/ 161 h 202"/>
                  <a:gd name="T42" fmla="*/ 3 w 735"/>
                  <a:gd name="T43" fmla="*/ 119 h 202"/>
                  <a:gd name="T44" fmla="*/ 0 w 735"/>
                  <a:gd name="T45" fmla="*/ 87 h 202"/>
                  <a:gd name="T46" fmla="*/ 3 w 735"/>
                  <a:gd name="T47" fmla="*/ 40 h 202"/>
                  <a:gd name="T48" fmla="*/ 9 w 735"/>
                  <a:gd name="T49" fmla="*/ 6 h 202"/>
                  <a:gd name="T50" fmla="*/ 48 w 735"/>
                  <a:gd name="T51" fmla="*/ 6 h 202"/>
                  <a:gd name="T52" fmla="*/ 99 w 735"/>
                  <a:gd name="T53" fmla="*/ 28 h 202"/>
                  <a:gd name="T54" fmla="*/ 154 w 735"/>
                  <a:gd name="T55" fmla="*/ 49 h 202"/>
                  <a:gd name="T56" fmla="*/ 193 w 735"/>
                  <a:gd name="T57" fmla="*/ 50 h 202"/>
                  <a:gd name="T58" fmla="*/ 236 w 735"/>
                  <a:gd name="T59" fmla="*/ 40 h 202"/>
                  <a:gd name="T60" fmla="*/ 285 w 735"/>
                  <a:gd name="T61" fmla="*/ 28 h 202"/>
                  <a:gd name="T62" fmla="*/ 373 w 735"/>
                  <a:gd name="T63" fmla="*/ 43 h 202"/>
                  <a:gd name="T64" fmla="*/ 351 w 735"/>
                  <a:gd name="T6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5" h="202">
                    <a:moveTo>
                      <a:pt x="351" y="0"/>
                    </a:moveTo>
                    <a:lnTo>
                      <a:pt x="398" y="8"/>
                    </a:lnTo>
                    <a:lnTo>
                      <a:pt x="436" y="24"/>
                    </a:lnTo>
                    <a:lnTo>
                      <a:pt x="477" y="45"/>
                    </a:lnTo>
                    <a:lnTo>
                      <a:pt x="536" y="65"/>
                    </a:lnTo>
                    <a:lnTo>
                      <a:pt x="576" y="65"/>
                    </a:lnTo>
                    <a:lnTo>
                      <a:pt x="634" y="80"/>
                    </a:lnTo>
                    <a:lnTo>
                      <a:pt x="682" y="96"/>
                    </a:lnTo>
                    <a:lnTo>
                      <a:pt x="732" y="119"/>
                    </a:lnTo>
                    <a:lnTo>
                      <a:pt x="735" y="146"/>
                    </a:lnTo>
                    <a:lnTo>
                      <a:pt x="714" y="176"/>
                    </a:lnTo>
                    <a:lnTo>
                      <a:pt x="671" y="195"/>
                    </a:lnTo>
                    <a:lnTo>
                      <a:pt x="618" y="201"/>
                    </a:lnTo>
                    <a:lnTo>
                      <a:pt x="439" y="202"/>
                    </a:lnTo>
                    <a:lnTo>
                      <a:pt x="370" y="197"/>
                    </a:lnTo>
                    <a:lnTo>
                      <a:pt x="305" y="189"/>
                    </a:lnTo>
                    <a:lnTo>
                      <a:pt x="244" y="170"/>
                    </a:lnTo>
                    <a:lnTo>
                      <a:pt x="208" y="160"/>
                    </a:lnTo>
                    <a:lnTo>
                      <a:pt x="208" y="184"/>
                    </a:lnTo>
                    <a:lnTo>
                      <a:pt x="44" y="186"/>
                    </a:lnTo>
                    <a:lnTo>
                      <a:pt x="18" y="161"/>
                    </a:lnTo>
                    <a:lnTo>
                      <a:pt x="3" y="119"/>
                    </a:lnTo>
                    <a:lnTo>
                      <a:pt x="0" y="87"/>
                    </a:lnTo>
                    <a:lnTo>
                      <a:pt x="3" y="40"/>
                    </a:lnTo>
                    <a:lnTo>
                      <a:pt x="9" y="6"/>
                    </a:lnTo>
                    <a:lnTo>
                      <a:pt x="48" y="6"/>
                    </a:lnTo>
                    <a:lnTo>
                      <a:pt x="99" y="28"/>
                    </a:lnTo>
                    <a:lnTo>
                      <a:pt x="154" y="49"/>
                    </a:lnTo>
                    <a:lnTo>
                      <a:pt x="193" y="50"/>
                    </a:lnTo>
                    <a:lnTo>
                      <a:pt x="236" y="40"/>
                    </a:lnTo>
                    <a:lnTo>
                      <a:pt x="285" y="28"/>
                    </a:lnTo>
                    <a:lnTo>
                      <a:pt x="373" y="43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6426" name="Group 42"/>
            <p:cNvGrpSpPr>
              <a:grpSpLocks/>
            </p:cNvGrpSpPr>
            <p:nvPr/>
          </p:nvGrpSpPr>
          <p:grpSpPr bwMode="auto">
            <a:xfrm>
              <a:off x="344" y="484"/>
              <a:ext cx="585" cy="2493"/>
              <a:chOff x="344" y="484"/>
              <a:chExt cx="585" cy="2493"/>
            </a:xfrm>
          </p:grpSpPr>
          <p:sp>
            <p:nvSpPr>
              <p:cNvPr id="16424" name="Freeform 40"/>
              <p:cNvSpPr>
                <a:spLocks/>
              </p:cNvSpPr>
              <p:nvPr/>
            </p:nvSpPr>
            <p:spPr bwMode="auto">
              <a:xfrm>
                <a:off x="344" y="484"/>
                <a:ext cx="585" cy="2493"/>
              </a:xfrm>
              <a:custGeom>
                <a:avLst/>
                <a:gdLst>
                  <a:gd name="T0" fmla="*/ 166 w 585"/>
                  <a:gd name="T1" fmla="*/ 0 h 2493"/>
                  <a:gd name="T2" fmla="*/ 227 w 585"/>
                  <a:gd name="T3" fmla="*/ 106 h 2493"/>
                  <a:gd name="T4" fmla="*/ 275 w 585"/>
                  <a:gd name="T5" fmla="*/ 204 h 2493"/>
                  <a:gd name="T6" fmla="*/ 296 w 585"/>
                  <a:gd name="T7" fmla="*/ 276 h 2493"/>
                  <a:gd name="T8" fmla="*/ 418 w 585"/>
                  <a:gd name="T9" fmla="*/ 586 h 2493"/>
                  <a:gd name="T10" fmla="*/ 467 w 585"/>
                  <a:gd name="T11" fmla="*/ 772 h 2493"/>
                  <a:gd name="T12" fmla="*/ 474 w 585"/>
                  <a:gd name="T13" fmla="*/ 950 h 2493"/>
                  <a:gd name="T14" fmla="*/ 481 w 585"/>
                  <a:gd name="T15" fmla="*/ 1201 h 2493"/>
                  <a:gd name="T16" fmla="*/ 488 w 585"/>
                  <a:gd name="T17" fmla="*/ 1341 h 2493"/>
                  <a:gd name="T18" fmla="*/ 512 w 585"/>
                  <a:gd name="T19" fmla="*/ 1450 h 2493"/>
                  <a:gd name="T20" fmla="*/ 525 w 585"/>
                  <a:gd name="T21" fmla="*/ 1544 h 2493"/>
                  <a:gd name="T22" fmla="*/ 523 w 585"/>
                  <a:gd name="T23" fmla="*/ 1633 h 2493"/>
                  <a:gd name="T24" fmla="*/ 504 w 585"/>
                  <a:gd name="T25" fmla="*/ 1698 h 2493"/>
                  <a:gd name="T26" fmla="*/ 495 w 585"/>
                  <a:gd name="T27" fmla="*/ 1779 h 2493"/>
                  <a:gd name="T28" fmla="*/ 502 w 585"/>
                  <a:gd name="T29" fmla="*/ 1908 h 2493"/>
                  <a:gd name="T30" fmla="*/ 505 w 585"/>
                  <a:gd name="T31" fmla="*/ 2129 h 2493"/>
                  <a:gd name="T32" fmla="*/ 516 w 585"/>
                  <a:gd name="T33" fmla="*/ 2234 h 2493"/>
                  <a:gd name="T34" fmla="*/ 545 w 585"/>
                  <a:gd name="T35" fmla="*/ 2330 h 2493"/>
                  <a:gd name="T36" fmla="*/ 585 w 585"/>
                  <a:gd name="T37" fmla="*/ 2428 h 2493"/>
                  <a:gd name="T38" fmla="*/ 509 w 585"/>
                  <a:gd name="T39" fmla="*/ 2461 h 2493"/>
                  <a:gd name="T40" fmla="*/ 425 w 585"/>
                  <a:gd name="T41" fmla="*/ 2493 h 2493"/>
                  <a:gd name="T42" fmla="*/ 364 w 585"/>
                  <a:gd name="T43" fmla="*/ 2485 h 2493"/>
                  <a:gd name="T44" fmla="*/ 239 w 585"/>
                  <a:gd name="T45" fmla="*/ 2453 h 2493"/>
                  <a:gd name="T46" fmla="*/ 224 w 585"/>
                  <a:gd name="T47" fmla="*/ 2334 h 2493"/>
                  <a:gd name="T48" fmla="*/ 213 w 585"/>
                  <a:gd name="T49" fmla="*/ 2232 h 2493"/>
                  <a:gd name="T50" fmla="*/ 220 w 585"/>
                  <a:gd name="T51" fmla="*/ 2162 h 2493"/>
                  <a:gd name="T52" fmla="*/ 229 w 585"/>
                  <a:gd name="T53" fmla="*/ 2064 h 2493"/>
                  <a:gd name="T54" fmla="*/ 220 w 585"/>
                  <a:gd name="T55" fmla="*/ 1974 h 2493"/>
                  <a:gd name="T56" fmla="*/ 192 w 585"/>
                  <a:gd name="T57" fmla="*/ 1885 h 2493"/>
                  <a:gd name="T58" fmla="*/ 173 w 585"/>
                  <a:gd name="T59" fmla="*/ 1819 h 2493"/>
                  <a:gd name="T60" fmla="*/ 166 w 585"/>
                  <a:gd name="T61" fmla="*/ 1713 h 2493"/>
                  <a:gd name="T62" fmla="*/ 152 w 585"/>
                  <a:gd name="T63" fmla="*/ 1658 h 2493"/>
                  <a:gd name="T64" fmla="*/ 138 w 585"/>
                  <a:gd name="T65" fmla="*/ 1454 h 2493"/>
                  <a:gd name="T66" fmla="*/ 117 w 585"/>
                  <a:gd name="T67" fmla="*/ 1292 h 2493"/>
                  <a:gd name="T68" fmla="*/ 103 w 585"/>
                  <a:gd name="T69" fmla="*/ 1169 h 2493"/>
                  <a:gd name="T70" fmla="*/ 82 w 585"/>
                  <a:gd name="T71" fmla="*/ 1120 h 2493"/>
                  <a:gd name="T72" fmla="*/ 60 w 585"/>
                  <a:gd name="T73" fmla="*/ 987 h 2493"/>
                  <a:gd name="T74" fmla="*/ 45 w 585"/>
                  <a:gd name="T75" fmla="*/ 830 h 2493"/>
                  <a:gd name="T76" fmla="*/ 51 w 585"/>
                  <a:gd name="T77" fmla="*/ 690 h 2493"/>
                  <a:gd name="T78" fmla="*/ 46 w 585"/>
                  <a:gd name="T79" fmla="*/ 601 h 2493"/>
                  <a:gd name="T80" fmla="*/ 27 w 585"/>
                  <a:gd name="T81" fmla="*/ 487 h 2493"/>
                  <a:gd name="T82" fmla="*/ 20 w 585"/>
                  <a:gd name="T83" fmla="*/ 381 h 2493"/>
                  <a:gd name="T84" fmla="*/ 11 w 585"/>
                  <a:gd name="T85" fmla="*/ 254 h 2493"/>
                  <a:gd name="T86" fmla="*/ 0 w 585"/>
                  <a:gd name="T87" fmla="*/ 147 h 2493"/>
                  <a:gd name="T88" fmla="*/ 16 w 585"/>
                  <a:gd name="T89" fmla="*/ 87 h 2493"/>
                  <a:gd name="T90" fmla="*/ 48 w 585"/>
                  <a:gd name="T91" fmla="*/ 45 h 2493"/>
                  <a:gd name="T92" fmla="*/ 99 w 585"/>
                  <a:gd name="T93" fmla="*/ 12 h 2493"/>
                  <a:gd name="T94" fmla="*/ 166 w 585"/>
                  <a:gd name="T95" fmla="*/ 0 h 2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85" h="2493">
                    <a:moveTo>
                      <a:pt x="166" y="0"/>
                    </a:moveTo>
                    <a:lnTo>
                      <a:pt x="227" y="106"/>
                    </a:lnTo>
                    <a:lnTo>
                      <a:pt x="275" y="204"/>
                    </a:lnTo>
                    <a:lnTo>
                      <a:pt x="296" y="276"/>
                    </a:lnTo>
                    <a:lnTo>
                      <a:pt x="418" y="586"/>
                    </a:lnTo>
                    <a:lnTo>
                      <a:pt x="467" y="772"/>
                    </a:lnTo>
                    <a:lnTo>
                      <a:pt x="474" y="950"/>
                    </a:lnTo>
                    <a:lnTo>
                      <a:pt x="481" y="1201"/>
                    </a:lnTo>
                    <a:lnTo>
                      <a:pt x="488" y="1341"/>
                    </a:lnTo>
                    <a:lnTo>
                      <a:pt x="512" y="1450"/>
                    </a:lnTo>
                    <a:lnTo>
                      <a:pt x="525" y="1544"/>
                    </a:lnTo>
                    <a:lnTo>
                      <a:pt x="523" y="1633"/>
                    </a:lnTo>
                    <a:lnTo>
                      <a:pt x="504" y="1698"/>
                    </a:lnTo>
                    <a:lnTo>
                      <a:pt x="495" y="1779"/>
                    </a:lnTo>
                    <a:lnTo>
                      <a:pt x="502" y="1908"/>
                    </a:lnTo>
                    <a:lnTo>
                      <a:pt x="505" y="2129"/>
                    </a:lnTo>
                    <a:lnTo>
                      <a:pt x="516" y="2234"/>
                    </a:lnTo>
                    <a:lnTo>
                      <a:pt x="545" y="2330"/>
                    </a:lnTo>
                    <a:lnTo>
                      <a:pt x="585" y="2428"/>
                    </a:lnTo>
                    <a:lnTo>
                      <a:pt x="509" y="2461"/>
                    </a:lnTo>
                    <a:lnTo>
                      <a:pt x="425" y="2493"/>
                    </a:lnTo>
                    <a:lnTo>
                      <a:pt x="364" y="2485"/>
                    </a:lnTo>
                    <a:lnTo>
                      <a:pt x="239" y="2453"/>
                    </a:lnTo>
                    <a:lnTo>
                      <a:pt x="224" y="2334"/>
                    </a:lnTo>
                    <a:lnTo>
                      <a:pt x="213" y="2232"/>
                    </a:lnTo>
                    <a:lnTo>
                      <a:pt x="220" y="2162"/>
                    </a:lnTo>
                    <a:lnTo>
                      <a:pt x="229" y="2064"/>
                    </a:lnTo>
                    <a:lnTo>
                      <a:pt x="220" y="1974"/>
                    </a:lnTo>
                    <a:lnTo>
                      <a:pt x="192" y="1885"/>
                    </a:lnTo>
                    <a:lnTo>
                      <a:pt x="173" y="1819"/>
                    </a:lnTo>
                    <a:lnTo>
                      <a:pt x="166" y="1713"/>
                    </a:lnTo>
                    <a:lnTo>
                      <a:pt x="152" y="1658"/>
                    </a:lnTo>
                    <a:lnTo>
                      <a:pt x="138" y="1454"/>
                    </a:lnTo>
                    <a:lnTo>
                      <a:pt x="117" y="1292"/>
                    </a:lnTo>
                    <a:lnTo>
                      <a:pt x="103" y="1169"/>
                    </a:lnTo>
                    <a:lnTo>
                      <a:pt x="82" y="1120"/>
                    </a:lnTo>
                    <a:lnTo>
                      <a:pt x="60" y="987"/>
                    </a:lnTo>
                    <a:lnTo>
                      <a:pt x="45" y="830"/>
                    </a:lnTo>
                    <a:lnTo>
                      <a:pt x="51" y="690"/>
                    </a:lnTo>
                    <a:lnTo>
                      <a:pt x="46" y="601"/>
                    </a:lnTo>
                    <a:lnTo>
                      <a:pt x="27" y="487"/>
                    </a:lnTo>
                    <a:lnTo>
                      <a:pt x="20" y="381"/>
                    </a:lnTo>
                    <a:lnTo>
                      <a:pt x="11" y="254"/>
                    </a:lnTo>
                    <a:lnTo>
                      <a:pt x="0" y="147"/>
                    </a:lnTo>
                    <a:lnTo>
                      <a:pt x="16" y="87"/>
                    </a:lnTo>
                    <a:lnTo>
                      <a:pt x="48" y="45"/>
                    </a:lnTo>
                    <a:lnTo>
                      <a:pt x="99" y="12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5" name="Freeform 41"/>
              <p:cNvSpPr>
                <a:spLocks/>
              </p:cNvSpPr>
              <p:nvPr/>
            </p:nvSpPr>
            <p:spPr bwMode="auto">
              <a:xfrm>
                <a:off x="419" y="1174"/>
                <a:ext cx="145" cy="1032"/>
              </a:xfrm>
              <a:custGeom>
                <a:avLst/>
                <a:gdLst>
                  <a:gd name="T0" fmla="*/ 112 w 145"/>
                  <a:gd name="T1" fmla="*/ 1032 h 1032"/>
                  <a:gd name="T2" fmla="*/ 112 w 145"/>
                  <a:gd name="T3" fmla="*/ 894 h 1032"/>
                  <a:gd name="T4" fmla="*/ 131 w 145"/>
                  <a:gd name="T5" fmla="*/ 821 h 1032"/>
                  <a:gd name="T6" fmla="*/ 145 w 145"/>
                  <a:gd name="T7" fmla="*/ 756 h 1032"/>
                  <a:gd name="T8" fmla="*/ 112 w 145"/>
                  <a:gd name="T9" fmla="*/ 684 h 1032"/>
                  <a:gd name="T10" fmla="*/ 112 w 145"/>
                  <a:gd name="T11" fmla="*/ 651 h 1032"/>
                  <a:gd name="T12" fmla="*/ 98 w 145"/>
                  <a:gd name="T13" fmla="*/ 594 h 1032"/>
                  <a:gd name="T14" fmla="*/ 77 w 145"/>
                  <a:gd name="T15" fmla="*/ 544 h 1032"/>
                  <a:gd name="T16" fmla="*/ 84 w 145"/>
                  <a:gd name="T17" fmla="*/ 470 h 1032"/>
                  <a:gd name="T18" fmla="*/ 56 w 145"/>
                  <a:gd name="T19" fmla="*/ 430 h 1032"/>
                  <a:gd name="T20" fmla="*/ 42 w 145"/>
                  <a:gd name="T21" fmla="*/ 356 h 1032"/>
                  <a:gd name="T22" fmla="*/ 42 w 145"/>
                  <a:gd name="T23" fmla="*/ 276 h 1032"/>
                  <a:gd name="T24" fmla="*/ 35 w 145"/>
                  <a:gd name="T25" fmla="*/ 195 h 1032"/>
                  <a:gd name="T26" fmla="*/ 14 w 145"/>
                  <a:gd name="T27" fmla="*/ 113 h 1032"/>
                  <a:gd name="T28" fmla="*/ 0 w 145"/>
                  <a:gd name="T29" fmla="*/ 25 h 1032"/>
                  <a:gd name="T30" fmla="*/ 0 w 145"/>
                  <a:gd name="T31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5" h="1032">
                    <a:moveTo>
                      <a:pt x="112" y="1032"/>
                    </a:moveTo>
                    <a:lnTo>
                      <a:pt x="112" y="894"/>
                    </a:lnTo>
                    <a:lnTo>
                      <a:pt x="131" y="821"/>
                    </a:lnTo>
                    <a:lnTo>
                      <a:pt x="145" y="756"/>
                    </a:lnTo>
                    <a:lnTo>
                      <a:pt x="112" y="684"/>
                    </a:lnTo>
                    <a:lnTo>
                      <a:pt x="112" y="651"/>
                    </a:lnTo>
                    <a:lnTo>
                      <a:pt x="98" y="594"/>
                    </a:lnTo>
                    <a:lnTo>
                      <a:pt x="77" y="544"/>
                    </a:lnTo>
                    <a:lnTo>
                      <a:pt x="84" y="470"/>
                    </a:lnTo>
                    <a:lnTo>
                      <a:pt x="56" y="430"/>
                    </a:lnTo>
                    <a:lnTo>
                      <a:pt x="42" y="356"/>
                    </a:lnTo>
                    <a:lnTo>
                      <a:pt x="42" y="276"/>
                    </a:lnTo>
                    <a:lnTo>
                      <a:pt x="35" y="195"/>
                    </a:lnTo>
                    <a:lnTo>
                      <a:pt x="14" y="113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427" name="Freeform 43"/>
            <p:cNvSpPr>
              <a:spLocks/>
            </p:cNvSpPr>
            <p:nvPr/>
          </p:nvSpPr>
          <p:spPr bwMode="auto">
            <a:xfrm>
              <a:off x="1368" y="1231"/>
              <a:ext cx="550" cy="360"/>
            </a:xfrm>
            <a:custGeom>
              <a:avLst/>
              <a:gdLst>
                <a:gd name="T0" fmla="*/ 467 w 550"/>
                <a:gd name="T1" fmla="*/ 0 h 360"/>
                <a:gd name="T2" fmla="*/ 543 w 550"/>
                <a:gd name="T3" fmla="*/ 64 h 360"/>
                <a:gd name="T4" fmla="*/ 550 w 550"/>
                <a:gd name="T5" fmla="*/ 97 h 360"/>
                <a:gd name="T6" fmla="*/ 546 w 550"/>
                <a:gd name="T7" fmla="*/ 146 h 360"/>
                <a:gd name="T8" fmla="*/ 532 w 550"/>
                <a:gd name="T9" fmla="*/ 187 h 360"/>
                <a:gd name="T10" fmla="*/ 509 w 550"/>
                <a:gd name="T11" fmla="*/ 225 h 360"/>
                <a:gd name="T12" fmla="*/ 466 w 550"/>
                <a:gd name="T13" fmla="*/ 264 h 360"/>
                <a:gd name="T14" fmla="*/ 409 w 550"/>
                <a:gd name="T15" fmla="*/ 299 h 360"/>
                <a:gd name="T16" fmla="*/ 338 w 550"/>
                <a:gd name="T17" fmla="*/ 333 h 360"/>
                <a:gd name="T18" fmla="*/ 269 w 550"/>
                <a:gd name="T19" fmla="*/ 355 h 360"/>
                <a:gd name="T20" fmla="*/ 192 w 550"/>
                <a:gd name="T21" fmla="*/ 360 h 360"/>
                <a:gd name="T22" fmla="*/ 131 w 550"/>
                <a:gd name="T23" fmla="*/ 356 h 360"/>
                <a:gd name="T24" fmla="*/ 69 w 550"/>
                <a:gd name="T25" fmla="*/ 324 h 360"/>
                <a:gd name="T26" fmla="*/ 0 w 550"/>
                <a:gd name="T27" fmla="*/ 284 h 360"/>
                <a:gd name="T28" fmla="*/ 96 w 550"/>
                <a:gd name="T29" fmla="*/ 307 h 360"/>
                <a:gd name="T30" fmla="*/ 199 w 550"/>
                <a:gd name="T31" fmla="*/ 316 h 360"/>
                <a:gd name="T32" fmla="*/ 276 w 550"/>
                <a:gd name="T33" fmla="*/ 284 h 360"/>
                <a:gd name="T34" fmla="*/ 365 w 550"/>
                <a:gd name="T35" fmla="*/ 235 h 360"/>
                <a:gd name="T36" fmla="*/ 426 w 550"/>
                <a:gd name="T37" fmla="*/ 162 h 360"/>
                <a:gd name="T38" fmla="*/ 467 w 550"/>
                <a:gd name="T3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0" h="360">
                  <a:moveTo>
                    <a:pt x="467" y="0"/>
                  </a:moveTo>
                  <a:lnTo>
                    <a:pt x="543" y="64"/>
                  </a:lnTo>
                  <a:lnTo>
                    <a:pt x="550" y="97"/>
                  </a:lnTo>
                  <a:lnTo>
                    <a:pt x="546" y="146"/>
                  </a:lnTo>
                  <a:lnTo>
                    <a:pt x="532" y="187"/>
                  </a:lnTo>
                  <a:lnTo>
                    <a:pt x="509" y="225"/>
                  </a:lnTo>
                  <a:lnTo>
                    <a:pt x="466" y="264"/>
                  </a:lnTo>
                  <a:lnTo>
                    <a:pt x="409" y="299"/>
                  </a:lnTo>
                  <a:lnTo>
                    <a:pt x="338" y="333"/>
                  </a:lnTo>
                  <a:lnTo>
                    <a:pt x="269" y="355"/>
                  </a:lnTo>
                  <a:lnTo>
                    <a:pt x="192" y="360"/>
                  </a:lnTo>
                  <a:lnTo>
                    <a:pt x="131" y="356"/>
                  </a:lnTo>
                  <a:lnTo>
                    <a:pt x="69" y="324"/>
                  </a:lnTo>
                  <a:lnTo>
                    <a:pt x="0" y="284"/>
                  </a:lnTo>
                  <a:lnTo>
                    <a:pt x="96" y="307"/>
                  </a:lnTo>
                  <a:lnTo>
                    <a:pt x="199" y="316"/>
                  </a:lnTo>
                  <a:lnTo>
                    <a:pt x="276" y="284"/>
                  </a:lnTo>
                  <a:lnTo>
                    <a:pt x="365" y="235"/>
                  </a:lnTo>
                  <a:lnTo>
                    <a:pt x="426" y="16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28" name="Freeform 44"/>
            <p:cNvSpPr>
              <a:spLocks/>
            </p:cNvSpPr>
            <p:nvPr/>
          </p:nvSpPr>
          <p:spPr bwMode="auto">
            <a:xfrm>
              <a:off x="1725" y="1231"/>
              <a:ext cx="234" cy="275"/>
            </a:xfrm>
            <a:custGeom>
              <a:avLst/>
              <a:gdLst>
                <a:gd name="T0" fmla="*/ 181 w 234"/>
                <a:gd name="T1" fmla="*/ 7 h 275"/>
                <a:gd name="T2" fmla="*/ 219 w 234"/>
                <a:gd name="T3" fmla="*/ 0 h 275"/>
                <a:gd name="T4" fmla="*/ 231 w 234"/>
                <a:gd name="T5" fmla="*/ 15 h 275"/>
                <a:gd name="T6" fmla="*/ 234 w 234"/>
                <a:gd name="T7" fmla="*/ 43 h 275"/>
                <a:gd name="T8" fmla="*/ 224 w 234"/>
                <a:gd name="T9" fmla="*/ 79 h 275"/>
                <a:gd name="T10" fmla="*/ 199 w 234"/>
                <a:gd name="T11" fmla="*/ 97 h 275"/>
                <a:gd name="T12" fmla="*/ 171 w 234"/>
                <a:gd name="T13" fmla="*/ 101 h 275"/>
                <a:gd name="T14" fmla="*/ 144 w 234"/>
                <a:gd name="T15" fmla="*/ 178 h 275"/>
                <a:gd name="T16" fmla="*/ 81 w 234"/>
                <a:gd name="T17" fmla="*/ 229 h 275"/>
                <a:gd name="T18" fmla="*/ 39 w 234"/>
                <a:gd name="T19" fmla="*/ 259 h 275"/>
                <a:gd name="T20" fmla="*/ 0 w 234"/>
                <a:gd name="T21" fmla="*/ 275 h 275"/>
                <a:gd name="T22" fmla="*/ 47 w 234"/>
                <a:gd name="T23" fmla="*/ 210 h 275"/>
                <a:gd name="T24" fmla="*/ 78 w 234"/>
                <a:gd name="T25" fmla="*/ 173 h 275"/>
                <a:gd name="T26" fmla="*/ 104 w 234"/>
                <a:gd name="T27" fmla="*/ 127 h 275"/>
                <a:gd name="T28" fmla="*/ 147 w 234"/>
                <a:gd name="T29" fmla="*/ 66 h 275"/>
                <a:gd name="T30" fmla="*/ 160 w 234"/>
                <a:gd name="T31" fmla="*/ 53 h 275"/>
                <a:gd name="T32" fmla="*/ 166 w 234"/>
                <a:gd name="T33" fmla="*/ 37 h 275"/>
                <a:gd name="T34" fmla="*/ 169 w 234"/>
                <a:gd name="T35" fmla="*/ 23 h 275"/>
                <a:gd name="T36" fmla="*/ 181 w 234"/>
                <a:gd name="T37" fmla="*/ 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275">
                  <a:moveTo>
                    <a:pt x="181" y="7"/>
                  </a:moveTo>
                  <a:lnTo>
                    <a:pt x="219" y="0"/>
                  </a:lnTo>
                  <a:lnTo>
                    <a:pt x="231" y="15"/>
                  </a:lnTo>
                  <a:lnTo>
                    <a:pt x="234" y="43"/>
                  </a:lnTo>
                  <a:lnTo>
                    <a:pt x="224" y="79"/>
                  </a:lnTo>
                  <a:lnTo>
                    <a:pt x="199" y="97"/>
                  </a:lnTo>
                  <a:lnTo>
                    <a:pt x="171" y="101"/>
                  </a:lnTo>
                  <a:lnTo>
                    <a:pt x="144" y="178"/>
                  </a:lnTo>
                  <a:lnTo>
                    <a:pt x="81" y="229"/>
                  </a:lnTo>
                  <a:lnTo>
                    <a:pt x="39" y="259"/>
                  </a:lnTo>
                  <a:lnTo>
                    <a:pt x="0" y="275"/>
                  </a:lnTo>
                  <a:lnTo>
                    <a:pt x="47" y="210"/>
                  </a:lnTo>
                  <a:lnTo>
                    <a:pt x="78" y="173"/>
                  </a:lnTo>
                  <a:lnTo>
                    <a:pt x="104" y="127"/>
                  </a:lnTo>
                  <a:lnTo>
                    <a:pt x="147" y="66"/>
                  </a:lnTo>
                  <a:lnTo>
                    <a:pt x="160" y="53"/>
                  </a:lnTo>
                  <a:lnTo>
                    <a:pt x="166" y="37"/>
                  </a:lnTo>
                  <a:lnTo>
                    <a:pt x="169" y="23"/>
                  </a:lnTo>
                  <a:lnTo>
                    <a:pt x="181" y="7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33" name="Group 49"/>
            <p:cNvGrpSpPr>
              <a:grpSpLocks/>
            </p:cNvGrpSpPr>
            <p:nvPr/>
          </p:nvGrpSpPr>
          <p:grpSpPr bwMode="auto">
            <a:xfrm>
              <a:off x="717" y="346"/>
              <a:ext cx="246" cy="400"/>
              <a:chOff x="717" y="346"/>
              <a:chExt cx="246" cy="400"/>
            </a:xfrm>
          </p:grpSpPr>
          <p:sp>
            <p:nvSpPr>
              <p:cNvPr id="16429" name="Freeform 45"/>
              <p:cNvSpPr>
                <a:spLocks/>
              </p:cNvSpPr>
              <p:nvPr/>
            </p:nvSpPr>
            <p:spPr bwMode="auto">
              <a:xfrm>
                <a:off x="717" y="346"/>
                <a:ext cx="246" cy="400"/>
              </a:xfrm>
              <a:custGeom>
                <a:avLst/>
                <a:gdLst>
                  <a:gd name="T0" fmla="*/ 246 w 246"/>
                  <a:gd name="T1" fmla="*/ 247 h 400"/>
                  <a:gd name="T2" fmla="*/ 207 w 246"/>
                  <a:gd name="T3" fmla="*/ 211 h 400"/>
                  <a:gd name="T4" fmla="*/ 191 w 246"/>
                  <a:gd name="T5" fmla="*/ 183 h 400"/>
                  <a:gd name="T6" fmla="*/ 197 w 246"/>
                  <a:gd name="T7" fmla="*/ 157 h 400"/>
                  <a:gd name="T8" fmla="*/ 198 w 246"/>
                  <a:gd name="T9" fmla="*/ 137 h 400"/>
                  <a:gd name="T10" fmla="*/ 192 w 246"/>
                  <a:gd name="T11" fmla="*/ 120 h 400"/>
                  <a:gd name="T12" fmla="*/ 181 w 246"/>
                  <a:gd name="T13" fmla="*/ 114 h 400"/>
                  <a:gd name="T14" fmla="*/ 190 w 246"/>
                  <a:gd name="T15" fmla="*/ 97 h 400"/>
                  <a:gd name="T16" fmla="*/ 188 w 246"/>
                  <a:gd name="T17" fmla="*/ 78 h 400"/>
                  <a:gd name="T18" fmla="*/ 179 w 246"/>
                  <a:gd name="T19" fmla="*/ 63 h 400"/>
                  <a:gd name="T20" fmla="*/ 166 w 246"/>
                  <a:gd name="T21" fmla="*/ 57 h 400"/>
                  <a:gd name="T22" fmla="*/ 153 w 246"/>
                  <a:gd name="T23" fmla="*/ 53 h 400"/>
                  <a:gd name="T24" fmla="*/ 139 w 246"/>
                  <a:gd name="T25" fmla="*/ 55 h 400"/>
                  <a:gd name="T26" fmla="*/ 145 w 246"/>
                  <a:gd name="T27" fmla="*/ 40 h 400"/>
                  <a:gd name="T28" fmla="*/ 141 w 246"/>
                  <a:gd name="T29" fmla="*/ 23 h 400"/>
                  <a:gd name="T30" fmla="*/ 135 w 246"/>
                  <a:gd name="T31" fmla="*/ 16 h 400"/>
                  <a:gd name="T32" fmla="*/ 123 w 246"/>
                  <a:gd name="T33" fmla="*/ 12 h 400"/>
                  <a:gd name="T34" fmla="*/ 111 w 246"/>
                  <a:gd name="T35" fmla="*/ 13 h 400"/>
                  <a:gd name="T36" fmla="*/ 100 w 246"/>
                  <a:gd name="T37" fmla="*/ 20 h 400"/>
                  <a:gd name="T38" fmla="*/ 90 w 246"/>
                  <a:gd name="T39" fmla="*/ 4 h 400"/>
                  <a:gd name="T40" fmla="*/ 73 w 246"/>
                  <a:gd name="T41" fmla="*/ 0 h 400"/>
                  <a:gd name="T42" fmla="*/ 51 w 246"/>
                  <a:gd name="T43" fmla="*/ 0 h 400"/>
                  <a:gd name="T44" fmla="*/ 27 w 246"/>
                  <a:gd name="T45" fmla="*/ 9 h 400"/>
                  <a:gd name="T46" fmla="*/ 12 w 246"/>
                  <a:gd name="T47" fmla="*/ 25 h 400"/>
                  <a:gd name="T48" fmla="*/ 2 w 246"/>
                  <a:gd name="T49" fmla="*/ 42 h 400"/>
                  <a:gd name="T50" fmla="*/ 0 w 246"/>
                  <a:gd name="T51" fmla="*/ 65 h 400"/>
                  <a:gd name="T52" fmla="*/ 4 w 246"/>
                  <a:gd name="T53" fmla="*/ 89 h 400"/>
                  <a:gd name="T54" fmla="*/ 12 w 246"/>
                  <a:gd name="T55" fmla="*/ 116 h 400"/>
                  <a:gd name="T56" fmla="*/ 19 w 246"/>
                  <a:gd name="T57" fmla="*/ 148 h 400"/>
                  <a:gd name="T58" fmla="*/ 30 w 246"/>
                  <a:gd name="T59" fmla="*/ 179 h 400"/>
                  <a:gd name="T60" fmla="*/ 51 w 246"/>
                  <a:gd name="T61" fmla="*/ 203 h 400"/>
                  <a:gd name="T62" fmla="*/ 89 w 246"/>
                  <a:gd name="T63" fmla="*/ 236 h 400"/>
                  <a:gd name="T64" fmla="*/ 130 w 246"/>
                  <a:gd name="T65" fmla="*/ 256 h 400"/>
                  <a:gd name="T66" fmla="*/ 172 w 246"/>
                  <a:gd name="T67" fmla="*/ 271 h 400"/>
                  <a:gd name="T68" fmla="*/ 219 w 246"/>
                  <a:gd name="T69" fmla="*/ 334 h 400"/>
                  <a:gd name="T70" fmla="*/ 238 w 246"/>
                  <a:gd name="T71" fmla="*/ 400 h 400"/>
                  <a:gd name="T72" fmla="*/ 246 w 246"/>
                  <a:gd name="T73" fmla="*/ 2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6" h="400">
                    <a:moveTo>
                      <a:pt x="246" y="247"/>
                    </a:moveTo>
                    <a:lnTo>
                      <a:pt x="207" y="211"/>
                    </a:lnTo>
                    <a:lnTo>
                      <a:pt x="191" y="183"/>
                    </a:lnTo>
                    <a:lnTo>
                      <a:pt x="197" y="157"/>
                    </a:lnTo>
                    <a:lnTo>
                      <a:pt x="198" y="137"/>
                    </a:lnTo>
                    <a:lnTo>
                      <a:pt x="192" y="120"/>
                    </a:lnTo>
                    <a:lnTo>
                      <a:pt x="181" y="114"/>
                    </a:lnTo>
                    <a:lnTo>
                      <a:pt x="190" y="97"/>
                    </a:lnTo>
                    <a:lnTo>
                      <a:pt x="188" y="78"/>
                    </a:lnTo>
                    <a:lnTo>
                      <a:pt x="179" y="63"/>
                    </a:lnTo>
                    <a:lnTo>
                      <a:pt x="166" y="57"/>
                    </a:lnTo>
                    <a:lnTo>
                      <a:pt x="153" y="53"/>
                    </a:lnTo>
                    <a:lnTo>
                      <a:pt x="139" y="55"/>
                    </a:lnTo>
                    <a:lnTo>
                      <a:pt x="145" y="40"/>
                    </a:lnTo>
                    <a:lnTo>
                      <a:pt x="141" y="23"/>
                    </a:lnTo>
                    <a:lnTo>
                      <a:pt x="135" y="16"/>
                    </a:lnTo>
                    <a:lnTo>
                      <a:pt x="123" y="12"/>
                    </a:lnTo>
                    <a:lnTo>
                      <a:pt x="111" y="13"/>
                    </a:lnTo>
                    <a:lnTo>
                      <a:pt x="100" y="20"/>
                    </a:lnTo>
                    <a:lnTo>
                      <a:pt x="90" y="4"/>
                    </a:lnTo>
                    <a:lnTo>
                      <a:pt x="73" y="0"/>
                    </a:lnTo>
                    <a:lnTo>
                      <a:pt x="51" y="0"/>
                    </a:lnTo>
                    <a:lnTo>
                      <a:pt x="27" y="9"/>
                    </a:lnTo>
                    <a:lnTo>
                      <a:pt x="12" y="25"/>
                    </a:lnTo>
                    <a:lnTo>
                      <a:pt x="2" y="42"/>
                    </a:lnTo>
                    <a:lnTo>
                      <a:pt x="0" y="65"/>
                    </a:lnTo>
                    <a:lnTo>
                      <a:pt x="4" y="89"/>
                    </a:lnTo>
                    <a:lnTo>
                      <a:pt x="12" y="116"/>
                    </a:lnTo>
                    <a:lnTo>
                      <a:pt x="19" y="148"/>
                    </a:lnTo>
                    <a:lnTo>
                      <a:pt x="30" y="179"/>
                    </a:lnTo>
                    <a:lnTo>
                      <a:pt x="51" y="203"/>
                    </a:lnTo>
                    <a:lnTo>
                      <a:pt x="89" y="236"/>
                    </a:lnTo>
                    <a:lnTo>
                      <a:pt x="130" y="256"/>
                    </a:lnTo>
                    <a:lnTo>
                      <a:pt x="172" y="271"/>
                    </a:lnTo>
                    <a:lnTo>
                      <a:pt x="219" y="334"/>
                    </a:lnTo>
                    <a:lnTo>
                      <a:pt x="238" y="400"/>
                    </a:lnTo>
                    <a:lnTo>
                      <a:pt x="246" y="247"/>
                    </a:lnTo>
                    <a:close/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Freeform 46"/>
              <p:cNvSpPr>
                <a:spLocks/>
              </p:cNvSpPr>
              <p:nvPr/>
            </p:nvSpPr>
            <p:spPr bwMode="auto">
              <a:xfrm>
                <a:off x="767" y="369"/>
                <a:ext cx="51" cy="76"/>
              </a:xfrm>
              <a:custGeom>
                <a:avLst/>
                <a:gdLst>
                  <a:gd name="T0" fmla="*/ 2 w 51"/>
                  <a:gd name="T1" fmla="*/ 76 h 76"/>
                  <a:gd name="T2" fmla="*/ 0 w 51"/>
                  <a:gd name="T3" fmla="*/ 54 h 76"/>
                  <a:gd name="T4" fmla="*/ 1 w 51"/>
                  <a:gd name="T5" fmla="*/ 32 h 76"/>
                  <a:gd name="T6" fmla="*/ 9 w 51"/>
                  <a:gd name="T7" fmla="*/ 16 h 76"/>
                  <a:gd name="T8" fmla="*/ 20 w 51"/>
                  <a:gd name="T9" fmla="*/ 8 h 76"/>
                  <a:gd name="T10" fmla="*/ 31 w 51"/>
                  <a:gd name="T11" fmla="*/ 2 h 76"/>
                  <a:gd name="T12" fmla="*/ 39 w 51"/>
                  <a:gd name="T13" fmla="*/ 4 h 76"/>
                  <a:gd name="T14" fmla="*/ 51 w 51"/>
                  <a:gd name="T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76">
                    <a:moveTo>
                      <a:pt x="2" y="76"/>
                    </a:moveTo>
                    <a:lnTo>
                      <a:pt x="0" y="54"/>
                    </a:lnTo>
                    <a:lnTo>
                      <a:pt x="1" y="32"/>
                    </a:lnTo>
                    <a:lnTo>
                      <a:pt x="9" y="16"/>
                    </a:lnTo>
                    <a:lnTo>
                      <a:pt x="20" y="8"/>
                    </a:lnTo>
                    <a:lnTo>
                      <a:pt x="31" y="2"/>
                    </a:lnTo>
                    <a:lnTo>
                      <a:pt x="39" y="4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Freeform 47"/>
              <p:cNvSpPr>
                <a:spLocks/>
              </p:cNvSpPr>
              <p:nvPr/>
            </p:nvSpPr>
            <p:spPr bwMode="auto">
              <a:xfrm>
                <a:off x="809" y="403"/>
                <a:ext cx="41" cy="76"/>
              </a:xfrm>
              <a:custGeom>
                <a:avLst/>
                <a:gdLst>
                  <a:gd name="T0" fmla="*/ 41 w 41"/>
                  <a:gd name="T1" fmla="*/ 0 h 76"/>
                  <a:gd name="T2" fmla="*/ 22 w 41"/>
                  <a:gd name="T3" fmla="*/ 4 h 76"/>
                  <a:gd name="T4" fmla="*/ 8 w 41"/>
                  <a:gd name="T5" fmla="*/ 12 h 76"/>
                  <a:gd name="T6" fmla="*/ 0 w 41"/>
                  <a:gd name="T7" fmla="*/ 27 h 76"/>
                  <a:gd name="T8" fmla="*/ 2 w 41"/>
                  <a:gd name="T9" fmla="*/ 40 h 76"/>
                  <a:gd name="T10" fmla="*/ 12 w 41"/>
                  <a:gd name="T11" fmla="*/ 57 h 76"/>
                  <a:gd name="T12" fmla="*/ 16 w 41"/>
                  <a:gd name="T1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76">
                    <a:moveTo>
                      <a:pt x="41" y="0"/>
                    </a:moveTo>
                    <a:lnTo>
                      <a:pt x="22" y="4"/>
                    </a:lnTo>
                    <a:lnTo>
                      <a:pt x="8" y="12"/>
                    </a:lnTo>
                    <a:lnTo>
                      <a:pt x="0" y="27"/>
                    </a:lnTo>
                    <a:lnTo>
                      <a:pt x="2" y="40"/>
                    </a:lnTo>
                    <a:lnTo>
                      <a:pt x="12" y="57"/>
                    </a:lnTo>
                    <a:lnTo>
                      <a:pt x="16" y="76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Freeform 48"/>
              <p:cNvSpPr>
                <a:spLocks/>
              </p:cNvSpPr>
              <p:nvPr/>
            </p:nvSpPr>
            <p:spPr bwMode="auto">
              <a:xfrm>
                <a:off x="848" y="451"/>
                <a:ext cx="45" cy="62"/>
              </a:xfrm>
              <a:custGeom>
                <a:avLst/>
                <a:gdLst>
                  <a:gd name="T0" fmla="*/ 45 w 45"/>
                  <a:gd name="T1" fmla="*/ 7 h 62"/>
                  <a:gd name="T2" fmla="*/ 29 w 45"/>
                  <a:gd name="T3" fmla="*/ 0 h 62"/>
                  <a:gd name="T4" fmla="*/ 14 w 45"/>
                  <a:gd name="T5" fmla="*/ 5 h 62"/>
                  <a:gd name="T6" fmla="*/ 4 w 45"/>
                  <a:gd name="T7" fmla="*/ 15 h 62"/>
                  <a:gd name="T8" fmla="*/ 0 w 45"/>
                  <a:gd name="T9" fmla="*/ 32 h 62"/>
                  <a:gd name="T10" fmla="*/ 6 w 45"/>
                  <a:gd name="T11" fmla="*/ 45 h 62"/>
                  <a:gd name="T12" fmla="*/ 14 w 45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62">
                    <a:moveTo>
                      <a:pt x="45" y="7"/>
                    </a:moveTo>
                    <a:lnTo>
                      <a:pt x="29" y="0"/>
                    </a:lnTo>
                    <a:lnTo>
                      <a:pt x="14" y="5"/>
                    </a:lnTo>
                    <a:lnTo>
                      <a:pt x="4" y="15"/>
                    </a:lnTo>
                    <a:lnTo>
                      <a:pt x="0" y="32"/>
                    </a:lnTo>
                    <a:lnTo>
                      <a:pt x="6" y="45"/>
                    </a:lnTo>
                    <a:lnTo>
                      <a:pt x="14" y="62"/>
                    </a:lnTo>
                  </a:path>
                </a:pathLst>
              </a:custGeom>
              <a:solidFill>
                <a:srgbClr val="CC99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6434" name="Freeform 50"/>
            <p:cNvSpPr>
              <a:spLocks/>
            </p:cNvSpPr>
            <p:nvPr/>
          </p:nvSpPr>
          <p:spPr bwMode="auto">
            <a:xfrm>
              <a:off x="460" y="420"/>
              <a:ext cx="1485" cy="1282"/>
            </a:xfrm>
            <a:custGeom>
              <a:avLst/>
              <a:gdLst>
                <a:gd name="T0" fmla="*/ 572 w 1485"/>
                <a:gd name="T1" fmla="*/ 985 h 1282"/>
                <a:gd name="T2" fmla="*/ 524 w 1485"/>
                <a:gd name="T3" fmla="*/ 1061 h 1282"/>
                <a:gd name="T4" fmla="*/ 478 w 1485"/>
                <a:gd name="T5" fmla="*/ 1105 h 1282"/>
                <a:gd name="T6" fmla="*/ 420 w 1485"/>
                <a:gd name="T7" fmla="*/ 1143 h 1282"/>
                <a:gd name="T8" fmla="*/ 409 w 1485"/>
                <a:gd name="T9" fmla="*/ 1190 h 1282"/>
                <a:gd name="T10" fmla="*/ 382 w 1485"/>
                <a:gd name="T11" fmla="*/ 1227 h 1282"/>
                <a:gd name="T12" fmla="*/ 360 w 1485"/>
                <a:gd name="T13" fmla="*/ 1282 h 1282"/>
                <a:gd name="T14" fmla="*/ 344 w 1485"/>
                <a:gd name="T15" fmla="*/ 1135 h 1282"/>
                <a:gd name="T16" fmla="*/ 323 w 1485"/>
                <a:gd name="T17" fmla="*/ 1038 h 1282"/>
                <a:gd name="T18" fmla="*/ 344 w 1485"/>
                <a:gd name="T19" fmla="*/ 867 h 1282"/>
                <a:gd name="T20" fmla="*/ 309 w 1485"/>
                <a:gd name="T21" fmla="*/ 779 h 1282"/>
                <a:gd name="T22" fmla="*/ 262 w 1485"/>
                <a:gd name="T23" fmla="*/ 617 h 1282"/>
                <a:gd name="T24" fmla="*/ 173 w 1485"/>
                <a:gd name="T25" fmla="*/ 436 h 1282"/>
                <a:gd name="T26" fmla="*/ 146 w 1485"/>
                <a:gd name="T27" fmla="*/ 324 h 1282"/>
                <a:gd name="T28" fmla="*/ 97 w 1485"/>
                <a:gd name="T29" fmla="*/ 186 h 1282"/>
                <a:gd name="T30" fmla="*/ 43 w 1485"/>
                <a:gd name="T31" fmla="*/ 89 h 1282"/>
                <a:gd name="T32" fmla="*/ 0 w 1485"/>
                <a:gd name="T33" fmla="*/ 51 h 1282"/>
                <a:gd name="T34" fmla="*/ 50 w 1485"/>
                <a:gd name="T35" fmla="*/ 19 h 1282"/>
                <a:gd name="T36" fmla="*/ 117 w 1485"/>
                <a:gd name="T37" fmla="*/ 0 h 1282"/>
                <a:gd name="T38" fmla="*/ 197 w 1485"/>
                <a:gd name="T39" fmla="*/ 11 h 1282"/>
                <a:gd name="T40" fmla="*/ 278 w 1485"/>
                <a:gd name="T41" fmla="*/ 40 h 1282"/>
                <a:gd name="T42" fmla="*/ 353 w 1485"/>
                <a:gd name="T43" fmla="*/ 79 h 1282"/>
                <a:gd name="T44" fmla="*/ 407 w 1485"/>
                <a:gd name="T45" fmla="*/ 113 h 1282"/>
                <a:gd name="T46" fmla="*/ 429 w 1485"/>
                <a:gd name="T47" fmla="*/ 101 h 1282"/>
                <a:gd name="T48" fmla="*/ 463 w 1485"/>
                <a:gd name="T49" fmla="*/ 78 h 1282"/>
                <a:gd name="T50" fmla="*/ 469 w 1485"/>
                <a:gd name="T51" fmla="*/ 22 h 1282"/>
                <a:gd name="T52" fmla="*/ 502 w 1485"/>
                <a:gd name="T53" fmla="*/ 52 h 1282"/>
                <a:gd name="T54" fmla="*/ 544 w 1485"/>
                <a:gd name="T55" fmla="*/ 63 h 1282"/>
                <a:gd name="T56" fmla="*/ 604 w 1485"/>
                <a:gd name="T57" fmla="*/ 78 h 1282"/>
                <a:gd name="T58" fmla="*/ 660 w 1485"/>
                <a:gd name="T59" fmla="*/ 84 h 1282"/>
                <a:gd name="T60" fmla="*/ 714 w 1485"/>
                <a:gd name="T61" fmla="*/ 91 h 1282"/>
                <a:gd name="T62" fmla="*/ 789 w 1485"/>
                <a:gd name="T63" fmla="*/ 89 h 1282"/>
                <a:gd name="T64" fmla="*/ 854 w 1485"/>
                <a:gd name="T65" fmla="*/ 118 h 1282"/>
                <a:gd name="T66" fmla="*/ 908 w 1485"/>
                <a:gd name="T67" fmla="*/ 174 h 1282"/>
                <a:gd name="T68" fmla="*/ 961 w 1485"/>
                <a:gd name="T69" fmla="*/ 257 h 1282"/>
                <a:gd name="T70" fmla="*/ 1002 w 1485"/>
                <a:gd name="T71" fmla="*/ 320 h 1282"/>
                <a:gd name="T72" fmla="*/ 1053 w 1485"/>
                <a:gd name="T73" fmla="*/ 371 h 1282"/>
                <a:gd name="T74" fmla="*/ 1107 w 1485"/>
                <a:gd name="T75" fmla="*/ 408 h 1282"/>
                <a:gd name="T76" fmla="*/ 1153 w 1485"/>
                <a:gd name="T77" fmla="*/ 449 h 1282"/>
                <a:gd name="T78" fmla="*/ 1177 w 1485"/>
                <a:gd name="T79" fmla="*/ 502 h 1282"/>
                <a:gd name="T80" fmla="*/ 1262 w 1485"/>
                <a:gd name="T81" fmla="*/ 491 h 1282"/>
                <a:gd name="T82" fmla="*/ 1368 w 1485"/>
                <a:gd name="T83" fmla="*/ 510 h 1282"/>
                <a:gd name="T84" fmla="*/ 1347 w 1485"/>
                <a:gd name="T85" fmla="*/ 453 h 1282"/>
                <a:gd name="T86" fmla="*/ 1458 w 1485"/>
                <a:gd name="T87" fmla="*/ 469 h 1282"/>
                <a:gd name="T88" fmla="*/ 1465 w 1485"/>
                <a:gd name="T89" fmla="*/ 625 h 1282"/>
                <a:gd name="T90" fmla="*/ 1472 w 1485"/>
                <a:gd name="T91" fmla="*/ 754 h 1282"/>
                <a:gd name="T92" fmla="*/ 1485 w 1485"/>
                <a:gd name="T93" fmla="*/ 795 h 1282"/>
                <a:gd name="T94" fmla="*/ 1458 w 1485"/>
                <a:gd name="T95" fmla="*/ 811 h 1282"/>
                <a:gd name="T96" fmla="*/ 1431 w 1485"/>
                <a:gd name="T97" fmla="*/ 811 h 1282"/>
                <a:gd name="T98" fmla="*/ 1403 w 1485"/>
                <a:gd name="T99" fmla="*/ 900 h 1282"/>
                <a:gd name="T100" fmla="*/ 1347 w 1485"/>
                <a:gd name="T101" fmla="*/ 998 h 1282"/>
                <a:gd name="T102" fmla="*/ 1307 w 1485"/>
                <a:gd name="T103" fmla="*/ 1046 h 1282"/>
                <a:gd name="T104" fmla="*/ 1259 w 1485"/>
                <a:gd name="T105" fmla="*/ 1079 h 1282"/>
                <a:gd name="T106" fmla="*/ 1170 w 1485"/>
                <a:gd name="T107" fmla="*/ 1127 h 1282"/>
                <a:gd name="T108" fmla="*/ 1080 w 1485"/>
                <a:gd name="T109" fmla="*/ 1147 h 1282"/>
                <a:gd name="T110" fmla="*/ 983 w 1485"/>
                <a:gd name="T111" fmla="*/ 1151 h 1282"/>
                <a:gd name="T112" fmla="*/ 912 w 1485"/>
                <a:gd name="T113" fmla="*/ 1133 h 1282"/>
                <a:gd name="T114" fmla="*/ 847 w 1485"/>
                <a:gd name="T115" fmla="*/ 1106 h 1282"/>
                <a:gd name="T116" fmla="*/ 791 w 1485"/>
                <a:gd name="T117" fmla="*/ 1071 h 1282"/>
                <a:gd name="T118" fmla="*/ 749 w 1485"/>
                <a:gd name="T119" fmla="*/ 1022 h 1282"/>
                <a:gd name="T120" fmla="*/ 715 w 1485"/>
                <a:gd name="T121" fmla="*/ 981 h 1282"/>
                <a:gd name="T122" fmla="*/ 648 w 1485"/>
                <a:gd name="T123" fmla="*/ 959 h 1282"/>
                <a:gd name="T124" fmla="*/ 572 w 1485"/>
                <a:gd name="T125" fmla="*/ 985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5" h="1282">
                  <a:moveTo>
                    <a:pt x="572" y="985"/>
                  </a:moveTo>
                  <a:lnTo>
                    <a:pt x="524" y="1061"/>
                  </a:lnTo>
                  <a:lnTo>
                    <a:pt x="478" y="1105"/>
                  </a:lnTo>
                  <a:lnTo>
                    <a:pt x="420" y="1143"/>
                  </a:lnTo>
                  <a:lnTo>
                    <a:pt x="409" y="1190"/>
                  </a:lnTo>
                  <a:lnTo>
                    <a:pt x="382" y="1227"/>
                  </a:lnTo>
                  <a:lnTo>
                    <a:pt x="360" y="1282"/>
                  </a:lnTo>
                  <a:lnTo>
                    <a:pt x="344" y="1135"/>
                  </a:lnTo>
                  <a:lnTo>
                    <a:pt x="323" y="1038"/>
                  </a:lnTo>
                  <a:lnTo>
                    <a:pt x="344" y="867"/>
                  </a:lnTo>
                  <a:lnTo>
                    <a:pt x="309" y="779"/>
                  </a:lnTo>
                  <a:lnTo>
                    <a:pt x="262" y="617"/>
                  </a:lnTo>
                  <a:lnTo>
                    <a:pt x="173" y="436"/>
                  </a:lnTo>
                  <a:lnTo>
                    <a:pt x="146" y="324"/>
                  </a:lnTo>
                  <a:lnTo>
                    <a:pt x="97" y="186"/>
                  </a:lnTo>
                  <a:lnTo>
                    <a:pt x="43" y="89"/>
                  </a:lnTo>
                  <a:lnTo>
                    <a:pt x="0" y="51"/>
                  </a:lnTo>
                  <a:lnTo>
                    <a:pt x="50" y="19"/>
                  </a:lnTo>
                  <a:lnTo>
                    <a:pt x="117" y="0"/>
                  </a:lnTo>
                  <a:lnTo>
                    <a:pt x="197" y="11"/>
                  </a:lnTo>
                  <a:lnTo>
                    <a:pt x="278" y="40"/>
                  </a:lnTo>
                  <a:lnTo>
                    <a:pt x="353" y="79"/>
                  </a:lnTo>
                  <a:lnTo>
                    <a:pt x="407" y="113"/>
                  </a:lnTo>
                  <a:lnTo>
                    <a:pt x="429" y="101"/>
                  </a:lnTo>
                  <a:lnTo>
                    <a:pt x="463" y="78"/>
                  </a:lnTo>
                  <a:lnTo>
                    <a:pt x="469" y="22"/>
                  </a:lnTo>
                  <a:lnTo>
                    <a:pt x="502" y="52"/>
                  </a:lnTo>
                  <a:lnTo>
                    <a:pt x="544" y="63"/>
                  </a:lnTo>
                  <a:lnTo>
                    <a:pt x="604" y="78"/>
                  </a:lnTo>
                  <a:lnTo>
                    <a:pt x="660" y="84"/>
                  </a:lnTo>
                  <a:lnTo>
                    <a:pt x="714" y="91"/>
                  </a:lnTo>
                  <a:lnTo>
                    <a:pt x="789" y="89"/>
                  </a:lnTo>
                  <a:lnTo>
                    <a:pt x="854" y="118"/>
                  </a:lnTo>
                  <a:lnTo>
                    <a:pt x="908" y="174"/>
                  </a:lnTo>
                  <a:lnTo>
                    <a:pt x="961" y="257"/>
                  </a:lnTo>
                  <a:lnTo>
                    <a:pt x="1002" y="320"/>
                  </a:lnTo>
                  <a:lnTo>
                    <a:pt x="1053" y="371"/>
                  </a:lnTo>
                  <a:lnTo>
                    <a:pt x="1107" y="408"/>
                  </a:lnTo>
                  <a:lnTo>
                    <a:pt x="1153" y="449"/>
                  </a:lnTo>
                  <a:lnTo>
                    <a:pt x="1177" y="502"/>
                  </a:lnTo>
                  <a:lnTo>
                    <a:pt x="1262" y="491"/>
                  </a:lnTo>
                  <a:lnTo>
                    <a:pt x="1368" y="510"/>
                  </a:lnTo>
                  <a:lnTo>
                    <a:pt x="1347" y="453"/>
                  </a:lnTo>
                  <a:lnTo>
                    <a:pt x="1458" y="469"/>
                  </a:lnTo>
                  <a:lnTo>
                    <a:pt x="1465" y="625"/>
                  </a:lnTo>
                  <a:lnTo>
                    <a:pt x="1472" y="754"/>
                  </a:lnTo>
                  <a:lnTo>
                    <a:pt x="1485" y="795"/>
                  </a:lnTo>
                  <a:lnTo>
                    <a:pt x="1458" y="811"/>
                  </a:lnTo>
                  <a:lnTo>
                    <a:pt x="1431" y="811"/>
                  </a:lnTo>
                  <a:lnTo>
                    <a:pt x="1403" y="900"/>
                  </a:lnTo>
                  <a:lnTo>
                    <a:pt x="1347" y="998"/>
                  </a:lnTo>
                  <a:lnTo>
                    <a:pt x="1307" y="1046"/>
                  </a:lnTo>
                  <a:lnTo>
                    <a:pt x="1259" y="1079"/>
                  </a:lnTo>
                  <a:lnTo>
                    <a:pt x="1170" y="1127"/>
                  </a:lnTo>
                  <a:lnTo>
                    <a:pt x="1080" y="1147"/>
                  </a:lnTo>
                  <a:lnTo>
                    <a:pt x="983" y="1151"/>
                  </a:lnTo>
                  <a:lnTo>
                    <a:pt x="912" y="1133"/>
                  </a:lnTo>
                  <a:lnTo>
                    <a:pt x="847" y="1106"/>
                  </a:lnTo>
                  <a:lnTo>
                    <a:pt x="791" y="1071"/>
                  </a:lnTo>
                  <a:lnTo>
                    <a:pt x="749" y="1022"/>
                  </a:lnTo>
                  <a:lnTo>
                    <a:pt x="715" y="981"/>
                  </a:lnTo>
                  <a:lnTo>
                    <a:pt x="648" y="959"/>
                  </a:lnTo>
                  <a:lnTo>
                    <a:pt x="572" y="985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36" name="Freeform 52"/>
            <p:cNvSpPr>
              <a:spLocks/>
            </p:cNvSpPr>
            <p:nvPr/>
          </p:nvSpPr>
          <p:spPr bwMode="auto">
            <a:xfrm>
              <a:off x="868" y="529"/>
              <a:ext cx="778" cy="633"/>
            </a:xfrm>
            <a:custGeom>
              <a:avLst/>
              <a:gdLst>
                <a:gd name="T0" fmla="*/ 0 w 778"/>
                <a:gd name="T1" fmla="*/ 0 h 633"/>
                <a:gd name="T2" fmla="*/ 54 w 778"/>
                <a:gd name="T3" fmla="*/ 56 h 633"/>
                <a:gd name="T4" fmla="*/ 102 w 778"/>
                <a:gd name="T5" fmla="*/ 88 h 633"/>
                <a:gd name="T6" fmla="*/ 146 w 778"/>
                <a:gd name="T7" fmla="*/ 126 h 633"/>
                <a:gd name="T8" fmla="*/ 169 w 778"/>
                <a:gd name="T9" fmla="*/ 163 h 633"/>
                <a:gd name="T10" fmla="*/ 190 w 778"/>
                <a:gd name="T11" fmla="*/ 196 h 633"/>
                <a:gd name="T12" fmla="*/ 223 w 778"/>
                <a:gd name="T13" fmla="*/ 225 h 633"/>
                <a:gd name="T14" fmla="*/ 266 w 778"/>
                <a:gd name="T15" fmla="*/ 247 h 633"/>
                <a:gd name="T16" fmla="*/ 296 w 778"/>
                <a:gd name="T17" fmla="*/ 280 h 633"/>
                <a:gd name="T18" fmla="*/ 321 w 778"/>
                <a:gd name="T19" fmla="*/ 319 h 633"/>
                <a:gd name="T20" fmla="*/ 348 w 778"/>
                <a:gd name="T21" fmla="*/ 368 h 633"/>
                <a:gd name="T22" fmla="*/ 369 w 778"/>
                <a:gd name="T23" fmla="*/ 417 h 633"/>
                <a:gd name="T24" fmla="*/ 390 w 778"/>
                <a:gd name="T25" fmla="*/ 482 h 633"/>
                <a:gd name="T26" fmla="*/ 417 w 778"/>
                <a:gd name="T27" fmla="*/ 537 h 633"/>
                <a:gd name="T28" fmla="*/ 447 w 778"/>
                <a:gd name="T29" fmla="*/ 576 h 633"/>
                <a:gd name="T30" fmla="*/ 487 w 778"/>
                <a:gd name="T31" fmla="*/ 606 h 633"/>
                <a:gd name="T32" fmla="*/ 527 w 778"/>
                <a:gd name="T33" fmla="*/ 622 h 633"/>
                <a:gd name="T34" fmla="*/ 566 w 778"/>
                <a:gd name="T35" fmla="*/ 633 h 633"/>
                <a:gd name="T36" fmla="*/ 610 w 778"/>
                <a:gd name="T37" fmla="*/ 629 h 633"/>
                <a:gd name="T38" fmla="*/ 652 w 778"/>
                <a:gd name="T39" fmla="*/ 620 h 633"/>
                <a:gd name="T40" fmla="*/ 696 w 778"/>
                <a:gd name="T41" fmla="*/ 595 h 633"/>
                <a:gd name="T42" fmla="*/ 731 w 778"/>
                <a:gd name="T43" fmla="*/ 564 h 633"/>
                <a:gd name="T44" fmla="*/ 756 w 778"/>
                <a:gd name="T45" fmla="*/ 526 h 633"/>
                <a:gd name="T46" fmla="*/ 771 w 778"/>
                <a:gd name="T47" fmla="*/ 482 h 633"/>
                <a:gd name="T48" fmla="*/ 778 w 778"/>
                <a:gd name="T49" fmla="*/ 433 h 633"/>
                <a:gd name="T50" fmla="*/ 770 w 778"/>
                <a:gd name="T51" fmla="*/ 38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8" h="633">
                  <a:moveTo>
                    <a:pt x="0" y="0"/>
                  </a:moveTo>
                  <a:lnTo>
                    <a:pt x="54" y="56"/>
                  </a:lnTo>
                  <a:lnTo>
                    <a:pt x="102" y="88"/>
                  </a:lnTo>
                  <a:lnTo>
                    <a:pt x="146" y="126"/>
                  </a:lnTo>
                  <a:lnTo>
                    <a:pt x="169" y="163"/>
                  </a:lnTo>
                  <a:lnTo>
                    <a:pt x="190" y="196"/>
                  </a:lnTo>
                  <a:lnTo>
                    <a:pt x="223" y="225"/>
                  </a:lnTo>
                  <a:lnTo>
                    <a:pt x="266" y="247"/>
                  </a:lnTo>
                  <a:lnTo>
                    <a:pt x="296" y="280"/>
                  </a:lnTo>
                  <a:lnTo>
                    <a:pt x="321" y="319"/>
                  </a:lnTo>
                  <a:lnTo>
                    <a:pt x="348" y="368"/>
                  </a:lnTo>
                  <a:lnTo>
                    <a:pt x="369" y="417"/>
                  </a:lnTo>
                  <a:lnTo>
                    <a:pt x="390" y="482"/>
                  </a:lnTo>
                  <a:lnTo>
                    <a:pt x="417" y="537"/>
                  </a:lnTo>
                  <a:lnTo>
                    <a:pt x="447" y="576"/>
                  </a:lnTo>
                  <a:lnTo>
                    <a:pt x="487" y="606"/>
                  </a:lnTo>
                  <a:lnTo>
                    <a:pt x="527" y="622"/>
                  </a:lnTo>
                  <a:lnTo>
                    <a:pt x="566" y="633"/>
                  </a:lnTo>
                  <a:lnTo>
                    <a:pt x="610" y="629"/>
                  </a:lnTo>
                  <a:lnTo>
                    <a:pt x="652" y="620"/>
                  </a:lnTo>
                  <a:lnTo>
                    <a:pt x="696" y="595"/>
                  </a:lnTo>
                  <a:lnTo>
                    <a:pt x="731" y="564"/>
                  </a:lnTo>
                  <a:lnTo>
                    <a:pt x="756" y="526"/>
                  </a:lnTo>
                  <a:lnTo>
                    <a:pt x="771" y="482"/>
                  </a:lnTo>
                  <a:lnTo>
                    <a:pt x="778" y="433"/>
                  </a:lnTo>
                  <a:lnTo>
                    <a:pt x="770" y="386"/>
                  </a:lnTo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6448" name="Group 64"/>
            <p:cNvGrpSpPr>
              <a:grpSpLocks/>
            </p:cNvGrpSpPr>
            <p:nvPr/>
          </p:nvGrpSpPr>
          <p:grpSpPr bwMode="auto">
            <a:xfrm>
              <a:off x="997" y="597"/>
              <a:ext cx="938" cy="965"/>
              <a:chOff x="997" y="597"/>
              <a:chExt cx="938" cy="965"/>
            </a:xfrm>
          </p:grpSpPr>
          <p:sp>
            <p:nvSpPr>
              <p:cNvPr id="16438" name="Line 54"/>
              <p:cNvSpPr>
                <a:spLocks noChangeShapeType="1"/>
              </p:cNvSpPr>
              <p:nvPr/>
            </p:nvSpPr>
            <p:spPr bwMode="auto">
              <a:xfrm>
                <a:off x="1623" y="1055"/>
                <a:ext cx="1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9" name="Freeform 55"/>
              <p:cNvSpPr>
                <a:spLocks/>
              </p:cNvSpPr>
              <p:nvPr/>
            </p:nvSpPr>
            <p:spPr bwMode="auto">
              <a:xfrm>
                <a:off x="1138" y="972"/>
                <a:ext cx="85" cy="215"/>
              </a:xfrm>
              <a:custGeom>
                <a:avLst/>
                <a:gdLst>
                  <a:gd name="T0" fmla="*/ 9 w 85"/>
                  <a:gd name="T1" fmla="*/ 215 h 215"/>
                  <a:gd name="T2" fmla="*/ 0 w 85"/>
                  <a:gd name="T3" fmla="*/ 159 h 215"/>
                  <a:gd name="T4" fmla="*/ 11 w 85"/>
                  <a:gd name="T5" fmla="*/ 98 h 215"/>
                  <a:gd name="T6" fmla="*/ 39 w 85"/>
                  <a:gd name="T7" fmla="*/ 41 h 215"/>
                  <a:gd name="T8" fmla="*/ 85 w 85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15">
                    <a:moveTo>
                      <a:pt x="9" y="215"/>
                    </a:moveTo>
                    <a:lnTo>
                      <a:pt x="0" y="159"/>
                    </a:lnTo>
                    <a:lnTo>
                      <a:pt x="11" y="98"/>
                    </a:lnTo>
                    <a:lnTo>
                      <a:pt x="39" y="41"/>
                    </a:lnTo>
                    <a:lnTo>
                      <a:pt x="85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0" name="Freeform 56"/>
              <p:cNvSpPr>
                <a:spLocks/>
              </p:cNvSpPr>
              <p:nvPr/>
            </p:nvSpPr>
            <p:spPr bwMode="auto">
              <a:xfrm>
                <a:off x="1185" y="1015"/>
                <a:ext cx="56" cy="230"/>
              </a:xfrm>
              <a:custGeom>
                <a:avLst/>
                <a:gdLst>
                  <a:gd name="T0" fmla="*/ 56 w 56"/>
                  <a:gd name="T1" fmla="*/ 230 h 230"/>
                  <a:gd name="T2" fmla="*/ 27 w 56"/>
                  <a:gd name="T3" fmla="*/ 208 h 230"/>
                  <a:gd name="T4" fmla="*/ 9 w 56"/>
                  <a:gd name="T5" fmla="*/ 176 h 230"/>
                  <a:gd name="T6" fmla="*/ 0 w 56"/>
                  <a:gd name="T7" fmla="*/ 127 h 230"/>
                  <a:gd name="T8" fmla="*/ 6 w 56"/>
                  <a:gd name="T9" fmla="*/ 82 h 230"/>
                  <a:gd name="T10" fmla="*/ 27 w 56"/>
                  <a:gd name="T11" fmla="*/ 34 h 230"/>
                  <a:gd name="T12" fmla="*/ 52 w 56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30">
                    <a:moveTo>
                      <a:pt x="56" y="230"/>
                    </a:moveTo>
                    <a:lnTo>
                      <a:pt x="27" y="208"/>
                    </a:lnTo>
                    <a:lnTo>
                      <a:pt x="9" y="176"/>
                    </a:lnTo>
                    <a:lnTo>
                      <a:pt x="0" y="127"/>
                    </a:lnTo>
                    <a:lnTo>
                      <a:pt x="6" y="82"/>
                    </a:lnTo>
                    <a:lnTo>
                      <a:pt x="27" y="34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1" name="Freeform 57"/>
              <p:cNvSpPr>
                <a:spLocks/>
              </p:cNvSpPr>
              <p:nvPr/>
            </p:nvSpPr>
            <p:spPr bwMode="auto">
              <a:xfrm>
                <a:off x="1265" y="1045"/>
                <a:ext cx="43" cy="102"/>
              </a:xfrm>
              <a:custGeom>
                <a:avLst/>
                <a:gdLst>
                  <a:gd name="T0" fmla="*/ 0 w 43"/>
                  <a:gd name="T1" fmla="*/ 0 h 102"/>
                  <a:gd name="T2" fmla="*/ 1 w 43"/>
                  <a:gd name="T3" fmla="*/ 44 h 102"/>
                  <a:gd name="T4" fmla="*/ 19 w 43"/>
                  <a:gd name="T5" fmla="*/ 84 h 102"/>
                  <a:gd name="T6" fmla="*/ 43 w 43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02">
                    <a:moveTo>
                      <a:pt x="0" y="0"/>
                    </a:moveTo>
                    <a:lnTo>
                      <a:pt x="1" y="44"/>
                    </a:lnTo>
                    <a:lnTo>
                      <a:pt x="19" y="84"/>
                    </a:lnTo>
                    <a:lnTo>
                      <a:pt x="43" y="102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2" name="Freeform 58"/>
              <p:cNvSpPr>
                <a:spLocks/>
              </p:cNvSpPr>
              <p:nvPr/>
            </p:nvSpPr>
            <p:spPr bwMode="auto">
              <a:xfrm>
                <a:off x="997" y="894"/>
                <a:ext cx="209" cy="135"/>
              </a:xfrm>
              <a:custGeom>
                <a:avLst/>
                <a:gdLst>
                  <a:gd name="T0" fmla="*/ 0 w 209"/>
                  <a:gd name="T1" fmla="*/ 135 h 135"/>
                  <a:gd name="T2" fmla="*/ 19 w 209"/>
                  <a:gd name="T3" fmla="*/ 93 h 135"/>
                  <a:gd name="T4" fmla="*/ 48 w 209"/>
                  <a:gd name="T5" fmla="*/ 49 h 135"/>
                  <a:gd name="T6" fmla="*/ 83 w 209"/>
                  <a:gd name="T7" fmla="*/ 19 h 135"/>
                  <a:gd name="T8" fmla="*/ 116 w 209"/>
                  <a:gd name="T9" fmla="*/ 5 h 135"/>
                  <a:gd name="T10" fmla="*/ 146 w 209"/>
                  <a:gd name="T11" fmla="*/ 0 h 135"/>
                  <a:gd name="T12" fmla="*/ 184 w 209"/>
                  <a:gd name="T13" fmla="*/ 10 h 135"/>
                  <a:gd name="T14" fmla="*/ 209 w 209"/>
                  <a:gd name="T15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135">
                    <a:moveTo>
                      <a:pt x="0" y="135"/>
                    </a:moveTo>
                    <a:lnTo>
                      <a:pt x="19" y="93"/>
                    </a:lnTo>
                    <a:lnTo>
                      <a:pt x="48" y="49"/>
                    </a:lnTo>
                    <a:lnTo>
                      <a:pt x="83" y="19"/>
                    </a:lnTo>
                    <a:lnTo>
                      <a:pt x="116" y="5"/>
                    </a:lnTo>
                    <a:lnTo>
                      <a:pt x="146" y="0"/>
                    </a:lnTo>
                    <a:lnTo>
                      <a:pt x="184" y="10"/>
                    </a:lnTo>
                    <a:lnTo>
                      <a:pt x="209" y="28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3" name="Freeform 59"/>
              <p:cNvSpPr>
                <a:spLocks/>
              </p:cNvSpPr>
              <p:nvPr/>
            </p:nvSpPr>
            <p:spPr bwMode="auto">
              <a:xfrm>
                <a:off x="1175" y="1231"/>
                <a:ext cx="448" cy="331"/>
              </a:xfrm>
              <a:custGeom>
                <a:avLst/>
                <a:gdLst>
                  <a:gd name="T0" fmla="*/ 0 w 448"/>
                  <a:gd name="T1" fmla="*/ 170 h 331"/>
                  <a:gd name="T2" fmla="*/ 68 w 448"/>
                  <a:gd name="T3" fmla="*/ 148 h 331"/>
                  <a:gd name="T4" fmla="*/ 131 w 448"/>
                  <a:gd name="T5" fmla="*/ 120 h 331"/>
                  <a:gd name="T6" fmla="*/ 195 w 448"/>
                  <a:gd name="T7" fmla="*/ 82 h 331"/>
                  <a:gd name="T8" fmla="*/ 256 w 448"/>
                  <a:gd name="T9" fmla="*/ 40 h 331"/>
                  <a:gd name="T10" fmla="*/ 303 w 448"/>
                  <a:gd name="T11" fmla="*/ 0 h 331"/>
                  <a:gd name="T12" fmla="*/ 323 w 448"/>
                  <a:gd name="T13" fmla="*/ 63 h 331"/>
                  <a:gd name="T14" fmla="*/ 357 w 448"/>
                  <a:gd name="T15" fmla="*/ 123 h 331"/>
                  <a:gd name="T16" fmla="*/ 397 w 448"/>
                  <a:gd name="T17" fmla="*/ 177 h 331"/>
                  <a:gd name="T18" fmla="*/ 448 w 448"/>
                  <a:gd name="T19" fmla="*/ 219 h 331"/>
                  <a:gd name="T20" fmla="*/ 402 w 448"/>
                  <a:gd name="T21" fmla="*/ 263 h 331"/>
                  <a:gd name="T22" fmla="*/ 360 w 448"/>
                  <a:gd name="T23" fmla="*/ 291 h 331"/>
                  <a:gd name="T24" fmla="*/ 303 w 448"/>
                  <a:gd name="T25" fmla="*/ 316 h 331"/>
                  <a:gd name="T26" fmla="*/ 250 w 448"/>
                  <a:gd name="T27" fmla="*/ 331 h 331"/>
                  <a:gd name="T28" fmla="*/ 213 w 448"/>
                  <a:gd name="T29" fmla="*/ 328 h 331"/>
                  <a:gd name="T30" fmla="*/ 183 w 448"/>
                  <a:gd name="T31" fmla="*/ 318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8" h="331">
                    <a:moveTo>
                      <a:pt x="0" y="170"/>
                    </a:moveTo>
                    <a:lnTo>
                      <a:pt x="68" y="148"/>
                    </a:lnTo>
                    <a:lnTo>
                      <a:pt x="131" y="120"/>
                    </a:lnTo>
                    <a:lnTo>
                      <a:pt x="195" y="82"/>
                    </a:lnTo>
                    <a:lnTo>
                      <a:pt x="256" y="40"/>
                    </a:lnTo>
                    <a:lnTo>
                      <a:pt x="303" y="0"/>
                    </a:lnTo>
                    <a:lnTo>
                      <a:pt x="323" y="63"/>
                    </a:lnTo>
                    <a:lnTo>
                      <a:pt x="357" y="123"/>
                    </a:lnTo>
                    <a:lnTo>
                      <a:pt x="397" y="177"/>
                    </a:lnTo>
                    <a:lnTo>
                      <a:pt x="448" y="219"/>
                    </a:lnTo>
                    <a:lnTo>
                      <a:pt x="402" y="263"/>
                    </a:lnTo>
                    <a:lnTo>
                      <a:pt x="360" y="291"/>
                    </a:lnTo>
                    <a:lnTo>
                      <a:pt x="303" y="316"/>
                    </a:lnTo>
                    <a:lnTo>
                      <a:pt x="250" y="331"/>
                    </a:lnTo>
                    <a:lnTo>
                      <a:pt x="213" y="328"/>
                    </a:lnTo>
                    <a:lnTo>
                      <a:pt x="183" y="318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4" name="Freeform 60"/>
              <p:cNvSpPr>
                <a:spLocks/>
              </p:cNvSpPr>
              <p:nvPr/>
            </p:nvSpPr>
            <p:spPr bwMode="auto">
              <a:xfrm>
                <a:off x="1340" y="1336"/>
                <a:ext cx="149" cy="202"/>
              </a:xfrm>
              <a:custGeom>
                <a:avLst/>
                <a:gdLst>
                  <a:gd name="T0" fmla="*/ 0 w 149"/>
                  <a:gd name="T1" fmla="*/ 0 h 202"/>
                  <a:gd name="T2" fmla="*/ 35 w 149"/>
                  <a:gd name="T3" fmla="*/ 147 h 202"/>
                  <a:gd name="T4" fmla="*/ 149 w 149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" h="202">
                    <a:moveTo>
                      <a:pt x="0" y="0"/>
                    </a:moveTo>
                    <a:lnTo>
                      <a:pt x="35" y="147"/>
                    </a:lnTo>
                    <a:lnTo>
                      <a:pt x="149" y="202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1113" y="597"/>
                <a:ext cx="58" cy="194"/>
              </a:xfrm>
              <a:custGeom>
                <a:avLst/>
                <a:gdLst>
                  <a:gd name="T0" fmla="*/ 0 w 58"/>
                  <a:gd name="T1" fmla="*/ 0 h 194"/>
                  <a:gd name="T2" fmla="*/ 26 w 58"/>
                  <a:gd name="T3" fmla="*/ 24 h 194"/>
                  <a:gd name="T4" fmla="*/ 42 w 58"/>
                  <a:gd name="T5" fmla="*/ 56 h 194"/>
                  <a:gd name="T6" fmla="*/ 43 w 58"/>
                  <a:gd name="T7" fmla="*/ 87 h 194"/>
                  <a:gd name="T8" fmla="*/ 54 w 58"/>
                  <a:gd name="T9" fmla="*/ 122 h 194"/>
                  <a:gd name="T10" fmla="*/ 58 w 58"/>
                  <a:gd name="T11" fmla="*/ 159 h 194"/>
                  <a:gd name="T12" fmla="*/ 58 w 58"/>
                  <a:gd name="T13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94">
                    <a:moveTo>
                      <a:pt x="0" y="0"/>
                    </a:moveTo>
                    <a:lnTo>
                      <a:pt x="26" y="24"/>
                    </a:lnTo>
                    <a:lnTo>
                      <a:pt x="42" y="56"/>
                    </a:lnTo>
                    <a:lnTo>
                      <a:pt x="43" y="87"/>
                    </a:lnTo>
                    <a:lnTo>
                      <a:pt x="54" y="122"/>
                    </a:lnTo>
                    <a:lnTo>
                      <a:pt x="58" y="159"/>
                    </a:lnTo>
                    <a:lnTo>
                      <a:pt x="58" y="194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6" name="Freeform 62"/>
              <p:cNvSpPr>
                <a:spLocks/>
              </p:cNvSpPr>
              <p:nvPr/>
            </p:nvSpPr>
            <p:spPr bwMode="auto">
              <a:xfrm>
                <a:off x="1099" y="635"/>
                <a:ext cx="55" cy="113"/>
              </a:xfrm>
              <a:custGeom>
                <a:avLst/>
                <a:gdLst>
                  <a:gd name="T0" fmla="*/ 12 w 55"/>
                  <a:gd name="T1" fmla="*/ 0 h 113"/>
                  <a:gd name="T2" fmla="*/ 0 w 55"/>
                  <a:gd name="T3" fmla="*/ 22 h 113"/>
                  <a:gd name="T4" fmla="*/ 3 w 55"/>
                  <a:gd name="T5" fmla="*/ 49 h 113"/>
                  <a:gd name="T6" fmla="*/ 12 w 55"/>
                  <a:gd name="T7" fmla="*/ 72 h 113"/>
                  <a:gd name="T8" fmla="*/ 25 w 55"/>
                  <a:gd name="T9" fmla="*/ 87 h 113"/>
                  <a:gd name="T10" fmla="*/ 35 w 55"/>
                  <a:gd name="T11" fmla="*/ 100 h 113"/>
                  <a:gd name="T12" fmla="*/ 55 w 55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13">
                    <a:moveTo>
                      <a:pt x="12" y="0"/>
                    </a:moveTo>
                    <a:lnTo>
                      <a:pt x="0" y="22"/>
                    </a:lnTo>
                    <a:lnTo>
                      <a:pt x="3" y="49"/>
                    </a:lnTo>
                    <a:lnTo>
                      <a:pt x="12" y="72"/>
                    </a:lnTo>
                    <a:lnTo>
                      <a:pt x="25" y="87"/>
                    </a:lnTo>
                    <a:lnTo>
                      <a:pt x="35" y="100"/>
                    </a:lnTo>
                    <a:lnTo>
                      <a:pt x="55" y="113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47" name="Freeform 63"/>
              <p:cNvSpPr>
                <a:spLocks/>
              </p:cNvSpPr>
              <p:nvPr/>
            </p:nvSpPr>
            <p:spPr bwMode="auto">
              <a:xfrm>
                <a:off x="1644" y="881"/>
                <a:ext cx="291" cy="666"/>
              </a:xfrm>
              <a:custGeom>
                <a:avLst/>
                <a:gdLst>
                  <a:gd name="T0" fmla="*/ 291 w 291"/>
                  <a:gd name="T1" fmla="*/ 346 h 666"/>
                  <a:gd name="T2" fmla="*/ 255 w 291"/>
                  <a:gd name="T3" fmla="*/ 353 h 666"/>
                  <a:gd name="T4" fmla="*/ 245 w 291"/>
                  <a:gd name="T5" fmla="*/ 379 h 666"/>
                  <a:gd name="T6" fmla="*/ 240 w 291"/>
                  <a:gd name="T7" fmla="*/ 398 h 666"/>
                  <a:gd name="T8" fmla="*/ 221 w 291"/>
                  <a:gd name="T9" fmla="*/ 409 h 666"/>
                  <a:gd name="T10" fmla="*/ 174 w 291"/>
                  <a:gd name="T11" fmla="*/ 481 h 666"/>
                  <a:gd name="T12" fmla="*/ 138 w 291"/>
                  <a:gd name="T13" fmla="*/ 543 h 666"/>
                  <a:gd name="T14" fmla="*/ 91 w 291"/>
                  <a:gd name="T15" fmla="*/ 595 h 666"/>
                  <a:gd name="T16" fmla="*/ 73 w 291"/>
                  <a:gd name="T17" fmla="*/ 629 h 666"/>
                  <a:gd name="T18" fmla="*/ 0 w 291"/>
                  <a:gd name="T19" fmla="*/ 666 h 666"/>
                  <a:gd name="T20" fmla="*/ 31 w 291"/>
                  <a:gd name="T21" fmla="*/ 636 h 666"/>
                  <a:gd name="T22" fmla="*/ 61 w 291"/>
                  <a:gd name="T23" fmla="*/ 585 h 666"/>
                  <a:gd name="T24" fmla="*/ 72 w 291"/>
                  <a:gd name="T25" fmla="*/ 542 h 666"/>
                  <a:gd name="T26" fmla="*/ 76 w 291"/>
                  <a:gd name="T27" fmla="*/ 488 h 666"/>
                  <a:gd name="T28" fmla="*/ 65 w 291"/>
                  <a:gd name="T29" fmla="*/ 422 h 666"/>
                  <a:gd name="T30" fmla="*/ 98 w 291"/>
                  <a:gd name="T31" fmla="*/ 382 h 666"/>
                  <a:gd name="T32" fmla="*/ 102 w 291"/>
                  <a:gd name="T33" fmla="*/ 315 h 666"/>
                  <a:gd name="T34" fmla="*/ 102 w 291"/>
                  <a:gd name="T35" fmla="*/ 285 h 666"/>
                  <a:gd name="T36" fmla="*/ 198 w 291"/>
                  <a:gd name="T37" fmla="*/ 359 h 666"/>
                  <a:gd name="T38" fmla="*/ 150 w 291"/>
                  <a:gd name="T39" fmla="*/ 269 h 666"/>
                  <a:gd name="T40" fmla="*/ 163 w 291"/>
                  <a:gd name="T41" fmla="*/ 221 h 666"/>
                  <a:gd name="T42" fmla="*/ 184 w 291"/>
                  <a:gd name="T43" fmla="*/ 147 h 666"/>
                  <a:gd name="T44" fmla="*/ 188 w 291"/>
                  <a:gd name="T45" fmla="*/ 90 h 666"/>
                  <a:gd name="T46" fmla="*/ 174 w 291"/>
                  <a:gd name="T47" fmla="*/ 45 h 666"/>
                  <a:gd name="T48" fmla="*/ 161 w 291"/>
                  <a:gd name="T4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1" h="666">
                    <a:moveTo>
                      <a:pt x="291" y="346"/>
                    </a:moveTo>
                    <a:lnTo>
                      <a:pt x="255" y="353"/>
                    </a:lnTo>
                    <a:lnTo>
                      <a:pt x="245" y="379"/>
                    </a:lnTo>
                    <a:lnTo>
                      <a:pt x="240" y="398"/>
                    </a:lnTo>
                    <a:lnTo>
                      <a:pt x="221" y="409"/>
                    </a:lnTo>
                    <a:lnTo>
                      <a:pt x="174" y="481"/>
                    </a:lnTo>
                    <a:lnTo>
                      <a:pt x="138" y="543"/>
                    </a:lnTo>
                    <a:lnTo>
                      <a:pt x="91" y="595"/>
                    </a:lnTo>
                    <a:lnTo>
                      <a:pt x="73" y="629"/>
                    </a:lnTo>
                    <a:lnTo>
                      <a:pt x="0" y="666"/>
                    </a:lnTo>
                    <a:lnTo>
                      <a:pt x="31" y="636"/>
                    </a:lnTo>
                    <a:lnTo>
                      <a:pt x="61" y="585"/>
                    </a:lnTo>
                    <a:lnTo>
                      <a:pt x="72" y="542"/>
                    </a:lnTo>
                    <a:lnTo>
                      <a:pt x="76" y="488"/>
                    </a:lnTo>
                    <a:lnTo>
                      <a:pt x="65" y="422"/>
                    </a:lnTo>
                    <a:lnTo>
                      <a:pt x="98" y="382"/>
                    </a:lnTo>
                    <a:lnTo>
                      <a:pt x="102" y="315"/>
                    </a:lnTo>
                    <a:lnTo>
                      <a:pt x="102" y="285"/>
                    </a:lnTo>
                    <a:lnTo>
                      <a:pt x="198" y="359"/>
                    </a:lnTo>
                    <a:lnTo>
                      <a:pt x="150" y="269"/>
                    </a:lnTo>
                    <a:lnTo>
                      <a:pt x="163" y="221"/>
                    </a:lnTo>
                    <a:lnTo>
                      <a:pt x="184" y="147"/>
                    </a:lnTo>
                    <a:lnTo>
                      <a:pt x="188" y="90"/>
                    </a:lnTo>
                    <a:lnTo>
                      <a:pt x="174" y="45"/>
                    </a:lnTo>
                    <a:lnTo>
                      <a:pt x="161" y="0"/>
                    </a:lnTo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9906000" y="6289676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011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320926" y="762000"/>
            <a:ext cx="4232275" cy="453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CC0000"/>
                </a:solidFill>
                <a:latin typeface="Lucida Console" panose="020B0609040504020204" pitchFamily="49" charset="0"/>
              </a:rPr>
              <a:t>#</a:t>
            </a: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include&lt;</a:t>
            </a:r>
            <a:r>
              <a:rPr lang="en-US" sz="20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stdio.h</a:t>
            </a: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{  </a:t>
            </a:r>
            <a:r>
              <a:rPr lang="en-US" sz="2000" dirty="0" err="1">
                <a:solidFill>
                  <a:srgbClr val="CC0000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J;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for ( J=1; J&lt;=5; J++ 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 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}</a:t>
            </a: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C0000"/>
                </a:solidFill>
                <a:latin typeface="Lucida Console" panose="020B0609040504020204" pitchFamily="49" charset="0"/>
              </a:rPr>
              <a:t> }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193925" y="-11113"/>
            <a:ext cx="2307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rial" panose="020B0604020202020204" pitchFamily="34" charset="0"/>
              </a:rPr>
              <a:t>Pendahuluan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124200" y="2859743"/>
            <a:ext cx="2514600" cy="1600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038601" y="3350841"/>
            <a:ext cx="800219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400"/>
              <a:t>Loop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6858001" y="5003801"/>
            <a:ext cx="273658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solidFill>
                  <a:schemeClr val="accent2"/>
                </a:solidFill>
              </a:rPr>
              <a:t>Berapa kali </a:t>
            </a:r>
          </a:p>
          <a:p>
            <a:r>
              <a:rPr lang="en-GB" sz="2800">
                <a:solidFill>
                  <a:schemeClr val="accent2"/>
                </a:solidFill>
              </a:rPr>
              <a:t>loop dikerjakan </a:t>
            </a:r>
            <a:r>
              <a:rPr lang="en-GB" sz="4000">
                <a:solidFill>
                  <a:schemeClr val="accent2"/>
                </a:solidFill>
              </a:rPr>
              <a:t>?</a:t>
            </a:r>
            <a:endParaRPr lang="en-GB" sz="2800">
              <a:solidFill>
                <a:schemeClr val="accent2"/>
              </a:solidFill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7848601" y="228601"/>
            <a:ext cx="5405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6000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432925" y="1139825"/>
            <a:ext cx="301686" cy="239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CC0000"/>
                </a:solidFill>
              </a:rPr>
              <a:t>J</a:t>
            </a:r>
          </a:p>
          <a:p>
            <a:endParaRPr lang="en-GB">
              <a:solidFill>
                <a:srgbClr val="CC0000"/>
              </a:solidFill>
            </a:endParaRPr>
          </a:p>
          <a:p>
            <a:r>
              <a:rPr lang="en-GB">
                <a:solidFill>
                  <a:srgbClr val="CC0000"/>
                </a:solidFill>
              </a:rPr>
              <a:t>1</a:t>
            </a:r>
          </a:p>
          <a:p>
            <a:r>
              <a:rPr lang="en-GB">
                <a:solidFill>
                  <a:srgbClr val="CC0000"/>
                </a:solidFill>
              </a:rPr>
              <a:t>2</a:t>
            </a:r>
          </a:p>
          <a:p>
            <a:r>
              <a:rPr lang="en-GB">
                <a:solidFill>
                  <a:srgbClr val="CC0000"/>
                </a:solidFill>
              </a:rPr>
              <a:t>3</a:t>
            </a:r>
          </a:p>
          <a:p>
            <a:r>
              <a:rPr lang="en-GB">
                <a:solidFill>
                  <a:srgbClr val="CC0000"/>
                </a:solidFill>
              </a:rPr>
              <a:t>4</a:t>
            </a:r>
          </a:p>
          <a:p>
            <a:r>
              <a:rPr lang="en-GB">
                <a:solidFill>
                  <a:srgbClr val="CC0000"/>
                </a:solidFill>
              </a:rPr>
              <a:t>5</a:t>
            </a:r>
          </a:p>
          <a:p>
            <a:pPr>
              <a:lnSpc>
                <a:spcPct val="130000"/>
              </a:lnSpc>
            </a:pPr>
            <a:r>
              <a:rPr lang="en-GB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9220200" y="15827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9220200" y="33353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9829800" y="1201738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321050" y="2898404"/>
            <a:ext cx="336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3600">
                <a:latin typeface="Arial Black" panose="020B0A04020102020204" pitchFamily="34" charset="0"/>
              </a:rPr>
              <a:t>-</a:t>
            </a:r>
          </a:p>
          <a:p>
            <a:pPr>
              <a:lnSpc>
                <a:spcPct val="70000"/>
              </a:lnSpc>
            </a:pPr>
            <a:r>
              <a:rPr lang="en-US" sz="3600">
                <a:latin typeface="Arial Black" panose="020B0A04020102020204" pitchFamily="34" charset="0"/>
              </a:rPr>
              <a:t>-</a:t>
            </a:r>
          </a:p>
          <a:p>
            <a:pPr>
              <a:lnSpc>
                <a:spcPct val="70000"/>
              </a:lnSpc>
            </a:pPr>
            <a:r>
              <a:rPr lang="en-US" sz="3600">
                <a:latin typeface="Arial Black" panose="020B0A04020102020204" pitchFamily="34" charset="0"/>
              </a:rPr>
              <a:t>-</a:t>
            </a:r>
          </a:p>
          <a:p>
            <a:pPr>
              <a:lnSpc>
                <a:spcPct val="70000"/>
              </a:lnSpc>
            </a:pPr>
            <a:r>
              <a:rPr lang="en-US" sz="3600">
                <a:latin typeface="Arial Black" panose="020B0A04020102020204" pitchFamily="34" charset="0"/>
              </a:rPr>
              <a:t>-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9906000" y="6289676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255</a:t>
            </a:r>
          </a:p>
        </p:txBody>
      </p:sp>
      <p:grpSp>
        <p:nvGrpSpPr>
          <p:cNvPr id="96312" name="Group 56"/>
          <p:cNvGrpSpPr>
            <a:grpSpLocks/>
          </p:cNvGrpSpPr>
          <p:nvPr/>
        </p:nvGrpSpPr>
        <p:grpSpPr bwMode="auto">
          <a:xfrm>
            <a:off x="6934200" y="1295400"/>
            <a:ext cx="2362200" cy="3200400"/>
            <a:chOff x="3504" y="624"/>
            <a:chExt cx="1488" cy="2016"/>
          </a:xfrm>
        </p:grpSpPr>
        <p:sp>
          <p:nvSpPr>
            <p:cNvPr id="9627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504" y="624"/>
              <a:ext cx="148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6273" name="Freeform 17"/>
            <p:cNvSpPr>
              <a:spLocks/>
            </p:cNvSpPr>
            <p:nvPr/>
          </p:nvSpPr>
          <p:spPr bwMode="auto">
            <a:xfrm>
              <a:off x="4241" y="830"/>
              <a:ext cx="322" cy="317"/>
            </a:xfrm>
            <a:custGeom>
              <a:avLst/>
              <a:gdLst>
                <a:gd name="T0" fmla="*/ 0 w 644"/>
                <a:gd name="T1" fmla="*/ 198 h 632"/>
                <a:gd name="T2" fmla="*/ 124 w 644"/>
                <a:gd name="T3" fmla="*/ 360 h 632"/>
                <a:gd name="T4" fmla="*/ 132 w 644"/>
                <a:gd name="T5" fmla="*/ 466 h 632"/>
                <a:gd name="T6" fmla="*/ 142 w 644"/>
                <a:gd name="T7" fmla="*/ 632 h 632"/>
                <a:gd name="T8" fmla="*/ 177 w 644"/>
                <a:gd name="T9" fmla="*/ 632 h 632"/>
                <a:gd name="T10" fmla="*/ 213 w 644"/>
                <a:gd name="T11" fmla="*/ 583 h 632"/>
                <a:gd name="T12" fmla="*/ 230 w 644"/>
                <a:gd name="T13" fmla="*/ 488 h 632"/>
                <a:gd name="T14" fmla="*/ 230 w 644"/>
                <a:gd name="T15" fmla="*/ 349 h 632"/>
                <a:gd name="T16" fmla="*/ 239 w 644"/>
                <a:gd name="T17" fmla="*/ 429 h 632"/>
                <a:gd name="T18" fmla="*/ 248 w 644"/>
                <a:gd name="T19" fmla="*/ 477 h 632"/>
                <a:gd name="T20" fmla="*/ 258 w 644"/>
                <a:gd name="T21" fmla="*/ 523 h 632"/>
                <a:gd name="T22" fmla="*/ 292 w 644"/>
                <a:gd name="T23" fmla="*/ 523 h 632"/>
                <a:gd name="T24" fmla="*/ 328 w 644"/>
                <a:gd name="T25" fmla="*/ 477 h 632"/>
                <a:gd name="T26" fmla="*/ 328 w 644"/>
                <a:gd name="T27" fmla="*/ 420 h 632"/>
                <a:gd name="T28" fmla="*/ 354 w 644"/>
                <a:gd name="T29" fmla="*/ 335 h 632"/>
                <a:gd name="T30" fmla="*/ 363 w 644"/>
                <a:gd name="T31" fmla="*/ 396 h 632"/>
                <a:gd name="T32" fmla="*/ 380 w 644"/>
                <a:gd name="T33" fmla="*/ 455 h 632"/>
                <a:gd name="T34" fmla="*/ 425 w 644"/>
                <a:gd name="T35" fmla="*/ 429 h 632"/>
                <a:gd name="T36" fmla="*/ 441 w 644"/>
                <a:gd name="T37" fmla="*/ 383 h 632"/>
                <a:gd name="T38" fmla="*/ 441 w 644"/>
                <a:gd name="T39" fmla="*/ 420 h 632"/>
                <a:gd name="T40" fmla="*/ 496 w 644"/>
                <a:gd name="T41" fmla="*/ 383 h 632"/>
                <a:gd name="T42" fmla="*/ 520 w 644"/>
                <a:gd name="T43" fmla="*/ 301 h 632"/>
                <a:gd name="T44" fmla="*/ 504 w 644"/>
                <a:gd name="T45" fmla="*/ 429 h 632"/>
                <a:gd name="T46" fmla="*/ 496 w 644"/>
                <a:gd name="T47" fmla="*/ 477 h 632"/>
                <a:gd name="T48" fmla="*/ 529 w 644"/>
                <a:gd name="T49" fmla="*/ 488 h 632"/>
                <a:gd name="T50" fmla="*/ 539 w 644"/>
                <a:gd name="T51" fmla="*/ 547 h 632"/>
                <a:gd name="T52" fmla="*/ 591 w 644"/>
                <a:gd name="T53" fmla="*/ 536 h 632"/>
                <a:gd name="T54" fmla="*/ 625 w 644"/>
                <a:gd name="T55" fmla="*/ 429 h 632"/>
                <a:gd name="T56" fmla="*/ 644 w 644"/>
                <a:gd name="T57" fmla="*/ 301 h 632"/>
                <a:gd name="T58" fmla="*/ 625 w 644"/>
                <a:gd name="T59" fmla="*/ 188 h 632"/>
                <a:gd name="T60" fmla="*/ 573 w 644"/>
                <a:gd name="T61" fmla="*/ 94 h 632"/>
                <a:gd name="T62" fmla="*/ 510 w 644"/>
                <a:gd name="T63" fmla="*/ 20 h 632"/>
                <a:gd name="T64" fmla="*/ 477 w 644"/>
                <a:gd name="T65" fmla="*/ 81 h 632"/>
                <a:gd name="T66" fmla="*/ 434 w 644"/>
                <a:gd name="T67" fmla="*/ 35 h 632"/>
                <a:gd name="T68" fmla="*/ 406 w 644"/>
                <a:gd name="T69" fmla="*/ 9 h 632"/>
                <a:gd name="T70" fmla="*/ 389 w 644"/>
                <a:gd name="T71" fmla="*/ 35 h 632"/>
                <a:gd name="T72" fmla="*/ 344 w 644"/>
                <a:gd name="T73" fmla="*/ 20 h 632"/>
                <a:gd name="T74" fmla="*/ 336 w 644"/>
                <a:gd name="T75" fmla="*/ 81 h 632"/>
                <a:gd name="T76" fmla="*/ 318 w 644"/>
                <a:gd name="T77" fmla="*/ 46 h 632"/>
                <a:gd name="T78" fmla="*/ 274 w 644"/>
                <a:gd name="T79" fmla="*/ 35 h 632"/>
                <a:gd name="T80" fmla="*/ 230 w 644"/>
                <a:gd name="T81" fmla="*/ 0 h 632"/>
                <a:gd name="T82" fmla="*/ 213 w 644"/>
                <a:gd name="T83" fmla="*/ 46 h 632"/>
                <a:gd name="T84" fmla="*/ 187 w 644"/>
                <a:gd name="T85" fmla="*/ 20 h 632"/>
                <a:gd name="T86" fmla="*/ 151 w 644"/>
                <a:gd name="T87" fmla="*/ 9 h 632"/>
                <a:gd name="T88" fmla="*/ 124 w 644"/>
                <a:gd name="T89" fmla="*/ 20 h 632"/>
                <a:gd name="T90" fmla="*/ 116 w 644"/>
                <a:gd name="T91" fmla="*/ 94 h 632"/>
                <a:gd name="T92" fmla="*/ 124 w 644"/>
                <a:gd name="T93" fmla="*/ 103 h 632"/>
                <a:gd name="T94" fmla="*/ 98 w 644"/>
                <a:gd name="T95" fmla="*/ 103 h 632"/>
                <a:gd name="T96" fmla="*/ 8 w 644"/>
                <a:gd name="T97" fmla="*/ 94 h 632"/>
                <a:gd name="T98" fmla="*/ 0 w 644"/>
                <a:gd name="T99" fmla="*/ 19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4" h="632">
                  <a:moveTo>
                    <a:pt x="0" y="198"/>
                  </a:moveTo>
                  <a:lnTo>
                    <a:pt x="124" y="360"/>
                  </a:lnTo>
                  <a:lnTo>
                    <a:pt x="132" y="466"/>
                  </a:lnTo>
                  <a:lnTo>
                    <a:pt x="142" y="632"/>
                  </a:lnTo>
                  <a:lnTo>
                    <a:pt x="177" y="632"/>
                  </a:lnTo>
                  <a:lnTo>
                    <a:pt x="213" y="583"/>
                  </a:lnTo>
                  <a:lnTo>
                    <a:pt x="230" y="488"/>
                  </a:lnTo>
                  <a:lnTo>
                    <a:pt x="230" y="349"/>
                  </a:lnTo>
                  <a:lnTo>
                    <a:pt x="239" y="429"/>
                  </a:lnTo>
                  <a:lnTo>
                    <a:pt x="248" y="477"/>
                  </a:lnTo>
                  <a:lnTo>
                    <a:pt x="258" y="523"/>
                  </a:lnTo>
                  <a:lnTo>
                    <a:pt x="292" y="523"/>
                  </a:lnTo>
                  <a:lnTo>
                    <a:pt x="328" y="477"/>
                  </a:lnTo>
                  <a:lnTo>
                    <a:pt x="328" y="420"/>
                  </a:lnTo>
                  <a:lnTo>
                    <a:pt x="354" y="335"/>
                  </a:lnTo>
                  <a:lnTo>
                    <a:pt x="363" y="396"/>
                  </a:lnTo>
                  <a:lnTo>
                    <a:pt x="380" y="455"/>
                  </a:lnTo>
                  <a:lnTo>
                    <a:pt x="425" y="429"/>
                  </a:lnTo>
                  <a:lnTo>
                    <a:pt x="441" y="383"/>
                  </a:lnTo>
                  <a:lnTo>
                    <a:pt x="441" y="420"/>
                  </a:lnTo>
                  <a:lnTo>
                    <a:pt x="496" y="383"/>
                  </a:lnTo>
                  <a:lnTo>
                    <a:pt x="520" y="301"/>
                  </a:lnTo>
                  <a:lnTo>
                    <a:pt x="504" y="429"/>
                  </a:lnTo>
                  <a:lnTo>
                    <a:pt x="496" y="477"/>
                  </a:lnTo>
                  <a:lnTo>
                    <a:pt x="529" y="488"/>
                  </a:lnTo>
                  <a:lnTo>
                    <a:pt x="539" y="547"/>
                  </a:lnTo>
                  <a:lnTo>
                    <a:pt x="591" y="536"/>
                  </a:lnTo>
                  <a:lnTo>
                    <a:pt x="625" y="429"/>
                  </a:lnTo>
                  <a:lnTo>
                    <a:pt x="644" y="301"/>
                  </a:lnTo>
                  <a:lnTo>
                    <a:pt x="625" y="188"/>
                  </a:lnTo>
                  <a:lnTo>
                    <a:pt x="573" y="94"/>
                  </a:lnTo>
                  <a:lnTo>
                    <a:pt x="510" y="20"/>
                  </a:lnTo>
                  <a:lnTo>
                    <a:pt x="477" y="81"/>
                  </a:lnTo>
                  <a:lnTo>
                    <a:pt x="434" y="35"/>
                  </a:lnTo>
                  <a:lnTo>
                    <a:pt x="406" y="9"/>
                  </a:lnTo>
                  <a:lnTo>
                    <a:pt x="389" y="35"/>
                  </a:lnTo>
                  <a:lnTo>
                    <a:pt x="344" y="20"/>
                  </a:lnTo>
                  <a:lnTo>
                    <a:pt x="336" y="81"/>
                  </a:lnTo>
                  <a:lnTo>
                    <a:pt x="318" y="46"/>
                  </a:lnTo>
                  <a:lnTo>
                    <a:pt x="274" y="35"/>
                  </a:lnTo>
                  <a:lnTo>
                    <a:pt x="230" y="0"/>
                  </a:lnTo>
                  <a:lnTo>
                    <a:pt x="213" y="46"/>
                  </a:lnTo>
                  <a:lnTo>
                    <a:pt x="187" y="20"/>
                  </a:lnTo>
                  <a:lnTo>
                    <a:pt x="151" y="9"/>
                  </a:lnTo>
                  <a:lnTo>
                    <a:pt x="124" y="20"/>
                  </a:lnTo>
                  <a:lnTo>
                    <a:pt x="116" y="94"/>
                  </a:lnTo>
                  <a:lnTo>
                    <a:pt x="124" y="103"/>
                  </a:lnTo>
                  <a:lnTo>
                    <a:pt x="98" y="103"/>
                  </a:lnTo>
                  <a:lnTo>
                    <a:pt x="8" y="9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B07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6276" name="Group 20"/>
            <p:cNvGrpSpPr>
              <a:grpSpLocks/>
            </p:cNvGrpSpPr>
            <p:nvPr/>
          </p:nvGrpSpPr>
          <p:grpSpPr bwMode="auto">
            <a:xfrm>
              <a:off x="4307" y="1500"/>
              <a:ext cx="678" cy="1022"/>
              <a:chOff x="4307" y="1500"/>
              <a:chExt cx="678" cy="1022"/>
            </a:xfrm>
          </p:grpSpPr>
          <p:sp>
            <p:nvSpPr>
              <p:cNvPr id="96274" name="Freeform 18"/>
              <p:cNvSpPr>
                <a:spLocks/>
              </p:cNvSpPr>
              <p:nvPr/>
            </p:nvSpPr>
            <p:spPr bwMode="auto">
              <a:xfrm>
                <a:off x="4307" y="1500"/>
                <a:ext cx="678" cy="1022"/>
              </a:xfrm>
              <a:custGeom>
                <a:avLst/>
                <a:gdLst>
                  <a:gd name="T0" fmla="*/ 0 w 1356"/>
                  <a:gd name="T1" fmla="*/ 0 h 2043"/>
                  <a:gd name="T2" fmla="*/ 147 w 1356"/>
                  <a:gd name="T3" fmla="*/ 158 h 2043"/>
                  <a:gd name="T4" fmla="*/ 173 w 1356"/>
                  <a:gd name="T5" fmla="*/ 270 h 2043"/>
                  <a:gd name="T6" fmla="*/ 338 w 1356"/>
                  <a:gd name="T7" fmla="*/ 977 h 2043"/>
                  <a:gd name="T8" fmla="*/ 397 w 1356"/>
                  <a:gd name="T9" fmla="*/ 1159 h 2043"/>
                  <a:gd name="T10" fmla="*/ 441 w 1356"/>
                  <a:gd name="T11" fmla="*/ 1249 h 2043"/>
                  <a:gd name="T12" fmla="*/ 503 w 1356"/>
                  <a:gd name="T13" fmla="*/ 1342 h 2043"/>
                  <a:gd name="T14" fmla="*/ 574 w 1356"/>
                  <a:gd name="T15" fmla="*/ 1444 h 2043"/>
                  <a:gd name="T16" fmla="*/ 609 w 1356"/>
                  <a:gd name="T17" fmla="*/ 1612 h 2043"/>
                  <a:gd name="T18" fmla="*/ 646 w 1356"/>
                  <a:gd name="T19" fmla="*/ 1727 h 2043"/>
                  <a:gd name="T20" fmla="*/ 751 w 1356"/>
                  <a:gd name="T21" fmla="*/ 1747 h 2043"/>
                  <a:gd name="T22" fmla="*/ 848 w 1356"/>
                  <a:gd name="T23" fmla="*/ 1838 h 2043"/>
                  <a:gd name="T24" fmla="*/ 909 w 1356"/>
                  <a:gd name="T25" fmla="*/ 1917 h 2043"/>
                  <a:gd name="T26" fmla="*/ 971 w 1356"/>
                  <a:gd name="T27" fmla="*/ 2043 h 2043"/>
                  <a:gd name="T28" fmla="*/ 1356 w 1356"/>
                  <a:gd name="T29" fmla="*/ 2043 h 2043"/>
                  <a:gd name="T30" fmla="*/ 1276 w 1356"/>
                  <a:gd name="T31" fmla="*/ 1980 h 2043"/>
                  <a:gd name="T32" fmla="*/ 1219 w 1356"/>
                  <a:gd name="T33" fmla="*/ 1919 h 2043"/>
                  <a:gd name="T34" fmla="*/ 1180 w 1356"/>
                  <a:gd name="T35" fmla="*/ 1862 h 2043"/>
                  <a:gd name="T36" fmla="*/ 1142 w 1356"/>
                  <a:gd name="T37" fmla="*/ 1780 h 2043"/>
                  <a:gd name="T38" fmla="*/ 1089 w 1356"/>
                  <a:gd name="T39" fmla="*/ 1701 h 2043"/>
                  <a:gd name="T40" fmla="*/ 1035 w 1356"/>
                  <a:gd name="T41" fmla="*/ 1666 h 2043"/>
                  <a:gd name="T42" fmla="*/ 979 w 1356"/>
                  <a:gd name="T43" fmla="*/ 1664 h 2043"/>
                  <a:gd name="T44" fmla="*/ 917 w 1356"/>
                  <a:gd name="T45" fmla="*/ 1690 h 2043"/>
                  <a:gd name="T46" fmla="*/ 896 w 1356"/>
                  <a:gd name="T47" fmla="*/ 1608 h 2043"/>
                  <a:gd name="T48" fmla="*/ 871 w 1356"/>
                  <a:gd name="T49" fmla="*/ 1523 h 2043"/>
                  <a:gd name="T50" fmla="*/ 838 w 1356"/>
                  <a:gd name="T51" fmla="*/ 1466 h 2043"/>
                  <a:gd name="T52" fmla="*/ 780 w 1356"/>
                  <a:gd name="T53" fmla="*/ 1414 h 2043"/>
                  <a:gd name="T54" fmla="*/ 715 w 1356"/>
                  <a:gd name="T55" fmla="*/ 1375 h 2043"/>
                  <a:gd name="T56" fmla="*/ 678 w 1356"/>
                  <a:gd name="T57" fmla="*/ 1301 h 2043"/>
                  <a:gd name="T58" fmla="*/ 662 w 1356"/>
                  <a:gd name="T59" fmla="*/ 1227 h 2043"/>
                  <a:gd name="T60" fmla="*/ 635 w 1356"/>
                  <a:gd name="T61" fmla="*/ 1133 h 2043"/>
                  <a:gd name="T62" fmla="*/ 597 w 1356"/>
                  <a:gd name="T63" fmla="*/ 1061 h 2043"/>
                  <a:gd name="T64" fmla="*/ 563 w 1356"/>
                  <a:gd name="T65" fmla="*/ 977 h 2043"/>
                  <a:gd name="T66" fmla="*/ 542 w 1356"/>
                  <a:gd name="T67" fmla="*/ 861 h 2043"/>
                  <a:gd name="T68" fmla="*/ 505 w 1356"/>
                  <a:gd name="T69" fmla="*/ 763 h 2043"/>
                  <a:gd name="T70" fmla="*/ 459 w 1356"/>
                  <a:gd name="T71" fmla="*/ 692 h 2043"/>
                  <a:gd name="T72" fmla="*/ 391 w 1356"/>
                  <a:gd name="T73" fmla="*/ 615 h 2043"/>
                  <a:gd name="T74" fmla="*/ 319 w 1356"/>
                  <a:gd name="T75" fmla="*/ 559 h 2043"/>
                  <a:gd name="T76" fmla="*/ 212 w 1356"/>
                  <a:gd name="T77" fmla="*/ 374 h 2043"/>
                  <a:gd name="T78" fmla="*/ 289 w 1356"/>
                  <a:gd name="T79" fmla="*/ 444 h 2043"/>
                  <a:gd name="T80" fmla="*/ 512 w 1356"/>
                  <a:gd name="T81" fmla="*/ 526 h 2043"/>
                  <a:gd name="T82" fmla="*/ 449 w 1356"/>
                  <a:gd name="T83" fmla="*/ 441 h 2043"/>
                  <a:gd name="T84" fmla="*/ 384 w 1356"/>
                  <a:gd name="T85" fmla="*/ 322 h 2043"/>
                  <a:gd name="T86" fmla="*/ 302 w 1356"/>
                  <a:gd name="T87" fmla="*/ 215 h 2043"/>
                  <a:gd name="T88" fmla="*/ 208 w 1356"/>
                  <a:gd name="T89" fmla="*/ 141 h 2043"/>
                  <a:gd name="T90" fmla="*/ 81 w 1356"/>
                  <a:gd name="T91" fmla="*/ 67 h 2043"/>
                  <a:gd name="T92" fmla="*/ 0 w 1356"/>
                  <a:gd name="T93" fmla="*/ 0 h 2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56" h="2043">
                    <a:moveTo>
                      <a:pt x="0" y="0"/>
                    </a:moveTo>
                    <a:lnTo>
                      <a:pt x="147" y="158"/>
                    </a:lnTo>
                    <a:lnTo>
                      <a:pt x="173" y="270"/>
                    </a:lnTo>
                    <a:lnTo>
                      <a:pt x="338" y="977"/>
                    </a:lnTo>
                    <a:lnTo>
                      <a:pt x="397" y="1159"/>
                    </a:lnTo>
                    <a:lnTo>
                      <a:pt x="441" y="1249"/>
                    </a:lnTo>
                    <a:lnTo>
                      <a:pt x="503" y="1342"/>
                    </a:lnTo>
                    <a:lnTo>
                      <a:pt x="574" y="1444"/>
                    </a:lnTo>
                    <a:lnTo>
                      <a:pt x="609" y="1612"/>
                    </a:lnTo>
                    <a:lnTo>
                      <a:pt x="646" y="1727"/>
                    </a:lnTo>
                    <a:lnTo>
                      <a:pt x="751" y="1747"/>
                    </a:lnTo>
                    <a:lnTo>
                      <a:pt x="848" y="1838"/>
                    </a:lnTo>
                    <a:lnTo>
                      <a:pt x="909" y="1917"/>
                    </a:lnTo>
                    <a:lnTo>
                      <a:pt x="971" y="2043"/>
                    </a:lnTo>
                    <a:lnTo>
                      <a:pt x="1356" y="2043"/>
                    </a:lnTo>
                    <a:lnTo>
                      <a:pt x="1276" y="1980"/>
                    </a:lnTo>
                    <a:lnTo>
                      <a:pt x="1219" y="1919"/>
                    </a:lnTo>
                    <a:lnTo>
                      <a:pt x="1180" y="1862"/>
                    </a:lnTo>
                    <a:lnTo>
                      <a:pt x="1142" y="1780"/>
                    </a:lnTo>
                    <a:lnTo>
                      <a:pt x="1089" y="1701"/>
                    </a:lnTo>
                    <a:lnTo>
                      <a:pt x="1035" y="1666"/>
                    </a:lnTo>
                    <a:lnTo>
                      <a:pt x="979" y="1664"/>
                    </a:lnTo>
                    <a:lnTo>
                      <a:pt x="917" y="1690"/>
                    </a:lnTo>
                    <a:lnTo>
                      <a:pt x="896" y="1608"/>
                    </a:lnTo>
                    <a:lnTo>
                      <a:pt x="871" y="1523"/>
                    </a:lnTo>
                    <a:lnTo>
                      <a:pt x="838" y="1466"/>
                    </a:lnTo>
                    <a:lnTo>
                      <a:pt x="780" y="1414"/>
                    </a:lnTo>
                    <a:lnTo>
                      <a:pt x="715" y="1375"/>
                    </a:lnTo>
                    <a:lnTo>
                      <a:pt x="678" y="1301"/>
                    </a:lnTo>
                    <a:lnTo>
                      <a:pt x="662" y="1227"/>
                    </a:lnTo>
                    <a:lnTo>
                      <a:pt x="635" y="1133"/>
                    </a:lnTo>
                    <a:lnTo>
                      <a:pt x="597" y="1061"/>
                    </a:lnTo>
                    <a:lnTo>
                      <a:pt x="563" y="977"/>
                    </a:lnTo>
                    <a:lnTo>
                      <a:pt x="542" y="861"/>
                    </a:lnTo>
                    <a:lnTo>
                      <a:pt x="505" y="763"/>
                    </a:lnTo>
                    <a:lnTo>
                      <a:pt x="459" y="692"/>
                    </a:lnTo>
                    <a:lnTo>
                      <a:pt x="391" y="615"/>
                    </a:lnTo>
                    <a:lnTo>
                      <a:pt x="319" y="559"/>
                    </a:lnTo>
                    <a:lnTo>
                      <a:pt x="212" y="374"/>
                    </a:lnTo>
                    <a:lnTo>
                      <a:pt x="289" y="444"/>
                    </a:lnTo>
                    <a:lnTo>
                      <a:pt x="512" y="526"/>
                    </a:lnTo>
                    <a:lnTo>
                      <a:pt x="449" y="441"/>
                    </a:lnTo>
                    <a:lnTo>
                      <a:pt x="384" y="322"/>
                    </a:lnTo>
                    <a:lnTo>
                      <a:pt x="302" y="215"/>
                    </a:lnTo>
                    <a:lnTo>
                      <a:pt x="208" y="141"/>
                    </a:lnTo>
                    <a:lnTo>
                      <a:pt x="81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275" name="Freeform 19"/>
              <p:cNvSpPr>
                <a:spLocks/>
              </p:cNvSpPr>
              <p:nvPr/>
            </p:nvSpPr>
            <p:spPr bwMode="auto">
              <a:xfrm>
                <a:off x="4378" y="1553"/>
                <a:ext cx="53" cy="111"/>
              </a:xfrm>
              <a:custGeom>
                <a:avLst/>
                <a:gdLst>
                  <a:gd name="T0" fmla="*/ 0 w 106"/>
                  <a:gd name="T1" fmla="*/ 0 h 222"/>
                  <a:gd name="T2" fmla="*/ 44 w 106"/>
                  <a:gd name="T3" fmla="*/ 33 h 222"/>
                  <a:gd name="T4" fmla="*/ 80 w 106"/>
                  <a:gd name="T5" fmla="*/ 61 h 222"/>
                  <a:gd name="T6" fmla="*/ 106 w 106"/>
                  <a:gd name="T7" fmla="*/ 118 h 222"/>
                  <a:gd name="T8" fmla="*/ 66 w 106"/>
                  <a:gd name="T9" fmla="*/ 131 h 222"/>
                  <a:gd name="T10" fmla="*/ 57 w 106"/>
                  <a:gd name="T11" fmla="*/ 222 h 222"/>
                  <a:gd name="T12" fmla="*/ 54 w 106"/>
                  <a:gd name="T13" fmla="*/ 192 h 222"/>
                  <a:gd name="T14" fmla="*/ 36 w 106"/>
                  <a:gd name="T15" fmla="*/ 124 h 222"/>
                  <a:gd name="T16" fmla="*/ 21 w 106"/>
                  <a:gd name="T17" fmla="*/ 107 h 222"/>
                  <a:gd name="T18" fmla="*/ 0 w 106"/>
                  <a:gd name="T1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222">
                    <a:moveTo>
                      <a:pt x="0" y="0"/>
                    </a:moveTo>
                    <a:lnTo>
                      <a:pt x="44" y="33"/>
                    </a:lnTo>
                    <a:lnTo>
                      <a:pt x="80" y="61"/>
                    </a:lnTo>
                    <a:lnTo>
                      <a:pt x="106" y="118"/>
                    </a:lnTo>
                    <a:lnTo>
                      <a:pt x="66" y="131"/>
                    </a:lnTo>
                    <a:lnTo>
                      <a:pt x="57" y="222"/>
                    </a:lnTo>
                    <a:lnTo>
                      <a:pt x="54" y="192"/>
                    </a:lnTo>
                    <a:lnTo>
                      <a:pt x="36" y="124"/>
                    </a:lnTo>
                    <a:lnTo>
                      <a:pt x="21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96277" name="Freeform 21"/>
            <p:cNvSpPr>
              <a:spLocks/>
            </p:cNvSpPr>
            <p:nvPr/>
          </p:nvSpPr>
          <p:spPr bwMode="auto">
            <a:xfrm>
              <a:off x="3769" y="632"/>
              <a:ext cx="770" cy="1088"/>
            </a:xfrm>
            <a:custGeom>
              <a:avLst/>
              <a:gdLst>
                <a:gd name="T0" fmla="*/ 167 w 1540"/>
                <a:gd name="T1" fmla="*/ 1323 h 2176"/>
                <a:gd name="T2" fmla="*/ 212 w 1540"/>
                <a:gd name="T3" fmla="*/ 1508 h 2176"/>
                <a:gd name="T4" fmla="*/ 289 w 1540"/>
                <a:gd name="T5" fmla="*/ 1645 h 2176"/>
                <a:gd name="T6" fmla="*/ 421 w 1540"/>
                <a:gd name="T7" fmla="*/ 1752 h 2176"/>
                <a:gd name="T8" fmla="*/ 557 w 1540"/>
                <a:gd name="T9" fmla="*/ 1798 h 2176"/>
                <a:gd name="T10" fmla="*/ 565 w 1540"/>
                <a:gd name="T11" fmla="*/ 1854 h 2176"/>
                <a:gd name="T12" fmla="*/ 1276 w 1540"/>
                <a:gd name="T13" fmla="*/ 2176 h 2176"/>
                <a:gd name="T14" fmla="*/ 1242 w 1540"/>
                <a:gd name="T15" fmla="*/ 1991 h 2176"/>
                <a:gd name="T16" fmla="*/ 1193 w 1540"/>
                <a:gd name="T17" fmla="*/ 1820 h 2176"/>
                <a:gd name="T18" fmla="*/ 1148 w 1540"/>
                <a:gd name="T19" fmla="*/ 1730 h 2176"/>
                <a:gd name="T20" fmla="*/ 1139 w 1540"/>
                <a:gd name="T21" fmla="*/ 1617 h 2176"/>
                <a:gd name="T22" fmla="*/ 1162 w 1540"/>
                <a:gd name="T23" fmla="*/ 1436 h 2176"/>
                <a:gd name="T24" fmla="*/ 1198 w 1540"/>
                <a:gd name="T25" fmla="*/ 1323 h 2176"/>
                <a:gd name="T26" fmla="*/ 1246 w 1540"/>
                <a:gd name="T27" fmla="*/ 1232 h 2176"/>
                <a:gd name="T28" fmla="*/ 1325 w 1540"/>
                <a:gd name="T29" fmla="*/ 1175 h 2176"/>
                <a:gd name="T30" fmla="*/ 1392 w 1540"/>
                <a:gd name="T31" fmla="*/ 1090 h 2176"/>
                <a:gd name="T32" fmla="*/ 1455 w 1540"/>
                <a:gd name="T33" fmla="*/ 964 h 2176"/>
                <a:gd name="T34" fmla="*/ 1491 w 1540"/>
                <a:gd name="T35" fmla="*/ 862 h 2176"/>
                <a:gd name="T36" fmla="*/ 1536 w 1540"/>
                <a:gd name="T37" fmla="*/ 705 h 2176"/>
                <a:gd name="T38" fmla="*/ 1540 w 1540"/>
                <a:gd name="T39" fmla="*/ 540 h 2176"/>
                <a:gd name="T40" fmla="*/ 1484 w 1540"/>
                <a:gd name="T41" fmla="*/ 416 h 2176"/>
                <a:gd name="T42" fmla="*/ 1392 w 1540"/>
                <a:gd name="T43" fmla="*/ 305 h 2176"/>
                <a:gd name="T44" fmla="*/ 1263 w 1540"/>
                <a:gd name="T45" fmla="*/ 185 h 2176"/>
                <a:gd name="T46" fmla="*/ 1139 w 1540"/>
                <a:gd name="T47" fmla="*/ 105 h 2176"/>
                <a:gd name="T48" fmla="*/ 998 w 1540"/>
                <a:gd name="T49" fmla="*/ 53 h 2176"/>
                <a:gd name="T50" fmla="*/ 878 w 1540"/>
                <a:gd name="T51" fmla="*/ 20 h 2176"/>
                <a:gd name="T52" fmla="*/ 750 w 1540"/>
                <a:gd name="T53" fmla="*/ 0 h 2176"/>
                <a:gd name="T54" fmla="*/ 622 w 1540"/>
                <a:gd name="T55" fmla="*/ 3 h 2176"/>
                <a:gd name="T56" fmla="*/ 502 w 1540"/>
                <a:gd name="T57" fmla="*/ 33 h 2176"/>
                <a:gd name="T58" fmla="*/ 398 w 1540"/>
                <a:gd name="T59" fmla="*/ 77 h 2176"/>
                <a:gd name="T60" fmla="*/ 310 w 1540"/>
                <a:gd name="T61" fmla="*/ 144 h 2176"/>
                <a:gd name="T62" fmla="*/ 208 w 1540"/>
                <a:gd name="T63" fmla="*/ 229 h 2176"/>
                <a:gd name="T64" fmla="*/ 114 w 1540"/>
                <a:gd name="T65" fmla="*/ 338 h 2176"/>
                <a:gd name="T66" fmla="*/ 26 w 1540"/>
                <a:gd name="T67" fmla="*/ 486 h 2176"/>
                <a:gd name="T68" fmla="*/ 0 w 1540"/>
                <a:gd name="T69" fmla="*/ 621 h 2176"/>
                <a:gd name="T70" fmla="*/ 9 w 1540"/>
                <a:gd name="T71" fmla="*/ 777 h 2176"/>
                <a:gd name="T72" fmla="*/ 54 w 1540"/>
                <a:gd name="T73" fmla="*/ 901 h 2176"/>
                <a:gd name="T74" fmla="*/ 107 w 1540"/>
                <a:gd name="T75" fmla="*/ 982 h 2176"/>
                <a:gd name="T76" fmla="*/ 141 w 1540"/>
                <a:gd name="T77" fmla="*/ 1108 h 2176"/>
                <a:gd name="T78" fmla="*/ 167 w 1540"/>
                <a:gd name="T79" fmla="*/ 132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0" h="2176">
                  <a:moveTo>
                    <a:pt x="167" y="1323"/>
                  </a:moveTo>
                  <a:lnTo>
                    <a:pt x="212" y="1508"/>
                  </a:lnTo>
                  <a:lnTo>
                    <a:pt x="289" y="1645"/>
                  </a:lnTo>
                  <a:lnTo>
                    <a:pt x="421" y="1752"/>
                  </a:lnTo>
                  <a:lnTo>
                    <a:pt x="557" y="1798"/>
                  </a:lnTo>
                  <a:lnTo>
                    <a:pt x="565" y="1854"/>
                  </a:lnTo>
                  <a:lnTo>
                    <a:pt x="1276" y="2176"/>
                  </a:lnTo>
                  <a:lnTo>
                    <a:pt x="1242" y="1991"/>
                  </a:lnTo>
                  <a:lnTo>
                    <a:pt x="1193" y="1820"/>
                  </a:lnTo>
                  <a:lnTo>
                    <a:pt x="1148" y="1730"/>
                  </a:lnTo>
                  <a:lnTo>
                    <a:pt x="1139" y="1617"/>
                  </a:lnTo>
                  <a:lnTo>
                    <a:pt x="1162" y="1436"/>
                  </a:lnTo>
                  <a:lnTo>
                    <a:pt x="1198" y="1323"/>
                  </a:lnTo>
                  <a:lnTo>
                    <a:pt x="1246" y="1232"/>
                  </a:lnTo>
                  <a:lnTo>
                    <a:pt x="1325" y="1175"/>
                  </a:lnTo>
                  <a:lnTo>
                    <a:pt x="1392" y="1090"/>
                  </a:lnTo>
                  <a:lnTo>
                    <a:pt x="1455" y="964"/>
                  </a:lnTo>
                  <a:lnTo>
                    <a:pt x="1491" y="862"/>
                  </a:lnTo>
                  <a:lnTo>
                    <a:pt x="1536" y="705"/>
                  </a:lnTo>
                  <a:lnTo>
                    <a:pt x="1540" y="540"/>
                  </a:lnTo>
                  <a:lnTo>
                    <a:pt x="1484" y="416"/>
                  </a:lnTo>
                  <a:lnTo>
                    <a:pt x="1392" y="305"/>
                  </a:lnTo>
                  <a:lnTo>
                    <a:pt x="1263" y="185"/>
                  </a:lnTo>
                  <a:lnTo>
                    <a:pt x="1139" y="105"/>
                  </a:lnTo>
                  <a:lnTo>
                    <a:pt x="998" y="53"/>
                  </a:lnTo>
                  <a:lnTo>
                    <a:pt x="878" y="20"/>
                  </a:lnTo>
                  <a:lnTo>
                    <a:pt x="750" y="0"/>
                  </a:lnTo>
                  <a:lnTo>
                    <a:pt x="622" y="3"/>
                  </a:lnTo>
                  <a:lnTo>
                    <a:pt x="502" y="33"/>
                  </a:lnTo>
                  <a:lnTo>
                    <a:pt x="398" y="77"/>
                  </a:lnTo>
                  <a:lnTo>
                    <a:pt x="310" y="144"/>
                  </a:lnTo>
                  <a:lnTo>
                    <a:pt x="208" y="229"/>
                  </a:lnTo>
                  <a:lnTo>
                    <a:pt x="114" y="338"/>
                  </a:lnTo>
                  <a:lnTo>
                    <a:pt x="26" y="486"/>
                  </a:lnTo>
                  <a:lnTo>
                    <a:pt x="0" y="621"/>
                  </a:lnTo>
                  <a:lnTo>
                    <a:pt x="9" y="777"/>
                  </a:lnTo>
                  <a:lnTo>
                    <a:pt x="54" y="901"/>
                  </a:lnTo>
                  <a:lnTo>
                    <a:pt x="107" y="982"/>
                  </a:lnTo>
                  <a:lnTo>
                    <a:pt x="141" y="1108"/>
                  </a:lnTo>
                  <a:lnTo>
                    <a:pt x="167" y="1323"/>
                  </a:lnTo>
                  <a:close/>
                </a:path>
              </a:pathLst>
            </a:custGeom>
            <a:solidFill>
              <a:srgbClr val="E0A0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6280" name="Group 24"/>
            <p:cNvGrpSpPr>
              <a:grpSpLocks/>
            </p:cNvGrpSpPr>
            <p:nvPr/>
          </p:nvGrpSpPr>
          <p:grpSpPr bwMode="auto">
            <a:xfrm>
              <a:off x="3848" y="1232"/>
              <a:ext cx="247" cy="197"/>
              <a:chOff x="3848" y="1232"/>
              <a:chExt cx="247" cy="197"/>
            </a:xfrm>
          </p:grpSpPr>
          <p:sp>
            <p:nvSpPr>
              <p:cNvPr id="96278" name="Freeform 22"/>
              <p:cNvSpPr>
                <a:spLocks/>
              </p:cNvSpPr>
              <p:nvPr/>
            </p:nvSpPr>
            <p:spPr bwMode="auto">
              <a:xfrm>
                <a:off x="3861" y="1232"/>
                <a:ext cx="234" cy="197"/>
              </a:xfrm>
              <a:custGeom>
                <a:avLst/>
                <a:gdLst>
                  <a:gd name="T0" fmla="*/ 0 w 468"/>
                  <a:gd name="T1" fmla="*/ 113 h 394"/>
                  <a:gd name="T2" fmla="*/ 135 w 468"/>
                  <a:gd name="T3" fmla="*/ 11 h 394"/>
                  <a:gd name="T4" fmla="*/ 222 w 468"/>
                  <a:gd name="T5" fmla="*/ 0 h 394"/>
                  <a:gd name="T6" fmla="*/ 336 w 468"/>
                  <a:gd name="T7" fmla="*/ 46 h 394"/>
                  <a:gd name="T8" fmla="*/ 416 w 468"/>
                  <a:gd name="T9" fmla="*/ 124 h 394"/>
                  <a:gd name="T10" fmla="*/ 468 w 468"/>
                  <a:gd name="T11" fmla="*/ 179 h 394"/>
                  <a:gd name="T12" fmla="*/ 468 w 468"/>
                  <a:gd name="T13" fmla="*/ 224 h 394"/>
                  <a:gd name="T14" fmla="*/ 432 w 468"/>
                  <a:gd name="T15" fmla="*/ 246 h 394"/>
                  <a:gd name="T16" fmla="*/ 372 w 468"/>
                  <a:gd name="T17" fmla="*/ 190 h 394"/>
                  <a:gd name="T18" fmla="*/ 282 w 468"/>
                  <a:gd name="T19" fmla="*/ 133 h 394"/>
                  <a:gd name="T20" fmla="*/ 362 w 468"/>
                  <a:gd name="T21" fmla="*/ 201 h 394"/>
                  <a:gd name="T22" fmla="*/ 380 w 468"/>
                  <a:gd name="T23" fmla="*/ 246 h 394"/>
                  <a:gd name="T24" fmla="*/ 380 w 468"/>
                  <a:gd name="T25" fmla="*/ 281 h 394"/>
                  <a:gd name="T26" fmla="*/ 327 w 468"/>
                  <a:gd name="T27" fmla="*/ 281 h 394"/>
                  <a:gd name="T28" fmla="*/ 301 w 468"/>
                  <a:gd name="T29" fmla="*/ 281 h 394"/>
                  <a:gd name="T30" fmla="*/ 282 w 468"/>
                  <a:gd name="T31" fmla="*/ 237 h 394"/>
                  <a:gd name="T32" fmla="*/ 266 w 468"/>
                  <a:gd name="T33" fmla="*/ 179 h 394"/>
                  <a:gd name="T34" fmla="*/ 206 w 468"/>
                  <a:gd name="T35" fmla="*/ 133 h 394"/>
                  <a:gd name="T36" fmla="*/ 232 w 468"/>
                  <a:gd name="T37" fmla="*/ 213 h 394"/>
                  <a:gd name="T38" fmla="*/ 248 w 468"/>
                  <a:gd name="T39" fmla="*/ 259 h 394"/>
                  <a:gd name="T40" fmla="*/ 248 w 468"/>
                  <a:gd name="T41" fmla="*/ 281 h 394"/>
                  <a:gd name="T42" fmla="*/ 232 w 468"/>
                  <a:gd name="T43" fmla="*/ 314 h 394"/>
                  <a:gd name="T44" fmla="*/ 206 w 468"/>
                  <a:gd name="T45" fmla="*/ 314 h 394"/>
                  <a:gd name="T46" fmla="*/ 170 w 468"/>
                  <a:gd name="T47" fmla="*/ 281 h 394"/>
                  <a:gd name="T48" fmla="*/ 117 w 468"/>
                  <a:gd name="T49" fmla="*/ 224 h 394"/>
                  <a:gd name="T50" fmla="*/ 117 w 468"/>
                  <a:gd name="T51" fmla="*/ 259 h 394"/>
                  <a:gd name="T52" fmla="*/ 125 w 468"/>
                  <a:gd name="T53" fmla="*/ 303 h 394"/>
                  <a:gd name="T54" fmla="*/ 125 w 468"/>
                  <a:gd name="T55" fmla="*/ 314 h 394"/>
                  <a:gd name="T56" fmla="*/ 99 w 468"/>
                  <a:gd name="T57" fmla="*/ 303 h 394"/>
                  <a:gd name="T58" fmla="*/ 72 w 468"/>
                  <a:gd name="T59" fmla="*/ 281 h 394"/>
                  <a:gd name="T60" fmla="*/ 72 w 468"/>
                  <a:gd name="T61" fmla="*/ 327 h 394"/>
                  <a:gd name="T62" fmla="*/ 65 w 468"/>
                  <a:gd name="T63" fmla="*/ 372 h 394"/>
                  <a:gd name="T64" fmla="*/ 18 w 468"/>
                  <a:gd name="T65" fmla="*/ 394 h 394"/>
                  <a:gd name="T66" fmla="*/ 0 w 468"/>
                  <a:gd name="T67" fmla="*/ 383 h 394"/>
                  <a:gd name="T68" fmla="*/ 0 w 468"/>
                  <a:gd name="T69" fmla="*/ 327 h 394"/>
                  <a:gd name="T70" fmla="*/ 0 w 468"/>
                  <a:gd name="T71" fmla="*/ 259 h 394"/>
                  <a:gd name="T72" fmla="*/ 0 w 468"/>
                  <a:gd name="T73" fmla="*/ 113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8" h="394">
                    <a:moveTo>
                      <a:pt x="0" y="113"/>
                    </a:moveTo>
                    <a:lnTo>
                      <a:pt x="135" y="11"/>
                    </a:lnTo>
                    <a:lnTo>
                      <a:pt x="222" y="0"/>
                    </a:lnTo>
                    <a:lnTo>
                      <a:pt x="336" y="46"/>
                    </a:lnTo>
                    <a:lnTo>
                      <a:pt x="416" y="124"/>
                    </a:lnTo>
                    <a:lnTo>
                      <a:pt x="468" y="179"/>
                    </a:lnTo>
                    <a:lnTo>
                      <a:pt x="468" y="224"/>
                    </a:lnTo>
                    <a:lnTo>
                      <a:pt x="432" y="246"/>
                    </a:lnTo>
                    <a:lnTo>
                      <a:pt x="372" y="190"/>
                    </a:lnTo>
                    <a:lnTo>
                      <a:pt x="282" y="133"/>
                    </a:lnTo>
                    <a:lnTo>
                      <a:pt x="362" y="201"/>
                    </a:lnTo>
                    <a:lnTo>
                      <a:pt x="380" y="246"/>
                    </a:lnTo>
                    <a:lnTo>
                      <a:pt x="380" y="281"/>
                    </a:lnTo>
                    <a:lnTo>
                      <a:pt x="327" y="281"/>
                    </a:lnTo>
                    <a:lnTo>
                      <a:pt x="301" y="281"/>
                    </a:lnTo>
                    <a:lnTo>
                      <a:pt x="282" y="237"/>
                    </a:lnTo>
                    <a:lnTo>
                      <a:pt x="266" y="179"/>
                    </a:lnTo>
                    <a:lnTo>
                      <a:pt x="206" y="133"/>
                    </a:lnTo>
                    <a:lnTo>
                      <a:pt x="232" y="213"/>
                    </a:lnTo>
                    <a:lnTo>
                      <a:pt x="248" y="259"/>
                    </a:lnTo>
                    <a:lnTo>
                      <a:pt x="248" y="281"/>
                    </a:lnTo>
                    <a:lnTo>
                      <a:pt x="232" y="314"/>
                    </a:lnTo>
                    <a:lnTo>
                      <a:pt x="206" y="314"/>
                    </a:lnTo>
                    <a:lnTo>
                      <a:pt x="170" y="281"/>
                    </a:lnTo>
                    <a:lnTo>
                      <a:pt x="117" y="224"/>
                    </a:lnTo>
                    <a:lnTo>
                      <a:pt x="117" y="259"/>
                    </a:lnTo>
                    <a:lnTo>
                      <a:pt x="125" y="303"/>
                    </a:lnTo>
                    <a:lnTo>
                      <a:pt x="125" y="314"/>
                    </a:lnTo>
                    <a:lnTo>
                      <a:pt x="99" y="303"/>
                    </a:lnTo>
                    <a:lnTo>
                      <a:pt x="72" y="281"/>
                    </a:lnTo>
                    <a:lnTo>
                      <a:pt x="72" y="327"/>
                    </a:lnTo>
                    <a:lnTo>
                      <a:pt x="65" y="372"/>
                    </a:lnTo>
                    <a:lnTo>
                      <a:pt x="18" y="394"/>
                    </a:lnTo>
                    <a:lnTo>
                      <a:pt x="0" y="383"/>
                    </a:lnTo>
                    <a:lnTo>
                      <a:pt x="0" y="327"/>
                    </a:lnTo>
                    <a:lnTo>
                      <a:pt x="0" y="259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bg1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279" name="Freeform 23"/>
              <p:cNvSpPr>
                <a:spLocks/>
              </p:cNvSpPr>
              <p:nvPr/>
            </p:nvSpPr>
            <p:spPr bwMode="auto">
              <a:xfrm>
                <a:off x="3848" y="1232"/>
                <a:ext cx="234" cy="197"/>
              </a:xfrm>
              <a:custGeom>
                <a:avLst/>
                <a:gdLst>
                  <a:gd name="T0" fmla="*/ 0 w 468"/>
                  <a:gd name="T1" fmla="*/ 113 h 394"/>
                  <a:gd name="T2" fmla="*/ 134 w 468"/>
                  <a:gd name="T3" fmla="*/ 11 h 394"/>
                  <a:gd name="T4" fmla="*/ 222 w 468"/>
                  <a:gd name="T5" fmla="*/ 0 h 394"/>
                  <a:gd name="T6" fmla="*/ 336 w 468"/>
                  <a:gd name="T7" fmla="*/ 46 h 394"/>
                  <a:gd name="T8" fmla="*/ 414 w 468"/>
                  <a:gd name="T9" fmla="*/ 124 h 394"/>
                  <a:gd name="T10" fmla="*/ 468 w 468"/>
                  <a:gd name="T11" fmla="*/ 179 h 394"/>
                  <a:gd name="T12" fmla="*/ 468 w 468"/>
                  <a:gd name="T13" fmla="*/ 224 h 394"/>
                  <a:gd name="T14" fmla="*/ 432 w 468"/>
                  <a:gd name="T15" fmla="*/ 246 h 394"/>
                  <a:gd name="T16" fmla="*/ 372 w 468"/>
                  <a:gd name="T17" fmla="*/ 190 h 394"/>
                  <a:gd name="T18" fmla="*/ 284 w 468"/>
                  <a:gd name="T19" fmla="*/ 133 h 394"/>
                  <a:gd name="T20" fmla="*/ 362 w 468"/>
                  <a:gd name="T21" fmla="*/ 201 h 394"/>
                  <a:gd name="T22" fmla="*/ 379 w 468"/>
                  <a:gd name="T23" fmla="*/ 246 h 394"/>
                  <a:gd name="T24" fmla="*/ 379 w 468"/>
                  <a:gd name="T25" fmla="*/ 281 h 394"/>
                  <a:gd name="T26" fmla="*/ 327 w 468"/>
                  <a:gd name="T27" fmla="*/ 281 h 394"/>
                  <a:gd name="T28" fmla="*/ 303 w 468"/>
                  <a:gd name="T29" fmla="*/ 281 h 394"/>
                  <a:gd name="T30" fmla="*/ 284 w 468"/>
                  <a:gd name="T31" fmla="*/ 237 h 394"/>
                  <a:gd name="T32" fmla="*/ 267 w 468"/>
                  <a:gd name="T33" fmla="*/ 179 h 394"/>
                  <a:gd name="T34" fmla="*/ 203 w 468"/>
                  <a:gd name="T35" fmla="*/ 133 h 394"/>
                  <a:gd name="T36" fmla="*/ 232 w 468"/>
                  <a:gd name="T37" fmla="*/ 213 h 394"/>
                  <a:gd name="T38" fmla="*/ 248 w 468"/>
                  <a:gd name="T39" fmla="*/ 259 h 394"/>
                  <a:gd name="T40" fmla="*/ 248 w 468"/>
                  <a:gd name="T41" fmla="*/ 281 h 394"/>
                  <a:gd name="T42" fmla="*/ 232 w 468"/>
                  <a:gd name="T43" fmla="*/ 314 h 394"/>
                  <a:gd name="T44" fmla="*/ 203 w 468"/>
                  <a:gd name="T45" fmla="*/ 314 h 394"/>
                  <a:gd name="T46" fmla="*/ 168 w 468"/>
                  <a:gd name="T47" fmla="*/ 281 h 394"/>
                  <a:gd name="T48" fmla="*/ 117 w 468"/>
                  <a:gd name="T49" fmla="*/ 224 h 394"/>
                  <a:gd name="T50" fmla="*/ 117 w 468"/>
                  <a:gd name="T51" fmla="*/ 259 h 394"/>
                  <a:gd name="T52" fmla="*/ 125 w 468"/>
                  <a:gd name="T53" fmla="*/ 303 h 394"/>
                  <a:gd name="T54" fmla="*/ 125 w 468"/>
                  <a:gd name="T55" fmla="*/ 314 h 394"/>
                  <a:gd name="T56" fmla="*/ 98 w 468"/>
                  <a:gd name="T57" fmla="*/ 303 h 394"/>
                  <a:gd name="T58" fmla="*/ 72 w 468"/>
                  <a:gd name="T59" fmla="*/ 281 h 394"/>
                  <a:gd name="T60" fmla="*/ 72 w 468"/>
                  <a:gd name="T61" fmla="*/ 327 h 394"/>
                  <a:gd name="T62" fmla="*/ 63 w 468"/>
                  <a:gd name="T63" fmla="*/ 372 h 394"/>
                  <a:gd name="T64" fmla="*/ 19 w 468"/>
                  <a:gd name="T65" fmla="*/ 394 h 394"/>
                  <a:gd name="T66" fmla="*/ 0 w 468"/>
                  <a:gd name="T67" fmla="*/ 383 h 394"/>
                  <a:gd name="T68" fmla="*/ 0 w 468"/>
                  <a:gd name="T69" fmla="*/ 327 h 394"/>
                  <a:gd name="T70" fmla="*/ 0 w 468"/>
                  <a:gd name="T71" fmla="*/ 259 h 394"/>
                  <a:gd name="T72" fmla="*/ 0 w 468"/>
                  <a:gd name="T73" fmla="*/ 113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8" h="394">
                    <a:moveTo>
                      <a:pt x="0" y="113"/>
                    </a:moveTo>
                    <a:lnTo>
                      <a:pt x="134" y="11"/>
                    </a:lnTo>
                    <a:lnTo>
                      <a:pt x="222" y="0"/>
                    </a:lnTo>
                    <a:lnTo>
                      <a:pt x="336" y="46"/>
                    </a:lnTo>
                    <a:lnTo>
                      <a:pt x="414" y="124"/>
                    </a:lnTo>
                    <a:lnTo>
                      <a:pt x="468" y="179"/>
                    </a:lnTo>
                    <a:lnTo>
                      <a:pt x="468" y="224"/>
                    </a:lnTo>
                    <a:lnTo>
                      <a:pt x="432" y="246"/>
                    </a:lnTo>
                    <a:lnTo>
                      <a:pt x="372" y="190"/>
                    </a:lnTo>
                    <a:lnTo>
                      <a:pt x="284" y="133"/>
                    </a:lnTo>
                    <a:lnTo>
                      <a:pt x="362" y="201"/>
                    </a:lnTo>
                    <a:lnTo>
                      <a:pt x="379" y="246"/>
                    </a:lnTo>
                    <a:lnTo>
                      <a:pt x="379" y="281"/>
                    </a:lnTo>
                    <a:lnTo>
                      <a:pt x="327" y="281"/>
                    </a:lnTo>
                    <a:lnTo>
                      <a:pt x="303" y="281"/>
                    </a:lnTo>
                    <a:lnTo>
                      <a:pt x="284" y="237"/>
                    </a:lnTo>
                    <a:lnTo>
                      <a:pt x="267" y="179"/>
                    </a:lnTo>
                    <a:lnTo>
                      <a:pt x="203" y="133"/>
                    </a:lnTo>
                    <a:lnTo>
                      <a:pt x="232" y="213"/>
                    </a:lnTo>
                    <a:lnTo>
                      <a:pt x="248" y="259"/>
                    </a:lnTo>
                    <a:lnTo>
                      <a:pt x="248" y="281"/>
                    </a:lnTo>
                    <a:lnTo>
                      <a:pt x="232" y="314"/>
                    </a:lnTo>
                    <a:lnTo>
                      <a:pt x="203" y="314"/>
                    </a:lnTo>
                    <a:lnTo>
                      <a:pt x="168" y="281"/>
                    </a:lnTo>
                    <a:lnTo>
                      <a:pt x="117" y="224"/>
                    </a:lnTo>
                    <a:lnTo>
                      <a:pt x="117" y="259"/>
                    </a:lnTo>
                    <a:lnTo>
                      <a:pt x="125" y="303"/>
                    </a:lnTo>
                    <a:lnTo>
                      <a:pt x="125" y="314"/>
                    </a:lnTo>
                    <a:lnTo>
                      <a:pt x="98" y="303"/>
                    </a:lnTo>
                    <a:lnTo>
                      <a:pt x="72" y="281"/>
                    </a:lnTo>
                    <a:lnTo>
                      <a:pt x="72" y="327"/>
                    </a:lnTo>
                    <a:lnTo>
                      <a:pt x="63" y="372"/>
                    </a:lnTo>
                    <a:lnTo>
                      <a:pt x="19" y="394"/>
                    </a:lnTo>
                    <a:lnTo>
                      <a:pt x="0" y="383"/>
                    </a:lnTo>
                    <a:lnTo>
                      <a:pt x="0" y="327"/>
                    </a:lnTo>
                    <a:lnTo>
                      <a:pt x="0" y="259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bg1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96281" name="Freeform 25"/>
            <p:cNvSpPr>
              <a:spLocks/>
            </p:cNvSpPr>
            <p:nvPr/>
          </p:nvSpPr>
          <p:spPr bwMode="auto">
            <a:xfrm>
              <a:off x="4228" y="819"/>
              <a:ext cx="326" cy="317"/>
            </a:xfrm>
            <a:custGeom>
              <a:avLst/>
              <a:gdLst>
                <a:gd name="T0" fmla="*/ 0 w 651"/>
                <a:gd name="T1" fmla="*/ 198 h 633"/>
                <a:gd name="T2" fmla="*/ 125 w 651"/>
                <a:gd name="T3" fmla="*/ 361 h 633"/>
                <a:gd name="T4" fmla="*/ 134 w 651"/>
                <a:gd name="T5" fmla="*/ 467 h 633"/>
                <a:gd name="T6" fmla="*/ 144 w 651"/>
                <a:gd name="T7" fmla="*/ 633 h 633"/>
                <a:gd name="T8" fmla="*/ 180 w 651"/>
                <a:gd name="T9" fmla="*/ 633 h 633"/>
                <a:gd name="T10" fmla="*/ 216 w 651"/>
                <a:gd name="T11" fmla="*/ 583 h 633"/>
                <a:gd name="T12" fmla="*/ 232 w 651"/>
                <a:gd name="T13" fmla="*/ 489 h 633"/>
                <a:gd name="T14" fmla="*/ 232 w 651"/>
                <a:gd name="T15" fmla="*/ 350 h 633"/>
                <a:gd name="T16" fmla="*/ 242 w 651"/>
                <a:gd name="T17" fmla="*/ 430 h 633"/>
                <a:gd name="T18" fmla="*/ 251 w 651"/>
                <a:gd name="T19" fmla="*/ 478 h 633"/>
                <a:gd name="T20" fmla="*/ 259 w 651"/>
                <a:gd name="T21" fmla="*/ 524 h 633"/>
                <a:gd name="T22" fmla="*/ 295 w 651"/>
                <a:gd name="T23" fmla="*/ 524 h 633"/>
                <a:gd name="T24" fmla="*/ 331 w 651"/>
                <a:gd name="T25" fmla="*/ 478 h 633"/>
                <a:gd name="T26" fmla="*/ 331 w 651"/>
                <a:gd name="T27" fmla="*/ 420 h 633"/>
                <a:gd name="T28" fmla="*/ 359 w 651"/>
                <a:gd name="T29" fmla="*/ 335 h 633"/>
                <a:gd name="T30" fmla="*/ 366 w 651"/>
                <a:gd name="T31" fmla="*/ 396 h 633"/>
                <a:gd name="T32" fmla="*/ 386 w 651"/>
                <a:gd name="T33" fmla="*/ 456 h 633"/>
                <a:gd name="T34" fmla="*/ 431 w 651"/>
                <a:gd name="T35" fmla="*/ 430 h 633"/>
                <a:gd name="T36" fmla="*/ 447 w 651"/>
                <a:gd name="T37" fmla="*/ 383 h 633"/>
                <a:gd name="T38" fmla="*/ 447 w 651"/>
                <a:gd name="T39" fmla="*/ 420 h 633"/>
                <a:gd name="T40" fmla="*/ 503 w 651"/>
                <a:gd name="T41" fmla="*/ 383 h 633"/>
                <a:gd name="T42" fmla="*/ 529 w 651"/>
                <a:gd name="T43" fmla="*/ 302 h 633"/>
                <a:gd name="T44" fmla="*/ 510 w 651"/>
                <a:gd name="T45" fmla="*/ 430 h 633"/>
                <a:gd name="T46" fmla="*/ 503 w 651"/>
                <a:gd name="T47" fmla="*/ 478 h 633"/>
                <a:gd name="T48" fmla="*/ 537 w 651"/>
                <a:gd name="T49" fmla="*/ 489 h 633"/>
                <a:gd name="T50" fmla="*/ 543 w 651"/>
                <a:gd name="T51" fmla="*/ 548 h 633"/>
                <a:gd name="T52" fmla="*/ 599 w 651"/>
                <a:gd name="T53" fmla="*/ 537 h 633"/>
                <a:gd name="T54" fmla="*/ 634 w 651"/>
                <a:gd name="T55" fmla="*/ 430 h 633"/>
                <a:gd name="T56" fmla="*/ 651 w 651"/>
                <a:gd name="T57" fmla="*/ 302 h 633"/>
                <a:gd name="T58" fmla="*/ 634 w 651"/>
                <a:gd name="T59" fmla="*/ 189 h 633"/>
                <a:gd name="T60" fmla="*/ 579 w 651"/>
                <a:gd name="T61" fmla="*/ 95 h 633"/>
                <a:gd name="T62" fmla="*/ 519 w 651"/>
                <a:gd name="T63" fmla="*/ 21 h 633"/>
                <a:gd name="T64" fmla="*/ 483 w 651"/>
                <a:gd name="T65" fmla="*/ 82 h 633"/>
                <a:gd name="T66" fmla="*/ 438 w 651"/>
                <a:gd name="T67" fmla="*/ 36 h 633"/>
                <a:gd name="T68" fmla="*/ 412 w 651"/>
                <a:gd name="T69" fmla="*/ 10 h 633"/>
                <a:gd name="T70" fmla="*/ 395 w 651"/>
                <a:gd name="T71" fmla="*/ 36 h 633"/>
                <a:gd name="T72" fmla="*/ 349 w 651"/>
                <a:gd name="T73" fmla="*/ 21 h 633"/>
                <a:gd name="T74" fmla="*/ 340 w 651"/>
                <a:gd name="T75" fmla="*/ 82 h 633"/>
                <a:gd name="T76" fmla="*/ 323 w 651"/>
                <a:gd name="T77" fmla="*/ 47 h 633"/>
                <a:gd name="T78" fmla="*/ 278 w 651"/>
                <a:gd name="T79" fmla="*/ 36 h 633"/>
                <a:gd name="T80" fmla="*/ 232 w 651"/>
                <a:gd name="T81" fmla="*/ 0 h 633"/>
                <a:gd name="T82" fmla="*/ 216 w 651"/>
                <a:gd name="T83" fmla="*/ 47 h 633"/>
                <a:gd name="T84" fmla="*/ 189 w 651"/>
                <a:gd name="T85" fmla="*/ 21 h 633"/>
                <a:gd name="T86" fmla="*/ 151 w 651"/>
                <a:gd name="T87" fmla="*/ 10 h 633"/>
                <a:gd name="T88" fmla="*/ 125 w 651"/>
                <a:gd name="T89" fmla="*/ 21 h 633"/>
                <a:gd name="T90" fmla="*/ 116 w 651"/>
                <a:gd name="T91" fmla="*/ 95 h 633"/>
                <a:gd name="T92" fmla="*/ 125 w 651"/>
                <a:gd name="T93" fmla="*/ 104 h 633"/>
                <a:gd name="T94" fmla="*/ 99 w 651"/>
                <a:gd name="T95" fmla="*/ 104 h 633"/>
                <a:gd name="T96" fmla="*/ 7 w 651"/>
                <a:gd name="T97" fmla="*/ 95 h 633"/>
                <a:gd name="T98" fmla="*/ 0 w 651"/>
                <a:gd name="T99" fmla="*/ 198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1" h="633">
                  <a:moveTo>
                    <a:pt x="0" y="198"/>
                  </a:moveTo>
                  <a:lnTo>
                    <a:pt x="125" y="361"/>
                  </a:lnTo>
                  <a:lnTo>
                    <a:pt x="134" y="467"/>
                  </a:lnTo>
                  <a:lnTo>
                    <a:pt x="144" y="633"/>
                  </a:lnTo>
                  <a:lnTo>
                    <a:pt x="180" y="633"/>
                  </a:lnTo>
                  <a:lnTo>
                    <a:pt x="216" y="583"/>
                  </a:lnTo>
                  <a:lnTo>
                    <a:pt x="232" y="489"/>
                  </a:lnTo>
                  <a:lnTo>
                    <a:pt x="232" y="350"/>
                  </a:lnTo>
                  <a:lnTo>
                    <a:pt x="242" y="430"/>
                  </a:lnTo>
                  <a:lnTo>
                    <a:pt x="251" y="478"/>
                  </a:lnTo>
                  <a:lnTo>
                    <a:pt x="259" y="524"/>
                  </a:lnTo>
                  <a:lnTo>
                    <a:pt x="295" y="524"/>
                  </a:lnTo>
                  <a:lnTo>
                    <a:pt x="331" y="478"/>
                  </a:lnTo>
                  <a:lnTo>
                    <a:pt x="331" y="420"/>
                  </a:lnTo>
                  <a:lnTo>
                    <a:pt x="359" y="335"/>
                  </a:lnTo>
                  <a:lnTo>
                    <a:pt x="366" y="396"/>
                  </a:lnTo>
                  <a:lnTo>
                    <a:pt x="386" y="456"/>
                  </a:lnTo>
                  <a:lnTo>
                    <a:pt x="431" y="430"/>
                  </a:lnTo>
                  <a:lnTo>
                    <a:pt x="447" y="383"/>
                  </a:lnTo>
                  <a:lnTo>
                    <a:pt x="447" y="420"/>
                  </a:lnTo>
                  <a:lnTo>
                    <a:pt x="503" y="383"/>
                  </a:lnTo>
                  <a:lnTo>
                    <a:pt x="529" y="302"/>
                  </a:lnTo>
                  <a:lnTo>
                    <a:pt x="510" y="430"/>
                  </a:lnTo>
                  <a:lnTo>
                    <a:pt x="503" y="478"/>
                  </a:lnTo>
                  <a:lnTo>
                    <a:pt x="537" y="489"/>
                  </a:lnTo>
                  <a:lnTo>
                    <a:pt x="543" y="548"/>
                  </a:lnTo>
                  <a:lnTo>
                    <a:pt x="599" y="537"/>
                  </a:lnTo>
                  <a:lnTo>
                    <a:pt x="634" y="430"/>
                  </a:lnTo>
                  <a:lnTo>
                    <a:pt x="651" y="302"/>
                  </a:lnTo>
                  <a:lnTo>
                    <a:pt x="634" y="189"/>
                  </a:lnTo>
                  <a:lnTo>
                    <a:pt x="579" y="95"/>
                  </a:lnTo>
                  <a:lnTo>
                    <a:pt x="519" y="21"/>
                  </a:lnTo>
                  <a:lnTo>
                    <a:pt x="483" y="82"/>
                  </a:lnTo>
                  <a:lnTo>
                    <a:pt x="438" y="36"/>
                  </a:lnTo>
                  <a:lnTo>
                    <a:pt x="412" y="10"/>
                  </a:lnTo>
                  <a:lnTo>
                    <a:pt x="395" y="36"/>
                  </a:lnTo>
                  <a:lnTo>
                    <a:pt x="349" y="21"/>
                  </a:lnTo>
                  <a:lnTo>
                    <a:pt x="340" y="82"/>
                  </a:lnTo>
                  <a:lnTo>
                    <a:pt x="323" y="47"/>
                  </a:lnTo>
                  <a:lnTo>
                    <a:pt x="278" y="36"/>
                  </a:lnTo>
                  <a:lnTo>
                    <a:pt x="232" y="0"/>
                  </a:lnTo>
                  <a:lnTo>
                    <a:pt x="216" y="47"/>
                  </a:lnTo>
                  <a:lnTo>
                    <a:pt x="189" y="21"/>
                  </a:lnTo>
                  <a:lnTo>
                    <a:pt x="151" y="10"/>
                  </a:lnTo>
                  <a:lnTo>
                    <a:pt x="125" y="21"/>
                  </a:lnTo>
                  <a:lnTo>
                    <a:pt x="116" y="95"/>
                  </a:lnTo>
                  <a:lnTo>
                    <a:pt x="125" y="104"/>
                  </a:lnTo>
                  <a:lnTo>
                    <a:pt x="99" y="104"/>
                  </a:lnTo>
                  <a:lnTo>
                    <a:pt x="7" y="95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chemeClr val="bg1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6285" name="Group 29"/>
            <p:cNvGrpSpPr>
              <a:grpSpLocks/>
            </p:cNvGrpSpPr>
            <p:nvPr/>
          </p:nvGrpSpPr>
          <p:grpSpPr bwMode="auto">
            <a:xfrm>
              <a:off x="3944" y="654"/>
              <a:ext cx="398" cy="125"/>
              <a:chOff x="3944" y="654"/>
              <a:chExt cx="398" cy="125"/>
            </a:xfrm>
          </p:grpSpPr>
          <p:sp>
            <p:nvSpPr>
              <p:cNvPr id="96283" name="Freeform 27"/>
              <p:cNvSpPr>
                <a:spLocks/>
              </p:cNvSpPr>
              <p:nvPr/>
            </p:nvSpPr>
            <p:spPr bwMode="auto">
              <a:xfrm>
                <a:off x="3944" y="676"/>
                <a:ext cx="363" cy="90"/>
              </a:xfrm>
              <a:custGeom>
                <a:avLst/>
                <a:gdLst>
                  <a:gd name="T0" fmla="*/ 0 w 726"/>
                  <a:gd name="T1" fmla="*/ 7 h 181"/>
                  <a:gd name="T2" fmla="*/ 92 w 726"/>
                  <a:gd name="T3" fmla="*/ 0 h 181"/>
                  <a:gd name="T4" fmla="*/ 187 w 726"/>
                  <a:gd name="T5" fmla="*/ 29 h 181"/>
                  <a:gd name="T6" fmla="*/ 258 w 726"/>
                  <a:gd name="T7" fmla="*/ 63 h 181"/>
                  <a:gd name="T8" fmla="*/ 360 w 726"/>
                  <a:gd name="T9" fmla="*/ 120 h 181"/>
                  <a:gd name="T10" fmla="*/ 448 w 726"/>
                  <a:gd name="T11" fmla="*/ 148 h 181"/>
                  <a:gd name="T12" fmla="*/ 527 w 726"/>
                  <a:gd name="T13" fmla="*/ 133 h 181"/>
                  <a:gd name="T14" fmla="*/ 612 w 726"/>
                  <a:gd name="T15" fmla="*/ 148 h 181"/>
                  <a:gd name="T16" fmla="*/ 677 w 726"/>
                  <a:gd name="T17" fmla="*/ 153 h 181"/>
                  <a:gd name="T18" fmla="*/ 726 w 726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6" h="181">
                    <a:moveTo>
                      <a:pt x="0" y="7"/>
                    </a:moveTo>
                    <a:lnTo>
                      <a:pt x="92" y="0"/>
                    </a:lnTo>
                    <a:lnTo>
                      <a:pt x="187" y="29"/>
                    </a:lnTo>
                    <a:lnTo>
                      <a:pt x="258" y="63"/>
                    </a:lnTo>
                    <a:lnTo>
                      <a:pt x="360" y="120"/>
                    </a:lnTo>
                    <a:lnTo>
                      <a:pt x="448" y="148"/>
                    </a:lnTo>
                    <a:lnTo>
                      <a:pt x="527" y="133"/>
                    </a:lnTo>
                    <a:lnTo>
                      <a:pt x="612" y="148"/>
                    </a:lnTo>
                    <a:lnTo>
                      <a:pt x="677" y="153"/>
                    </a:lnTo>
                    <a:lnTo>
                      <a:pt x="726" y="181"/>
                    </a:lnTo>
                  </a:path>
                </a:pathLst>
              </a:custGeom>
              <a:solidFill>
                <a:schemeClr val="bg1"/>
              </a:solidFill>
              <a:ln w="7938">
                <a:solidFill>
                  <a:srgbClr val="C08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284" name="Freeform 28"/>
              <p:cNvSpPr>
                <a:spLocks/>
              </p:cNvSpPr>
              <p:nvPr/>
            </p:nvSpPr>
            <p:spPr bwMode="auto">
              <a:xfrm>
                <a:off x="4019" y="654"/>
                <a:ext cx="323" cy="125"/>
              </a:xfrm>
              <a:custGeom>
                <a:avLst/>
                <a:gdLst>
                  <a:gd name="T0" fmla="*/ 0 w 646"/>
                  <a:gd name="T1" fmla="*/ 0 h 250"/>
                  <a:gd name="T2" fmla="*/ 49 w 646"/>
                  <a:gd name="T3" fmla="*/ 41 h 250"/>
                  <a:gd name="T4" fmla="*/ 130 w 646"/>
                  <a:gd name="T5" fmla="*/ 74 h 250"/>
                  <a:gd name="T6" fmla="*/ 186 w 646"/>
                  <a:gd name="T7" fmla="*/ 96 h 250"/>
                  <a:gd name="T8" fmla="*/ 252 w 646"/>
                  <a:gd name="T9" fmla="*/ 108 h 250"/>
                  <a:gd name="T10" fmla="*/ 316 w 646"/>
                  <a:gd name="T11" fmla="*/ 87 h 250"/>
                  <a:gd name="T12" fmla="*/ 421 w 646"/>
                  <a:gd name="T13" fmla="*/ 108 h 250"/>
                  <a:gd name="T14" fmla="*/ 492 w 646"/>
                  <a:gd name="T15" fmla="*/ 126 h 250"/>
                  <a:gd name="T16" fmla="*/ 555 w 646"/>
                  <a:gd name="T17" fmla="*/ 135 h 250"/>
                  <a:gd name="T18" fmla="*/ 626 w 646"/>
                  <a:gd name="T19" fmla="*/ 178 h 250"/>
                  <a:gd name="T20" fmla="*/ 646 w 646"/>
                  <a:gd name="T21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6" h="250">
                    <a:moveTo>
                      <a:pt x="0" y="0"/>
                    </a:moveTo>
                    <a:lnTo>
                      <a:pt x="49" y="41"/>
                    </a:lnTo>
                    <a:lnTo>
                      <a:pt x="130" y="74"/>
                    </a:lnTo>
                    <a:lnTo>
                      <a:pt x="186" y="96"/>
                    </a:lnTo>
                    <a:lnTo>
                      <a:pt x="252" y="108"/>
                    </a:lnTo>
                    <a:lnTo>
                      <a:pt x="316" y="87"/>
                    </a:lnTo>
                    <a:lnTo>
                      <a:pt x="421" y="108"/>
                    </a:lnTo>
                    <a:lnTo>
                      <a:pt x="492" y="126"/>
                    </a:lnTo>
                    <a:lnTo>
                      <a:pt x="555" y="135"/>
                    </a:lnTo>
                    <a:lnTo>
                      <a:pt x="626" y="178"/>
                    </a:lnTo>
                    <a:lnTo>
                      <a:pt x="646" y="250"/>
                    </a:lnTo>
                  </a:path>
                </a:pathLst>
              </a:custGeom>
              <a:solidFill>
                <a:schemeClr val="bg1"/>
              </a:solidFill>
              <a:ln w="7938">
                <a:solidFill>
                  <a:srgbClr val="C0804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96297" name="Group 41"/>
            <p:cNvGrpSpPr>
              <a:grpSpLocks/>
            </p:cNvGrpSpPr>
            <p:nvPr/>
          </p:nvGrpSpPr>
          <p:grpSpPr bwMode="auto">
            <a:xfrm>
              <a:off x="3746" y="942"/>
              <a:ext cx="289" cy="360"/>
              <a:chOff x="3746" y="942"/>
              <a:chExt cx="289" cy="360"/>
            </a:xfrm>
          </p:grpSpPr>
          <p:grpSp>
            <p:nvGrpSpPr>
              <p:cNvPr id="96290" name="Group 34"/>
              <p:cNvGrpSpPr>
                <a:grpSpLocks/>
              </p:cNvGrpSpPr>
              <p:nvPr/>
            </p:nvGrpSpPr>
            <p:grpSpPr bwMode="auto">
              <a:xfrm>
                <a:off x="3746" y="942"/>
                <a:ext cx="132" cy="176"/>
                <a:chOff x="3746" y="942"/>
                <a:chExt cx="132" cy="176"/>
              </a:xfrm>
            </p:grpSpPr>
            <p:sp>
              <p:nvSpPr>
                <p:cNvPr id="96287" name="Freeform 31"/>
                <p:cNvSpPr>
                  <a:spLocks/>
                </p:cNvSpPr>
                <p:nvPr/>
              </p:nvSpPr>
              <p:spPr bwMode="auto">
                <a:xfrm>
                  <a:off x="3771" y="976"/>
                  <a:ext cx="99" cy="142"/>
                </a:xfrm>
                <a:custGeom>
                  <a:avLst/>
                  <a:gdLst>
                    <a:gd name="T0" fmla="*/ 179 w 197"/>
                    <a:gd name="T1" fmla="*/ 0 h 285"/>
                    <a:gd name="T2" fmla="*/ 30 w 197"/>
                    <a:gd name="T3" fmla="*/ 137 h 285"/>
                    <a:gd name="T4" fmla="*/ 0 w 197"/>
                    <a:gd name="T5" fmla="*/ 194 h 285"/>
                    <a:gd name="T6" fmla="*/ 11 w 197"/>
                    <a:gd name="T7" fmla="*/ 250 h 285"/>
                    <a:gd name="T8" fmla="*/ 37 w 197"/>
                    <a:gd name="T9" fmla="*/ 285 h 285"/>
                    <a:gd name="T10" fmla="*/ 88 w 197"/>
                    <a:gd name="T11" fmla="*/ 267 h 285"/>
                    <a:gd name="T12" fmla="*/ 197 w 197"/>
                    <a:gd name="T13" fmla="*/ 120 h 285"/>
                    <a:gd name="T14" fmla="*/ 179 w 197"/>
                    <a:gd name="T15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7" h="285">
                      <a:moveTo>
                        <a:pt x="179" y="0"/>
                      </a:moveTo>
                      <a:lnTo>
                        <a:pt x="30" y="137"/>
                      </a:lnTo>
                      <a:lnTo>
                        <a:pt x="0" y="194"/>
                      </a:lnTo>
                      <a:lnTo>
                        <a:pt x="11" y="250"/>
                      </a:lnTo>
                      <a:lnTo>
                        <a:pt x="37" y="285"/>
                      </a:lnTo>
                      <a:lnTo>
                        <a:pt x="88" y="267"/>
                      </a:lnTo>
                      <a:lnTo>
                        <a:pt x="197" y="120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96288" name="Oval 32"/>
                <p:cNvSpPr>
                  <a:spLocks noChangeArrowheads="1"/>
                </p:cNvSpPr>
                <p:nvPr/>
              </p:nvSpPr>
              <p:spPr bwMode="auto">
                <a:xfrm>
                  <a:off x="3804" y="1064"/>
                  <a:ext cx="35" cy="45"/>
                </a:xfrm>
                <a:prstGeom prst="ellipse">
                  <a:avLst/>
                </a:prstGeom>
                <a:solidFill>
                  <a:srgbClr val="00908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96289" name="Freeform 33"/>
                <p:cNvSpPr>
                  <a:spLocks/>
                </p:cNvSpPr>
                <p:nvPr/>
              </p:nvSpPr>
              <p:spPr bwMode="auto">
                <a:xfrm>
                  <a:off x="3746" y="942"/>
                  <a:ext cx="132" cy="129"/>
                </a:xfrm>
                <a:custGeom>
                  <a:avLst/>
                  <a:gdLst>
                    <a:gd name="T0" fmla="*/ 257 w 264"/>
                    <a:gd name="T1" fmla="*/ 25 h 257"/>
                    <a:gd name="T2" fmla="*/ 244 w 264"/>
                    <a:gd name="T3" fmla="*/ 7 h 257"/>
                    <a:gd name="T4" fmla="*/ 231 w 264"/>
                    <a:gd name="T5" fmla="*/ 0 h 257"/>
                    <a:gd name="T6" fmla="*/ 217 w 264"/>
                    <a:gd name="T7" fmla="*/ 1 h 257"/>
                    <a:gd name="T8" fmla="*/ 202 w 264"/>
                    <a:gd name="T9" fmla="*/ 14 h 257"/>
                    <a:gd name="T10" fmla="*/ 9 w 264"/>
                    <a:gd name="T11" fmla="*/ 177 h 257"/>
                    <a:gd name="T12" fmla="*/ 3 w 264"/>
                    <a:gd name="T13" fmla="*/ 192 h 257"/>
                    <a:gd name="T14" fmla="*/ 0 w 264"/>
                    <a:gd name="T15" fmla="*/ 214 h 257"/>
                    <a:gd name="T16" fmla="*/ 6 w 264"/>
                    <a:gd name="T17" fmla="*/ 235 h 257"/>
                    <a:gd name="T18" fmla="*/ 18 w 264"/>
                    <a:gd name="T19" fmla="*/ 251 h 257"/>
                    <a:gd name="T20" fmla="*/ 31 w 264"/>
                    <a:gd name="T21" fmla="*/ 257 h 257"/>
                    <a:gd name="T22" fmla="*/ 49 w 264"/>
                    <a:gd name="T23" fmla="*/ 251 h 257"/>
                    <a:gd name="T24" fmla="*/ 253 w 264"/>
                    <a:gd name="T25" fmla="*/ 81 h 257"/>
                    <a:gd name="T26" fmla="*/ 263 w 264"/>
                    <a:gd name="T27" fmla="*/ 66 h 257"/>
                    <a:gd name="T28" fmla="*/ 264 w 264"/>
                    <a:gd name="T29" fmla="*/ 49 h 257"/>
                    <a:gd name="T30" fmla="*/ 257 w 264"/>
                    <a:gd name="T31" fmla="*/ 25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4" h="257">
                      <a:moveTo>
                        <a:pt x="257" y="25"/>
                      </a:moveTo>
                      <a:lnTo>
                        <a:pt x="244" y="7"/>
                      </a:lnTo>
                      <a:lnTo>
                        <a:pt x="231" y="0"/>
                      </a:lnTo>
                      <a:lnTo>
                        <a:pt x="217" y="1"/>
                      </a:lnTo>
                      <a:lnTo>
                        <a:pt x="202" y="14"/>
                      </a:lnTo>
                      <a:lnTo>
                        <a:pt x="9" y="177"/>
                      </a:lnTo>
                      <a:lnTo>
                        <a:pt x="3" y="192"/>
                      </a:lnTo>
                      <a:lnTo>
                        <a:pt x="0" y="214"/>
                      </a:lnTo>
                      <a:lnTo>
                        <a:pt x="6" y="235"/>
                      </a:lnTo>
                      <a:lnTo>
                        <a:pt x="18" y="251"/>
                      </a:lnTo>
                      <a:lnTo>
                        <a:pt x="31" y="257"/>
                      </a:lnTo>
                      <a:lnTo>
                        <a:pt x="49" y="251"/>
                      </a:lnTo>
                      <a:lnTo>
                        <a:pt x="253" y="81"/>
                      </a:lnTo>
                      <a:lnTo>
                        <a:pt x="263" y="66"/>
                      </a:lnTo>
                      <a:lnTo>
                        <a:pt x="264" y="49"/>
                      </a:lnTo>
                      <a:lnTo>
                        <a:pt x="257" y="25"/>
                      </a:lnTo>
                      <a:close/>
                    </a:path>
                  </a:pathLst>
                </a:custGeom>
                <a:solidFill>
                  <a:srgbClr val="C0804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grpSp>
            <p:nvGrpSpPr>
              <p:cNvPr id="96296" name="Group 40"/>
              <p:cNvGrpSpPr>
                <a:grpSpLocks/>
              </p:cNvGrpSpPr>
              <p:nvPr/>
            </p:nvGrpSpPr>
            <p:grpSpPr bwMode="auto">
              <a:xfrm>
                <a:off x="3769" y="945"/>
                <a:ext cx="266" cy="357"/>
                <a:chOff x="3769" y="945"/>
                <a:chExt cx="266" cy="357"/>
              </a:xfrm>
            </p:grpSpPr>
            <p:sp>
              <p:nvSpPr>
                <p:cNvPr id="96291" name="Freeform 35"/>
                <p:cNvSpPr>
                  <a:spLocks/>
                </p:cNvSpPr>
                <p:nvPr/>
              </p:nvSpPr>
              <p:spPr bwMode="auto">
                <a:xfrm>
                  <a:off x="3769" y="1015"/>
                  <a:ext cx="233" cy="287"/>
                </a:xfrm>
                <a:custGeom>
                  <a:avLst/>
                  <a:gdLst>
                    <a:gd name="T0" fmla="*/ 240 w 467"/>
                    <a:gd name="T1" fmla="*/ 0 h 573"/>
                    <a:gd name="T2" fmla="*/ 133 w 467"/>
                    <a:gd name="T3" fmla="*/ 126 h 573"/>
                    <a:gd name="T4" fmla="*/ 41 w 467"/>
                    <a:gd name="T5" fmla="*/ 262 h 573"/>
                    <a:gd name="T6" fmla="*/ 0 w 467"/>
                    <a:gd name="T7" fmla="*/ 375 h 573"/>
                    <a:gd name="T8" fmla="*/ 13 w 467"/>
                    <a:gd name="T9" fmla="*/ 472 h 573"/>
                    <a:gd name="T10" fmla="*/ 54 w 467"/>
                    <a:gd name="T11" fmla="*/ 534 h 573"/>
                    <a:gd name="T12" fmla="*/ 114 w 467"/>
                    <a:gd name="T13" fmla="*/ 557 h 573"/>
                    <a:gd name="T14" fmla="*/ 218 w 467"/>
                    <a:gd name="T15" fmla="*/ 573 h 573"/>
                    <a:gd name="T16" fmla="*/ 332 w 467"/>
                    <a:gd name="T17" fmla="*/ 499 h 573"/>
                    <a:gd name="T18" fmla="*/ 391 w 467"/>
                    <a:gd name="T19" fmla="*/ 499 h 573"/>
                    <a:gd name="T20" fmla="*/ 438 w 467"/>
                    <a:gd name="T21" fmla="*/ 472 h 573"/>
                    <a:gd name="T22" fmla="*/ 464 w 467"/>
                    <a:gd name="T23" fmla="*/ 422 h 573"/>
                    <a:gd name="T24" fmla="*/ 467 w 467"/>
                    <a:gd name="T25" fmla="*/ 359 h 573"/>
                    <a:gd name="T26" fmla="*/ 240 w 467"/>
                    <a:gd name="T27" fmla="*/ 0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67" h="573">
                      <a:moveTo>
                        <a:pt x="240" y="0"/>
                      </a:moveTo>
                      <a:lnTo>
                        <a:pt x="133" y="126"/>
                      </a:lnTo>
                      <a:lnTo>
                        <a:pt x="41" y="262"/>
                      </a:lnTo>
                      <a:lnTo>
                        <a:pt x="0" y="375"/>
                      </a:lnTo>
                      <a:lnTo>
                        <a:pt x="13" y="472"/>
                      </a:lnTo>
                      <a:lnTo>
                        <a:pt x="54" y="534"/>
                      </a:lnTo>
                      <a:lnTo>
                        <a:pt x="114" y="557"/>
                      </a:lnTo>
                      <a:lnTo>
                        <a:pt x="218" y="573"/>
                      </a:lnTo>
                      <a:lnTo>
                        <a:pt x="332" y="499"/>
                      </a:lnTo>
                      <a:lnTo>
                        <a:pt x="391" y="499"/>
                      </a:lnTo>
                      <a:lnTo>
                        <a:pt x="438" y="472"/>
                      </a:lnTo>
                      <a:lnTo>
                        <a:pt x="464" y="422"/>
                      </a:lnTo>
                      <a:lnTo>
                        <a:pt x="467" y="359"/>
                      </a:lnTo>
                      <a:lnTo>
                        <a:pt x="240" y="0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96295" name="Group 39"/>
                <p:cNvGrpSpPr>
                  <a:grpSpLocks/>
                </p:cNvGrpSpPr>
                <p:nvPr/>
              </p:nvGrpSpPr>
              <p:grpSpPr bwMode="auto">
                <a:xfrm>
                  <a:off x="3900" y="945"/>
                  <a:ext cx="135" cy="196"/>
                  <a:chOff x="3900" y="945"/>
                  <a:chExt cx="135" cy="196"/>
                </a:xfrm>
              </p:grpSpPr>
              <p:sp>
                <p:nvSpPr>
                  <p:cNvPr id="96292" name="Freeform 36"/>
                  <p:cNvSpPr>
                    <a:spLocks/>
                  </p:cNvSpPr>
                  <p:nvPr/>
                </p:nvSpPr>
                <p:spPr bwMode="auto">
                  <a:xfrm>
                    <a:off x="3906" y="976"/>
                    <a:ext cx="116" cy="165"/>
                  </a:xfrm>
                  <a:custGeom>
                    <a:avLst/>
                    <a:gdLst>
                      <a:gd name="T0" fmla="*/ 51 w 232"/>
                      <a:gd name="T1" fmla="*/ 0 h 331"/>
                      <a:gd name="T2" fmla="*/ 191 w 232"/>
                      <a:gd name="T3" fmla="*/ 104 h 331"/>
                      <a:gd name="T4" fmla="*/ 219 w 232"/>
                      <a:gd name="T5" fmla="*/ 159 h 331"/>
                      <a:gd name="T6" fmla="*/ 232 w 232"/>
                      <a:gd name="T7" fmla="*/ 215 h 331"/>
                      <a:gd name="T8" fmla="*/ 226 w 232"/>
                      <a:gd name="T9" fmla="*/ 285 h 331"/>
                      <a:gd name="T10" fmla="*/ 200 w 232"/>
                      <a:gd name="T11" fmla="*/ 320 h 331"/>
                      <a:gd name="T12" fmla="*/ 150 w 232"/>
                      <a:gd name="T13" fmla="*/ 331 h 331"/>
                      <a:gd name="T14" fmla="*/ 92 w 232"/>
                      <a:gd name="T15" fmla="*/ 307 h 331"/>
                      <a:gd name="T16" fmla="*/ 44 w 232"/>
                      <a:gd name="T17" fmla="*/ 250 h 331"/>
                      <a:gd name="T18" fmla="*/ 8 w 232"/>
                      <a:gd name="T19" fmla="*/ 181 h 331"/>
                      <a:gd name="T20" fmla="*/ 0 w 232"/>
                      <a:gd name="T21" fmla="*/ 124 h 331"/>
                      <a:gd name="T22" fmla="*/ 51 w 232"/>
                      <a:gd name="T23" fmla="*/ 0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2" h="331">
                        <a:moveTo>
                          <a:pt x="51" y="0"/>
                        </a:moveTo>
                        <a:lnTo>
                          <a:pt x="191" y="104"/>
                        </a:lnTo>
                        <a:lnTo>
                          <a:pt x="219" y="159"/>
                        </a:lnTo>
                        <a:lnTo>
                          <a:pt x="232" y="215"/>
                        </a:lnTo>
                        <a:lnTo>
                          <a:pt x="226" y="285"/>
                        </a:lnTo>
                        <a:lnTo>
                          <a:pt x="200" y="320"/>
                        </a:lnTo>
                        <a:lnTo>
                          <a:pt x="150" y="331"/>
                        </a:lnTo>
                        <a:lnTo>
                          <a:pt x="92" y="307"/>
                        </a:lnTo>
                        <a:lnTo>
                          <a:pt x="44" y="250"/>
                        </a:lnTo>
                        <a:lnTo>
                          <a:pt x="8" y="181"/>
                        </a:lnTo>
                        <a:lnTo>
                          <a:pt x="0" y="124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F0F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9629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940" y="1081"/>
                    <a:ext cx="34" cy="43"/>
                  </a:xfrm>
                  <a:prstGeom prst="ellipse">
                    <a:avLst/>
                  </a:prstGeom>
                  <a:solidFill>
                    <a:srgbClr val="00908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96294" name="Freeform 38"/>
                  <p:cNvSpPr>
                    <a:spLocks/>
                  </p:cNvSpPr>
                  <p:nvPr/>
                </p:nvSpPr>
                <p:spPr bwMode="auto">
                  <a:xfrm>
                    <a:off x="3900" y="945"/>
                    <a:ext cx="135" cy="118"/>
                  </a:xfrm>
                  <a:custGeom>
                    <a:avLst/>
                    <a:gdLst>
                      <a:gd name="T0" fmla="*/ 7 w 271"/>
                      <a:gd name="T1" fmla="*/ 24 h 235"/>
                      <a:gd name="T2" fmla="*/ 20 w 271"/>
                      <a:gd name="T3" fmla="*/ 9 h 235"/>
                      <a:gd name="T4" fmla="*/ 33 w 271"/>
                      <a:gd name="T5" fmla="*/ 0 h 235"/>
                      <a:gd name="T6" fmla="*/ 47 w 271"/>
                      <a:gd name="T7" fmla="*/ 4 h 235"/>
                      <a:gd name="T8" fmla="*/ 62 w 271"/>
                      <a:gd name="T9" fmla="*/ 15 h 235"/>
                      <a:gd name="T10" fmla="*/ 262 w 271"/>
                      <a:gd name="T11" fmla="*/ 163 h 235"/>
                      <a:gd name="T12" fmla="*/ 266 w 271"/>
                      <a:gd name="T13" fmla="*/ 176 h 235"/>
                      <a:gd name="T14" fmla="*/ 271 w 271"/>
                      <a:gd name="T15" fmla="*/ 196 h 235"/>
                      <a:gd name="T16" fmla="*/ 265 w 271"/>
                      <a:gd name="T17" fmla="*/ 215 h 235"/>
                      <a:gd name="T18" fmla="*/ 252 w 271"/>
                      <a:gd name="T19" fmla="*/ 230 h 235"/>
                      <a:gd name="T20" fmla="*/ 239 w 271"/>
                      <a:gd name="T21" fmla="*/ 235 h 235"/>
                      <a:gd name="T22" fmla="*/ 223 w 271"/>
                      <a:gd name="T23" fmla="*/ 231 h 235"/>
                      <a:gd name="T24" fmla="*/ 11 w 271"/>
                      <a:gd name="T25" fmla="*/ 74 h 235"/>
                      <a:gd name="T26" fmla="*/ 2 w 271"/>
                      <a:gd name="T27" fmla="*/ 61 h 235"/>
                      <a:gd name="T28" fmla="*/ 0 w 271"/>
                      <a:gd name="T29" fmla="*/ 46 h 235"/>
                      <a:gd name="T30" fmla="*/ 7 w 271"/>
                      <a:gd name="T31" fmla="*/ 24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1" h="235">
                        <a:moveTo>
                          <a:pt x="7" y="24"/>
                        </a:moveTo>
                        <a:lnTo>
                          <a:pt x="20" y="9"/>
                        </a:lnTo>
                        <a:lnTo>
                          <a:pt x="33" y="0"/>
                        </a:lnTo>
                        <a:lnTo>
                          <a:pt x="47" y="4"/>
                        </a:lnTo>
                        <a:lnTo>
                          <a:pt x="62" y="15"/>
                        </a:lnTo>
                        <a:lnTo>
                          <a:pt x="262" y="163"/>
                        </a:lnTo>
                        <a:lnTo>
                          <a:pt x="266" y="176"/>
                        </a:lnTo>
                        <a:lnTo>
                          <a:pt x="271" y="196"/>
                        </a:lnTo>
                        <a:lnTo>
                          <a:pt x="265" y="215"/>
                        </a:lnTo>
                        <a:lnTo>
                          <a:pt x="252" y="230"/>
                        </a:lnTo>
                        <a:lnTo>
                          <a:pt x="239" y="235"/>
                        </a:lnTo>
                        <a:lnTo>
                          <a:pt x="223" y="231"/>
                        </a:lnTo>
                        <a:lnTo>
                          <a:pt x="11" y="74"/>
                        </a:lnTo>
                        <a:lnTo>
                          <a:pt x="2" y="61"/>
                        </a:lnTo>
                        <a:lnTo>
                          <a:pt x="0" y="46"/>
                        </a:lnTo>
                        <a:lnTo>
                          <a:pt x="7" y="24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96306" name="Group 50"/>
            <p:cNvGrpSpPr>
              <a:grpSpLocks/>
            </p:cNvGrpSpPr>
            <p:nvPr/>
          </p:nvGrpSpPr>
          <p:grpSpPr bwMode="auto">
            <a:xfrm>
              <a:off x="3510" y="1503"/>
              <a:ext cx="1313" cy="1035"/>
              <a:chOff x="3510" y="1503"/>
              <a:chExt cx="1313" cy="1035"/>
            </a:xfrm>
          </p:grpSpPr>
          <p:sp>
            <p:nvSpPr>
              <p:cNvPr id="96300" name="Freeform 44"/>
              <p:cNvSpPr>
                <a:spLocks/>
              </p:cNvSpPr>
              <p:nvPr/>
            </p:nvSpPr>
            <p:spPr bwMode="auto">
              <a:xfrm>
                <a:off x="3510" y="1503"/>
                <a:ext cx="1313" cy="1035"/>
              </a:xfrm>
              <a:custGeom>
                <a:avLst/>
                <a:gdLst>
                  <a:gd name="T0" fmla="*/ 960 w 2627"/>
                  <a:gd name="T1" fmla="*/ 11 h 2070"/>
                  <a:gd name="T2" fmla="*/ 1715 w 2627"/>
                  <a:gd name="T3" fmla="*/ 215 h 2070"/>
                  <a:gd name="T4" fmla="*/ 1922 w 2627"/>
                  <a:gd name="T5" fmla="*/ 871 h 2070"/>
                  <a:gd name="T6" fmla="*/ 1978 w 2627"/>
                  <a:gd name="T7" fmla="*/ 949 h 2070"/>
                  <a:gd name="T8" fmla="*/ 2017 w 2627"/>
                  <a:gd name="T9" fmla="*/ 1051 h 2070"/>
                  <a:gd name="T10" fmla="*/ 2071 w 2627"/>
                  <a:gd name="T11" fmla="*/ 1164 h 2070"/>
                  <a:gd name="T12" fmla="*/ 2113 w 2627"/>
                  <a:gd name="T13" fmla="*/ 1249 h 2070"/>
                  <a:gd name="T14" fmla="*/ 2194 w 2627"/>
                  <a:gd name="T15" fmla="*/ 1336 h 2070"/>
                  <a:gd name="T16" fmla="*/ 2240 w 2627"/>
                  <a:gd name="T17" fmla="*/ 1449 h 2070"/>
                  <a:gd name="T18" fmla="*/ 2269 w 2627"/>
                  <a:gd name="T19" fmla="*/ 1552 h 2070"/>
                  <a:gd name="T20" fmla="*/ 2275 w 2627"/>
                  <a:gd name="T21" fmla="*/ 1663 h 2070"/>
                  <a:gd name="T22" fmla="*/ 2350 w 2627"/>
                  <a:gd name="T23" fmla="*/ 1684 h 2070"/>
                  <a:gd name="T24" fmla="*/ 2422 w 2627"/>
                  <a:gd name="T25" fmla="*/ 1721 h 2070"/>
                  <a:gd name="T26" fmla="*/ 2501 w 2627"/>
                  <a:gd name="T27" fmla="*/ 1778 h 2070"/>
                  <a:gd name="T28" fmla="*/ 2557 w 2627"/>
                  <a:gd name="T29" fmla="*/ 1856 h 2070"/>
                  <a:gd name="T30" fmla="*/ 2592 w 2627"/>
                  <a:gd name="T31" fmla="*/ 1946 h 2070"/>
                  <a:gd name="T32" fmla="*/ 2627 w 2627"/>
                  <a:gd name="T33" fmla="*/ 2070 h 2070"/>
                  <a:gd name="T34" fmla="*/ 979 w 2627"/>
                  <a:gd name="T35" fmla="*/ 2070 h 2070"/>
                  <a:gd name="T36" fmla="*/ 934 w 2627"/>
                  <a:gd name="T37" fmla="*/ 1993 h 2070"/>
                  <a:gd name="T38" fmla="*/ 915 w 2627"/>
                  <a:gd name="T39" fmla="*/ 1922 h 2070"/>
                  <a:gd name="T40" fmla="*/ 902 w 2627"/>
                  <a:gd name="T41" fmla="*/ 1811 h 2070"/>
                  <a:gd name="T42" fmla="*/ 879 w 2627"/>
                  <a:gd name="T43" fmla="*/ 1697 h 2070"/>
                  <a:gd name="T44" fmla="*/ 810 w 2627"/>
                  <a:gd name="T45" fmla="*/ 1595 h 2070"/>
                  <a:gd name="T46" fmla="*/ 748 w 2627"/>
                  <a:gd name="T47" fmla="*/ 1630 h 2070"/>
                  <a:gd name="T48" fmla="*/ 684 w 2627"/>
                  <a:gd name="T49" fmla="*/ 1697 h 2070"/>
                  <a:gd name="T50" fmla="*/ 624 w 2627"/>
                  <a:gd name="T51" fmla="*/ 1754 h 2070"/>
                  <a:gd name="T52" fmla="*/ 565 w 2627"/>
                  <a:gd name="T53" fmla="*/ 1865 h 2070"/>
                  <a:gd name="T54" fmla="*/ 517 w 2627"/>
                  <a:gd name="T55" fmla="*/ 2013 h 2070"/>
                  <a:gd name="T56" fmla="*/ 413 w 2627"/>
                  <a:gd name="T57" fmla="*/ 1974 h 2070"/>
                  <a:gd name="T58" fmla="*/ 67 w 2627"/>
                  <a:gd name="T59" fmla="*/ 2013 h 2070"/>
                  <a:gd name="T60" fmla="*/ 33 w 2627"/>
                  <a:gd name="T61" fmla="*/ 1941 h 2070"/>
                  <a:gd name="T62" fmla="*/ 2 w 2627"/>
                  <a:gd name="T63" fmla="*/ 1798 h 2070"/>
                  <a:gd name="T64" fmla="*/ 0 w 2627"/>
                  <a:gd name="T65" fmla="*/ 1650 h 2070"/>
                  <a:gd name="T66" fmla="*/ 25 w 2627"/>
                  <a:gd name="T67" fmla="*/ 1495 h 2070"/>
                  <a:gd name="T68" fmla="*/ 77 w 2627"/>
                  <a:gd name="T69" fmla="*/ 1354 h 2070"/>
                  <a:gd name="T70" fmla="*/ 167 w 2627"/>
                  <a:gd name="T71" fmla="*/ 1232 h 2070"/>
                  <a:gd name="T72" fmla="*/ 276 w 2627"/>
                  <a:gd name="T73" fmla="*/ 1153 h 2070"/>
                  <a:gd name="T74" fmla="*/ 263 w 2627"/>
                  <a:gd name="T75" fmla="*/ 1010 h 2070"/>
                  <a:gd name="T76" fmla="*/ 289 w 2627"/>
                  <a:gd name="T77" fmla="*/ 894 h 2070"/>
                  <a:gd name="T78" fmla="*/ 328 w 2627"/>
                  <a:gd name="T79" fmla="*/ 753 h 2070"/>
                  <a:gd name="T80" fmla="*/ 386 w 2627"/>
                  <a:gd name="T81" fmla="*/ 640 h 2070"/>
                  <a:gd name="T82" fmla="*/ 448 w 2627"/>
                  <a:gd name="T83" fmla="*/ 577 h 2070"/>
                  <a:gd name="T84" fmla="*/ 539 w 2627"/>
                  <a:gd name="T85" fmla="*/ 525 h 2070"/>
                  <a:gd name="T86" fmla="*/ 605 w 2627"/>
                  <a:gd name="T87" fmla="*/ 498 h 2070"/>
                  <a:gd name="T88" fmla="*/ 676 w 2627"/>
                  <a:gd name="T89" fmla="*/ 363 h 2070"/>
                  <a:gd name="T90" fmla="*/ 667 w 2627"/>
                  <a:gd name="T91" fmla="*/ 135 h 2070"/>
                  <a:gd name="T92" fmla="*/ 729 w 2627"/>
                  <a:gd name="T93" fmla="*/ 33 h 2070"/>
                  <a:gd name="T94" fmla="*/ 810 w 2627"/>
                  <a:gd name="T95" fmla="*/ 0 h 2070"/>
                  <a:gd name="T96" fmla="*/ 960 w 2627"/>
                  <a:gd name="T97" fmla="*/ 11 h 2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27" h="2070">
                    <a:moveTo>
                      <a:pt x="960" y="11"/>
                    </a:moveTo>
                    <a:lnTo>
                      <a:pt x="1715" y="215"/>
                    </a:lnTo>
                    <a:lnTo>
                      <a:pt x="1922" y="871"/>
                    </a:lnTo>
                    <a:lnTo>
                      <a:pt x="1978" y="949"/>
                    </a:lnTo>
                    <a:lnTo>
                      <a:pt x="2017" y="1051"/>
                    </a:lnTo>
                    <a:lnTo>
                      <a:pt x="2071" y="1164"/>
                    </a:lnTo>
                    <a:lnTo>
                      <a:pt x="2113" y="1249"/>
                    </a:lnTo>
                    <a:lnTo>
                      <a:pt x="2194" y="1336"/>
                    </a:lnTo>
                    <a:lnTo>
                      <a:pt x="2240" y="1449"/>
                    </a:lnTo>
                    <a:lnTo>
                      <a:pt x="2269" y="1552"/>
                    </a:lnTo>
                    <a:lnTo>
                      <a:pt x="2275" y="1663"/>
                    </a:lnTo>
                    <a:lnTo>
                      <a:pt x="2350" y="1684"/>
                    </a:lnTo>
                    <a:lnTo>
                      <a:pt x="2422" y="1721"/>
                    </a:lnTo>
                    <a:lnTo>
                      <a:pt x="2501" y="1778"/>
                    </a:lnTo>
                    <a:lnTo>
                      <a:pt x="2557" y="1856"/>
                    </a:lnTo>
                    <a:lnTo>
                      <a:pt x="2592" y="1946"/>
                    </a:lnTo>
                    <a:lnTo>
                      <a:pt x="2627" y="2070"/>
                    </a:lnTo>
                    <a:lnTo>
                      <a:pt x="979" y="2070"/>
                    </a:lnTo>
                    <a:lnTo>
                      <a:pt x="934" y="1993"/>
                    </a:lnTo>
                    <a:lnTo>
                      <a:pt x="915" y="1922"/>
                    </a:lnTo>
                    <a:lnTo>
                      <a:pt x="902" y="1811"/>
                    </a:lnTo>
                    <a:lnTo>
                      <a:pt x="879" y="1697"/>
                    </a:lnTo>
                    <a:lnTo>
                      <a:pt x="810" y="1595"/>
                    </a:lnTo>
                    <a:lnTo>
                      <a:pt x="748" y="1630"/>
                    </a:lnTo>
                    <a:lnTo>
                      <a:pt x="684" y="1697"/>
                    </a:lnTo>
                    <a:lnTo>
                      <a:pt x="624" y="1754"/>
                    </a:lnTo>
                    <a:lnTo>
                      <a:pt x="565" y="1865"/>
                    </a:lnTo>
                    <a:lnTo>
                      <a:pt x="517" y="2013"/>
                    </a:lnTo>
                    <a:lnTo>
                      <a:pt x="413" y="1974"/>
                    </a:lnTo>
                    <a:lnTo>
                      <a:pt x="67" y="2013"/>
                    </a:lnTo>
                    <a:lnTo>
                      <a:pt x="33" y="1941"/>
                    </a:lnTo>
                    <a:lnTo>
                      <a:pt x="2" y="1798"/>
                    </a:lnTo>
                    <a:lnTo>
                      <a:pt x="0" y="1650"/>
                    </a:lnTo>
                    <a:lnTo>
                      <a:pt x="25" y="1495"/>
                    </a:lnTo>
                    <a:lnTo>
                      <a:pt x="77" y="1354"/>
                    </a:lnTo>
                    <a:lnTo>
                      <a:pt x="167" y="1232"/>
                    </a:lnTo>
                    <a:lnTo>
                      <a:pt x="276" y="1153"/>
                    </a:lnTo>
                    <a:lnTo>
                      <a:pt x="263" y="1010"/>
                    </a:lnTo>
                    <a:lnTo>
                      <a:pt x="289" y="894"/>
                    </a:lnTo>
                    <a:lnTo>
                      <a:pt x="328" y="753"/>
                    </a:lnTo>
                    <a:lnTo>
                      <a:pt x="386" y="640"/>
                    </a:lnTo>
                    <a:lnTo>
                      <a:pt x="448" y="577"/>
                    </a:lnTo>
                    <a:lnTo>
                      <a:pt x="539" y="525"/>
                    </a:lnTo>
                    <a:lnTo>
                      <a:pt x="605" y="498"/>
                    </a:lnTo>
                    <a:lnTo>
                      <a:pt x="676" y="363"/>
                    </a:lnTo>
                    <a:lnTo>
                      <a:pt x="667" y="135"/>
                    </a:lnTo>
                    <a:lnTo>
                      <a:pt x="729" y="33"/>
                    </a:lnTo>
                    <a:lnTo>
                      <a:pt x="810" y="0"/>
                    </a:lnTo>
                    <a:lnTo>
                      <a:pt x="960" y="11"/>
                    </a:lnTo>
                    <a:close/>
                  </a:path>
                </a:pathLst>
              </a:custGeom>
              <a:solidFill>
                <a:srgbClr val="40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01" name="Freeform 45"/>
              <p:cNvSpPr>
                <a:spLocks/>
              </p:cNvSpPr>
              <p:nvPr/>
            </p:nvSpPr>
            <p:spPr bwMode="auto">
              <a:xfrm>
                <a:off x="3558" y="2200"/>
                <a:ext cx="53" cy="190"/>
              </a:xfrm>
              <a:custGeom>
                <a:avLst/>
                <a:gdLst>
                  <a:gd name="T0" fmla="*/ 105 w 105"/>
                  <a:gd name="T1" fmla="*/ 0 h 381"/>
                  <a:gd name="T2" fmla="*/ 7 w 105"/>
                  <a:gd name="T3" fmla="*/ 135 h 381"/>
                  <a:gd name="T4" fmla="*/ 0 w 105"/>
                  <a:gd name="T5" fmla="*/ 246 h 381"/>
                  <a:gd name="T6" fmla="*/ 7 w 105"/>
                  <a:gd name="T7" fmla="*/ 348 h 381"/>
                  <a:gd name="T8" fmla="*/ 26 w 105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81">
                    <a:moveTo>
                      <a:pt x="105" y="0"/>
                    </a:moveTo>
                    <a:lnTo>
                      <a:pt x="7" y="135"/>
                    </a:lnTo>
                    <a:lnTo>
                      <a:pt x="0" y="246"/>
                    </a:lnTo>
                    <a:lnTo>
                      <a:pt x="7" y="348"/>
                    </a:lnTo>
                    <a:lnTo>
                      <a:pt x="26" y="381"/>
                    </a:lnTo>
                  </a:path>
                </a:pathLst>
              </a:custGeom>
              <a:noFill/>
              <a:ln w="7938">
                <a:solidFill>
                  <a:srgbClr val="0020A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02" name="Freeform 46"/>
              <p:cNvSpPr>
                <a:spLocks/>
              </p:cNvSpPr>
              <p:nvPr/>
            </p:nvSpPr>
            <p:spPr bwMode="auto">
              <a:xfrm>
                <a:off x="3882" y="2114"/>
                <a:ext cx="120" cy="211"/>
              </a:xfrm>
              <a:custGeom>
                <a:avLst/>
                <a:gdLst>
                  <a:gd name="T0" fmla="*/ 0 w 240"/>
                  <a:gd name="T1" fmla="*/ 307 h 424"/>
                  <a:gd name="T2" fmla="*/ 38 w 240"/>
                  <a:gd name="T3" fmla="*/ 329 h 424"/>
                  <a:gd name="T4" fmla="*/ 62 w 240"/>
                  <a:gd name="T5" fmla="*/ 354 h 424"/>
                  <a:gd name="T6" fmla="*/ 30 w 240"/>
                  <a:gd name="T7" fmla="*/ 368 h 424"/>
                  <a:gd name="T8" fmla="*/ 70 w 240"/>
                  <a:gd name="T9" fmla="*/ 385 h 424"/>
                  <a:gd name="T10" fmla="*/ 109 w 240"/>
                  <a:gd name="T11" fmla="*/ 424 h 424"/>
                  <a:gd name="T12" fmla="*/ 100 w 240"/>
                  <a:gd name="T13" fmla="*/ 320 h 424"/>
                  <a:gd name="T14" fmla="*/ 164 w 240"/>
                  <a:gd name="T15" fmla="*/ 217 h 424"/>
                  <a:gd name="T16" fmla="*/ 206 w 240"/>
                  <a:gd name="T17" fmla="*/ 178 h 424"/>
                  <a:gd name="T18" fmla="*/ 240 w 240"/>
                  <a:gd name="T19" fmla="*/ 159 h 424"/>
                  <a:gd name="T20" fmla="*/ 211 w 240"/>
                  <a:gd name="T21" fmla="*/ 159 h 424"/>
                  <a:gd name="T22" fmla="*/ 149 w 240"/>
                  <a:gd name="T23" fmla="*/ 178 h 424"/>
                  <a:gd name="T24" fmla="*/ 105 w 240"/>
                  <a:gd name="T25" fmla="*/ 224 h 424"/>
                  <a:gd name="T26" fmla="*/ 115 w 240"/>
                  <a:gd name="T27" fmla="*/ 159 h 424"/>
                  <a:gd name="T28" fmla="*/ 154 w 240"/>
                  <a:gd name="T29" fmla="*/ 69 h 424"/>
                  <a:gd name="T30" fmla="*/ 203 w 240"/>
                  <a:gd name="T31" fmla="*/ 0 h 424"/>
                  <a:gd name="T32" fmla="*/ 154 w 240"/>
                  <a:gd name="T33" fmla="*/ 33 h 424"/>
                  <a:gd name="T34" fmla="*/ 93 w 240"/>
                  <a:gd name="T35" fmla="*/ 109 h 424"/>
                  <a:gd name="T36" fmla="*/ 70 w 240"/>
                  <a:gd name="T37" fmla="*/ 206 h 424"/>
                  <a:gd name="T38" fmla="*/ 70 w 240"/>
                  <a:gd name="T39" fmla="*/ 291 h 424"/>
                  <a:gd name="T40" fmla="*/ 70 w 240"/>
                  <a:gd name="T41" fmla="*/ 335 h 424"/>
                  <a:gd name="T42" fmla="*/ 49 w 240"/>
                  <a:gd name="T43" fmla="*/ 296 h 424"/>
                  <a:gd name="T44" fmla="*/ 0 w 240"/>
                  <a:gd name="T45" fmla="*/ 30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424">
                    <a:moveTo>
                      <a:pt x="0" y="307"/>
                    </a:moveTo>
                    <a:lnTo>
                      <a:pt x="38" y="329"/>
                    </a:lnTo>
                    <a:lnTo>
                      <a:pt x="62" y="354"/>
                    </a:lnTo>
                    <a:lnTo>
                      <a:pt x="30" y="368"/>
                    </a:lnTo>
                    <a:lnTo>
                      <a:pt x="70" y="385"/>
                    </a:lnTo>
                    <a:lnTo>
                      <a:pt x="109" y="424"/>
                    </a:lnTo>
                    <a:lnTo>
                      <a:pt x="100" y="320"/>
                    </a:lnTo>
                    <a:lnTo>
                      <a:pt x="164" y="217"/>
                    </a:lnTo>
                    <a:lnTo>
                      <a:pt x="206" y="178"/>
                    </a:lnTo>
                    <a:lnTo>
                      <a:pt x="240" y="159"/>
                    </a:lnTo>
                    <a:lnTo>
                      <a:pt x="211" y="159"/>
                    </a:lnTo>
                    <a:lnTo>
                      <a:pt x="149" y="178"/>
                    </a:lnTo>
                    <a:lnTo>
                      <a:pt x="105" y="224"/>
                    </a:lnTo>
                    <a:lnTo>
                      <a:pt x="115" y="159"/>
                    </a:lnTo>
                    <a:lnTo>
                      <a:pt x="154" y="69"/>
                    </a:lnTo>
                    <a:lnTo>
                      <a:pt x="203" y="0"/>
                    </a:lnTo>
                    <a:lnTo>
                      <a:pt x="154" y="33"/>
                    </a:lnTo>
                    <a:lnTo>
                      <a:pt x="93" y="109"/>
                    </a:lnTo>
                    <a:lnTo>
                      <a:pt x="70" y="206"/>
                    </a:lnTo>
                    <a:lnTo>
                      <a:pt x="70" y="291"/>
                    </a:lnTo>
                    <a:lnTo>
                      <a:pt x="70" y="335"/>
                    </a:lnTo>
                    <a:lnTo>
                      <a:pt x="49" y="296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002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03" name="Freeform 47"/>
              <p:cNvSpPr>
                <a:spLocks/>
              </p:cNvSpPr>
              <p:nvPr/>
            </p:nvSpPr>
            <p:spPr bwMode="auto">
              <a:xfrm>
                <a:off x="3648" y="2063"/>
                <a:ext cx="48" cy="19"/>
              </a:xfrm>
              <a:custGeom>
                <a:avLst/>
                <a:gdLst>
                  <a:gd name="T0" fmla="*/ 0 w 97"/>
                  <a:gd name="T1" fmla="*/ 39 h 39"/>
                  <a:gd name="T2" fmla="*/ 31 w 97"/>
                  <a:gd name="T3" fmla="*/ 34 h 39"/>
                  <a:gd name="T4" fmla="*/ 58 w 97"/>
                  <a:gd name="T5" fmla="*/ 6 h 39"/>
                  <a:gd name="T6" fmla="*/ 97 w 97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39">
                    <a:moveTo>
                      <a:pt x="0" y="39"/>
                    </a:moveTo>
                    <a:lnTo>
                      <a:pt x="31" y="34"/>
                    </a:lnTo>
                    <a:lnTo>
                      <a:pt x="58" y="6"/>
                    </a:lnTo>
                    <a:lnTo>
                      <a:pt x="97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04" name="Freeform 48"/>
              <p:cNvSpPr>
                <a:spLocks/>
              </p:cNvSpPr>
              <p:nvPr/>
            </p:nvSpPr>
            <p:spPr bwMode="auto">
              <a:xfrm>
                <a:off x="3906" y="1607"/>
                <a:ext cx="588" cy="455"/>
              </a:xfrm>
              <a:custGeom>
                <a:avLst/>
                <a:gdLst>
                  <a:gd name="T0" fmla="*/ 0 w 1175"/>
                  <a:gd name="T1" fmla="*/ 30 h 911"/>
                  <a:gd name="T2" fmla="*/ 21 w 1175"/>
                  <a:gd name="T3" fmla="*/ 96 h 911"/>
                  <a:gd name="T4" fmla="*/ 75 w 1175"/>
                  <a:gd name="T5" fmla="*/ 159 h 911"/>
                  <a:gd name="T6" fmla="*/ 126 w 1175"/>
                  <a:gd name="T7" fmla="*/ 181 h 911"/>
                  <a:gd name="T8" fmla="*/ 200 w 1175"/>
                  <a:gd name="T9" fmla="*/ 204 h 911"/>
                  <a:gd name="T10" fmla="*/ 259 w 1175"/>
                  <a:gd name="T11" fmla="*/ 226 h 911"/>
                  <a:gd name="T12" fmla="*/ 356 w 1175"/>
                  <a:gd name="T13" fmla="*/ 250 h 911"/>
                  <a:gd name="T14" fmla="*/ 465 w 1175"/>
                  <a:gd name="T15" fmla="*/ 278 h 911"/>
                  <a:gd name="T16" fmla="*/ 563 w 1175"/>
                  <a:gd name="T17" fmla="*/ 317 h 911"/>
                  <a:gd name="T18" fmla="*/ 627 w 1175"/>
                  <a:gd name="T19" fmla="*/ 350 h 911"/>
                  <a:gd name="T20" fmla="*/ 700 w 1175"/>
                  <a:gd name="T21" fmla="*/ 413 h 911"/>
                  <a:gd name="T22" fmla="*/ 752 w 1175"/>
                  <a:gd name="T23" fmla="*/ 498 h 911"/>
                  <a:gd name="T24" fmla="*/ 801 w 1175"/>
                  <a:gd name="T25" fmla="*/ 627 h 911"/>
                  <a:gd name="T26" fmla="*/ 836 w 1175"/>
                  <a:gd name="T27" fmla="*/ 768 h 911"/>
                  <a:gd name="T28" fmla="*/ 855 w 1175"/>
                  <a:gd name="T29" fmla="*/ 911 h 911"/>
                  <a:gd name="T30" fmla="*/ 872 w 1175"/>
                  <a:gd name="T31" fmla="*/ 814 h 911"/>
                  <a:gd name="T32" fmla="*/ 891 w 1175"/>
                  <a:gd name="T33" fmla="*/ 733 h 911"/>
                  <a:gd name="T34" fmla="*/ 904 w 1175"/>
                  <a:gd name="T35" fmla="*/ 614 h 911"/>
                  <a:gd name="T36" fmla="*/ 906 w 1175"/>
                  <a:gd name="T37" fmla="*/ 487 h 911"/>
                  <a:gd name="T38" fmla="*/ 918 w 1175"/>
                  <a:gd name="T39" fmla="*/ 368 h 911"/>
                  <a:gd name="T40" fmla="*/ 919 w 1175"/>
                  <a:gd name="T41" fmla="*/ 217 h 911"/>
                  <a:gd name="T42" fmla="*/ 987 w 1175"/>
                  <a:gd name="T43" fmla="*/ 324 h 911"/>
                  <a:gd name="T44" fmla="*/ 1018 w 1175"/>
                  <a:gd name="T45" fmla="*/ 426 h 911"/>
                  <a:gd name="T46" fmla="*/ 1045 w 1175"/>
                  <a:gd name="T47" fmla="*/ 516 h 911"/>
                  <a:gd name="T48" fmla="*/ 1062 w 1175"/>
                  <a:gd name="T49" fmla="*/ 603 h 911"/>
                  <a:gd name="T50" fmla="*/ 1071 w 1175"/>
                  <a:gd name="T51" fmla="*/ 657 h 911"/>
                  <a:gd name="T52" fmla="*/ 1175 w 1175"/>
                  <a:gd name="T53" fmla="*/ 761 h 911"/>
                  <a:gd name="T54" fmla="*/ 1090 w 1175"/>
                  <a:gd name="T55" fmla="*/ 640 h 911"/>
                  <a:gd name="T56" fmla="*/ 1071 w 1175"/>
                  <a:gd name="T57" fmla="*/ 550 h 911"/>
                  <a:gd name="T58" fmla="*/ 1023 w 1175"/>
                  <a:gd name="T59" fmla="*/ 355 h 911"/>
                  <a:gd name="T60" fmla="*/ 930 w 1175"/>
                  <a:gd name="T61" fmla="*/ 181 h 911"/>
                  <a:gd name="T62" fmla="*/ 882 w 1175"/>
                  <a:gd name="T63" fmla="*/ 78 h 911"/>
                  <a:gd name="T64" fmla="*/ 816 w 1175"/>
                  <a:gd name="T65" fmla="*/ 85 h 911"/>
                  <a:gd name="T66" fmla="*/ 762 w 1175"/>
                  <a:gd name="T67" fmla="*/ 85 h 911"/>
                  <a:gd name="T68" fmla="*/ 687 w 1175"/>
                  <a:gd name="T69" fmla="*/ 85 h 911"/>
                  <a:gd name="T70" fmla="*/ 602 w 1175"/>
                  <a:gd name="T71" fmla="*/ 69 h 911"/>
                  <a:gd name="T72" fmla="*/ 527 w 1175"/>
                  <a:gd name="T73" fmla="*/ 69 h 911"/>
                  <a:gd name="T74" fmla="*/ 471 w 1175"/>
                  <a:gd name="T75" fmla="*/ 33 h 911"/>
                  <a:gd name="T76" fmla="*/ 382 w 1175"/>
                  <a:gd name="T77" fmla="*/ 6 h 911"/>
                  <a:gd name="T78" fmla="*/ 259 w 1175"/>
                  <a:gd name="T79" fmla="*/ 0 h 911"/>
                  <a:gd name="T80" fmla="*/ 92 w 1175"/>
                  <a:gd name="T81" fmla="*/ 17 h 911"/>
                  <a:gd name="T82" fmla="*/ 0 w 1175"/>
                  <a:gd name="T83" fmla="*/ 3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5" h="911">
                    <a:moveTo>
                      <a:pt x="0" y="30"/>
                    </a:moveTo>
                    <a:lnTo>
                      <a:pt x="21" y="96"/>
                    </a:lnTo>
                    <a:lnTo>
                      <a:pt x="75" y="159"/>
                    </a:lnTo>
                    <a:lnTo>
                      <a:pt x="126" y="181"/>
                    </a:lnTo>
                    <a:lnTo>
                      <a:pt x="200" y="204"/>
                    </a:lnTo>
                    <a:lnTo>
                      <a:pt x="259" y="226"/>
                    </a:lnTo>
                    <a:lnTo>
                      <a:pt x="356" y="250"/>
                    </a:lnTo>
                    <a:lnTo>
                      <a:pt x="465" y="278"/>
                    </a:lnTo>
                    <a:lnTo>
                      <a:pt x="563" y="317"/>
                    </a:lnTo>
                    <a:lnTo>
                      <a:pt x="627" y="350"/>
                    </a:lnTo>
                    <a:lnTo>
                      <a:pt x="700" y="413"/>
                    </a:lnTo>
                    <a:lnTo>
                      <a:pt x="752" y="498"/>
                    </a:lnTo>
                    <a:lnTo>
                      <a:pt x="801" y="627"/>
                    </a:lnTo>
                    <a:lnTo>
                      <a:pt x="836" y="768"/>
                    </a:lnTo>
                    <a:lnTo>
                      <a:pt x="855" y="911"/>
                    </a:lnTo>
                    <a:lnTo>
                      <a:pt x="872" y="814"/>
                    </a:lnTo>
                    <a:lnTo>
                      <a:pt x="891" y="733"/>
                    </a:lnTo>
                    <a:lnTo>
                      <a:pt x="904" y="614"/>
                    </a:lnTo>
                    <a:lnTo>
                      <a:pt x="906" y="487"/>
                    </a:lnTo>
                    <a:lnTo>
                      <a:pt x="918" y="368"/>
                    </a:lnTo>
                    <a:lnTo>
                      <a:pt x="919" y="217"/>
                    </a:lnTo>
                    <a:lnTo>
                      <a:pt x="987" y="324"/>
                    </a:lnTo>
                    <a:lnTo>
                      <a:pt x="1018" y="426"/>
                    </a:lnTo>
                    <a:lnTo>
                      <a:pt x="1045" y="516"/>
                    </a:lnTo>
                    <a:lnTo>
                      <a:pt x="1062" y="603"/>
                    </a:lnTo>
                    <a:lnTo>
                      <a:pt x="1071" y="657"/>
                    </a:lnTo>
                    <a:lnTo>
                      <a:pt x="1175" y="761"/>
                    </a:lnTo>
                    <a:lnTo>
                      <a:pt x="1090" y="640"/>
                    </a:lnTo>
                    <a:lnTo>
                      <a:pt x="1071" y="550"/>
                    </a:lnTo>
                    <a:lnTo>
                      <a:pt x="1023" y="355"/>
                    </a:lnTo>
                    <a:lnTo>
                      <a:pt x="930" y="181"/>
                    </a:lnTo>
                    <a:lnTo>
                      <a:pt x="882" y="78"/>
                    </a:lnTo>
                    <a:lnTo>
                      <a:pt x="816" y="85"/>
                    </a:lnTo>
                    <a:lnTo>
                      <a:pt x="762" y="85"/>
                    </a:lnTo>
                    <a:lnTo>
                      <a:pt x="687" y="85"/>
                    </a:lnTo>
                    <a:lnTo>
                      <a:pt x="602" y="69"/>
                    </a:lnTo>
                    <a:lnTo>
                      <a:pt x="527" y="69"/>
                    </a:lnTo>
                    <a:lnTo>
                      <a:pt x="471" y="33"/>
                    </a:lnTo>
                    <a:lnTo>
                      <a:pt x="382" y="6"/>
                    </a:lnTo>
                    <a:lnTo>
                      <a:pt x="259" y="0"/>
                    </a:lnTo>
                    <a:lnTo>
                      <a:pt x="92" y="1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20A0"/>
              </a:solidFill>
              <a:ln w="7938">
                <a:solidFill>
                  <a:srgbClr val="0020A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05" name="Freeform 49"/>
              <p:cNvSpPr>
                <a:spLocks/>
              </p:cNvSpPr>
              <p:nvPr/>
            </p:nvSpPr>
            <p:spPr bwMode="auto">
              <a:xfrm>
                <a:off x="3901" y="1538"/>
                <a:ext cx="633" cy="527"/>
              </a:xfrm>
              <a:custGeom>
                <a:avLst/>
                <a:gdLst>
                  <a:gd name="T0" fmla="*/ 0 w 1266"/>
                  <a:gd name="T1" fmla="*/ 30 h 1053"/>
                  <a:gd name="T2" fmla="*/ 24 w 1266"/>
                  <a:gd name="T3" fmla="*/ 96 h 1053"/>
                  <a:gd name="T4" fmla="*/ 77 w 1266"/>
                  <a:gd name="T5" fmla="*/ 161 h 1053"/>
                  <a:gd name="T6" fmla="*/ 130 w 1266"/>
                  <a:gd name="T7" fmla="*/ 182 h 1053"/>
                  <a:gd name="T8" fmla="*/ 202 w 1266"/>
                  <a:gd name="T9" fmla="*/ 206 h 1053"/>
                  <a:gd name="T10" fmla="*/ 260 w 1266"/>
                  <a:gd name="T11" fmla="*/ 228 h 1053"/>
                  <a:gd name="T12" fmla="*/ 357 w 1266"/>
                  <a:gd name="T13" fmla="*/ 252 h 1053"/>
                  <a:gd name="T14" fmla="*/ 468 w 1266"/>
                  <a:gd name="T15" fmla="*/ 278 h 1053"/>
                  <a:gd name="T16" fmla="*/ 564 w 1266"/>
                  <a:gd name="T17" fmla="*/ 318 h 1053"/>
                  <a:gd name="T18" fmla="*/ 626 w 1266"/>
                  <a:gd name="T19" fmla="*/ 363 h 1053"/>
                  <a:gd name="T20" fmla="*/ 691 w 1266"/>
                  <a:gd name="T21" fmla="*/ 442 h 1053"/>
                  <a:gd name="T22" fmla="*/ 750 w 1266"/>
                  <a:gd name="T23" fmla="*/ 516 h 1053"/>
                  <a:gd name="T24" fmla="*/ 804 w 1266"/>
                  <a:gd name="T25" fmla="*/ 629 h 1053"/>
                  <a:gd name="T26" fmla="*/ 844 w 1266"/>
                  <a:gd name="T27" fmla="*/ 764 h 1053"/>
                  <a:gd name="T28" fmla="*/ 870 w 1266"/>
                  <a:gd name="T29" fmla="*/ 918 h 1053"/>
                  <a:gd name="T30" fmla="*/ 893 w 1266"/>
                  <a:gd name="T31" fmla="*/ 811 h 1053"/>
                  <a:gd name="T32" fmla="*/ 906 w 1266"/>
                  <a:gd name="T33" fmla="*/ 716 h 1053"/>
                  <a:gd name="T34" fmla="*/ 907 w 1266"/>
                  <a:gd name="T35" fmla="*/ 602 h 1053"/>
                  <a:gd name="T36" fmla="*/ 923 w 1266"/>
                  <a:gd name="T37" fmla="*/ 472 h 1053"/>
                  <a:gd name="T38" fmla="*/ 919 w 1266"/>
                  <a:gd name="T39" fmla="*/ 363 h 1053"/>
                  <a:gd name="T40" fmla="*/ 938 w 1266"/>
                  <a:gd name="T41" fmla="*/ 341 h 1053"/>
                  <a:gd name="T42" fmla="*/ 968 w 1266"/>
                  <a:gd name="T43" fmla="*/ 387 h 1053"/>
                  <a:gd name="T44" fmla="*/ 1016 w 1266"/>
                  <a:gd name="T45" fmla="*/ 454 h 1053"/>
                  <a:gd name="T46" fmla="*/ 1101 w 1266"/>
                  <a:gd name="T47" fmla="*/ 759 h 1053"/>
                  <a:gd name="T48" fmla="*/ 1200 w 1266"/>
                  <a:gd name="T49" fmla="*/ 929 h 1053"/>
                  <a:gd name="T50" fmla="*/ 1266 w 1266"/>
                  <a:gd name="T51" fmla="*/ 1053 h 1053"/>
                  <a:gd name="T52" fmla="*/ 1196 w 1266"/>
                  <a:gd name="T53" fmla="*/ 883 h 1053"/>
                  <a:gd name="T54" fmla="*/ 1150 w 1266"/>
                  <a:gd name="T55" fmla="*/ 829 h 1053"/>
                  <a:gd name="T56" fmla="*/ 1073 w 1266"/>
                  <a:gd name="T57" fmla="*/ 550 h 1053"/>
                  <a:gd name="T58" fmla="*/ 1024 w 1266"/>
                  <a:gd name="T59" fmla="*/ 357 h 1053"/>
                  <a:gd name="T60" fmla="*/ 933 w 1266"/>
                  <a:gd name="T61" fmla="*/ 182 h 1053"/>
                  <a:gd name="T62" fmla="*/ 883 w 1266"/>
                  <a:gd name="T63" fmla="*/ 80 h 1053"/>
                  <a:gd name="T64" fmla="*/ 818 w 1266"/>
                  <a:gd name="T65" fmla="*/ 85 h 1053"/>
                  <a:gd name="T66" fmla="*/ 763 w 1266"/>
                  <a:gd name="T67" fmla="*/ 85 h 1053"/>
                  <a:gd name="T68" fmla="*/ 688 w 1266"/>
                  <a:gd name="T69" fmla="*/ 85 h 1053"/>
                  <a:gd name="T70" fmla="*/ 605 w 1266"/>
                  <a:gd name="T71" fmla="*/ 71 h 1053"/>
                  <a:gd name="T72" fmla="*/ 530 w 1266"/>
                  <a:gd name="T73" fmla="*/ 71 h 1053"/>
                  <a:gd name="T74" fmla="*/ 472 w 1266"/>
                  <a:gd name="T75" fmla="*/ 33 h 1053"/>
                  <a:gd name="T76" fmla="*/ 384 w 1266"/>
                  <a:gd name="T77" fmla="*/ 6 h 1053"/>
                  <a:gd name="T78" fmla="*/ 260 w 1266"/>
                  <a:gd name="T79" fmla="*/ 0 h 1053"/>
                  <a:gd name="T80" fmla="*/ 94 w 1266"/>
                  <a:gd name="T81" fmla="*/ 19 h 1053"/>
                  <a:gd name="T82" fmla="*/ 0 w 1266"/>
                  <a:gd name="T83" fmla="*/ 30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6" h="1053">
                    <a:moveTo>
                      <a:pt x="0" y="30"/>
                    </a:moveTo>
                    <a:lnTo>
                      <a:pt x="24" y="96"/>
                    </a:lnTo>
                    <a:lnTo>
                      <a:pt x="77" y="161"/>
                    </a:lnTo>
                    <a:lnTo>
                      <a:pt x="130" y="182"/>
                    </a:lnTo>
                    <a:lnTo>
                      <a:pt x="202" y="206"/>
                    </a:lnTo>
                    <a:lnTo>
                      <a:pt x="260" y="228"/>
                    </a:lnTo>
                    <a:lnTo>
                      <a:pt x="357" y="252"/>
                    </a:lnTo>
                    <a:lnTo>
                      <a:pt x="468" y="278"/>
                    </a:lnTo>
                    <a:lnTo>
                      <a:pt x="564" y="318"/>
                    </a:lnTo>
                    <a:lnTo>
                      <a:pt x="626" y="363"/>
                    </a:lnTo>
                    <a:lnTo>
                      <a:pt x="691" y="442"/>
                    </a:lnTo>
                    <a:lnTo>
                      <a:pt x="750" y="516"/>
                    </a:lnTo>
                    <a:lnTo>
                      <a:pt x="804" y="629"/>
                    </a:lnTo>
                    <a:lnTo>
                      <a:pt x="844" y="764"/>
                    </a:lnTo>
                    <a:lnTo>
                      <a:pt x="870" y="918"/>
                    </a:lnTo>
                    <a:lnTo>
                      <a:pt x="893" y="811"/>
                    </a:lnTo>
                    <a:lnTo>
                      <a:pt x="906" y="716"/>
                    </a:lnTo>
                    <a:lnTo>
                      <a:pt x="907" y="602"/>
                    </a:lnTo>
                    <a:lnTo>
                      <a:pt x="923" y="472"/>
                    </a:lnTo>
                    <a:lnTo>
                      <a:pt x="919" y="363"/>
                    </a:lnTo>
                    <a:lnTo>
                      <a:pt x="938" y="341"/>
                    </a:lnTo>
                    <a:lnTo>
                      <a:pt x="968" y="387"/>
                    </a:lnTo>
                    <a:lnTo>
                      <a:pt x="1016" y="454"/>
                    </a:lnTo>
                    <a:lnTo>
                      <a:pt x="1101" y="759"/>
                    </a:lnTo>
                    <a:lnTo>
                      <a:pt x="1200" y="929"/>
                    </a:lnTo>
                    <a:lnTo>
                      <a:pt x="1266" y="1053"/>
                    </a:lnTo>
                    <a:lnTo>
                      <a:pt x="1196" y="883"/>
                    </a:lnTo>
                    <a:lnTo>
                      <a:pt x="1150" y="829"/>
                    </a:lnTo>
                    <a:lnTo>
                      <a:pt x="1073" y="550"/>
                    </a:lnTo>
                    <a:lnTo>
                      <a:pt x="1024" y="357"/>
                    </a:lnTo>
                    <a:lnTo>
                      <a:pt x="933" y="182"/>
                    </a:lnTo>
                    <a:lnTo>
                      <a:pt x="883" y="80"/>
                    </a:lnTo>
                    <a:lnTo>
                      <a:pt x="818" y="85"/>
                    </a:lnTo>
                    <a:lnTo>
                      <a:pt x="763" y="85"/>
                    </a:lnTo>
                    <a:lnTo>
                      <a:pt x="688" y="85"/>
                    </a:lnTo>
                    <a:lnTo>
                      <a:pt x="605" y="71"/>
                    </a:lnTo>
                    <a:lnTo>
                      <a:pt x="530" y="71"/>
                    </a:lnTo>
                    <a:lnTo>
                      <a:pt x="472" y="33"/>
                    </a:lnTo>
                    <a:lnTo>
                      <a:pt x="384" y="6"/>
                    </a:lnTo>
                    <a:lnTo>
                      <a:pt x="260" y="0"/>
                    </a:lnTo>
                    <a:lnTo>
                      <a:pt x="94" y="19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40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96307" name="Freeform 51"/>
            <p:cNvSpPr>
              <a:spLocks/>
            </p:cNvSpPr>
            <p:nvPr/>
          </p:nvSpPr>
          <p:spPr bwMode="auto">
            <a:xfrm>
              <a:off x="3547" y="1302"/>
              <a:ext cx="643" cy="1330"/>
            </a:xfrm>
            <a:custGeom>
              <a:avLst/>
              <a:gdLst>
                <a:gd name="T0" fmla="*/ 662 w 1288"/>
                <a:gd name="T1" fmla="*/ 1862 h 2659"/>
                <a:gd name="T2" fmla="*/ 746 w 1288"/>
                <a:gd name="T3" fmla="*/ 1532 h 2659"/>
                <a:gd name="T4" fmla="*/ 803 w 1288"/>
                <a:gd name="T5" fmla="*/ 1136 h 2659"/>
                <a:gd name="T6" fmla="*/ 790 w 1288"/>
                <a:gd name="T7" fmla="*/ 877 h 2659"/>
                <a:gd name="T8" fmla="*/ 881 w 1288"/>
                <a:gd name="T9" fmla="*/ 818 h 2659"/>
                <a:gd name="T10" fmla="*/ 934 w 1288"/>
                <a:gd name="T11" fmla="*/ 691 h 2659"/>
                <a:gd name="T12" fmla="*/ 946 w 1288"/>
                <a:gd name="T13" fmla="*/ 598 h 2659"/>
                <a:gd name="T14" fmla="*/ 988 w 1288"/>
                <a:gd name="T15" fmla="*/ 635 h 2659"/>
                <a:gd name="T16" fmla="*/ 1054 w 1288"/>
                <a:gd name="T17" fmla="*/ 641 h 2659"/>
                <a:gd name="T18" fmla="*/ 1014 w 1288"/>
                <a:gd name="T19" fmla="*/ 702 h 2659"/>
                <a:gd name="T20" fmla="*/ 1060 w 1288"/>
                <a:gd name="T21" fmla="*/ 739 h 2659"/>
                <a:gd name="T22" fmla="*/ 1119 w 1288"/>
                <a:gd name="T23" fmla="*/ 665 h 2659"/>
                <a:gd name="T24" fmla="*/ 1080 w 1288"/>
                <a:gd name="T25" fmla="*/ 537 h 2659"/>
                <a:gd name="T26" fmla="*/ 1110 w 1288"/>
                <a:gd name="T27" fmla="*/ 507 h 2659"/>
                <a:gd name="T28" fmla="*/ 1205 w 1288"/>
                <a:gd name="T29" fmla="*/ 617 h 2659"/>
                <a:gd name="T30" fmla="*/ 1239 w 1288"/>
                <a:gd name="T31" fmla="*/ 550 h 2659"/>
                <a:gd name="T32" fmla="*/ 1177 w 1288"/>
                <a:gd name="T33" fmla="*/ 435 h 2659"/>
                <a:gd name="T34" fmla="*/ 995 w 1288"/>
                <a:gd name="T35" fmla="*/ 339 h 2659"/>
                <a:gd name="T36" fmla="*/ 1162 w 1288"/>
                <a:gd name="T37" fmla="*/ 383 h 2659"/>
                <a:gd name="T38" fmla="*/ 1265 w 1288"/>
                <a:gd name="T39" fmla="*/ 459 h 2659"/>
                <a:gd name="T40" fmla="*/ 1283 w 1288"/>
                <a:gd name="T41" fmla="*/ 378 h 2659"/>
                <a:gd name="T42" fmla="*/ 1192 w 1288"/>
                <a:gd name="T43" fmla="*/ 278 h 2659"/>
                <a:gd name="T44" fmla="*/ 1035 w 1288"/>
                <a:gd name="T45" fmla="*/ 215 h 2659"/>
                <a:gd name="T46" fmla="*/ 1001 w 1288"/>
                <a:gd name="T47" fmla="*/ 196 h 2659"/>
                <a:gd name="T48" fmla="*/ 1123 w 1288"/>
                <a:gd name="T49" fmla="*/ 196 h 2659"/>
                <a:gd name="T50" fmla="*/ 1207 w 1288"/>
                <a:gd name="T51" fmla="*/ 272 h 2659"/>
                <a:gd name="T52" fmla="*/ 1265 w 1288"/>
                <a:gd name="T53" fmla="*/ 243 h 2659"/>
                <a:gd name="T54" fmla="*/ 1233 w 1288"/>
                <a:gd name="T55" fmla="*/ 163 h 2659"/>
                <a:gd name="T56" fmla="*/ 1080 w 1288"/>
                <a:gd name="T57" fmla="*/ 61 h 2659"/>
                <a:gd name="T58" fmla="*/ 865 w 1288"/>
                <a:gd name="T59" fmla="*/ 97 h 2659"/>
                <a:gd name="T60" fmla="*/ 720 w 1288"/>
                <a:gd name="T61" fmla="*/ 196 h 2659"/>
                <a:gd name="T62" fmla="*/ 629 w 1288"/>
                <a:gd name="T63" fmla="*/ 21 h 2659"/>
                <a:gd name="T64" fmla="*/ 515 w 1288"/>
                <a:gd name="T65" fmla="*/ 10 h 2659"/>
                <a:gd name="T66" fmla="*/ 532 w 1288"/>
                <a:gd name="T67" fmla="*/ 106 h 2659"/>
                <a:gd name="T68" fmla="*/ 567 w 1288"/>
                <a:gd name="T69" fmla="*/ 221 h 2659"/>
                <a:gd name="T70" fmla="*/ 567 w 1288"/>
                <a:gd name="T71" fmla="*/ 391 h 2659"/>
                <a:gd name="T72" fmla="*/ 523 w 1288"/>
                <a:gd name="T73" fmla="*/ 504 h 2659"/>
                <a:gd name="T74" fmla="*/ 510 w 1288"/>
                <a:gd name="T75" fmla="*/ 650 h 2659"/>
                <a:gd name="T76" fmla="*/ 541 w 1288"/>
                <a:gd name="T77" fmla="*/ 809 h 2659"/>
                <a:gd name="T78" fmla="*/ 480 w 1288"/>
                <a:gd name="T79" fmla="*/ 1114 h 2659"/>
                <a:gd name="T80" fmla="*/ 411 w 1288"/>
                <a:gd name="T81" fmla="*/ 1362 h 2659"/>
                <a:gd name="T82" fmla="*/ 332 w 1288"/>
                <a:gd name="T83" fmla="*/ 1527 h 2659"/>
                <a:gd name="T84" fmla="*/ 185 w 1288"/>
                <a:gd name="T85" fmla="*/ 1680 h 2659"/>
                <a:gd name="T86" fmla="*/ 49 w 1288"/>
                <a:gd name="T87" fmla="*/ 1971 h 2659"/>
                <a:gd name="T88" fmla="*/ 4 w 1288"/>
                <a:gd name="T89" fmla="*/ 2171 h 2659"/>
                <a:gd name="T90" fmla="*/ 0 w 1288"/>
                <a:gd name="T91" fmla="*/ 2337 h 2659"/>
                <a:gd name="T92" fmla="*/ 27 w 1288"/>
                <a:gd name="T93" fmla="*/ 2534 h 2659"/>
                <a:gd name="T94" fmla="*/ 101 w 1288"/>
                <a:gd name="T95" fmla="*/ 2626 h 2659"/>
                <a:gd name="T96" fmla="*/ 216 w 1288"/>
                <a:gd name="T97" fmla="*/ 2659 h 2659"/>
                <a:gd name="T98" fmla="*/ 326 w 1288"/>
                <a:gd name="T99" fmla="*/ 2571 h 2659"/>
                <a:gd name="T100" fmla="*/ 375 w 1288"/>
                <a:gd name="T101" fmla="*/ 2371 h 2659"/>
                <a:gd name="T102" fmla="*/ 498 w 1288"/>
                <a:gd name="T103" fmla="*/ 2167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8" h="2659">
                  <a:moveTo>
                    <a:pt x="567" y="2047"/>
                  </a:moveTo>
                  <a:lnTo>
                    <a:pt x="662" y="1862"/>
                  </a:lnTo>
                  <a:lnTo>
                    <a:pt x="698" y="1738"/>
                  </a:lnTo>
                  <a:lnTo>
                    <a:pt x="746" y="1532"/>
                  </a:lnTo>
                  <a:lnTo>
                    <a:pt x="776" y="1340"/>
                  </a:lnTo>
                  <a:lnTo>
                    <a:pt x="803" y="1136"/>
                  </a:lnTo>
                  <a:lnTo>
                    <a:pt x="799" y="1001"/>
                  </a:lnTo>
                  <a:lnTo>
                    <a:pt x="790" y="877"/>
                  </a:lnTo>
                  <a:lnTo>
                    <a:pt x="839" y="855"/>
                  </a:lnTo>
                  <a:lnTo>
                    <a:pt x="881" y="818"/>
                  </a:lnTo>
                  <a:lnTo>
                    <a:pt x="910" y="763"/>
                  </a:lnTo>
                  <a:lnTo>
                    <a:pt x="934" y="691"/>
                  </a:lnTo>
                  <a:lnTo>
                    <a:pt x="944" y="635"/>
                  </a:lnTo>
                  <a:lnTo>
                    <a:pt x="946" y="598"/>
                  </a:lnTo>
                  <a:lnTo>
                    <a:pt x="966" y="622"/>
                  </a:lnTo>
                  <a:lnTo>
                    <a:pt x="988" y="635"/>
                  </a:lnTo>
                  <a:lnTo>
                    <a:pt x="1018" y="648"/>
                  </a:lnTo>
                  <a:lnTo>
                    <a:pt x="1054" y="641"/>
                  </a:lnTo>
                  <a:lnTo>
                    <a:pt x="1019" y="663"/>
                  </a:lnTo>
                  <a:lnTo>
                    <a:pt x="1014" y="702"/>
                  </a:lnTo>
                  <a:lnTo>
                    <a:pt x="1028" y="731"/>
                  </a:lnTo>
                  <a:lnTo>
                    <a:pt x="1060" y="739"/>
                  </a:lnTo>
                  <a:lnTo>
                    <a:pt x="1097" y="715"/>
                  </a:lnTo>
                  <a:lnTo>
                    <a:pt x="1119" y="665"/>
                  </a:lnTo>
                  <a:lnTo>
                    <a:pt x="1106" y="591"/>
                  </a:lnTo>
                  <a:lnTo>
                    <a:pt x="1080" y="537"/>
                  </a:lnTo>
                  <a:lnTo>
                    <a:pt x="979" y="459"/>
                  </a:lnTo>
                  <a:lnTo>
                    <a:pt x="1110" y="507"/>
                  </a:lnTo>
                  <a:lnTo>
                    <a:pt x="1177" y="605"/>
                  </a:lnTo>
                  <a:lnTo>
                    <a:pt x="1205" y="617"/>
                  </a:lnTo>
                  <a:lnTo>
                    <a:pt x="1230" y="596"/>
                  </a:lnTo>
                  <a:lnTo>
                    <a:pt x="1239" y="550"/>
                  </a:lnTo>
                  <a:lnTo>
                    <a:pt x="1221" y="504"/>
                  </a:lnTo>
                  <a:lnTo>
                    <a:pt x="1177" y="435"/>
                  </a:lnTo>
                  <a:lnTo>
                    <a:pt x="1097" y="378"/>
                  </a:lnTo>
                  <a:lnTo>
                    <a:pt x="995" y="339"/>
                  </a:lnTo>
                  <a:lnTo>
                    <a:pt x="1087" y="335"/>
                  </a:lnTo>
                  <a:lnTo>
                    <a:pt x="1162" y="383"/>
                  </a:lnTo>
                  <a:lnTo>
                    <a:pt x="1239" y="459"/>
                  </a:lnTo>
                  <a:lnTo>
                    <a:pt x="1265" y="459"/>
                  </a:lnTo>
                  <a:lnTo>
                    <a:pt x="1288" y="428"/>
                  </a:lnTo>
                  <a:lnTo>
                    <a:pt x="1283" y="378"/>
                  </a:lnTo>
                  <a:lnTo>
                    <a:pt x="1242" y="320"/>
                  </a:lnTo>
                  <a:lnTo>
                    <a:pt x="1192" y="278"/>
                  </a:lnTo>
                  <a:lnTo>
                    <a:pt x="1105" y="222"/>
                  </a:lnTo>
                  <a:lnTo>
                    <a:pt x="1035" y="215"/>
                  </a:lnTo>
                  <a:lnTo>
                    <a:pt x="946" y="243"/>
                  </a:lnTo>
                  <a:lnTo>
                    <a:pt x="1001" y="196"/>
                  </a:lnTo>
                  <a:lnTo>
                    <a:pt x="1060" y="191"/>
                  </a:lnTo>
                  <a:lnTo>
                    <a:pt x="1123" y="196"/>
                  </a:lnTo>
                  <a:lnTo>
                    <a:pt x="1151" y="235"/>
                  </a:lnTo>
                  <a:lnTo>
                    <a:pt x="1207" y="272"/>
                  </a:lnTo>
                  <a:lnTo>
                    <a:pt x="1252" y="272"/>
                  </a:lnTo>
                  <a:lnTo>
                    <a:pt x="1265" y="243"/>
                  </a:lnTo>
                  <a:lnTo>
                    <a:pt x="1262" y="202"/>
                  </a:lnTo>
                  <a:lnTo>
                    <a:pt x="1233" y="163"/>
                  </a:lnTo>
                  <a:lnTo>
                    <a:pt x="1158" y="97"/>
                  </a:lnTo>
                  <a:lnTo>
                    <a:pt x="1080" y="61"/>
                  </a:lnTo>
                  <a:lnTo>
                    <a:pt x="969" y="67"/>
                  </a:lnTo>
                  <a:lnTo>
                    <a:pt x="865" y="97"/>
                  </a:lnTo>
                  <a:lnTo>
                    <a:pt x="790" y="145"/>
                  </a:lnTo>
                  <a:lnTo>
                    <a:pt x="720" y="196"/>
                  </a:lnTo>
                  <a:lnTo>
                    <a:pt x="675" y="111"/>
                  </a:lnTo>
                  <a:lnTo>
                    <a:pt x="629" y="21"/>
                  </a:lnTo>
                  <a:lnTo>
                    <a:pt x="572" y="0"/>
                  </a:lnTo>
                  <a:lnTo>
                    <a:pt x="515" y="10"/>
                  </a:lnTo>
                  <a:lnTo>
                    <a:pt x="487" y="50"/>
                  </a:lnTo>
                  <a:lnTo>
                    <a:pt x="532" y="106"/>
                  </a:lnTo>
                  <a:lnTo>
                    <a:pt x="558" y="163"/>
                  </a:lnTo>
                  <a:lnTo>
                    <a:pt x="567" y="221"/>
                  </a:lnTo>
                  <a:lnTo>
                    <a:pt x="581" y="322"/>
                  </a:lnTo>
                  <a:lnTo>
                    <a:pt x="567" y="391"/>
                  </a:lnTo>
                  <a:lnTo>
                    <a:pt x="551" y="454"/>
                  </a:lnTo>
                  <a:lnTo>
                    <a:pt x="523" y="504"/>
                  </a:lnTo>
                  <a:lnTo>
                    <a:pt x="510" y="565"/>
                  </a:lnTo>
                  <a:lnTo>
                    <a:pt x="510" y="650"/>
                  </a:lnTo>
                  <a:lnTo>
                    <a:pt x="523" y="740"/>
                  </a:lnTo>
                  <a:lnTo>
                    <a:pt x="541" y="809"/>
                  </a:lnTo>
                  <a:lnTo>
                    <a:pt x="515" y="955"/>
                  </a:lnTo>
                  <a:lnTo>
                    <a:pt x="480" y="1114"/>
                  </a:lnTo>
                  <a:lnTo>
                    <a:pt x="444" y="1240"/>
                  </a:lnTo>
                  <a:lnTo>
                    <a:pt x="411" y="1362"/>
                  </a:lnTo>
                  <a:lnTo>
                    <a:pt x="375" y="1442"/>
                  </a:lnTo>
                  <a:lnTo>
                    <a:pt x="332" y="1527"/>
                  </a:lnTo>
                  <a:lnTo>
                    <a:pt x="270" y="1599"/>
                  </a:lnTo>
                  <a:lnTo>
                    <a:pt x="185" y="1680"/>
                  </a:lnTo>
                  <a:lnTo>
                    <a:pt x="114" y="1806"/>
                  </a:lnTo>
                  <a:lnTo>
                    <a:pt x="49" y="1971"/>
                  </a:lnTo>
                  <a:lnTo>
                    <a:pt x="23" y="2086"/>
                  </a:lnTo>
                  <a:lnTo>
                    <a:pt x="4" y="2171"/>
                  </a:lnTo>
                  <a:lnTo>
                    <a:pt x="4" y="2252"/>
                  </a:lnTo>
                  <a:lnTo>
                    <a:pt x="0" y="2337"/>
                  </a:lnTo>
                  <a:lnTo>
                    <a:pt x="4" y="2439"/>
                  </a:lnTo>
                  <a:lnTo>
                    <a:pt x="27" y="2534"/>
                  </a:lnTo>
                  <a:lnTo>
                    <a:pt x="65" y="2593"/>
                  </a:lnTo>
                  <a:lnTo>
                    <a:pt x="101" y="2626"/>
                  </a:lnTo>
                  <a:lnTo>
                    <a:pt x="146" y="2650"/>
                  </a:lnTo>
                  <a:lnTo>
                    <a:pt x="216" y="2659"/>
                  </a:lnTo>
                  <a:lnTo>
                    <a:pt x="274" y="2639"/>
                  </a:lnTo>
                  <a:lnTo>
                    <a:pt x="326" y="2571"/>
                  </a:lnTo>
                  <a:lnTo>
                    <a:pt x="362" y="2478"/>
                  </a:lnTo>
                  <a:lnTo>
                    <a:pt x="375" y="2371"/>
                  </a:lnTo>
                  <a:lnTo>
                    <a:pt x="431" y="2262"/>
                  </a:lnTo>
                  <a:lnTo>
                    <a:pt x="498" y="2167"/>
                  </a:lnTo>
                  <a:lnTo>
                    <a:pt x="567" y="2047"/>
                  </a:lnTo>
                  <a:close/>
                </a:path>
              </a:pathLst>
            </a:custGeom>
            <a:solidFill>
              <a:srgbClr val="E0A0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6311" name="Group 55"/>
            <p:cNvGrpSpPr>
              <a:grpSpLocks/>
            </p:cNvGrpSpPr>
            <p:nvPr/>
          </p:nvGrpSpPr>
          <p:grpSpPr bwMode="auto">
            <a:xfrm>
              <a:off x="4399" y="1044"/>
              <a:ext cx="137" cy="193"/>
              <a:chOff x="4399" y="1044"/>
              <a:chExt cx="137" cy="193"/>
            </a:xfrm>
          </p:grpSpPr>
          <p:sp>
            <p:nvSpPr>
              <p:cNvPr id="96309" name="Freeform 53"/>
              <p:cNvSpPr>
                <a:spLocks/>
              </p:cNvSpPr>
              <p:nvPr/>
            </p:nvSpPr>
            <p:spPr bwMode="auto">
              <a:xfrm>
                <a:off x="4411" y="1044"/>
                <a:ext cx="125" cy="193"/>
              </a:xfrm>
              <a:custGeom>
                <a:avLst/>
                <a:gdLst>
                  <a:gd name="T0" fmla="*/ 0 w 249"/>
                  <a:gd name="T1" fmla="*/ 337 h 387"/>
                  <a:gd name="T2" fmla="*/ 58 w 249"/>
                  <a:gd name="T3" fmla="*/ 387 h 387"/>
                  <a:gd name="T4" fmla="*/ 134 w 249"/>
                  <a:gd name="T5" fmla="*/ 365 h 387"/>
                  <a:gd name="T6" fmla="*/ 213 w 249"/>
                  <a:gd name="T7" fmla="*/ 255 h 387"/>
                  <a:gd name="T8" fmla="*/ 249 w 249"/>
                  <a:gd name="T9" fmla="*/ 141 h 387"/>
                  <a:gd name="T10" fmla="*/ 231 w 249"/>
                  <a:gd name="T11" fmla="*/ 39 h 387"/>
                  <a:gd name="T12" fmla="*/ 163 w 249"/>
                  <a:gd name="T13" fmla="*/ 0 h 387"/>
                  <a:gd name="T14" fmla="*/ 101 w 249"/>
                  <a:gd name="T15" fmla="*/ 33 h 387"/>
                  <a:gd name="T16" fmla="*/ 55 w 249"/>
                  <a:gd name="T17" fmla="*/ 78 h 387"/>
                  <a:gd name="T18" fmla="*/ 0 w 249"/>
                  <a:gd name="T19" fmla="*/ 33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387">
                    <a:moveTo>
                      <a:pt x="0" y="337"/>
                    </a:moveTo>
                    <a:lnTo>
                      <a:pt x="58" y="387"/>
                    </a:lnTo>
                    <a:lnTo>
                      <a:pt x="134" y="365"/>
                    </a:lnTo>
                    <a:lnTo>
                      <a:pt x="213" y="255"/>
                    </a:lnTo>
                    <a:lnTo>
                      <a:pt x="249" y="141"/>
                    </a:lnTo>
                    <a:lnTo>
                      <a:pt x="231" y="39"/>
                    </a:lnTo>
                    <a:lnTo>
                      <a:pt x="163" y="0"/>
                    </a:lnTo>
                    <a:lnTo>
                      <a:pt x="101" y="33"/>
                    </a:lnTo>
                    <a:lnTo>
                      <a:pt x="55" y="78"/>
                    </a:lnTo>
                    <a:lnTo>
                      <a:pt x="0" y="337"/>
                    </a:lnTo>
                    <a:close/>
                  </a:path>
                </a:pathLst>
              </a:custGeom>
              <a:solidFill>
                <a:srgbClr val="E0A08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310" name="Freeform 54"/>
              <p:cNvSpPr>
                <a:spLocks/>
              </p:cNvSpPr>
              <p:nvPr/>
            </p:nvSpPr>
            <p:spPr bwMode="auto">
              <a:xfrm>
                <a:off x="4399" y="1049"/>
                <a:ext cx="131" cy="185"/>
              </a:xfrm>
              <a:custGeom>
                <a:avLst/>
                <a:gdLst>
                  <a:gd name="T0" fmla="*/ 0 w 261"/>
                  <a:gd name="T1" fmla="*/ 322 h 370"/>
                  <a:gd name="T2" fmla="*/ 60 w 261"/>
                  <a:gd name="T3" fmla="*/ 370 h 370"/>
                  <a:gd name="T4" fmla="*/ 140 w 261"/>
                  <a:gd name="T5" fmla="*/ 350 h 370"/>
                  <a:gd name="T6" fmla="*/ 223 w 261"/>
                  <a:gd name="T7" fmla="*/ 245 h 370"/>
                  <a:gd name="T8" fmla="*/ 261 w 261"/>
                  <a:gd name="T9" fmla="*/ 135 h 370"/>
                  <a:gd name="T10" fmla="*/ 241 w 261"/>
                  <a:gd name="T11" fmla="*/ 37 h 370"/>
                  <a:gd name="T12" fmla="*/ 170 w 261"/>
                  <a:gd name="T13" fmla="*/ 0 h 370"/>
                  <a:gd name="T14" fmla="*/ 105 w 261"/>
                  <a:gd name="T15" fmla="*/ 32 h 370"/>
                  <a:gd name="T16" fmla="*/ 57 w 261"/>
                  <a:gd name="T17" fmla="*/ 74 h 370"/>
                  <a:gd name="T18" fmla="*/ 0 w 261"/>
                  <a:gd name="T19" fmla="*/ 322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370">
                    <a:moveTo>
                      <a:pt x="0" y="322"/>
                    </a:moveTo>
                    <a:lnTo>
                      <a:pt x="60" y="370"/>
                    </a:lnTo>
                    <a:lnTo>
                      <a:pt x="140" y="350"/>
                    </a:lnTo>
                    <a:lnTo>
                      <a:pt x="223" y="245"/>
                    </a:lnTo>
                    <a:lnTo>
                      <a:pt x="261" y="135"/>
                    </a:lnTo>
                    <a:lnTo>
                      <a:pt x="241" y="37"/>
                    </a:lnTo>
                    <a:lnTo>
                      <a:pt x="170" y="0"/>
                    </a:lnTo>
                    <a:lnTo>
                      <a:pt x="105" y="32"/>
                    </a:lnTo>
                    <a:lnTo>
                      <a:pt x="57" y="74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65729" y="457201"/>
            <a:ext cx="3334871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for ( 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J=1</a:t>
            </a:r>
            <a:r>
              <a:rPr lang="en-US" dirty="0">
                <a:latin typeface="Lucida Console" panose="020B0609040504020204" pitchFamily="49" charset="0"/>
              </a:rPr>
              <a:t>; J&lt;=5; </a:t>
            </a:r>
            <a:r>
              <a:rPr 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J++)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</a:p>
          <a:p>
            <a:pPr>
              <a:lnSpc>
                <a:spcPct val="40000"/>
              </a:lnSpc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}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057401" y="-3175"/>
            <a:ext cx="14191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Pendahuluan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7173914" y="3702050"/>
            <a:ext cx="82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atau</a:t>
            </a:r>
          </a:p>
        </p:txBody>
      </p:sp>
      <p:grpSp>
        <p:nvGrpSpPr>
          <p:cNvPr id="15432" name="Group 72"/>
          <p:cNvGrpSpPr>
            <a:grpSpLocks/>
          </p:cNvGrpSpPr>
          <p:nvPr/>
        </p:nvGrpSpPr>
        <p:grpSpPr bwMode="auto">
          <a:xfrm>
            <a:off x="7662864" y="3581401"/>
            <a:ext cx="1938337" cy="2925763"/>
            <a:chOff x="3627" y="2333"/>
            <a:chExt cx="1221" cy="1843"/>
          </a:xfrm>
        </p:grpSpPr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 flipV="1">
              <a:off x="4568" y="3101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947" y="2333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5" name="AutoShape 45"/>
            <p:cNvSpPr>
              <a:spLocks noChangeArrowheads="1"/>
            </p:cNvSpPr>
            <p:nvPr/>
          </p:nvSpPr>
          <p:spPr bwMode="auto">
            <a:xfrm>
              <a:off x="3627" y="3600"/>
              <a:ext cx="628" cy="346"/>
            </a:xfrm>
            <a:prstGeom prst="flowChartDecision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J&lt;=5</a:t>
              </a:r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4255" y="3773"/>
              <a:ext cx="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4568" y="3542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8" name="Text Box 48"/>
            <p:cNvSpPr txBox="1">
              <a:spLocks noChangeArrowheads="1"/>
            </p:cNvSpPr>
            <p:nvPr/>
          </p:nvSpPr>
          <p:spPr bwMode="auto">
            <a:xfrm>
              <a:off x="3928" y="3976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15409" name="Text Box 49"/>
            <p:cNvSpPr txBox="1">
              <a:spLocks noChangeArrowheads="1"/>
            </p:cNvSpPr>
            <p:nvPr/>
          </p:nvSpPr>
          <p:spPr bwMode="auto">
            <a:xfrm>
              <a:off x="4234" y="3600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3777" y="2448"/>
              <a:ext cx="32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J=1</a:t>
              </a:r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3947" y="264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H="1">
              <a:off x="3941" y="2755"/>
              <a:ext cx="6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4380" y="2870"/>
              <a:ext cx="440" cy="231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J</a:t>
              </a:r>
              <a:r>
                <a:rPr lang="en-US" sz="1400" dirty="0" smtClean="0"/>
                <a:t>++</a:t>
              </a:r>
              <a:endParaRPr lang="en-US" sz="1400" dirty="0"/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 flipV="1">
              <a:off x="4568" y="2755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15" name="Line 55"/>
            <p:cNvSpPr>
              <a:spLocks noChangeShapeType="1"/>
            </p:cNvSpPr>
            <p:nvPr/>
          </p:nvSpPr>
          <p:spPr bwMode="auto">
            <a:xfrm>
              <a:off x="3947" y="394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4286" y="3216"/>
              <a:ext cx="562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</p:txBody>
        </p:sp>
      </p:grp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5181600" y="76200"/>
            <a:ext cx="2135188" cy="3824288"/>
            <a:chOff x="2304" y="48"/>
            <a:chExt cx="1345" cy="2409"/>
          </a:xfrm>
        </p:grpSpPr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2928" y="4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2544" y="705"/>
              <a:ext cx="748" cy="438"/>
            </a:xfrm>
            <a:prstGeom prst="flowChartDecision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J&lt;=5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746" y="194"/>
              <a:ext cx="326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J=1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725" y="1822"/>
              <a:ext cx="443" cy="19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J++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928" y="1143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928" y="432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2928" y="1676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2928" y="201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H="1">
              <a:off x="2304" y="2160"/>
              <a:ext cx="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V="1">
              <a:off x="2304" y="554"/>
              <a:ext cx="0" cy="1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304" y="559"/>
              <a:ext cx="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275" y="924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649" y="924"/>
              <a:ext cx="0" cy="1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2928" y="23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2928" y="2311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3264" y="736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2892" y="1084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5424" name="Rectangle 64"/>
            <p:cNvSpPr>
              <a:spLocks noChangeArrowheads="1"/>
            </p:cNvSpPr>
            <p:nvPr/>
          </p:nvSpPr>
          <p:spPr bwMode="auto">
            <a:xfrm>
              <a:off x="2592" y="1344"/>
              <a:ext cx="624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</p:txBody>
        </p:sp>
      </p:grpSp>
      <p:grpSp>
        <p:nvGrpSpPr>
          <p:cNvPr id="15430" name="Group 70"/>
          <p:cNvGrpSpPr>
            <a:grpSpLocks/>
          </p:cNvGrpSpPr>
          <p:nvPr/>
        </p:nvGrpSpPr>
        <p:grpSpPr bwMode="auto">
          <a:xfrm>
            <a:off x="7543800" y="76201"/>
            <a:ext cx="2590800" cy="3135313"/>
            <a:chOff x="3792" y="288"/>
            <a:chExt cx="1632" cy="1975"/>
          </a:xfrm>
        </p:grpSpPr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560" y="1196"/>
              <a:ext cx="4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4119" y="1488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4512" y="983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4166" y="1423"/>
              <a:ext cx="0" cy="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4166" y="288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3984" y="43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J=1</a:t>
              </a:r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4166" y="666"/>
              <a:ext cx="0" cy="3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93" name="AutoShape 33"/>
            <p:cNvSpPr>
              <a:spLocks noChangeArrowheads="1"/>
            </p:cNvSpPr>
            <p:nvPr/>
          </p:nvSpPr>
          <p:spPr bwMode="auto">
            <a:xfrm>
              <a:off x="3792" y="969"/>
              <a:ext cx="748" cy="454"/>
            </a:xfrm>
            <a:prstGeom prst="flowChartDecision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J&lt;=5</a:t>
              </a: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4981" y="1196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981" y="1698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4772" y="1850"/>
              <a:ext cx="432" cy="262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J++</a:t>
              </a:r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4981" y="2112"/>
              <a:ext cx="0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4981" y="2256"/>
              <a:ext cx="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V="1">
              <a:off x="5424" y="818"/>
              <a:ext cx="0" cy="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H="1">
              <a:off x="4234" y="816"/>
              <a:ext cx="1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25" name="Rectangle 65"/>
            <p:cNvSpPr>
              <a:spLocks noChangeArrowheads="1"/>
            </p:cNvSpPr>
            <p:nvPr/>
          </p:nvSpPr>
          <p:spPr bwMode="auto">
            <a:xfrm>
              <a:off x="4704" y="1344"/>
              <a:ext cx="528" cy="3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</p:txBody>
        </p:sp>
      </p:grpSp>
      <p:grpSp>
        <p:nvGrpSpPr>
          <p:cNvPr id="15429" name="Group 69"/>
          <p:cNvGrpSpPr>
            <a:grpSpLocks/>
          </p:cNvGrpSpPr>
          <p:nvPr/>
        </p:nvGrpSpPr>
        <p:grpSpPr bwMode="auto">
          <a:xfrm>
            <a:off x="2514600" y="1600200"/>
            <a:ext cx="1676400" cy="1219200"/>
            <a:chOff x="528" y="1152"/>
            <a:chExt cx="768" cy="768"/>
          </a:xfrm>
        </p:grpSpPr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528" y="1152"/>
              <a:ext cx="768" cy="76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427" name="Text Box 67"/>
            <p:cNvSpPr txBox="1">
              <a:spLocks noChangeArrowheads="1"/>
            </p:cNvSpPr>
            <p:nvPr/>
          </p:nvSpPr>
          <p:spPr bwMode="auto">
            <a:xfrm>
              <a:off x="673" y="1248"/>
              <a:ext cx="139" cy="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>
                  <a:latin typeface="Arial Black" panose="020B0A04020102020204" pitchFamily="34" charset="0"/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800">
                  <a:latin typeface="Arial Black" panose="020B0A04020102020204" pitchFamily="34" charset="0"/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800">
                  <a:latin typeface="Arial Black" panose="020B0A04020102020204" pitchFamily="34" charset="0"/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sz="2800">
                  <a:latin typeface="Arial Black" panose="020B0A04020102020204" pitchFamily="34" charset="0"/>
                </a:rPr>
                <a:t>-</a:t>
              </a:r>
            </a:p>
          </p:txBody>
        </p:sp>
      </p:grp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3190875" y="2057400"/>
            <a:ext cx="5966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71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8529" y="762000"/>
            <a:ext cx="3411071" cy="4468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main()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{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J = 1;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while ( J&lt;=5 )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{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  -</a:t>
            </a:r>
          </a:p>
          <a:p>
            <a:pPr>
              <a:lnSpc>
                <a:spcPct val="60000"/>
              </a:lnSpc>
            </a:pPr>
            <a:r>
              <a:rPr lang="en-US" dirty="0">
                <a:latin typeface="Lucida Console" panose="020B0609040504020204" pitchFamily="49" charset="0"/>
              </a:rPr>
              <a:t>       -</a:t>
            </a:r>
          </a:p>
          <a:p>
            <a:pPr>
              <a:lnSpc>
                <a:spcPct val="60000"/>
              </a:lnSpc>
            </a:pPr>
            <a:r>
              <a:rPr lang="en-US" dirty="0">
                <a:latin typeface="Lucida Console" panose="020B0609040504020204" pitchFamily="49" charset="0"/>
              </a:rPr>
              <a:t>       -</a:t>
            </a:r>
          </a:p>
          <a:p>
            <a:pPr>
              <a:lnSpc>
                <a:spcPct val="60000"/>
              </a:lnSpc>
            </a:pPr>
            <a:r>
              <a:rPr lang="en-US" dirty="0">
                <a:latin typeface="Lucida Console" panose="020B0609040504020204" pitchFamily="49" charset="0"/>
              </a:rPr>
              <a:t>       -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  J++;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}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193925" y="93663"/>
            <a:ext cx="1481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mic Sans MS" panose="030F0702030302020204" pitchFamily="66" charset="0"/>
              </a:rPr>
              <a:t>Pendahuluan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935166" y="3103096"/>
            <a:ext cx="1905000" cy="1295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648200" y="497205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Loop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316166" y="3179296"/>
            <a:ext cx="9144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50000"/>
              </a:lnSpc>
            </a:pPr>
            <a:endParaRPr lang="en-GB">
              <a:latin typeface="Comic Sans MS" panose="030F0702030302020204" pitchFamily="66" charset="0"/>
            </a:endParaRPr>
          </a:p>
          <a:p>
            <a:pPr algn="ctr">
              <a:lnSpc>
                <a:spcPct val="50000"/>
              </a:lnSpc>
            </a:pPr>
            <a:endParaRPr lang="en-GB">
              <a:latin typeface="Comic Sans MS" panose="030F0702030302020204" pitchFamily="66" charset="0"/>
            </a:endParaRPr>
          </a:p>
          <a:p>
            <a:pPr algn="ctr">
              <a:lnSpc>
                <a:spcPct val="50000"/>
              </a:lnSpc>
            </a:pPr>
            <a:r>
              <a:rPr lang="en-GB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GB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GB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r>
              <a:rPr lang="en-GB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50000"/>
              </a:lnSpc>
            </a:pPr>
            <a:endParaRPr lang="en-GB">
              <a:latin typeface="Comic Sans MS" panose="030F0702030302020204" pitchFamily="66" charset="0"/>
            </a:endParaRPr>
          </a:p>
        </p:txBody>
      </p: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5059364" y="304800"/>
            <a:ext cx="2255838" cy="3824288"/>
            <a:chOff x="2227" y="192"/>
            <a:chExt cx="1421" cy="2409"/>
          </a:xfrm>
        </p:grpSpPr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2927" y="192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2543" y="849"/>
              <a:ext cx="748" cy="43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J&lt;=5</a:t>
              </a: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745" y="338"/>
              <a:ext cx="326" cy="2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J=1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724" y="1966"/>
              <a:ext cx="443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J=J+1</a:t>
              </a: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927" y="1287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927" y="576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927" y="1820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27" y="2158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>
              <a:off x="2227" y="2309"/>
              <a:ext cx="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2227" y="703"/>
              <a:ext cx="0" cy="16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2227" y="703"/>
              <a:ext cx="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274" y="1068"/>
              <a:ext cx="3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648" y="1068"/>
              <a:ext cx="0" cy="1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2927" y="24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27" y="2455"/>
              <a:ext cx="0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3263" y="863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false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2891" y="1228"/>
              <a:ext cx="3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495" y="1488"/>
              <a:ext cx="864" cy="3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</p:txBody>
        </p:sp>
      </p:grp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7848600" y="2863850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atau</a:t>
            </a:r>
          </a:p>
        </p:txBody>
      </p: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7434264" y="3322638"/>
            <a:ext cx="2852737" cy="2925762"/>
            <a:chOff x="3723" y="2093"/>
            <a:chExt cx="1797" cy="1843"/>
          </a:xfrm>
        </p:grpSpPr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 flipV="1">
              <a:off x="5056" y="2861"/>
              <a:ext cx="0" cy="11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4176" y="2093"/>
              <a:ext cx="0" cy="11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auto">
            <a:xfrm>
              <a:off x="3723" y="3360"/>
              <a:ext cx="889" cy="346"/>
            </a:xfrm>
            <a:prstGeom prst="flowChartDecision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J&lt;=5</a:t>
              </a:r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4612" y="3533"/>
              <a:ext cx="4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V="1">
              <a:off x="5056" y="3302"/>
              <a:ext cx="0" cy="23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4149" y="3736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false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4583" y="3360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/>
                <a:t>true</a:t>
              </a: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955" y="2208"/>
              <a:ext cx="461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J=1</a:t>
              </a:r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4176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H="1">
              <a:off x="4167" y="2515"/>
              <a:ext cx="88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4790" y="2630"/>
              <a:ext cx="622" cy="2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J=J+1</a:t>
              </a:r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 flipV="1">
              <a:off x="5056" y="2515"/>
              <a:ext cx="0" cy="11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4176" y="3706"/>
              <a:ext cx="0" cy="2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4656" y="2976"/>
              <a:ext cx="864" cy="336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  <a:p>
              <a:pPr algn="ctr">
                <a:lnSpc>
                  <a:spcPct val="40000"/>
                </a:lnSpc>
              </a:pPr>
              <a:r>
                <a:rPr lang="en-GB">
                  <a:latin typeface="Arial Black" panose="020B0A04020102020204" pitchFamily="34" charset="0"/>
                </a:rPr>
                <a:t>-</a:t>
              </a:r>
            </a:p>
          </p:txBody>
        </p:sp>
      </p:grp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3657600" y="4114800"/>
            <a:ext cx="1143000" cy="83820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1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411914" y="869950"/>
            <a:ext cx="3570287" cy="4496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{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J = 1;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while ( J&lt;=5 )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{ 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Lucida Console" panose="020B0609040504020204" pitchFamily="49" charset="0"/>
              </a:rPr>
              <a:t>                -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Lucida Console" panose="020B0609040504020204" pitchFamily="49" charset="0"/>
              </a:rPr>
              <a:t>                -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Lucida Console" panose="020B0609040504020204" pitchFamily="49" charset="0"/>
              </a:rPr>
              <a:t>                -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           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J++;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057400" y="839789"/>
            <a:ext cx="3570288" cy="4136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#include&lt;</a:t>
            </a:r>
            <a:r>
              <a:rPr lang="en-US" dirty="0" err="1">
                <a:latin typeface="Lucida Console" panose="020B0609040504020204" pitchFamily="49" charset="0"/>
              </a:rPr>
              <a:t>stdio.h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{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J;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for ( J=1; J&lt;=5; J++)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{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             -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             -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             -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             -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   }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737937" y="2819400"/>
            <a:ext cx="1600200" cy="13716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319248" y="3059987"/>
            <a:ext cx="1488175" cy="113101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93925" y="87313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rial" panose="020B0604020202020204" pitchFamily="34" charset="0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21183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3200400" y="2819400"/>
            <a:ext cx="21336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378076" y="1143000"/>
            <a:ext cx="326072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#include&lt;stdio.h&gt;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{  int I, J;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   for ( I=1; I&lt;=3; I++)</a:t>
            </a:r>
          </a:p>
          <a:p>
            <a:pPr>
              <a:lnSpc>
                <a:spcPct val="140000"/>
              </a:lnSpc>
            </a:pPr>
            <a:r>
              <a:rPr lang="en-US" sz="1600">
                <a:solidFill>
                  <a:srgbClr val="0000CC"/>
                </a:solidFill>
              </a:rPr>
              <a:t>     {</a:t>
            </a:r>
          </a:p>
          <a:p>
            <a:pPr>
              <a:lnSpc>
                <a:spcPct val="140000"/>
              </a:lnSpc>
            </a:pPr>
            <a:endParaRPr lang="en-US" sz="160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endParaRPr lang="en-US" sz="160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1600">
                <a:solidFill>
                  <a:srgbClr val="0000CC"/>
                </a:solidFill>
              </a:rPr>
              <a:t>     } </a:t>
            </a:r>
          </a:p>
          <a:p>
            <a:pPr>
              <a:lnSpc>
                <a:spcPct val="140000"/>
              </a:lnSpc>
            </a:pPr>
            <a:r>
              <a:rPr lang="en-US" sz="1600">
                <a:solidFill>
                  <a:srgbClr val="0000CC"/>
                </a:solidFill>
              </a:rPr>
              <a:t> 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752601" y="98425"/>
            <a:ext cx="35325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Nested Loop dengan </a:t>
            </a:r>
            <a:r>
              <a:rPr lang="en-US" sz="2800">
                <a:solidFill>
                  <a:srgbClr val="FF3300"/>
                </a:solidFill>
              </a:rPr>
              <a:t>for( )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752601" y="582613"/>
            <a:ext cx="2590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Pemahaman Nested Loop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395538" y="4762500"/>
            <a:ext cx="3243262" cy="16383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for ( J=1; J&lt;=5; J++)</a:t>
            </a:r>
          </a:p>
          <a:p>
            <a:pPr>
              <a:lnSpc>
                <a:spcPct val="140000"/>
              </a:lnSpc>
            </a:pPr>
            <a:r>
              <a:rPr lang="en-US"/>
              <a:t>   {</a:t>
            </a:r>
          </a:p>
          <a:p>
            <a:pPr>
              <a:lnSpc>
                <a:spcPct val="140000"/>
              </a:lnSpc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   }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971800" y="5413375"/>
            <a:ext cx="1828800" cy="685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828800" y="1257300"/>
            <a:ext cx="4587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828800" y="4878388"/>
            <a:ext cx="45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(B)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172200" y="1193801"/>
            <a:ext cx="3962400" cy="474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#include&lt;stdio.h&gt;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void main()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{  int I, J;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   for ( I=1; I&lt;=3; I++)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     {</a:t>
            </a:r>
          </a:p>
          <a:p>
            <a:pPr>
              <a:lnSpc>
                <a:spcPct val="140000"/>
              </a:lnSpc>
            </a:pPr>
            <a:endParaRPr lang="en-US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endParaRPr lang="en-US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endParaRPr lang="en-US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endParaRPr lang="en-US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endParaRPr lang="en-US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     } 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0000CC"/>
                </a:solidFill>
              </a:rPr>
              <a:t> }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7086601" y="3352801"/>
            <a:ext cx="2778125" cy="20224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for ( J=1; J&lt;=5; J++)</a:t>
            </a:r>
          </a:p>
          <a:p>
            <a:pPr>
              <a:lnSpc>
                <a:spcPct val="140000"/>
              </a:lnSpc>
            </a:pPr>
            <a:r>
              <a:rPr lang="en-US"/>
              <a:t>  {</a:t>
            </a:r>
          </a:p>
          <a:p>
            <a:pPr>
              <a:lnSpc>
                <a:spcPct val="140000"/>
              </a:lnSpc>
            </a:pPr>
            <a:endParaRPr lang="en-US"/>
          </a:p>
          <a:p>
            <a:pPr>
              <a:lnSpc>
                <a:spcPct val="140000"/>
              </a:lnSpc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   } 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696200" y="4171950"/>
            <a:ext cx="1905000" cy="7048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  <a:p>
            <a:pPr algn="ctr">
              <a:lnSpc>
                <a:spcPct val="40000"/>
              </a:lnSpc>
            </a:pPr>
            <a:r>
              <a:rPr lang="en-US">
                <a:latin typeface="Arial Black" panose="020B0A040201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12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81201" y="304801"/>
            <a:ext cx="3243263" cy="164352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/>
              <a:t>for ( J=1; J&lt;=5; J++)</a:t>
            </a:r>
          </a:p>
          <a:p>
            <a:pPr>
              <a:lnSpc>
                <a:spcPct val="140000"/>
              </a:lnSpc>
            </a:pPr>
            <a:r>
              <a:rPr lang="en-US"/>
              <a:t>   {</a:t>
            </a:r>
          </a:p>
          <a:p>
            <a:pPr>
              <a:lnSpc>
                <a:spcPct val="140000"/>
              </a:lnSpc>
            </a:pP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   } 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562600" y="381001"/>
            <a:ext cx="4419600" cy="37487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/>
              <a:t>#include&lt;stdio.h&gt;</a:t>
            </a:r>
          </a:p>
          <a:p>
            <a:pPr>
              <a:lnSpc>
                <a:spcPct val="110000"/>
              </a:lnSpc>
            </a:pPr>
            <a:r>
              <a:rPr lang="en-US"/>
              <a:t>main()</a:t>
            </a:r>
          </a:p>
          <a:p>
            <a:pPr>
              <a:lnSpc>
                <a:spcPct val="110000"/>
              </a:lnSpc>
            </a:pPr>
            <a:r>
              <a:rPr lang="en-US"/>
              <a:t>{  int I, J;</a:t>
            </a:r>
          </a:p>
          <a:p>
            <a:pPr>
              <a:lnSpc>
                <a:spcPct val="110000"/>
              </a:lnSpc>
            </a:pPr>
            <a:r>
              <a:rPr lang="en-US"/>
              <a:t>   for ( I=1; I&lt;=3; I++)</a:t>
            </a:r>
          </a:p>
          <a:p>
            <a:pPr>
              <a:lnSpc>
                <a:spcPct val="110000"/>
              </a:lnSpc>
            </a:pPr>
            <a:r>
              <a:rPr lang="en-US"/>
              <a:t>     {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     } </a:t>
            </a:r>
          </a:p>
          <a:p>
            <a:pPr>
              <a:lnSpc>
                <a:spcPct val="110000"/>
              </a:lnSpc>
            </a:pPr>
            <a:r>
              <a:rPr lang="en-US"/>
              <a:t> }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477000" y="2074863"/>
            <a:ext cx="3200400" cy="133882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for ( J=1; J&lt;=5; J++)</a:t>
            </a:r>
          </a:p>
          <a:p>
            <a:pPr>
              <a:lnSpc>
                <a:spcPct val="90000"/>
              </a:lnSpc>
            </a:pPr>
            <a:r>
              <a:rPr lang="en-US"/>
              <a:t>  {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   } 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14600" y="1143000"/>
            <a:ext cx="2514600" cy="609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printf(“\nJakarta”)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889126" y="2243138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336925" y="2209800"/>
            <a:ext cx="8447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Jakarta</a:t>
            </a:r>
          </a:p>
          <a:p>
            <a:r>
              <a:rPr lang="en-GB"/>
              <a:t>Jakarta</a:t>
            </a:r>
          </a:p>
          <a:p>
            <a:r>
              <a:rPr lang="en-GB"/>
              <a:t>Jakarta</a:t>
            </a:r>
          </a:p>
          <a:p>
            <a:r>
              <a:rPr lang="en-GB"/>
              <a:t>Jakarta</a:t>
            </a:r>
          </a:p>
          <a:p>
            <a:r>
              <a:rPr lang="en-GB"/>
              <a:t>Jakarta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010400" y="2559050"/>
            <a:ext cx="2514600" cy="609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printf(“\nJakarta”)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399089" y="4584700"/>
            <a:ext cx="1084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Tercetak :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6846888" y="4597401"/>
            <a:ext cx="844718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GB"/>
              <a:t>Jakarta</a:t>
            </a:r>
          </a:p>
          <a:p>
            <a:pPr>
              <a:lnSpc>
                <a:spcPct val="90000"/>
              </a:lnSpc>
            </a:pPr>
            <a:r>
              <a:rPr lang="en-GB"/>
              <a:t>Jakarta</a:t>
            </a:r>
          </a:p>
          <a:p>
            <a:pPr>
              <a:lnSpc>
                <a:spcPct val="90000"/>
              </a:lnSpc>
            </a:pPr>
            <a:r>
              <a:rPr lang="en-GB"/>
              <a:t>-</a:t>
            </a:r>
          </a:p>
          <a:p>
            <a:pPr>
              <a:lnSpc>
                <a:spcPct val="90000"/>
              </a:lnSpc>
            </a:pPr>
            <a:r>
              <a:rPr lang="en-GB"/>
              <a:t>-</a:t>
            </a:r>
          </a:p>
          <a:p>
            <a:pPr>
              <a:lnSpc>
                <a:spcPct val="90000"/>
              </a:lnSpc>
            </a:pPr>
            <a:r>
              <a:rPr lang="en-GB"/>
              <a:t>-</a:t>
            </a:r>
          </a:p>
          <a:p>
            <a:pPr>
              <a:lnSpc>
                <a:spcPct val="90000"/>
              </a:lnSpc>
            </a:pPr>
            <a:r>
              <a:rPr lang="en-GB"/>
              <a:t>-</a:t>
            </a:r>
          </a:p>
          <a:p>
            <a:pPr>
              <a:lnSpc>
                <a:spcPct val="90000"/>
              </a:lnSpc>
            </a:pPr>
            <a:r>
              <a:rPr lang="en-GB"/>
              <a:t>Jakarta</a:t>
            </a:r>
          </a:p>
          <a:p>
            <a:pPr>
              <a:lnSpc>
                <a:spcPct val="90000"/>
              </a:lnSpc>
            </a:pPr>
            <a:r>
              <a:rPr lang="en-GB"/>
              <a:t>Jakarta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8077200" y="4722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8077200" y="6551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8305800" y="47228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8382001" y="5378450"/>
            <a:ext cx="788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15 kali</a:t>
            </a:r>
          </a:p>
        </p:txBody>
      </p:sp>
    </p:spTree>
    <p:extLst>
      <p:ext uri="{BB962C8B-B14F-4D97-AF65-F5344CB8AC3E}">
        <p14:creationId xmlns:p14="http://schemas.microsoft.com/office/powerpoint/2010/main" val="39293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1547</TotalTime>
  <Words>1439</Words>
  <Application>Microsoft Office PowerPoint</Application>
  <PresentationFormat>Widescreen</PresentationFormat>
  <Paragraphs>454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Comic Sans MS</vt:lpstr>
      <vt:lpstr>Lucida Console</vt:lpstr>
      <vt:lpstr>Wingdings</vt:lpstr>
      <vt:lpstr>Retrospect</vt:lpstr>
      <vt:lpstr>{Pertemuan 7  Struktur Perulangan Lanjutan}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di Kelas</vt:lpstr>
      <vt:lpstr>Latihan di Kelas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{Pertemuan 1}</dc:title>
  <dc:creator>Achmad Solichin</dc:creator>
  <cp:lastModifiedBy>Achmad Solichin</cp:lastModifiedBy>
  <cp:revision>282</cp:revision>
  <dcterms:created xsi:type="dcterms:W3CDTF">2015-09-07T21:44:05Z</dcterms:created>
  <dcterms:modified xsi:type="dcterms:W3CDTF">2015-10-26T01:19:02Z</dcterms:modified>
</cp:coreProperties>
</file>