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8"/>
  </p:notesMasterIdLst>
  <p:handoutMasterIdLst>
    <p:handoutMasterId r:id="rId19"/>
  </p:handoutMasterIdLst>
  <p:sldIdLst>
    <p:sldId id="324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53" r:id="rId16"/>
    <p:sldId id="348" r:id="rId1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Variabel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Penghubung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Tabel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Inisialisasi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03/07/2019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7/3/2019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Penghubung (</a:t>
            </a:r>
            <a:r>
              <a:rPr lang="en-US">
                <a:sym typeface="Symbol"/>
              </a:rPr>
              <a:t></a:t>
            </a:r>
            <a:r>
              <a:rPr lang="en-US" smtClean="0">
                <a:sym typeface="Symbol"/>
              </a:rPr>
              <a:t>)</a:t>
            </a:r>
          </a:p>
          <a:p>
            <a:pPr lvl="1"/>
            <a:r>
              <a:rPr lang="en-US"/>
              <a:t>P= Dalam perayaan itu tamu boleh menyumbang uang </a:t>
            </a:r>
          </a:p>
          <a:p>
            <a:pPr lvl="1"/>
            <a:r>
              <a:rPr lang="en-US"/>
              <a:t>Q= Dalam perayaan itu tamu boleh menyumbang barang</a:t>
            </a:r>
          </a:p>
          <a:p>
            <a:pPr lvl="1"/>
            <a:r>
              <a:rPr lang="en-US"/>
              <a:t>Hasil = Dalam perayaan itu tamu boleh menyumbang uang atau barang.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Bentuk tabel kebenaran (</a:t>
            </a:r>
            <a:r>
              <a:rPr lang="en-US">
                <a:sym typeface="Symbol"/>
              </a:rPr>
              <a:t></a:t>
            </a:r>
            <a:r>
              <a:rPr lang="en-US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GB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249827"/>
              </p:ext>
            </p:extLst>
          </p:nvPr>
        </p:nvGraphicFramePr>
        <p:xfrm>
          <a:off x="1919536" y="2420888"/>
          <a:ext cx="8229600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en-US" sz="2400" dirty="0" smtClean="0">
                          <a:sym typeface="Symbol"/>
                        </a:rPr>
                        <a:t>Q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5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Bentuk tabel kebenaran (</a:t>
            </a:r>
            <a:r>
              <a:rPr lang="en-US">
                <a:sym typeface="Symbol"/>
              </a:rPr>
              <a:t>)</a:t>
            </a:r>
            <a:endParaRPr lang="en-US"/>
          </a:p>
          <a:p>
            <a:pPr lvl="1"/>
            <a:endParaRPr lang="en-GB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288527"/>
              </p:ext>
            </p:extLst>
          </p:nvPr>
        </p:nvGraphicFramePr>
        <p:xfrm>
          <a:off x="1847528" y="2492896"/>
          <a:ext cx="8229600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en-US" sz="2400" dirty="0" smtClean="0">
                          <a:sym typeface="Symbol"/>
                        </a:rPr>
                        <a:t>Q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Tentukan:</a:t>
            </a:r>
          </a:p>
          <a:p>
            <a:pPr lvl="1"/>
            <a:r>
              <a:rPr lang="en-US"/>
              <a:t>P dan Q bernilai benar (T)</a:t>
            </a:r>
          </a:p>
          <a:p>
            <a:pPr lvl="1"/>
            <a:r>
              <a:rPr lang="en-US"/>
              <a:t>R dan S bernilai salah (F)</a:t>
            </a:r>
          </a:p>
          <a:p>
            <a:pPr lvl="1"/>
            <a:r>
              <a:rPr lang="en-US"/>
              <a:t>Tentukan nilai :</a:t>
            </a:r>
          </a:p>
          <a:p>
            <a:pPr marL="457200" lvl="1" indent="0">
              <a:buNone/>
            </a:pPr>
            <a:r>
              <a:rPr lang="en-US">
                <a:sym typeface="Symbol"/>
              </a:rPr>
              <a:t>1. </a:t>
            </a:r>
            <a:r>
              <a:rPr lang="en-US" smtClean="0">
                <a:sym typeface="Symbol"/>
              </a:rPr>
              <a:t>P</a:t>
            </a:r>
            <a:r>
              <a:rPr lang="en-US">
                <a:sym typeface="Symbol"/>
              </a:rPr>
              <a:t>(QR)</a:t>
            </a:r>
          </a:p>
          <a:p>
            <a:pPr marL="457200" lvl="1" indent="0">
              <a:buNone/>
            </a:pPr>
            <a:r>
              <a:rPr lang="en-US">
                <a:sym typeface="Symbol"/>
              </a:rPr>
              <a:t>2. (PQR)((PQ)(RS))</a:t>
            </a:r>
          </a:p>
          <a:p>
            <a:pPr marL="457200" lvl="1" indent="0">
              <a:buNone/>
            </a:pPr>
            <a:r>
              <a:rPr lang="en-US">
                <a:sym typeface="Symbol"/>
              </a:rPr>
              <a:t>3. ((PQ)R)(((PQ)R)S)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64187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2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VARIABEL, Konungsi, Disungsi dan tabel kebenaran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Mahasiswa memahami konsep </a:t>
            </a:r>
            <a:r>
              <a:rPr lang="en-GB" smtClean="0"/>
              <a:t>dasar: </a:t>
            </a:r>
          </a:p>
          <a:p>
            <a:pPr lvl="1"/>
            <a:r>
              <a:rPr lang="en-GB"/>
              <a:t>P</a:t>
            </a:r>
            <a:r>
              <a:rPr lang="en-GB" smtClean="0"/>
              <a:t>embentukan </a:t>
            </a:r>
            <a:r>
              <a:rPr lang="en-GB"/>
              <a:t>dan penentuan variabel </a:t>
            </a:r>
            <a:r>
              <a:rPr lang="en-GB" smtClean="0"/>
              <a:t> </a:t>
            </a:r>
          </a:p>
          <a:p>
            <a:pPr lvl="1"/>
            <a:r>
              <a:rPr lang="en-GB"/>
              <a:t>M</a:t>
            </a:r>
            <a:r>
              <a:rPr lang="en-GB" smtClean="0"/>
              <a:t>odel </a:t>
            </a:r>
            <a:r>
              <a:rPr lang="en-GB"/>
              <a:t>pembuatan tabel kebenaran (konjungsi dan disjungsi</a:t>
            </a:r>
            <a:r>
              <a:rPr lang="en-GB" smtClean="0"/>
              <a:t>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Konsep </a:t>
            </a:r>
            <a:r>
              <a:rPr lang="en-US"/>
              <a:t>dasar pembentukan variabel</a:t>
            </a:r>
          </a:p>
          <a:p>
            <a:r>
              <a:rPr lang="en-US"/>
              <a:t>Penggunaan penghubung konjungsi dan disjungsi</a:t>
            </a:r>
          </a:p>
          <a:p>
            <a:r>
              <a:rPr lang="en-US"/>
              <a:t>Pembentukan tabel kebenaran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Kalimat deklaratif </a:t>
            </a:r>
            <a:endParaRPr lang="en-US">
              <a:cs typeface="Times New Roman" pitchFamily="18" charset="0"/>
            </a:endParaRPr>
          </a:p>
          <a:p>
            <a:pPr lvl="1" algn="just"/>
            <a:r>
              <a:rPr lang="en-US" smtClean="0"/>
              <a:t>Bersifat </a:t>
            </a:r>
            <a:r>
              <a:rPr lang="en-US"/>
              <a:t>pernyataan ringkas dan </a:t>
            </a:r>
            <a:r>
              <a:rPr lang="en-US" smtClean="0"/>
              <a:t>jelas</a:t>
            </a:r>
          </a:p>
          <a:p>
            <a:pPr lvl="1" algn="just"/>
            <a:endParaRPr lang="en-US"/>
          </a:p>
          <a:p>
            <a:pPr algn="just"/>
            <a:r>
              <a:rPr lang="en-US"/>
              <a:t>Kalimat deklaratif </a:t>
            </a:r>
            <a:r>
              <a:rPr lang="en-US" smtClean="0"/>
              <a:t>proposisi</a:t>
            </a:r>
          </a:p>
          <a:p>
            <a:pPr lvl="1" algn="just"/>
            <a:r>
              <a:rPr lang="en-US"/>
              <a:t>Bersifat pernyataan </a:t>
            </a:r>
            <a:r>
              <a:rPr lang="en-US" smtClean="0"/>
              <a:t>ringkas, jelas dan </a:t>
            </a:r>
            <a:r>
              <a:rPr lang="en-US"/>
              <a:t>bernilai benar atau salah, tetapi tidak keduanya</a:t>
            </a:r>
          </a:p>
          <a:p>
            <a:pPr lvl="1" algn="just"/>
            <a:endParaRPr lang="en-US"/>
          </a:p>
          <a:p>
            <a:pPr lvl="1" algn="just"/>
            <a:endParaRPr lang="en-US">
              <a:cs typeface="Times New Roman" pitchFamily="18" charset="0"/>
            </a:endParaRPr>
          </a:p>
          <a:p>
            <a:pPr algn="just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Buktikan dan berikan alasan dari:</a:t>
            </a:r>
          </a:p>
          <a:p>
            <a:pPr lvl="1"/>
            <a:r>
              <a:rPr lang="en-US"/>
              <a:t>2+2=4</a:t>
            </a:r>
          </a:p>
          <a:p>
            <a:pPr lvl="1"/>
            <a:r>
              <a:rPr lang="en-US"/>
              <a:t>4 adalah bilangan prima</a:t>
            </a:r>
          </a:p>
          <a:p>
            <a:pPr lvl="1"/>
            <a:r>
              <a:rPr lang="en-US"/>
              <a:t>Jakarta ibukota Indonesia</a:t>
            </a:r>
          </a:p>
          <a:p>
            <a:pPr lvl="1"/>
            <a:r>
              <a:rPr lang="en-US"/>
              <a:t>Penduduk indonesia 50 juta </a:t>
            </a:r>
            <a:r>
              <a:rPr lang="en-US" smtClean="0"/>
              <a:t>jiwa</a:t>
            </a:r>
          </a:p>
          <a:p>
            <a:pPr lvl="1"/>
            <a:r>
              <a:rPr lang="en-US"/>
              <a:t>Dimanakah letak pulau bali?</a:t>
            </a:r>
          </a:p>
          <a:p>
            <a:pPr lvl="1"/>
            <a:r>
              <a:rPr lang="en-US"/>
              <a:t>Simon lebih tinggi dari lina</a:t>
            </a:r>
          </a:p>
          <a:p>
            <a:pPr lvl="1"/>
            <a:r>
              <a:rPr lang="en-US"/>
              <a:t>X+Y = 2</a:t>
            </a:r>
          </a:p>
          <a:p>
            <a:pPr lvl="1"/>
            <a:r>
              <a:rPr lang="en-US"/>
              <a:t>2 mencintai 3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Penghubung </a:t>
            </a:r>
            <a:r>
              <a:rPr lang="en-US" smtClean="0"/>
              <a:t>kalimat</a:t>
            </a:r>
          </a:p>
          <a:p>
            <a:pPr lvl="1"/>
            <a:r>
              <a:rPr lang="en-US">
                <a:sym typeface="Symbol"/>
              </a:rPr>
              <a:t>  tidak / negasi</a:t>
            </a:r>
          </a:p>
          <a:p>
            <a:pPr lvl="1"/>
            <a:r>
              <a:rPr lang="en-US">
                <a:sym typeface="Symbol"/>
              </a:rPr>
              <a:t> dan / konjungsi</a:t>
            </a:r>
          </a:p>
          <a:p>
            <a:pPr lvl="1"/>
            <a:r>
              <a:rPr lang="en-US">
                <a:sym typeface="Symbol"/>
              </a:rPr>
              <a:t> atau / </a:t>
            </a:r>
            <a:r>
              <a:rPr lang="en-US" smtClean="0">
                <a:sym typeface="Symbol"/>
              </a:rPr>
              <a:t>disjungsi</a:t>
            </a:r>
          </a:p>
          <a:p>
            <a:pPr lvl="1"/>
            <a:r>
              <a:rPr lang="en-US">
                <a:sym typeface="Symbol"/>
              </a:rPr>
              <a:t> jika … maka … / implikasi</a:t>
            </a:r>
          </a:p>
          <a:p>
            <a:pPr lvl="1"/>
            <a:r>
              <a:rPr lang="en-US">
                <a:sym typeface="Symbol"/>
              </a:rPr>
              <a:t> … jika dan hanya jika … / biimplikasi</a:t>
            </a:r>
            <a:endParaRPr lang="en-US"/>
          </a:p>
          <a:p>
            <a:pPr lvl="1"/>
            <a:endParaRPr lang="en-US">
              <a:sym typeface="Symbol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Contoh kalimat dengan penghubung</a:t>
            </a:r>
            <a:endParaRPr lang="en-US" smtClean="0"/>
          </a:p>
          <a:p>
            <a:pPr lvl="1"/>
            <a:endParaRPr lang="en-US" sz="2000" smtClean="0"/>
          </a:p>
          <a:p>
            <a:pPr lvl="1"/>
            <a:r>
              <a:rPr lang="en-US" sz="2000" smtClean="0"/>
              <a:t>P </a:t>
            </a:r>
            <a:r>
              <a:rPr lang="en-US" sz="2000"/>
              <a:t>= 4 adalah bilangan genap</a:t>
            </a:r>
          </a:p>
          <a:p>
            <a:pPr lvl="1"/>
            <a:r>
              <a:rPr lang="en-US" sz="2000"/>
              <a:t>Q= 3 adalah bilangan ganjil</a:t>
            </a:r>
          </a:p>
          <a:p>
            <a:pPr lvl="1"/>
            <a:r>
              <a:rPr lang="en-US" sz="2000"/>
              <a:t>Penghubung = dan</a:t>
            </a:r>
          </a:p>
          <a:p>
            <a:pPr lvl="1"/>
            <a:r>
              <a:rPr lang="en-US" sz="2000"/>
              <a:t>Hasil : 4 adalah bilangan genap dan 3 adalah bilangan </a:t>
            </a:r>
            <a:r>
              <a:rPr lang="en-US" sz="2000" smtClean="0"/>
              <a:t>ganjil</a:t>
            </a:r>
          </a:p>
          <a:p>
            <a:pPr lvl="1"/>
            <a:r>
              <a:rPr lang="en-US" sz="2000" smtClean="0"/>
              <a:t>Simbol : P </a:t>
            </a:r>
            <a:r>
              <a:rPr lang="en-US" sz="2000" smtClean="0">
                <a:sym typeface="Symbol" panose="05050102010706020507" pitchFamily="18" charset="2"/>
              </a:rPr>
              <a:t> Q</a:t>
            </a:r>
            <a:endParaRPr lang="en-US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Penghubung (</a:t>
            </a:r>
            <a:r>
              <a:rPr lang="en-US" sz="2400">
                <a:sym typeface="Symbol"/>
              </a:rPr>
              <a:t>)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/>
              <a:t>P = Hari ini panas</a:t>
            </a:r>
          </a:p>
          <a:p>
            <a:pPr lvl="1"/>
            <a:r>
              <a:rPr lang="en-US" sz="2000"/>
              <a:t>Q= Hari ini cerah</a:t>
            </a:r>
          </a:p>
          <a:p>
            <a:pPr lvl="1"/>
            <a:r>
              <a:rPr lang="en-US" sz="2000"/>
              <a:t>Hasil = hari ini panas dan cerah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6470</TotalTime>
  <Words>381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ＭＳ Ｐゴシック</vt:lpstr>
      <vt:lpstr>Arial</vt:lpstr>
      <vt:lpstr>Bebas Neue</vt:lpstr>
      <vt:lpstr>Calibri</vt:lpstr>
      <vt:lpstr>Calibri Light</vt:lpstr>
      <vt:lpstr>Lato</vt:lpstr>
      <vt:lpstr>Symbol</vt:lpstr>
      <vt:lpstr>Times New Roman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VARIABEL, Konungsi, Disungsi dan tabel kebenaran</vt:lpstr>
      <vt:lpstr>Tujuan Pembelajaran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402</cp:revision>
  <dcterms:created xsi:type="dcterms:W3CDTF">2011-05-21T14:11:58Z</dcterms:created>
  <dcterms:modified xsi:type="dcterms:W3CDTF">2019-07-03T11:13:47Z</dcterms:modified>
</cp:coreProperties>
</file>