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20"/>
  </p:notesMasterIdLst>
  <p:handoutMasterIdLst>
    <p:handoutMasterId r:id="rId21"/>
  </p:handoutMasterIdLst>
  <p:sldIdLst>
    <p:sldId id="324" r:id="rId3"/>
    <p:sldId id="351" r:id="rId4"/>
    <p:sldId id="352" r:id="rId5"/>
    <p:sldId id="354" r:id="rId6"/>
    <p:sldId id="355" r:id="rId7"/>
    <p:sldId id="364" r:id="rId8"/>
    <p:sldId id="365" r:id="rId9"/>
    <p:sldId id="356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53" r:id="rId18"/>
    <p:sldId id="348" r:id="rId19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71" d="100"/>
          <a:sy n="71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376CEA-8815-48F8-A57B-E1B505ECFB62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 phldr="1"/>
      <dgm:spPr/>
    </dgm:pt>
    <dgm:pt modelId="{D524F0F4-BD1E-4F1C-ADA2-C6465415E91F}">
      <dgm:prSet phldrT="[Text]"/>
      <dgm:spPr/>
      <dgm:t>
        <a:bodyPr/>
        <a:lstStyle/>
        <a:p>
          <a:r>
            <a:rPr lang="en-US" smtClean="0"/>
            <a:t>Penghubung</a:t>
          </a:r>
          <a:endParaRPr lang="en-GB"/>
        </a:p>
      </dgm:t>
    </dgm:pt>
    <dgm:pt modelId="{B4D2CB29-2801-4D45-B2D1-ACAC8D9D8E89}" type="parTrans" cxnId="{43F33BE5-FF26-4E54-AE29-255897AEBEEC}">
      <dgm:prSet/>
      <dgm:spPr/>
      <dgm:t>
        <a:bodyPr/>
        <a:lstStyle/>
        <a:p>
          <a:endParaRPr lang="en-GB"/>
        </a:p>
      </dgm:t>
    </dgm:pt>
    <dgm:pt modelId="{CDD078ED-6B12-4CBC-B44F-7EA3ACDC5F2B}" type="sibTrans" cxnId="{43F33BE5-FF26-4E54-AE29-255897AEBEEC}">
      <dgm:prSet/>
      <dgm:spPr/>
      <dgm:t>
        <a:bodyPr/>
        <a:lstStyle/>
        <a:p>
          <a:endParaRPr lang="en-GB"/>
        </a:p>
      </dgm:t>
    </dgm:pt>
    <dgm:pt modelId="{01649296-E209-4C7A-875E-833ADB61BD18}">
      <dgm:prSet phldrT="[Text]"/>
      <dgm:spPr/>
      <dgm:t>
        <a:bodyPr/>
        <a:lstStyle/>
        <a:p>
          <a:r>
            <a:rPr lang="en-US" smtClean="0"/>
            <a:t>Tautologi</a:t>
          </a:r>
        </a:p>
        <a:p>
          <a:r>
            <a:rPr lang="en-US" smtClean="0"/>
            <a:t>/Kontradiksi</a:t>
          </a:r>
          <a:endParaRPr lang="en-GB"/>
        </a:p>
      </dgm:t>
    </dgm:pt>
    <dgm:pt modelId="{CAFA57FA-5555-4C57-B558-763E749FCE28}" type="parTrans" cxnId="{6DA88C61-DC3B-4EBB-8095-AEE8B7705630}">
      <dgm:prSet/>
      <dgm:spPr/>
      <dgm:t>
        <a:bodyPr/>
        <a:lstStyle/>
        <a:p>
          <a:endParaRPr lang="en-GB"/>
        </a:p>
      </dgm:t>
    </dgm:pt>
    <dgm:pt modelId="{A7250027-E536-41DF-9E4D-941B0B830EAF}" type="sibTrans" cxnId="{6DA88C61-DC3B-4EBB-8095-AEE8B7705630}">
      <dgm:prSet/>
      <dgm:spPr/>
      <dgm:t>
        <a:bodyPr/>
        <a:lstStyle/>
        <a:p>
          <a:endParaRPr lang="en-GB"/>
        </a:p>
      </dgm:t>
    </dgm:pt>
    <dgm:pt modelId="{94A1A0AA-A1C7-4429-B3AB-B1F6D478F079}">
      <dgm:prSet phldrT="[Text]"/>
      <dgm:spPr/>
      <dgm:t>
        <a:bodyPr/>
        <a:lstStyle/>
        <a:p>
          <a:r>
            <a:rPr lang="en-US" smtClean="0"/>
            <a:t>Konvers</a:t>
          </a:r>
        </a:p>
        <a:p>
          <a:r>
            <a:rPr lang="en-US" smtClean="0"/>
            <a:t>Invers</a:t>
          </a:r>
        </a:p>
        <a:p>
          <a:r>
            <a:rPr lang="en-US" smtClean="0"/>
            <a:t>Kontraposisi</a:t>
          </a:r>
          <a:endParaRPr lang="en-GB"/>
        </a:p>
      </dgm:t>
    </dgm:pt>
    <dgm:pt modelId="{E129B7CA-3862-4669-B658-FF21E706EE15}" type="parTrans" cxnId="{8A0EB7D5-8227-4510-9C66-E56A960DB094}">
      <dgm:prSet/>
      <dgm:spPr/>
      <dgm:t>
        <a:bodyPr/>
        <a:lstStyle/>
        <a:p>
          <a:endParaRPr lang="en-GB"/>
        </a:p>
      </dgm:t>
    </dgm:pt>
    <dgm:pt modelId="{1DFA0597-ABD1-4682-90D9-ACEED5F7B3D6}" type="sibTrans" cxnId="{8A0EB7D5-8227-4510-9C66-E56A960DB094}">
      <dgm:prSet/>
      <dgm:spPr/>
      <dgm:t>
        <a:bodyPr/>
        <a:lstStyle/>
        <a:p>
          <a:endParaRPr lang="en-GB"/>
        </a:p>
      </dgm:t>
    </dgm:pt>
    <dgm:pt modelId="{A5143531-7D39-4DAD-8BFA-A9E77C8A9202}">
      <dgm:prSet phldrT="[Text]"/>
      <dgm:spPr/>
      <dgm:t>
        <a:bodyPr/>
        <a:lstStyle/>
        <a:p>
          <a:r>
            <a:rPr lang="en-US" smtClean="0"/>
            <a:t>Kasus</a:t>
          </a:r>
          <a:endParaRPr lang="en-GB"/>
        </a:p>
      </dgm:t>
    </dgm:pt>
    <dgm:pt modelId="{6E6B551A-CC3B-4A2D-AE89-9E1231A1C250}" type="parTrans" cxnId="{96D6D8BB-3188-4A06-BAD1-FA57A73DC9DF}">
      <dgm:prSet/>
      <dgm:spPr/>
      <dgm:t>
        <a:bodyPr/>
        <a:lstStyle/>
        <a:p>
          <a:endParaRPr lang="en-GB"/>
        </a:p>
      </dgm:t>
    </dgm:pt>
    <dgm:pt modelId="{C3AE2C23-7205-4B84-BCBC-8537011F9BFA}" type="sibTrans" cxnId="{96D6D8BB-3188-4A06-BAD1-FA57A73DC9DF}">
      <dgm:prSet/>
      <dgm:spPr/>
      <dgm:t>
        <a:bodyPr/>
        <a:lstStyle/>
        <a:p>
          <a:endParaRPr lang="en-GB"/>
        </a:p>
      </dgm:t>
    </dgm:pt>
    <dgm:pt modelId="{5675A45A-7EC9-48A7-9DB5-2F95E0F037DD}" type="pres">
      <dgm:prSet presAssocID="{83376CEA-8815-48F8-A57B-E1B505ECFB62}" presName="Name0" presStyleCnt="0">
        <dgm:presLayoutVars>
          <dgm:dir/>
          <dgm:resizeHandles val="exact"/>
        </dgm:presLayoutVars>
      </dgm:prSet>
      <dgm:spPr/>
    </dgm:pt>
    <dgm:pt modelId="{EF86B896-BA20-4A29-8C4D-8AB8314C1D0E}" type="pres">
      <dgm:prSet presAssocID="{D524F0F4-BD1E-4F1C-ADA2-C6465415E91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B3ABC8-6BA3-4A67-91EB-E84882D0FEDB}" type="pres">
      <dgm:prSet presAssocID="{CDD078ED-6B12-4CBC-B44F-7EA3ACDC5F2B}" presName="sibTrans" presStyleLbl="sibTrans2D1" presStyleIdx="0" presStyleCnt="3"/>
      <dgm:spPr/>
      <dgm:t>
        <a:bodyPr/>
        <a:lstStyle/>
        <a:p>
          <a:endParaRPr lang="en-GB"/>
        </a:p>
      </dgm:t>
    </dgm:pt>
    <dgm:pt modelId="{8B501A66-B58F-4876-BA42-B40E26A94935}" type="pres">
      <dgm:prSet presAssocID="{CDD078ED-6B12-4CBC-B44F-7EA3ACDC5F2B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ABF6BACC-E48B-491B-8A9C-0589236000FD}" type="pres">
      <dgm:prSet presAssocID="{01649296-E209-4C7A-875E-833ADB61BD1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F6E8350-7B76-4A4D-A6BD-AD24D8CDE07D}" type="pres">
      <dgm:prSet presAssocID="{A7250027-E536-41DF-9E4D-941B0B830EAF}" presName="sibTrans" presStyleLbl="sibTrans2D1" presStyleIdx="1" presStyleCnt="3"/>
      <dgm:spPr/>
      <dgm:t>
        <a:bodyPr/>
        <a:lstStyle/>
        <a:p>
          <a:endParaRPr lang="en-GB"/>
        </a:p>
      </dgm:t>
    </dgm:pt>
    <dgm:pt modelId="{A75B64A7-C218-4CDA-9724-029A7B4749D4}" type="pres">
      <dgm:prSet presAssocID="{A7250027-E536-41DF-9E4D-941B0B830EAF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4331DDEC-9F74-4A8F-8058-F3B2BE072898}" type="pres">
      <dgm:prSet presAssocID="{94A1A0AA-A1C7-4429-B3AB-B1F6D478F07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B7B3FA-4B84-4643-982F-2EF4369C499E}" type="pres">
      <dgm:prSet presAssocID="{1DFA0597-ABD1-4682-90D9-ACEED5F7B3D6}" presName="sibTrans" presStyleLbl="sibTrans2D1" presStyleIdx="2" presStyleCnt="3"/>
      <dgm:spPr/>
      <dgm:t>
        <a:bodyPr/>
        <a:lstStyle/>
        <a:p>
          <a:endParaRPr lang="en-GB"/>
        </a:p>
      </dgm:t>
    </dgm:pt>
    <dgm:pt modelId="{3A85B05B-EF0C-4844-AE21-981C0BCF0CF8}" type="pres">
      <dgm:prSet presAssocID="{1DFA0597-ABD1-4682-90D9-ACEED5F7B3D6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4A903926-BBF9-49EB-9DDD-CAB7FC00BDEE}" type="pres">
      <dgm:prSet presAssocID="{A5143531-7D39-4DAD-8BFA-A9E77C8A920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197292A-3963-434A-9C9D-5A20E4631074}" type="presOf" srcId="{94A1A0AA-A1C7-4429-B3AB-B1F6D478F079}" destId="{4331DDEC-9F74-4A8F-8058-F3B2BE072898}" srcOrd="0" destOrd="0" presId="urn:microsoft.com/office/officeart/2005/8/layout/process1"/>
    <dgm:cxn modelId="{EC2A6BD6-10D3-4F4E-B0DD-D7505ED1D2B3}" type="presOf" srcId="{1DFA0597-ABD1-4682-90D9-ACEED5F7B3D6}" destId="{3A85B05B-EF0C-4844-AE21-981C0BCF0CF8}" srcOrd="1" destOrd="0" presId="urn:microsoft.com/office/officeart/2005/8/layout/process1"/>
    <dgm:cxn modelId="{E962F5C9-77BB-4483-9D6F-49B2A2AE54BE}" type="presOf" srcId="{D524F0F4-BD1E-4F1C-ADA2-C6465415E91F}" destId="{EF86B896-BA20-4A29-8C4D-8AB8314C1D0E}" srcOrd="0" destOrd="0" presId="urn:microsoft.com/office/officeart/2005/8/layout/process1"/>
    <dgm:cxn modelId="{79ED08D2-1B1C-42F8-97DF-0817B7D06460}" type="presOf" srcId="{A7250027-E536-41DF-9E4D-941B0B830EAF}" destId="{A75B64A7-C218-4CDA-9724-029A7B4749D4}" srcOrd="1" destOrd="0" presId="urn:microsoft.com/office/officeart/2005/8/layout/process1"/>
    <dgm:cxn modelId="{8A0EB7D5-8227-4510-9C66-E56A960DB094}" srcId="{83376CEA-8815-48F8-A57B-E1B505ECFB62}" destId="{94A1A0AA-A1C7-4429-B3AB-B1F6D478F079}" srcOrd="2" destOrd="0" parTransId="{E129B7CA-3862-4669-B658-FF21E706EE15}" sibTransId="{1DFA0597-ABD1-4682-90D9-ACEED5F7B3D6}"/>
    <dgm:cxn modelId="{6DA88C61-DC3B-4EBB-8095-AEE8B7705630}" srcId="{83376CEA-8815-48F8-A57B-E1B505ECFB62}" destId="{01649296-E209-4C7A-875E-833ADB61BD18}" srcOrd="1" destOrd="0" parTransId="{CAFA57FA-5555-4C57-B558-763E749FCE28}" sibTransId="{A7250027-E536-41DF-9E4D-941B0B830EAF}"/>
    <dgm:cxn modelId="{0401B1AC-8A39-4BA9-B0EB-04D51DF82962}" type="presOf" srcId="{1DFA0597-ABD1-4682-90D9-ACEED5F7B3D6}" destId="{60B7B3FA-4B84-4643-982F-2EF4369C499E}" srcOrd="0" destOrd="0" presId="urn:microsoft.com/office/officeart/2005/8/layout/process1"/>
    <dgm:cxn modelId="{A155EC8E-C187-4013-87D8-528FD62B5B8E}" type="presOf" srcId="{A5143531-7D39-4DAD-8BFA-A9E77C8A9202}" destId="{4A903926-BBF9-49EB-9DDD-CAB7FC00BDEE}" srcOrd="0" destOrd="0" presId="urn:microsoft.com/office/officeart/2005/8/layout/process1"/>
    <dgm:cxn modelId="{96D6D8BB-3188-4A06-BAD1-FA57A73DC9DF}" srcId="{83376CEA-8815-48F8-A57B-E1B505ECFB62}" destId="{A5143531-7D39-4DAD-8BFA-A9E77C8A9202}" srcOrd="3" destOrd="0" parTransId="{6E6B551A-CC3B-4A2D-AE89-9E1231A1C250}" sibTransId="{C3AE2C23-7205-4B84-BCBC-8537011F9BFA}"/>
    <dgm:cxn modelId="{19923BB5-9A18-4D40-A41A-5E7B13E6FE5E}" type="presOf" srcId="{A7250027-E536-41DF-9E4D-941B0B830EAF}" destId="{BF6E8350-7B76-4A4D-A6BD-AD24D8CDE07D}" srcOrd="0" destOrd="0" presId="urn:microsoft.com/office/officeart/2005/8/layout/process1"/>
    <dgm:cxn modelId="{F53234A1-04B8-40AA-B848-9C89A11D0C6C}" type="presOf" srcId="{83376CEA-8815-48F8-A57B-E1B505ECFB62}" destId="{5675A45A-7EC9-48A7-9DB5-2F95E0F037DD}" srcOrd="0" destOrd="0" presId="urn:microsoft.com/office/officeart/2005/8/layout/process1"/>
    <dgm:cxn modelId="{3A9A7A9D-4D23-461A-B5F5-2B536AEC2CF0}" type="presOf" srcId="{CDD078ED-6B12-4CBC-B44F-7EA3ACDC5F2B}" destId="{8B501A66-B58F-4876-BA42-B40E26A94935}" srcOrd="1" destOrd="0" presId="urn:microsoft.com/office/officeart/2005/8/layout/process1"/>
    <dgm:cxn modelId="{3704956A-4EDC-414B-82E3-0D1A55903502}" type="presOf" srcId="{CDD078ED-6B12-4CBC-B44F-7EA3ACDC5F2B}" destId="{51B3ABC8-6BA3-4A67-91EB-E84882D0FEDB}" srcOrd="0" destOrd="0" presId="urn:microsoft.com/office/officeart/2005/8/layout/process1"/>
    <dgm:cxn modelId="{43F33BE5-FF26-4E54-AE29-255897AEBEEC}" srcId="{83376CEA-8815-48F8-A57B-E1B505ECFB62}" destId="{D524F0F4-BD1E-4F1C-ADA2-C6465415E91F}" srcOrd="0" destOrd="0" parTransId="{B4D2CB29-2801-4D45-B2D1-ACAC8D9D8E89}" sibTransId="{CDD078ED-6B12-4CBC-B44F-7EA3ACDC5F2B}"/>
    <dgm:cxn modelId="{244593D9-ECDA-4AA2-B07A-2005262DA992}" type="presOf" srcId="{01649296-E209-4C7A-875E-833ADB61BD18}" destId="{ABF6BACC-E48B-491B-8A9C-0589236000FD}" srcOrd="0" destOrd="0" presId="urn:microsoft.com/office/officeart/2005/8/layout/process1"/>
    <dgm:cxn modelId="{F0A8E291-4103-43D6-9222-3BFF65C1213A}" type="presParOf" srcId="{5675A45A-7EC9-48A7-9DB5-2F95E0F037DD}" destId="{EF86B896-BA20-4A29-8C4D-8AB8314C1D0E}" srcOrd="0" destOrd="0" presId="urn:microsoft.com/office/officeart/2005/8/layout/process1"/>
    <dgm:cxn modelId="{B62878F0-EAC9-4DAB-BC29-22965C99F070}" type="presParOf" srcId="{5675A45A-7EC9-48A7-9DB5-2F95E0F037DD}" destId="{51B3ABC8-6BA3-4A67-91EB-E84882D0FEDB}" srcOrd="1" destOrd="0" presId="urn:microsoft.com/office/officeart/2005/8/layout/process1"/>
    <dgm:cxn modelId="{1EE52808-17D6-4324-8EBC-30B51BF168A6}" type="presParOf" srcId="{51B3ABC8-6BA3-4A67-91EB-E84882D0FEDB}" destId="{8B501A66-B58F-4876-BA42-B40E26A94935}" srcOrd="0" destOrd="0" presId="urn:microsoft.com/office/officeart/2005/8/layout/process1"/>
    <dgm:cxn modelId="{FC3EC43F-E24B-46C0-8457-0CE8041E2018}" type="presParOf" srcId="{5675A45A-7EC9-48A7-9DB5-2F95E0F037DD}" destId="{ABF6BACC-E48B-491B-8A9C-0589236000FD}" srcOrd="2" destOrd="0" presId="urn:microsoft.com/office/officeart/2005/8/layout/process1"/>
    <dgm:cxn modelId="{13D61D67-CE89-4969-89E5-F6955E8F2DD6}" type="presParOf" srcId="{5675A45A-7EC9-48A7-9DB5-2F95E0F037DD}" destId="{BF6E8350-7B76-4A4D-A6BD-AD24D8CDE07D}" srcOrd="3" destOrd="0" presId="urn:microsoft.com/office/officeart/2005/8/layout/process1"/>
    <dgm:cxn modelId="{342B9E68-94AD-41C4-BC7A-FF1804A3FB31}" type="presParOf" srcId="{BF6E8350-7B76-4A4D-A6BD-AD24D8CDE07D}" destId="{A75B64A7-C218-4CDA-9724-029A7B4749D4}" srcOrd="0" destOrd="0" presId="urn:microsoft.com/office/officeart/2005/8/layout/process1"/>
    <dgm:cxn modelId="{A04827CC-6103-4090-9C7A-D17620400C49}" type="presParOf" srcId="{5675A45A-7EC9-48A7-9DB5-2F95E0F037DD}" destId="{4331DDEC-9F74-4A8F-8058-F3B2BE072898}" srcOrd="4" destOrd="0" presId="urn:microsoft.com/office/officeart/2005/8/layout/process1"/>
    <dgm:cxn modelId="{202B15DF-8807-4483-9DB6-9056E215CFF6}" type="presParOf" srcId="{5675A45A-7EC9-48A7-9DB5-2F95E0F037DD}" destId="{60B7B3FA-4B84-4643-982F-2EF4369C499E}" srcOrd="5" destOrd="0" presId="urn:microsoft.com/office/officeart/2005/8/layout/process1"/>
    <dgm:cxn modelId="{AFA4B3B3-754C-4013-AC2F-8F650DDA4F19}" type="presParOf" srcId="{60B7B3FA-4B84-4643-982F-2EF4369C499E}" destId="{3A85B05B-EF0C-4844-AE21-981C0BCF0CF8}" srcOrd="0" destOrd="0" presId="urn:microsoft.com/office/officeart/2005/8/layout/process1"/>
    <dgm:cxn modelId="{B83A4632-2C31-4A75-905E-F6A247E6D57C}" type="presParOf" srcId="{5675A45A-7EC9-48A7-9DB5-2F95E0F037DD}" destId="{4A903926-BBF9-49EB-9DDD-CAB7FC00BDE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6B896-BA20-4A29-8C4D-8AB8314C1D0E}">
      <dsp:nvSpPr>
        <dsp:cNvPr id="0" name=""/>
        <dsp:cNvSpPr/>
      </dsp:nvSpPr>
      <dsp:spPr>
        <a:xfrm>
          <a:off x="4822" y="1844010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Penghubung</a:t>
          </a:r>
          <a:endParaRPr lang="en-GB" sz="1900" kern="1200"/>
        </a:p>
      </dsp:txBody>
      <dsp:txXfrm>
        <a:off x="41872" y="1881060"/>
        <a:ext cx="2034199" cy="1190879"/>
      </dsp:txXfrm>
    </dsp:sp>
    <dsp:sp modelId="{51B3ABC8-6BA3-4A67-91EB-E84882D0FEDB}">
      <dsp:nvSpPr>
        <dsp:cNvPr id="0" name=""/>
        <dsp:cNvSpPr/>
      </dsp:nvSpPr>
      <dsp:spPr>
        <a:xfrm>
          <a:off x="2323951" y="2215070"/>
          <a:ext cx="446959" cy="522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500" kern="1200"/>
        </a:p>
      </dsp:txBody>
      <dsp:txXfrm>
        <a:off x="2323951" y="2319642"/>
        <a:ext cx="312871" cy="313714"/>
      </dsp:txXfrm>
    </dsp:sp>
    <dsp:sp modelId="{ABF6BACC-E48B-491B-8A9C-0589236000FD}">
      <dsp:nvSpPr>
        <dsp:cNvPr id="0" name=""/>
        <dsp:cNvSpPr/>
      </dsp:nvSpPr>
      <dsp:spPr>
        <a:xfrm>
          <a:off x="2956440" y="1844010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460021"/>
                <a:satOff val="11667"/>
                <a:lumOff val="-13007"/>
                <a:alphaOff val="0"/>
                <a:tint val="50000"/>
                <a:satMod val="300000"/>
              </a:schemeClr>
            </a:gs>
            <a:gs pos="35000">
              <a:schemeClr val="accent5">
                <a:hueOff val="-3460021"/>
                <a:satOff val="11667"/>
                <a:lumOff val="-13007"/>
                <a:alphaOff val="0"/>
                <a:tint val="37000"/>
                <a:satMod val="300000"/>
              </a:schemeClr>
            </a:gs>
            <a:gs pos="100000">
              <a:schemeClr val="accent5">
                <a:hueOff val="-3460021"/>
                <a:satOff val="11667"/>
                <a:lumOff val="-130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Tautologi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/Kontradiksi</a:t>
          </a:r>
          <a:endParaRPr lang="en-GB" sz="1900" kern="1200"/>
        </a:p>
      </dsp:txBody>
      <dsp:txXfrm>
        <a:off x="2993490" y="1881060"/>
        <a:ext cx="2034199" cy="1190879"/>
      </dsp:txXfrm>
    </dsp:sp>
    <dsp:sp modelId="{BF6E8350-7B76-4A4D-A6BD-AD24D8CDE07D}">
      <dsp:nvSpPr>
        <dsp:cNvPr id="0" name=""/>
        <dsp:cNvSpPr/>
      </dsp:nvSpPr>
      <dsp:spPr>
        <a:xfrm>
          <a:off x="5275570" y="2215070"/>
          <a:ext cx="446959" cy="522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190032"/>
                <a:satOff val="17500"/>
                <a:lumOff val="-19510"/>
                <a:alphaOff val="0"/>
                <a:tint val="50000"/>
                <a:satMod val="300000"/>
              </a:schemeClr>
            </a:gs>
            <a:gs pos="35000">
              <a:schemeClr val="accent5">
                <a:hueOff val="-5190032"/>
                <a:satOff val="17500"/>
                <a:lumOff val="-19510"/>
                <a:alphaOff val="0"/>
                <a:tint val="37000"/>
                <a:satMod val="300000"/>
              </a:schemeClr>
            </a:gs>
            <a:gs pos="100000">
              <a:schemeClr val="accent5">
                <a:hueOff val="-5190032"/>
                <a:satOff val="17500"/>
                <a:lumOff val="-1951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500" kern="1200"/>
        </a:p>
      </dsp:txBody>
      <dsp:txXfrm>
        <a:off x="5275570" y="2319642"/>
        <a:ext cx="312871" cy="313714"/>
      </dsp:txXfrm>
    </dsp:sp>
    <dsp:sp modelId="{4331DDEC-9F74-4A8F-8058-F3B2BE072898}">
      <dsp:nvSpPr>
        <dsp:cNvPr id="0" name=""/>
        <dsp:cNvSpPr/>
      </dsp:nvSpPr>
      <dsp:spPr>
        <a:xfrm>
          <a:off x="5908059" y="1844010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920042"/>
                <a:satOff val="23333"/>
                <a:lumOff val="-26013"/>
                <a:alphaOff val="0"/>
                <a:tint val="50000"/>
                <a:satMod val="300000"/>
              </a:schemeClr>
            </a:gs>
            <a:gs pos="35000">
              <a:schemeClr val="accent5">
                <a:hueOff val="-6920042"/>
                <a:satOff val="23333"/>
                <a:lumOff val="-26013"/>
                <a:alphaOff val="0"/>
                <a:tint val="37000"/>
                <a:satMod val="300000"/>
              </a:schemeClr>
            </a:gs>
            <a:gs pos="100000">
              <a:schemeClr val="accent5">
                <a:hueOff val="-6920042"/>
                <a:satOff val="23333"/>
                <a:lumOff val="-2601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Konvers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Invers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Kontraposisi</a:t>
          </a:r>
          <a:endParaRPr lang="en-GB" sz="1900" kern="1200"/>
        </a:p>
      </dsp:txBody>
      <dsp:txXfrm>
        <a:off x="5945109" y="1881060"/>
        <a:ext cx="2034199" cy="1190879"/>
      </dsp:txXfrm>
    </dsp:sp>
    <dsp:sp modelId="{60B7B3FA-4B84-4643-982F-2EF4369C499E}">
      <dsp:nvSpPr>
        <dsp:cNvPr id="0" name=""/>
        <dsp:cNvSpPr/>
      </dsp:nvSpPr>
      <dsp:spPr>
        <a:xfrm>
          <a:off x="8227188" y="2215070"/>
          <a:ext cx="446959" cy="522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0380063"/>
                <a:satOff val="35000"/>
                <a:lumOff val="-39020"/>
                <a:alphaOff val="0"/>
                <a:tint val="50000"/>
                <a:satMod val="300000"/>
              </a:schemeClr>
            </a:gs>
            <a:gs pos="35000">
              <a:schemeClr val="accent5">
                <a:hueOff val="-10380063"/>
                <a:satOff val="35000"/>
                <a:lumOff val="-39020"/>
                <a:alphaOff val="0"/>
                <a:tint val="37000"/>
                <a:satMod val="300000"/>
              </a:schemeClr>
            </a:gs>
            <a:gs pos="100000">
              <a:schemeClr val="accent5">
                <a:hueOff val="-10380063"/>
                <a:satOff val="35000"/>
                <a:lumOff val="-3902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500" kern="1200"/>
        </a:p>
      </dsp:txBody>
      <dsp:txXfrm>
        <a:off x="8227188" y="2319642"/>
        <a:ext cx="312871" cy="313714"/>
      </dsp:txXfrm>
    </dsp:sp>
    <dsp:sp modelId="{4A903926-BBF9-49EB-9DDD-CAB7FC00BDEE}">
      <dsp:nvSpPr>
        <dsp:cNvPr id="0" name=""/>
        <dsp:cNvSpPr/>
      </dsp:nvSpPr>
      <dsp:spPr>
        <a:xfrm>
          <a:off x="8859678" y="1844010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0380063"/>
                <a:satOff val="35000"/>
                <a:lumOff val="-39020"/>
                <a:alphaOff val="0"/>
                <a:tint val="50000"/>
                <a:satMod val="300000"/>
              </a:schemeClr>
            </a:gs>
            <a:gs pos="35000">
              <a:schemeClr val="accent5">
                <a:hueOff val="-10380063"/>
                <a:satOff val="35000"/>
                <a:lumOff val="-39020"/>
                <a:alphaOff val="0"/>
                <a:tint val="37000"/>
                <a:satMod val="300000"/>
              </a:schemeClr>
            </a:gs>
            <a:gs pos="100000">
              <a:schemeClr val="accent5">
                <a:hueOff val="-10380063"/>
                <a:satOff val="35000"/>
                <a:lumOff val="-3902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Kasus</a:t>
          </a:r>
          <a:endParaRPr lang="en-GB" sz="1900" kern="1200"/>
        </a:p>
      </dsp:txBody>
      <dsp:txXfrm>
        <a:off x="8896728" y="1881060"/>
        <a:ext cx="2034199" cy="1190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14/02/2019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14/02/2019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" name="Image" r:id="rId3" imgW="4330159" imgH="6146032" progId="">
                  <p:embed/>
                </p:oleObj>
              </mc:Choice>
              <mc:Fallback>
                <p:oleObj name="Image" r:id="rId3" imgW="4330159" imgH="6146032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" name="Image" r:id="rId5" imgW="2526984" imgH="3428571" progId="">
                  <p:embed/>
                </p:oleObj>
              </mc:Choice>
              <mc:Fallback>
                <p:oleObj name="Image" r:id="rId5" imgW="2526984" imgH="3428571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47933"/>
              </p:ext>
            </p:extLst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" name="Image" r:id="rId16" imgW="4330159" imgH="6146032" progId="">
                  <p:embed/>
                </p:oleObj>
              </mc:Choice>
              <mc:Fallback>
                <p:oleObj name="Image" r:id="rId16" imgW="4330159" imgH="6146032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US" sz="4400" b="1" smtClean="0">
                <a:latin typeface="+mj-lt"/>
              </a:rPr>
              <a:t>LOGIKA MATEMATIKA</a:t>
            </a:r>
            <a:endParaRPr lang="id-ID" sz="4400" b="1" dirty="0" smtClean="0">
              <a:latin typeface="+mj-lt"/>
            </a:endParaRPr>
          </a:p>
          <a:p>
            <a:r>
              <a:rPr lang="id-ID" sz="3600" b="1" smtClean="0">
                <a:latin typeface="+mj-lt"/>
              </a:rPr>
              <a:t>[ </a:t>
            </a:r>
            <a:r>
              <a:rPr lang="en-US" sz="3600" b="1" smtClean="0">
                <a:latin typeface="+mj-lt"/>
              </a:rPr>
              <a:t>MI041</a:t>
            </a:r>
            <a:r>
              <a:rPr lang="id-ID" sz="3600" b="1" smtClean="0">
                <a:latin typeface="+mj-lt"/>
              </a:rPr>
              <a:t>/ </a:t>
            </a:r>
            <a:r>
              <a:rPr lang="en-US" sz="3600" b="1" smtClean="0">
                <a:latin typeface="+mj-lt"/>
              </a:rPr>
              <a:t>3</a:t>
            </a:r>
            <a:r>
              <a:rPr lang="id-ID" sz="3600" b="1" smtClean="0">
                <a:latin typeface="+mj-lt"/>
              </a:rPr>
              <a:t> </a:t>
            </a:r>
            <a:r>
              <a:rPr lang="id-ID" sz="3600" b="1" dirty="0" smtClean="0">
                <a:latin typeface="+mj-lt"/>
              </a:rPr>
              <a:t>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ym typeface="Symbol"/>
              </a:rPr>
              <a:t>Soal: </a:t>
            </a:r>
          </a:p>
          <a:p>
            <a:pPr lvl="1"/>
            <a:r>
              <a:rPr lang="en-US" smtClean="0">
                <a:sym typeface="Symbol"/>
              </a:rPr>
              <a:t></a:t>
            </a:r>
            <a:r>
              <a:rPr lang="en-US">
                <a:sym typeface="Symbol"/>
              </a:rPr>
              <a:t>(PQ)</a:t>
            </a:r>
          </a:p>
          <a:p>
            <a:pPr lvl="1"/>
            <a:r>
              <a:rPr lang="en-US">
                <a:sym typeface="Symbol"/>
              </a:rPr>
              <a:t>(PQ)(PQ)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90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Buatlah symbol dari masing-masing kalimat berikut (terlebih dahulu buat deklarasi </a:t>
            </a:r>
            <a:r>
              <a:rPr lang="en-US"/>
              <a:t>kalimatnya</a:t>
            </a:r>
            <a:r>
              <a:rPr lang="en-US" smtClean="0"/>
              <a:t>)</a:t>
            </a:r>
          </a:p>
          <a:p>
            <a:pPr lvl="1" algn="just"/>
            <a:r>
              <a:rPr lang="en-US"/>
              <a:t>David sedang bermain di kolam atau ia ada di dalam rumah.</a:t>
            </a:r>
          </a:p>
          <a:p>
            <a:pPr lvl="1" algn="just"/>
            <a:r>
              <a:rPr lang="en-US"/>
              <a:t>David tidak bermain di kolam dan tidak sedang mengerjakan PR</a:t>
            </a:r>
          </a:p>
          <a:p>
            <a:pPr lvl="1" algn="just"/>
            <a:r>
              <a:rPr lang="en-US"/>
              <a:t>David sedang bermain di kolam dan tidak sedang mengerjakan PR</a:t>
            </a:r>
          </a:p>
          <a:p>
            <a:pPr lvl="1" algn="just"/>
            <a:r>
              <a:rPr lang="en-US"/>
              <a:t>David ada di dalam rumah sedang mengerjakan PR sambil mendengarkan radio dan ia tidak bermain di kolam</a:t>
            </a:r>
          </a:p>
          <a:p>
            <a:pPr lvl="1" algn="just"/>
            <a:r>
              <a:rPr lang="en-US"/>
              <a:t>Jika david ada di dalam rumah dan tidak mengerjakan PR, ia pasti sedang bermain di kolam sambil mendengarkan radio</a:t>
            </a:r>
          </a:p>
          <a:p>
            <a:pPr lvl="1" algn="just"/>
            <a:r>
              <a:rPr lang="en-US"/>
              <a:t>David sedang mendengarkan radio jika ia ada di dalam rumah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6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Buatlah tabel kebenaran dari kalimat </a:t>
            </a:r>
            <a:r>
              <a:rPr lang="en-US"/>
              <a:t>berikut</a:t>
            </a:r>
            <a:r>
              <a:rPr lang="en-US" smtClean="0"/>
              <a:t>:</a:t>
            </a:r>
          </a:p>
          <a:p>
            <a:pPr lvl="1"/>
            <a:r>
              <a:rPr lang="en-US">
                <a:sym typeface="Symbol"/>
              </a:rPr>
              <a:t>Tidaklah benar kalau rumah kuno selalu bersalju atau angker, dan tidak juga benar kalau sebuah hotel selalu hangat atau rumah kuno selalu rusak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00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Tautologi </a:t>
            </a:r>
            <a:r>
              <a:rPr lang="en-US"/>
              <a:t>dan </a:t>
            </a:r>
            <a:r>
              <a:rPr lang="en-US" smtClean="0"/>
              <a:t>Kontradiksi</a:t>
            </a:r>
          </a:p>
          <a:p>
            <a:pPr lvl="1"/>
            <a:r>
              <a:rPr lang="en-US"/>
              <a:t>Tautologi : hasil selalu T</a:t>
            </a:r>
          </a:p>
          <a:p>
            <a:pPr lvl="1"/>
            <a:r>
              <a:rPr lang="en-US"/>
              <a:t>Kontradiksi : hasil selalu F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7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Konvers</a:t>
            </a:r>
            <a:r>
              <a:rPr lang="en-US"/>
              <a:t>, </a:t>
            </a:r>
            <a:r>
              <a:rPr lang="en-US" smtClean="0"/>
              <a:t>Invers </a:t>
            </a:r>
            <a:r>
              <a:rPr lang="en-US"/>
              <a:t>dan </a:t>
            </a:r>
            <a:r>
              <a:rPr lang="en-US" smtClean="0"/>
              <a:t>Kontraposisi</a:t>
            </a:r>
          </a:p>
          <a:p>
            <a:pPr lvl="1"/>
            <a:r>
              <a:rPr lang="en-US"/>
              <a:t>Misalnya diketahui implikasi : p</a:t>
            </a:r>
            <a:r>
              <a:rPr lang="en-US">
                <a:sym typeface="Symbol"/>
              </a:rPr>
              <a:t>q</a:t>
            </a:r>
          </a:p>
          <a:p>
            <a:pPr lvl="1"/>
            <a:r>
              <a:rPr lang="en-US">
                <a:sym typeface="Symbol"/>
              </a:rPr>
              <a:t>Konversnya adalah : qp</a:t>
            </a:r>
          </a:p>
          <a:p>
            <a:pPr lvl="1"/>
            <a:r>
              <a:rPr lang="en-US" smtClean="0">
                <a:sym typeface="Symbol"/>
              </a:rPr>
              <a:t>Inversnya </a:t>
            </a:r>
            <a:r>
              <a:rPr lang="en-US">
                <a:sym typeface="Symbol"/>
              </a:rPr>
              <a:t>adalah : pq</a:t>
            </a:r>
          </a:p>
          <a:p>
            <a:pPr lvl="1"/>
            <a:r>
              <a:rPr lang="en-US">
                <a:sym typeface="Symbol"/>
              </a:rPr>
              <a:t>Kontraposisinya adalah : qp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62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Forum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Apa hubungan antara materi yang dipelajari hari ini dengan dunia komputer?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06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395870"/>
              </p:ext>
            </p:extLst>
          </p:nvPr>
        </p:nvGraphicFramePr>
        <p:xfrm>
          <a:off x="609600" y="1371600"/>
          <a:ext cx="10972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7302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US" sz="2800"/>
              <a:t>3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+mj-lt"/>
              </a:rPr>
              <a:t>Tabel kebenaran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Mahasiswa memahami konsep </a:t>
            </a:r>
            <a:r>
              <a:rPr lang="en-GB"/>
              <a:t>pendalaman pembentukan tabel </a:t>
            </a:r>
            <a:r>
              <a:rPr lang="en-GB"/>
              <a:t>kebenaran </a:t>
            </a:r>
            <a:r>
              <a:rPr lang="en-GB" smtClean="0"/>
              <a:t>pada multipenghubung</a:t>
            </a:r>
            <a:r>
              <a:rPr lang="en-GB" smtClean="0"/>
              <a:t>: </a:t>
            </a:r>
            <a:endParaRPr lang="en-GB" smtClean="0"/>
          </a:p>
          <a:p>
            <a:pPr lvl="1"/>
            <a:r>
              <a:rPr lang="en-GB"/>
              <a:t>K</a:t>
            </a:r>
            <a:r>
              <a:rPr lang="en-GB" smtClean="0"/>
              <a:t>onjungsi</a:t>
            </a:r>
            <a:r>
              <a:rPr lang="en-GB"/>
              <a:t>, disjungsi, implikasi </a:t>
            </a:r>
            <a:r>
              <a:rPr lang="en-GB"/>
              <a:t>dan </a:t>
            </a:r>
            <a:r>
              <a:rPr lang="en-GB" smtClean="0"/>
              <a:t>biimplikasi</a:t>
            </a:r>
          </a:p>
          <a:p>
            <a:pPr lvl="1"/>
            <a:r>
              <a:rPr lang="en-GB"/>
              <a:t>T</a:t>
            </a:r>
            <a:r>
              <a:rPr lang="en-GB" smtClean="0"/>
              <a:t>autologi</a:t>
            </a:r>
            <a:r>
              <a:rPr lang="en-GB"/>
              <a:t>, kontradiksi dan </a:t>
            </a:r>
            <a:r>
              <a:rPr lang="en-GB"/>
              <a:t>kontingensi </a:t>
            </a:r>
            <a:endParaRPr lang="en-GB" smtClean="0"/>
          </a:p>
          <a:p>
            <a:pPr lvl="1"/>
            <a:r>
              <a:rPr lang="en-GB"/>
              <a:t>I</a:t>
            </a:r>
            <a:r>
              <a:rPr lang="en-GB" smtClean="0"/>
              <a:t>mplikasi </a:t>
            </a:r>
            <a:r>
              <a:rPr lang="en-GB"/>
              <a:t>dengan kontraposisi, invers dan konvers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/>
              <a:t>Penggunaan multi penghubung</a:t>
            </a:r>
          </a:p>
          <a:p>
            <a:r>
              <a:rPr lang="en-US"/>
              <a:t>Konsep implikasi dan biimplikasi</a:t>
            </a:r>
          </a:p>
          <a:p>
            <a:r>
              <a:rPr lang="en-US"/>
              <a:t>Tabel kebenaran multi penghubung</a:t>
            </a:r>
          </a:p>
          <a:p>
            <a:r>
              <a:rPr lang="en-US"/>
              <a:t>Pembuatan tabel tautologi, kontradiksi dan kontingensi</a:t>
            </a:r>
          </a:p>
          <a:p>
            <a:r>
              <a:rPr lang="en-US"/>
              <a:t>Pembentukan tabel impliksi, konvers, invers dan kontraposisi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Penghubung </a:t>
            </a:r>
            <a:r>
              <a:rPr lang="en-US" smtClean="0"/>
              <a:t>Implikasi (</a:t>
            </a:r>
            <a:r>
              <a:rPr lang="en-US">
                <a:sym typeface="Symbol"/>
              </a:rPr>
              <a:t></a:t>
            </a:r>
            <a:r>
              <a:rPr lang="en-US" smtClean="0">
                <a:sym typeface="Symbol"/>
              </a:rPr>
              <a:t>) </a:t>
            </a:r>
          </a:p>
          <a:p>
            <a:pPr lvl="1"/>
            <a:r>
              <a:rPr lang="en-US"/>
              <a:t>P= hipotesis (anteseden)</a:t>
            </a:r>
          </a:p>
          <a:p>
            <a:pPr lvl="1"/>
            <a:r>
              <a:rPr lang="en-US"/>
              <a:t>Q= konklusi (konsekwen)</a:t>
            </a:r>
          </a:p>
          <a:p>
            <a:pPr lvl="1"/>
            <a:r>
              <a:rPr lang="en-US"/>
              <a:t>Bisa dibaca :</a:t>
            </a:r>
          </a:p>
          <a:p>
            <a:pPr lvl="2"/>
            <a:r>
              <a:rPr lang="en-US"/>
              <a:t>Bila P maka Q</a:t>
            </a:r>
          </a:p>
          <a:p>
            <a:pPr lvl="2"/>
            <a:r>
              <a:rPr lang="en-US"/>
              <a:t>Q apabila P</a:t>
            </a:r>
          </a:p>
          <a:p>
            <a:pPr lvl="2"/>
            <a:r>
              <a:rPr lang="en-US"/>
              <a:t>P hanya bila Q</a:t>
            </a:r>
          </a:p>
          <a:p>
            <a:pPr lvl="2"/>
            <a:r>
              <a:rPr lang="en-US"/>
              <a:t>P adalah syarat cukup untuk Q</a:t>
            </a:r>
          </a:p>
          <a:p>
            <a:pPr lvl="2"/>
            <a:r>
              <a:rPr lang="en-US"/>
              <a:t>Q adalah syarat perlu untuk P</a:t>
            </a:r>
          </a:p>
          <a:p>
            <a:pPr lvl="1" algn="just"/>
            <a:endParaRPr lang="en-US"/>
          </a:p>
          <a:p>
            <a:pPr lvl="1" algn="just"/>
            <a:endParaRPr lang="en-US">
              <a:cs typeface="Times New Roman" pitchFamily="18" charset="0"/>
            </a:endParaRPr>
          </a:p>
          <a:p>
            <a:pPr algn="just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59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Contoh (</a:t>
            </a:r>
            <a:r>
              <a:rPr lang="en-US">
                <a:sym typeface="Symbol"/>
              </a:rPr>
              <a:t></a:t>
            </a:r>
            <a:r>
              <a:rPr lang="en-US" smtClean="0">
                <a:sym typeface="Symbol"/>
              </a:rPr>
              <a:t>)</a:t>
            </a:r>
          </a:p>
          <a:p>
            <a:pPr lvl="1"/>
            <a:r>
              <a:rPr lang="en-US"/>
              <a:t>P= Besok cuaca cerah</a:t>
            </a:r>
          </a:p>
          <a:p>
            <a:pPr lvl="1"/>
            <a:r>
              <a:rPr lang="en-US"/>
              <a:t>Q= Aku akan datang ke rumahmu</a:t>
            </a:r>
          </a:p>
          <a:p>
            <a:pPr lvl="1"/>
            <a:r>
              <a:rPr lang="en-US" smtClean="0"/>
              <a:t>Hasil = P </a:t>
            </a:r>
            <a:r>
              <a:rPr lang="en-US" smtClean="0">
                <a:sym typeface="Symbol" panose="05050102010706020507" pitchFamily="18" charset="2"/>
              </a:rPr>
              <a:t> Q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02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Bentuk </a:t>
            </a:r>
            <a:r>
              <a:rPr lang="en-US"/>
              <a:t>tabel </a:t>
            </a:r>
            <a:r>
              <a:rPr lang="en-US" smtClean="0"/>
              <a:t>kebenaran </a:t>
            </a:r>
            <a:r>
              <a:rPr lang="en-US"/>
              <a:t>(</a:t>
            </a:r>
            <a:r>
              <a:rPr lang="en-US">
                <a:sym typeface="Symbol"/>
              </a:rPr>
              <a:t></a:t>
            </a:r>
            <a:r>
              <a:rPr lang="en-US" smtClean="0">
                <a:sym typeface="Symbol"/>
              </a:rPr>
              <a:t>)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604408"/>
            <a:ext cx="8248603" cy="24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0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Penghubung </a:t>
            </a:r>
            <a:r>
              <a:rPr lang="en-US" smtClean="0"/>
              <a:t>Biimlikasi (</a:t>
            </a:r>
            <a:r>
              <a:rPr lang="en-US">
                <a:sym typeface="Symbol"/>
              </a:rPr>
              <a:t></a:t>
            </a:r>
            <a:r>
              <a:rPr lang="en-US" smtClean="0">
                <a:sym typeface="Symbol"/>
              </a:rPr>
              <a:t>)</a:t>
            </a:r>
          </a:p>
          <a:p>
            <a:pPr lvl="1"/>
            <a:r>
              <a:rPr lang="en-US"/>
              <a:t>Bikondisional atau ganda</a:t>
            </a:r>
          </a:p>
          <a:p>
            <a:pPr lvl="1"/>
            <a:r>
              <a:rPr lang="en-US"/>
              <a:t>P bila dan hanya bila Q </a:t>
            </a:r>
          </a:p>
          <a:p>
            <a:pPr lvl="1"/>
            <a:r>
              <a:rPr lang="en-US"/>
              <a:t>Syaratnya adalah P</a:t>
            </a:r>
            <a:r>
              <a:rPr lang="en-US">
                <a:sym typeface="Symbol"/>
              </a:rPr>
              <a:t>Q dan QP harus bernilai benar</a:t>
            </a:r>
          </a:p>
          <a:p>
            <a:pPr lvl="1"/>
            <a:r>
              <a:rPr lang="en-US">
                <a:sym typeface="Symbol"/>
              </a:rPr>
              <a:t>Maka bentuknya menjadi 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>
                <a:sym typeface="Symbol"/>
              </a:rPr>
              <a:t>PQ = (PQ)  (QP)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Bentuk tabel kebenaran (</a:t>
            </a:r>
            <a:r>
              <a:rPr lang="en-US">
                <a:sym typeface="Symbol"/>
              </a:rPr>
              <a:t></a:t>
            </a:r>
            <a:r>
              <a:rPr lang="en-US" smtClean="0">
                <a:sym typeface="Symbol"/>
              </a:rPr>
              <a:t>)</a:t>
            </a:r>
          </a:p>
          <a:p>
            <a:pPr marL="0" indent="0">
              <a:buNone/>
            </a:pP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8" y="2060848"/>
            <a:ext cx="8248603" cy="1993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794" y="4221088"/>
            <a:ext cx="8248603" cy="24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896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6706</TotalTime>
  <Words>428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ＭＳ Ｐゴシック</vt:lpstr>
      <vt:lpstr>Arial</vt:lpstr>
      <vt:lpstr>Bebas Neue</vt:lpstr>
      <vt:lpstr>Calibri</vt:lpstr>
      <vt:lpstr>Calibri Light</vt:lpstr>
      <vt:lpstr>Lato</vt:lpstr>
      <vt:lpstr>Symbol</vt:lpstr>
      <vt:lpstr>Times New Roman</vt:lpstr>
      <vt:lpstr>Verdana</vt:lpstr>
      <vt:lpstr>Wingdings</vt:lpstr>
      <vt:lpstr>powerpoint-template-apr7</vt:lpstr>
      <vt:lpstr>3_Custom Design</vt:lpstr>
      <vt:lpstr>Image</vt:lpstr>
      <vt:lpstr>FAKULTAS TEKNOLOGI INFORMASI</vt:lpstr>
      <vt:lpstr>Tabel kebenaran</vt:lpstr>
      <vt:lpstr>Tujuan Pembelajaran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Forum</vt:lpstr>
      <vt:lpstr>Kesimpulan</vt:lpstr>
      <vt:lpstr>Kesimpulan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ASUS</cp:lastModifiedBy>
  <cp:revision>418</cp:revision>
  <dcterms:created xsi:type="dcterms:W3CDTF">2011-05-21T14:11:58Z</dcterms:created>
  <dcterms:modified xsi:type="dcterms:W3CDTF">2019-02-14T06:07:28Z</dcterms:modified>
</cp:coreProperties>
</file>