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6" r:id="rId7"/>
    <p:sldId id="277" r:id="rId8"/>
    <p:sldId id="278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1" d="100"/>
          <a:sy n="71" d="100"/>
        </p:scale>
        <p:origin x="49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11/8/2018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11/8/2018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11/8/2018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err="1" smtClean="0">
                <a:solidFill>
                  <a:srgbClr val="96B86B"/>
                </a:solidFill>
              </a:rPr>
              <a:t>Pertemuan</a:t>
            </a:r>
            <a:r>
              <a:rPr lang="en-US" smtClean="0">
                <a:solidFill>
                  <a:srgbClr val="96B86B"/>
                </a:solidFill>
              </a:rPr>
              <a:t> </a:t>
            </a:r>
            <a:r>
              <a:rPr lang="en-US">
                <a:solidFill>
                  <a:srgbClr val="96B86B"/>
                </a:solidFill>
              </a:rPr>
              <a:t>9</a:t>
            </a:r>
            <a:endParaRPr lang="en-US" dirty="0" smtClean="0">
              <a:solidFill>
                <a:srgbClr val="96B86B"/>
              </a:solidFill>
            </a:endParaRPr>
          </a:p>
          <a:p>
            <a:r>
              <a:rPr lang="en-US" dirty="0" err="1" smtClean="0">
                <a:solidFill>
                  <a:srgbClr val="96B86B"/>
                </a:solidFill>
              </a:rPr>
              <a:t>Himpunan</a:t>
            </a:r>
            <a:endParaRPr lang="en-US" dirty="0">
              <a:solidFill>
                <a:srgbClr val="96B8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tiap-tiap</a:t>
            </a:r>
            <a:r>
              <a:rPr lang="en-US" dirty="0" smtClean="0"/>
              <a:t> </a:t>
            </a:r>
            <a:r>
              <a:rPr lang="en-US" dirty="0" err="1" smtClean="0"/>
              <a:t>anggotanya</a:t>
            </a:r>
            <a:endParaRPr lang="en-US" dirty="0" smtClean="0"/>
          </a:p>
          <a:p>
            <a:pPr lvl="1"/>
            <a:r>
              <a:rPr lang="en-US" dirty="0" err="1" smtClean="0"/>
              <a:t>Misalkan</a:t>
            </a:r>
            <a:r>
              <a:rPr lang="en-US" dirty="0"/>
              <a:t> </a:t>
            </a:r>
            <a:r>
              <a:rPr lang="en-US" dirty="0" smtClean="0"/>
              <a:t>: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r>
              <a:rPr lang="en-US" dirty="0" smtClean="0"/>
              <a:t> PC</a:t>
            </a:r>
          </a:p>
          <a:p>
            <a:pPr lvl="1"/>
            <a:r>
              <a:rPr lang="en-US" dirty="0" err="1" smtClean="0"/>
              <a:t>Maka</a:t>
            </a:r>
            <a:r>
              <a:rPr lang="en-US" dirty="0"/>
              <a:t> </a:t>
            </a:r>
            <a:r>
              <a:rPr lang="en-US" dirty="0" smtClean="0"/>
              <a:t>: A = {CPU, Memory, Motherboard, Hard Disk, VGA Card, Power Supply, Optical Drive}</a:t>
            </a:r>
            <a:endParaRPr lang="en-US" dirty="0"/>
          </a:p>
          <a:p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melekat</a:t>
            </a:r>
            <a:endParaRPr lang="en-US" dirty="0" smtClean="0"/>
          </a:p>
          <a:p>
            <a:pPr lvl="1"/>
            <a:r>
              <a:rPr lang="en-US" dirty="0" err="1" smtClean="0"/>
              <a:t>Misalkan</a:t>
            </a:r>
            <a:r>
              <a:rPr lang="en-US" dirty="0" smtClean="0"/>
              <a:t> :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ilmuan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endParaRPr lang="en-US" dirty="0" smtClean="0"/>
          </a:p>
          <a:p>
            <a:pPr lvl="1"/>
            <a:r>
              <a:rPr lang="en-US" dirty="0" err="1" smtClean="0"/>
              <a:t>Maka</a:t>
            </a:r>
            <a:r>
              <a:rPr lang="en-US" dirty="0" smtClean="0"/>
              <a:t> : B = {</a:t>
            </a:r>
            <a:r>
              <a:rPr lang="en-US" dirty="0" err="1" smtClean="0"/>
              <a:t>x|x</a:t>
            </a:r>
            <a:r>
              <a:rPr lang="en-US" dirty="0" smtClean="0"/>
              <a:t> = </a:t>
            </a:r>
            <a:r>
              <a:rPr lang="en-US" dirty="0" err="1" smtClean="0"/>
              <a:t>ilmuan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Lambang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: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Lambang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bukan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anggota</a:t>
            </a:r>
            <a:r>
              <a:rPr lang="en-US" dirty="0" smtClean="0">
                <a:sym typeface="Symbol" panose="05050102010706020507" pitchFamily="18" charset="2"/>
              </a:rPr>
              <a:t> : </a:t>
            </a:r>
          </a:p>
          <a:p>
            <a:pPr lvl="2"/>
            <a:r>
              <a:rPr lang="en-US" dirty="0" err="1" smtClean="0">
                <a:sym typeface="Symbol" panose="05050102010706020507" pitchFamily="18" charset="2"/>
              </a:rPr>
              <a:t>Misalkan</a:t>
            </a:r>
            <a:r>
              <a:rPr lang="en-US" dirty="0" smtClean="0">
                <a:sym typeface="Symbol" panose="05050102010706020507" pitchFamily="18" charset="2"/>
              </a:rPr>
              <a:t> : </a:t>
            </a:r>
            <a:r>
              <a:rPr lang="en-US" dirty="0" err="1" smtClean="0">
                <a:sym typeface="Symbol" panose="05050102010706020507" pitchFamily="18" charset="2"/>
              </a:rPr>
              <a:t>Himpunan</a:t>
            </a:r>
            <a:r>
              <a:rPr lang="en-US" dirty="0" smtClean="0">
                <a:sym typeface="Symbol" panose="05050102010706020507" pitchFamily="18" charset="2"/>
              </a:rPr>
              <a:t> A </a:t>
            </a:r>
            <a:r>
              <a:rPr lang="en-US" dirty="0" err="1" smtClean="0">
                <a:sym typeface="Symbol" panose="05050102010706020507" pitchFamily="18" charset="2"/>
              </a:rPr>
              <a:t>mempunyai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anggota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yaitu</a:t>
            </a:r>
            <a:r>
              <a:rPr lang="en-US" dirty="0" smtClean="0">
                <a:sym typeface="Symbol" panose="05050102010706020507" pitchFamily="18" charset="2"/>
              </a:rPr>
              <a:t> 1,2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3</a:t>
            </a:r>
          </a:p>
          <a:p>
            <a:pPr lvl="2"/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 : A = {1,2,3} </a:t>
            </a:r>
          </a:p>
          <a:p>
            <a:pPr lvl="3"/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 err="1" smtClean="0">
                <a:sym typeface="Symbol" panose="05050102010706020507" pitchFamily="18" charset="2"/>
              </a:rPr>
              <a:t>penulisan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anggota</a:t>
            </a:r>
            <a:r>
              <a:rPr lang="en-US" dirty="0" smtClean="0">
                <a:sym typeface="Symbol" panose="05050102010706020507" pitchFamily="18" charset="2"/>
              </a:rPr>
              <a:t> di </a:t>
            </a:r>
            <a:r>
              <a:rPr lang="en-US" dirty="0" err="1" smtClean="0">
                <a:sym typeface="Symbol" panose="05050102010706020507" pitchFamily="18" charset="2"/>
              </a:rPr>
              <a:t>dalam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suatu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himpunan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tidak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tergantung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urutan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Diagram Venn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A = {1,2,3}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830236" y="4297680"/>
            <a:ext cx="2488312" cy="2443688"/>
            <a:chOff x="929639" y="53339"/>
            <a:chExt cx="2560320" cy="2560320"/>
          </a:xfrm>
        </p:grpSpPr>
        <p:sp>
          <p:nvSpPr>
            <p:cNvPr id="5" name="Oval 4"/>
            <p:cNvSpPr/>
            <p:nvPr/>
          </p:nvSpPr>
          <p:spPr>
            <a:xfrm>
              <a:off x="929639" y="53339"/>
              <a:ext cx="2560320" cy="256032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271015" y="696811"/>
              <a:ext cx="1877568" cy="1152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1</a:t>
              </a:r>
            </a:p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2</a:t>
              </a:r>
            </a:p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3</a:t>
              </a:r>
              <a:endParaRPr lang="en-US" sz="2800" kern="12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14292" y="4538339"/>
            <a:ext cx="72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A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1998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/ subset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anggotanya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/>
          </a:p>
          <a:p>
            <a:pPr lvl="1"/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lambang</a:t>
            </a:r>
            <a:r>
              <a:rPr lang="en-US" dirty="0" smtClean="0"/>
              <a:t> :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 B  </a:t>
            </a:r>
            <a:r>
              <a:rPr lang="en-US" dirty="0" smtClean="0"/>
              <a:t>((</a:t>
            </a:r>
            <a:r>
              <a:rPr lang="en-US" dirty="0" smtClean="0">
                <a:sym typeface="Symbol" panose="05050102010706020507" pitchFamily="18" charset="2"/>
              </a:rPr>
              <a:t>x</a:t>
            </a:r>
            <a:r>
              <a:rPr lang="en-US" dirty="0" smtClean="0"/>
              <a:t>)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 panose="05050102010706020507" pitchFamily="18" charset="2"/>
              </a:rPr>
              <a:t>A</a:t>
            </a:r>
            <a:r>
              <a:rPr lang="en-US" dirty="0" smtClean="0">
                <a:sym typeface="Symbol" panose="05050102010706020507" pitchFamily="18" charset="2"/>
              </a:rPr>
              <a:t>  </a:t>
            </a:r>
            <a:r>
              <a:rPr lang="en-US" dirty="0" err="1" smtClean="0">
                <a:sym typeface="Symbol" panose="05050102010706020507" pitchFamily="18" charset="2"/>
              </a:rPr>
              <a:t>xB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Contoh</a:t>
            </a:r>
            <a:r>
              <a:rPr lang="en-US" dirty="0" smtClean="0"/>
              <a:t> : A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 smtClean="0">
                <a:sym typeface="Symbol" panose="05050102010706020507" pitchFamily="18" charset="2"/>
              </a:rPr>
              <a:t>B</a:t>
            </a:r>
          </a:p>
          <a:p>
            <a:pPr marL="731520" lvl="2" indent="0">
              <a:buNone/>
            </a:pP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446340" y="2590890"/>
            <a:ext cx="4032448" cy="415047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TextBox 6"/>
          <p:cNvSpPr txBox="1"/>
          <p:nvPr/>
        </p:nvSpPr>
        <p:spPr>
          <a:xfrm>
            <a:off x="8044287" y="3001374"/>
            <a:ext cx="72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B</a:t>
            </a:r>
            <a:endParaRPr lang="en-GB" sz="5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060032" y="3844084"/>
            <a:ext cx="2344296" cy="2406119"/>
            <a:chOff x="1853488" y="1653540"/>
            <a:chExt cx="2560320" cy="2560320"/>
          </a:xfrm>
        </p:grpSpPr>
        <p:sp>
          <p:nvSpPr>
            <p:cNvPr id="9" name="Oval 8"/>
            <p:cNvSpPr/>
            <p:nvPr/>
          </p:nvSpPr>
          <p:spPr>
            <a:xfrm>
              <a:off x="1853488" y="1653540"/>
              <a:ext cx="2560320" cy="256032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2399573" y="2207951"/>
              <a:ext cx="1536192" cy="14081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100" kern="1200" dirty="0" smtClean="0"/>
                <a:t>A</a:t>
              </a:r>
              <a:endParaRPr lang="en-US" sz="4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Buatlah 5 contoh himpunan yang di dalamnya terdapat anggota dan himpunan bagian, kemudian kaitkan dengan tabel pada database!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51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30</TotalTime>
  <Words>192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</vt:lpstr>
      <vt:lpstr>Symbol</vt:lpstr>
      <vt:lpstr>Woodgrain 16x9</vt:lpstr>
      <vt:lpstr>Logika Matematika </vt:lpstr>
      <vt:lpstr>Cara Menentukan Himpunan</vt:lpstr>
      <vt:lpstr>Anggota Himpunan</vt:lpstr>
      <vt:lpstr>Himpunan Bagian</vt:lpstr>
      <vt:lpstr>Soal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Matematika</dc:title>
  <dc:creator>ASUS</dc:creator>
  <cp:lastModifiedBy>ASUS</cp:lastModifiedBy>
  <cp:revision>12</cp:revision>
  <dcterms:created xsi:type="dcterms:W3CDTF">2017-11-23T00:58:21Z</dcterms:created>
  <dcterms:modified xsi:type="dcterms:W3CDTF">2018-11-08T01:37:20Z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