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80" r:id="rId2"/>
    <p:sldId id="269" r:id="rId3"/>
    <p:sldId id="283" r:id="rId4"/>
    <p:sldId id="270" r:id="rId5"/>
    <p:sldId id="281" r:id="rId6"/>
    <p:sldId id="272" r:id="rId7"/>
    <p:sldId id="273" r:id="rId8"/>
    <p:sldId id="282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 Product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Pertemuan</a:t>
            </a:r>
            <a:r>
              <a:rPr lang="en-US" smtClean="0"/>
              <a:t> 11</a:t>
            </a:r>
            <a:endParaRPr lang="en-US" dirty="0"/>
          </a:p>
        </p:txBody>
      </p:sp>
      <p:pic>
        <p:nvPicPr>
          <p:cNvPr id="5" name="Picture 4" descr="Logo placeh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72" y="4936068"/>
            <a:ext cx="2629677" cy="1447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71" y="4281714"/>
            <a:ext cx="2629677" cy="21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Soal</a:t>
            </a:r>
            <a:r>
              <a:rPr lang="en-US" smtClean="0"/>
              <a:t> 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A = {1,2,3}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=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Tentukan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AxB</a:t>
            </a:r>
            <a:endParaRPr lang="en-US" dirty="0" smtClean="0"/>
          </a:p>
          <a:p>
            <a:pPr lvl="2"/>
            <a:r>
              <a:rPr lang="en-US" dirty="0" err="1" smtClean="0"/>
              <a:t>BxA</a:t>
            </a:r>
            <a:endParaRPr lang="en-US" dirty="0" smtClean="0"/>
          </a:p>
          <a:p>
            <a:pPr lvl="2"/>
            <a:r>
              <a:rPr lang="en-US" dirty="0" err="1" smtClean="0"/>
              <a:t>Gambarkan</a:t>
            </a:r>
            <a:r>
              <a:rPr lang="en-US" dirty="0" smtClean="0"/>
              <a:t> diagram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Menyatakan </a:t>
                </a:r>
                <a:r>
                  <a:rPr lang="en-US" sz="2000" dirty="0" err="1" smtClean="0"/>
                  <a:t>banyaknya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bagian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suatu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semesta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yang </a:t>
                </a:r>
                <a:r>
                  <a:rPr lang="en-US" sz="2000" dirty="0" err="1" smtClean="0"/>
                  <a:t>dapat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diisi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sebuah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nilai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Cara </a:t>
                </a:r>
                <a:r>
                  <a:rPr lang="en-US" sz="2000" dirty="0" err="1" smtClean="0"/>
                  <a:t>menentukan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lvl="1"/>
                <a:r>
                  <a:rPr lang="en-US" sz="1800" dirty="0" err="1"/>
                  <a:t>D</a:t>
                </a:r>
                <a:r>
                  <a:rPr lang="en-US" sz="1800" dirty="0" err="1" smtClean="0"/>
                  <a:t>imana</a:t>
                </a:r>
                <a:r>
                  <a:rPr lang="en-US" sz="1800" dirty="0" smtClean="0"/>
                  <a:t> n </a:t>
                </a:r>
                <a:r>
                  <a:rPr lang="en-US" sz="1800" dirty="0" err="1" smtClean="0"/>
                  <a:t>menyatakan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banyaknya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himpunan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dalam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semesta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tersebut</a:t>
                </a:r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1800" dirty="0" err="1" smtClean="0"/>
                  <a:t>Contoh</a:t>
                </a:r>
                <a:r>
                  <a:rPr lang="en-US" sz="1800" dirty="0" smtClean="0"/>
                  <a:t> : </a:t>
                </a:r>
              </a:p>
              <a:p>
                <a:pPr lvl="2"/>
                <a:r>
                  <a:rPr lang="en-US" sz="1600" dirty="0" err="1" smtClean="0"/>
                  <a:t>Misalkan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terdapat</a:t>
                </a:r>
                <a:r>
                  <a:rPr lang="en-US" sz="1600" dirty="0" smtClean="0"/>
                  <a:t> 2 </a:t>
                </a:r>
                <a:r>
                  <a:rPr lang="en-US" sz="1600" dirty="0" err="1" smtClean="0"/>
                  <a:t>himpunan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yaitu</a:t>
                </a:r>
                <a:r>
                  <a:rPr lang="en-US" sz="1600" dirty="0" smtClean="0"/>
                  <a:t> A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B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suatu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semesta</a:t>
                </a:r>
                <a:endParaRPr lang="en-US" sz="1600" dirty="0"/>
              </a:p>
              <a:p>
                <a:pPr lvl="3"/>
                <a:r>
                  <a:rPr lang="en-US" sz="1600" dirty="0" err="1" smtClean="0"/>
                  <a:t>Maka</a:t>
                </a:r>
                <a:r>
                  <a:rPr lang="en-US" sz="1600" dirty="0" smtClean="0"/>
                  <a:t> : </a:t>
                </a:r>
                <a:r>
                  <a:rPr lang="en-US" sz="1600" dirty="0" err="1" smtClean="0"/>
                  <a:t>banyaknya</a:t>
                </a:r>
                <a:r>
                  <a:rPr lang="en-US" sz="1600" dirty="0" smtClean="0"/>
                  <a:t> fundamental </a:t>
                </a:r>
                <a:r>
                  <a:rPr lang="en-US" sz="1600" dirty="0" err="1" smtClean="0"/>
                  <a:t>produk</a:t>
                </a:r>
                <a:r>
                  <a:rPr lang="en-US" sz="1600" dirty="0" smtClean="0"/>
                  <a:t> yang </a:t>
                </a:r>
                <a:r>
                  <a:rPr lang="en-US" sz="1600" dirty="0" err="1" smtClean="0"/>
                  <a:t>terbentuk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adalah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= 4</a:t>
                </a:r>
                <a:endParaRPr lang="en-US" sz="1600" dirty="0"/>
              </a:p>
              <a:p>
                <a:pPr lvl="3"/>
                <a:r>
                  <a:rPr lang="en-US" sz="1600" dirty="0" smtClean="0"/>
                  <a:t>Diagram :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35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63471" y="3872754"/>
            <a:ext cx="4187158" cy="1936376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383739" y="4155141"/>
            <a:ext cx="1506071" cy="1425388"/>
          </a:xfrm>
          <a:prstGeom prst="ellipse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286933" y="4155141"/>
            <a:ext cx="1506071" cy="1425388"/>
          </a:xfrm>
          <a:prstGeom prst="ellipse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9315" y="4731043"/>
            <a:ext cx="3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P2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7867" y="4702442"/>
            <a:ext cx="3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P1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0041" y="4731043"/>
            <a:ext cx="3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P3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8757" y="5312842"/>
            <a:ext cx="362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P4</a:t>
            </a:r>
            <a:endParaRPr lang="en-GB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12211" y="4155141"/>
                <a:ext cx="2917372" cy="120032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smtClean="0"/>
                  <a:t>P1 = A </a:t>
                </a:r>
                <a:r>
                  <a:rPr lang="en-US" dirty="0" smtClean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US" dirty="0" smtClean="0"/>
                  <a:t>P2 = A </a:t>
                </a:r>
                <a:r>
                  <a:rPr lang="en-US" dirty="0" smtClean="0">
                    <a:sym typeface="Symbol" panose="05050102010706020507" pitchFamily="18" charset="2"/>
                  </a:rPr>
                  <a:t> B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P3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 B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P4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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211" y="4155141"/>
                <a:ext cx="2917372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3015" b="-70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81713" y="4107542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0739" y="4107542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aggotanya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Lambang</a:t>
            </a:r>
            <a:r>
              <a:rPr lang="en-US" dirty="0" smtClean="0"/>
              <a:t> : n(A)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A = {pin GND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Jawaban</a:t>
            </a:r>
            <a:r>
              <a:rPr lang="en-US" dirty="0" smtClean="0"/>
              <a:t> : n(A) =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2935224"/>
            <a:ext cx="4876800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Eclusion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(A </a:t>
            </a:r>
            <a:r>
              <a:rPr lang="en-US" dirty="0" err="1" smtClean="0"/>
              <a:t>dan</a:t>
            </a:r>
            <a:r>
              <a:rPr lang="en-US" dirty="0" smtClean="0"/>
              <a:t> B)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n(A </a:t>
            </a:r>
            <a:r>
              <a:rPr lang="en-US" dirty="0" smtClean="0">
                <a:sym typeface="Symbol" panose="05050102010706020507" pitchFamily="18" charset="2"/>
              </a:rPr>
              <a:t> B</a:t>
            </a:r>
            <a:r>
              <a:rPr lang="en-US" dirty="0" smtClean="0"/>
              <a:t>) = n(A) + n(B)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(A </a:t>
            </a:r>
            <a:r>
              <a:rPr lang="en-US" dirty="0" err="1" smtClean="0"/>
              <a:t>dan</a:t>
            </a:r>
            <a:r>
              <a:rPr lang="en-US" dirty="0" smtClean="0"/>
              <a:t> B)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n(A </a:t>
            </a:r>
            <a:r>
              <a:rPr lang="en-US" dirty="0" smtClean="0">
                <a:sym typeface="Symbol" panose="05050102010706020507" pitchFamily="18" charset="2"/>
              </a:rPr>
              <a:t> B) = </a:t>
            </a:r>
            <a:r>
              <a:rPr lang="en-US" dirty="0"/>
              <a:t>n(A) + n(B</a:t>
            </a:r>
            <a:r>
              <a:rPr lang="en-US" dirty="0" smtClean="0"/>
              <a:t>) – n(A </a:t>
            </a:r>
            <a:r>
              <a:rPr lang="en-US" dirty="0" smtClean="0">
                <a:sym typeface="Symbol" panose="05050102010706020507" pitchFamily="18" charset="2"/>
              </a:rPr>
              <a:t> B)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33143" y="2496457"/>
            <a:ext cx="2989943" cy="1378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008914" y="2815772"/>
            <a:ext cx="986972" cy="87085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7366000" y="2815772"/>
            <a:ext cx="986972" cy="87085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42742" y="3077029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9828" y="3077029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3944" y="5083627"/>
            <a:ext cx="2989943" cy="1378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6400800" y="5402941"/>
            <a:ext cx="986972" cy="870857"/>
          </a:xfrm>
          <a:prstGeom prst="ellipse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7093857" y="5402942"/>
            <a:ext cx="986972" cy="870857"/>
          </a:xfrm>
          <a:prstGeom prst="ellipse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40170" y="5642429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5772" y="5649683"/>
            <a:ext cx="319315" cy="37737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Gambarkan</a:t>
            </a:r>
            <a:r>
              <a:rPr lang="en-US" dirty="0" smtClean="0"/>
              <a:t> fundamental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3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irisan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endParaRPr lang="en-US" dirty="0"/>
          </a:p>
          <a:p>
            <a:pPr lvl="1"/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A, B </a:t>
            </a:r>
            <a:r>
              <a:rPr lang="en-US" dirty="0" err="1" smtClean="0"/>
              <a:t>dan</a:t>
            </a:r>
            <a:r>
              <a:rPr lang="en-US" dirty="0" smtClean="0"/>
              <a:t> 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survey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sebanya</a:t>
            </a:r>
            <a:r>
              <a:rPr lang="en-US" dirty="0" smtClean="0"/>
              <a:t> 32 orang.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didata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30 orang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laptop </a:t>
            </a:r>
            <a:r>
              <a:rPr lang="en-US" dirty="0" err="1" smtClean="0"/>
              <a:t>dan</a:t>
            </a:r>
            <a:r>
              <a:rPr lang="en-US" dirty="0" smtClean="0"/>
              <a:t> 14 orang yang </a:t>
            </a:r>
            <a:r>
              <a:rPr lang="en-US" dirty="0" err="1" smtClean="0"/>
              <a:t>mempunyai</a:t>
            </a:r>
            <a:r>
              <a:rPr lang="en-US" dirty="0" smtClean="0"/>
              <a:t> PC.</a:t>
            </a:r>
          </a:p>
          <a:p>
            <a:pPr algn="just"/>
            <a:r>
              <a:rPr lang="en-US" dirty="0" err="1" smtClean="0"/>
              <a:t>Tentukan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laptop</a:t>
            </a:r>
          </a:p>
          <a:p>
            <a:pPr lvl="1" algn="just"/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PC</a:t>
            </a:r>
          </a:p>
          <a:p>
            <a:pPr lvl="1" algn="just"/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laptop </a:t>
            </a:r>
            <a:r>
              <a:rPr lang="en-US" dirty="0" err="1" smtClean="0"/>
              <a:t>dan</a:t>
            </a:r>
            <a:r>
              <a:rPr lang="en-US" dirty="0" smtClean="0"/>
              <a:t> PC</a:t>
            </a:r>
          </a:p>
          <a:p>
            <a:pPr lvl="1" algn="just"/>
            <a:r>
              <a:rPr lang="en-US" dirty="0" err="1" smtClean="0"/>
              <a:t>Gambarkan</a:t>
            </a:r>
            <a:r>
              <a:rPr lang="en-US" dirty="0" smtClean="0"/>
              <a:t> diagram </a:t>
            </a:r>
            <a:r>
              <a:rPr lang="en-US" dirty="0" err="1" smtClean="0"/>
              <a:t>venn-nya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 </a:t>
            </a:r>
            <a:r>
              <a:rPr lang="en-US" smtClean="0"/>
              <a:t>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mtClean="0"/>
              <a:t>Sejumlah mhs dalam sebuah asrama ditanya apakah mereka mempunyai kamus D atau ensiklopedia T di dalam kamar mereka. Hasilnya menunjukkan bahwa 650 mhs mempunyai kamus, 150 tidak mempunyai kamus, 175 mempunyai ensiklopedia dan 50 tidak mempunyai kamus maupun ensiklopedia. Tentukan jumlah mhs yang:</a:t>
            </a:r>
          </a:p>
          <a:p>
            <a:pPr lvl="1" algn="just"/>
            <a:r>
              <a:rPr lang="en-US" smtClean="0"/>
              <a:t>Tinggal di asrama tersebut</a:t>
            </a:r>
          </a:p>
          <a:p>
            <a:pPr lvl="1" algn="just"/>
            <a:r>
              <a:rPr lang="en-US" smtClean="0"/>
              <a:t>Mempunyai keduanya (kamus dan ensiklopedia)</a:t>
            </a:r>
          </a:p>
          <a:p>
            <a:pPr lvl="1" algn="just"/>
            <a:r>
              <a:rPr lang="en-US" smtClean="0"/>
              <a:t>Hanya memepunyai ensiklopedia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0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Cartesian Product : </a:t>
                </a:r>
              </a:p>
              <a:p>
                <a:pPr lvl="1"/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relasi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menghubungkan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anggota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domain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anggota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range.</a:t>
                </a:r>
              </a:p>
              <a:p>
                <a:pPr lvl="1"/>
                <a:r>
                  <a:rPr lang="en-US" dirty="0" err="1" smtClean="0"/>
                  <a:t>Contoh</a:t>
                </a:r>
                <a:r>
                  <a:rPr lang="en-US" dirty="0" smtClean="0"/>
                  <a:t> :</a:t>
                </a:r>
              </a:p>
              <a:p>
                <a:pPr lvl="2"/>
                <a:r>
                  <a:rPr lang="en-US" dirty="0" smtClean="0"/>
                  <a:t>A ={1,2}</a:t>
                </a:r>
              </a:p>
              <a:p>
                <a:pPr lvl="2"/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AxA</a:t>
                </a:r>
                <a:r>
                  <a:rPr lang="en-US" dirty="0" smtClean="0"/>
                  <a:t>, 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,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{(1,1), (1,2),(2,1),(2,2)}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88" t="-1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515429" y="3730171"/>
            <a:ext cx="1886857" cy="195942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149772" y="3730170"/>
            <a:ext cx="1886857" cy="195942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91086" y="4412343"/>
            <a:ext cx="2206171" cy="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20115" y="4426857"/>
            <a:ext cx="2159000" cy="53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20115" y="4426857"/>
            <a:ext cx="2173514" cy="547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87458" y="4958443"/>
            <a:ext cx="2206171" cy="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229</TotalTime>
  <Words>346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Symbol</vt:lpstr>
      <vt:lpstr>Wingdings 2</vt:lpstr>
      <vt:lpstr>Business plan presentation</vt:lpstr>
      <vt:lpstr>Fundamental Product</vt:lpstr>
      <vt:lpstr>Fundamental Product</vt:lpstr>
      <vt:lpstr>PowerPoint Presentation</vt:lpstr>
      <vt:lpstr>Himpunan Berhingga</vt:lpstr>
      <vt:lpstr>Inclusion dan Eclusion </vt:lpstr>
      <vt:lpstr>Soal A</vt:lpstr>
      <vt:lpstr>Soal B</vt:lpstr>
      <vt:lpstr>Soal C</vt:lpstr>
      <vt:lpstr>Cartesian Product</vt:lpstr>
      <vt:lpstr>Soal 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Product</dc:title>
  <dc:creator>ASUS</dc:creator>
  <cp:lastModifiedBy>ASUS</cp:lastModifiedBy>
  <cp:revision>36</cp:revision>
  <dcterms:created xsi:type="dcterms:W3CDTF">2017-12-02T04:10:19Z</dcterms:created>
  <dcterms:modified xsi:type="dcterms:W3CDTF">2019-08-03T02:57:00Z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